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77" r:id="rId3"/>
    <p:sldId id="278" r:id="rId4"/>
    <p:sldId id="279" r:id="rId5"/>
    <p:sldId id="319" r:id="rId6"/>
    <p:sldId id="280" r:id="rId7"/>
    <p:sldId id="282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3" r:id="rId38"/>
    <p:sldId id="37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1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38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8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2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34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5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3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9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6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9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21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CS4710: Artificial Intelligence</a:t>
            </a:r>
            <a:br>
              <a:rPr lang="en-US" dirty="0"/>
            </a:br>
            <a:r>
              <a:rPr lang="en-US" dirty="0"/>
              <a:t>Intro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Intelligent beings (e.g., humans) are excellent at learning. How can we try to program systems to learn interesting new things?</a:t>
            </a:r>
          </a:p>
        </p:txBody>
      </p:sp>
    </p:spTree>
    <p:extLst>
      <p:ext uri="{BB962C8B-B14F-4D97-AF65-F5344CB8AC3E}">
        <p14:creationId xmlns:p14="http://schemas.microsoft.com/office/powerpoint/2010/main" val="178616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7447175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accent1"/>
                </a:solidFill>
              </a:rPr>
              <a:t>Pick </a:t>
            </a:r>
            <a:r>
              <a:rPr lang="en-US" sz="1600" i="1" dirty="0">
                <a:solidFill>
                  <a:schemeClr val="accent1"/>
                </a:solidFill>
              </a:rPr>
              <a:t>Feature</a:t>
            </a:r>
            <a:r>
              <a:rPr lang="en-US" sz="1600" dirty="0">
                <a:solidFill>
                  <a:schemeClr val="accent1"/>
                </a:solidFill>
              </a:rPr>
              <a:t> that best splits </a:t>
            </a:r>
            <a:r>
              <a:rPr lang="en-US" sz="1600" i="1" dirty="0">
                <a:solidFill>
                  <a:schemeClr val="accent1"/>
                </a:solidFill>
              </a:rPr>
              <a:t>Examples</a:t>
            </a:r>
            <a:r>
              <a:rPr lang="en-US" sz="1600" dirty="0">
                <a:solidFill>
                  <a:schemeClr val="accent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For each </a:t>
            </a:r>
            <a:r>
              <a:rPr lang="en-US" sz="1600" i="1" dirty="0"/>
              <a:t>Value</a:t>
            </a:r>
            <a:r>
              <a:rPr lang="en-US" sz="1600" dirty="0"/>
              <a:t> of </a:t>
            </a:r>
            <a:r>
              <a:rPr lang="en-US" sz="1600" i="1" dirty="0"/>
              <a:t>Feature</a:t>
            </a:r>
          </a:p>
          <a:p>
            <a:pPr marL="36900" indent="0">
              <a:buNone/>
            </a:pPr>
            <a:r>
              <a:rPr lang="en-US" sz="1600" dirty="0"/>
              <a:t>		Find Subset </a:t>
            </a:r>
            <a:r>
              <a:rPr lang="en-US" sz="1600" i="1" dirty="0"/>
              <a:t>S</a:t>
            </a:r>
            <a:r>
              <a:rPr lang="en-US" sz="1600" dirty="0"/>
              <a:t> of </a:t>
            </a:r>
            <a:r>
              <a:rPr lang="en-US" sz="1600" i="1" dirty="0"/>
              <a:t>Examples</a:t>
            </a:r>
            <a:r>
              <a:rPr lang="en-US" sz="1600" dirty="0"/>
              <a:t> such that </a:t>
            </a:r>
            <a:r>
              <a:rPr lang="en-US" sz="1600" i="1" dirty="0"/>
              <a:t>Feature</a:t>
            </a:r>
            <a:r>
              <a:rPr lang="en-US" sz="1600" dirty="0"/>
              <a:t> == </a:t>
            </a:r>
            <a:r>
              <a:rPr lang="en-US" sz="1600" i="1" dirty="0"/>
              <a:t>Value</a:t>
            </a:r>
          </a:p>
          <a:p>
            <a:pPr marL="36900" indent="0">
              <a:buNone/>
            </a:pPr>
            <a:r>
              <a:rPr lang="en-US" sz="1600" dirty="0"/>
              <a:t>		If all examples in </a:t>
            </a:r>
            <a:r>
              <a:rPr lang="en-US" sz="1600" i="1" dirty="0"/>
              <a:t>S</a:t>
            </a:r>
            <a:r>
              <a:rPr lang="en-US" sz="1600" dirty="0"/>
              <a:t> are in same result category</a:t>
            </a:r>
          </a:p>
          <a:p>
            <a:pPr marL="36900" indent="0">
              <a:buNone/>
            </a:pPr>
            <a:r>
              <a:rPr lang="en-US" sz="1600" dirty="0"/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Else</a:t>
            </a:r>
          </a:p>
          <a:p>
            <a:pPr marL="36900" indent="0">
              <a:buNone/>
            </a:pPr>
            <a:r>
              <a:rPr lang="en-US" sz="1600" dirty="0"/>
              <a:t>			Call </a:t>
            </a:r>
            <a:r>
              <a:rPr lang="en-US" sz="1600" i="1" dirty="0" err="1"/>
              <a:t>SelectFeature</a:t>
            </a:r>
            <a:r>
              <a:rPr lang="en-US" sz="1600" i="1" dirty="0"/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/>
                        <a:t>A last</a:t>
                      </a:r>
                      <a:r>
                        <a:rPr lang="en-US" sz="1100" b="1" u="sng" baseline="0" dirty="0"/>
                        <a:t> year?</a:t>
                      </a:r>
                      <a:endParaRPr lang="en-US" sz="1100" b="1" u="sng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030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{1,2,5}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891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{3,4,6}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5540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8425483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Pick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that best splits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For each </a:t>
            </a:r>
            <a:r>
              <a:rPr lang="en-US" sz="1600" i="1" dirty="0"/>
              <a:t>Value</a:t>
            </a:r>
            <a:r>
              <a:rPr lang="en-US" sz="1600" dirty="0"/>
              <a:t> of </a:t>
            </a:r>
            <a:r>
              <a:rPr lang="en-US" sz="1600" i="1" dirty="0"/>
              <a:t>Feature</a:t>
            </a:r>
          </a:p>
          <a:p>
            <a:pPr marL="36900" indent="0">
              <a:buNone/>
            </a:pPr>
            <a:r>
              <a:rPr lang="en-US" sz="1600" dirty="0"/>
              <a:t>		Find Subset </a:t>
            </a:r>
            <a:r>
              <a:rPr lang="en-US" sz="1600" i="1" dirty="0"/>
              <a:t>S</a:t>
            </a:r>
            <a:r>
              <a:rPr lang="en-US" sz="1600" dirty="0"/>
              <a:t> of </a:t>
            </a:r>
            <a:r>
              <a:rPr lang="en-US" sz="1600" i="1" dirty="0"/>
              <a:t>Examples</a:t>
            </a:r>
            <a:r>
              <a:rPr lang="en-US" sz="1600" dirty="0"/>
              <a:t> such that </a:t>
            </a:r>
            <a:r>
              <a:rPr lang="en-US" sz="1600" i="1" dirty="0"/>
              <a:t>Feature</a:t>
            </a:r>
            <a:r>
              <a:rPr lang="en-US" sz="1600" dirty="0"/>
              <a:t> == </a:t>
            </a:r>
            <a:r>
              <a:rPr lang="en-US" sz="1600" i="1" dirty="0"/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accent1"/>
                </a:solidFill>
              </a:rPr>
              <a:t>If all examples in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>
                <a:solidFill>
                  <a:schemeClr val="accent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Else</a:t>
            </a:r>
          </a:p>
          <a:p>
            <a:pPr marL="36900" indent="0">
              <a:buNone/>
            </a:pPr>
            <a:r>
              <a:rPr lang="en-US" sz="1600" dirty="0"/>
              <a:t>			Call </a:t>
            </a:r>
            <a:r>
              <a:rPr lang="en-US" sz="1600" i="1" dirty="0" err="1"/>
              <a:t>SelectFeature</a:t>
            </a:r>
            <a:r>
              <a:rPr lang="en-US" sz="1600" i="1" dirty="0"/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345444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030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{1,2,5}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891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{3,4,6}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7715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8182466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Pick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that best splits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For each </a:t>
            </a:r>
            <a:r>
              <a:rPr lang="en-US" sz="1600" i="1" dirty="0"/>
              <a:t>Value</a:t>
            </a:r>
            <a:r>
              <a:rPr lang="en-US" sz="1600" dirty="0"/>
              <a:t> of </a:t>
            </a:r>
            <a:r>
              <a:rPr lang="en-US" sz="1600" i="1" dirty="0"/>
              <a:t>Feature</a:t>
            </a:r>
          </a:p>
          <a:p>
            <a:pPr marL="36900" indent="0">
              <a:buNone/>
            </a:pPr>
            <a:r>
              <a:rPr lang="en-US" sz="1600" dirty="0"/>
              <a:t>		Find Subset </a:t>
            </a:r>
            <a:r>
              <a:rPr lang="en-US" sz="1600" i="1" dirty="0"/>
              <a:t>S</a:t>
            </a:r>
            <a:r>
              <a:rPr lang="en-US" sz="1600" dirty="0"/>
              <a:t> of </a:t>
            </a:r>
            <a:r>
              <a:rPr lang="en-US" sz="1600" i="1" dirty="0"/>
              <a:t>Examples</a:t>
            </a:r>
            <a:r>
              <a:rPr lang="en-US" sz="1600" dirty="0"/>
              <a:t> such that </a:t>
            </a:r>
            <a:r>
              <a:rPr lang="en-US" sz="1600" i="1" dirty="0"/>
              <a:t>Feature</a:t>
            </a:r>
            <a:r>
              <a:rPr lang="en-US" sz="1600" dirty="0"/>
              <a:t> == </a:t>
            </a:r>
            <a:r>
              <a:rPr lang="en-US" sz="1600" i="1" dirty="0"/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accent1"/>
                </a:solidFill>
              </a:rPr>
              <a:t>If all examples in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>
                <a:solidFill>
                  <a:schemeClr val="accent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Else</a:t>
            </a:r>
          </a:p>
          <a:p>
            <a:pPr marL="36900" indent="0">
              <a:buNone/>
            </a:pPr>
            <a:r>
              <a:rPr lang="en-US" sz="1600" dirty="0"/>
              <a:t>			Call </a:t>
            </a:r>
            <a:r>
              <a:rPr lang="en-US" sz="1600" i="1" dirty="0" err="1"/>
              <a:t>SelectFeature</a:t>
            </a:r>
            <a:r>
              <a:rPr lang="en-US" sz="1600" i="1" dirty="0"/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{1,2,5}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891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{3,4,6}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62011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7447175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Pick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that best splits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For each </a:t>
            </a:r>
            <a:r>
              <a:rPr lang="en-US" sz="1600" i="1" dirty="0"/>
              <a:t>Value</a:t>
            </a:r>
            <a:r>
              <a:rPr lang="en-US" sz="1600" dirty="0"/>
              <a:t> of </a:t>
            </a:r>
            <a:r>
              <a:rPr lang="en-US" sz="1600" i="1" dirty="0"/>
              <a:t>Feature</a:t>
            </a:r>
          </a:p>
          <a:p>
            <a:pPr marL="36900" indent="0">
              <a:buNone/>
            </a:pPr>
            <a:r>
              <a:rPr lang="en-US" sz="1600" dirty="0"/>
              <a:t>		Find Subset </a:t>
            </a:r>
            <a:r>
              <a:rPr lang="en-US" sz="1600" i="1" dirty="0"/>
              <a:t>S</a:t>
            </a:r>
            <a:r>
              <a:rPr lang="en-US" sz="1600" dirty="0"/>
              <a:t> of </a:t>
            </a:r>
            <a:r>
              <a:rPr lang="en-US" sz="1600" i="1" dirty="0"/>
              <a:t>Examples</a:t>
            </a:r>
            <a:r>
              <a:rPr lang="en-US" sz="1600" dirty="0"/>
              <a:t> such that </a:t>
            </a:r>
            <a:r>
              <a:rPr lang="en-US" sz="1600" i="1" dirty="0"/>
              <a:t>Feature</a:t>
            </a:r>
            <a:r>
              <a:rPr lang="en-US" sz="1600" dirty="0"/>
              <a:t> == </a:t>
            </a:r>
            <a:r>
              <a:rPr lang="en-US" sz="1600" i="1" dirty="0"/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If all examples in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accent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	Call </a:t>
            </a:r>
            <a:r>
              <a:rPr lang="en-US" sz="1600" i="1" dirty="0" err="1">
                <a:solidFill>
                  <a:schemeClr val="accent1"/>
                </a:solidFill>
              </a:rPr>
              <a:t>SelectFeature</a:t>
            </a:r>
            <a:r>
              <a:rPr lang="en-US" sz="1600" i="1" dirty="0">
                <a:solidFill>
                  <a:schemeClr val="accent1"/>
                </a:solidFill>
              </a:rPr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{1,2,5}</a:t>
            </a:r>
          </a:p>
          <a:p>
            <a:pPr algn="ctr"/>
            <a:r>
              <a:rPr lang="en-US" b="1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891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{3,4,6}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3657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7982894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accent1"/>
                </a:solidFill>
              </a:rPr>
              <a:t>Pick </a:t>
            </a:r>
            <a:r>
              <a:rPr lang="en-US" sz="1600" i="1" dirty="0">
                <a:solidFill>
                  <a:schemeClr val="accent1"/>
                </a:solidFill>
              </a:rPr>
              <a:t>Feature</a:t>
            </a:r>
            <a:r>
              <a:rPr lang="en-US" sz="1600" dirty="0">
                <a:solidFill>
                  <a:schemeClr val="accent1"/>
                </a:solidFill>
              </a:rPr>
              <a:t> that best splits </a:t>
            </a:r>
            <a:r>
              <a:rPr lang="en-US" sz="1600" i="1" dirty="0">
                <a:solidFill>
                  <a:schemeClr val="accent1"/>
                </a:solidFill>
              </a:rPr>
              <a:t>Examples</a:t>
            </a:r>
            <a:r>
              <a:rPr lang="en-US" sz="1600" dirty="0">
                <a:solidFill>
                  <a:schemeClr val="accent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For each </a:t>
            </a:r>
            <a:r>
              <a:rPr lang="en-US" sz="1600" i="1" dirty="0"/>
              <a:t>Value</a:t>
            </a:r>
            <a:r>
              <a:rPr lang="en-US" sz="1600" dirty="0"/>
              <a:t> of </a:t>
            </a:r>
            <a:r>
              <a:rPr lang="en-US" sz="1600" i="1" dirty="0"/>
              <a:t>Feature</a:t>
            </a:r>
          </a:p>
          <a:p>
            <a:pPr marL="36900" indent="0">
              <a:buNone/>
            </a:pPr>
            <a:r>
              <a:rPr lang="en-US" sz="1600" dirty="0"/>
              <a:t>		Find Subset </a:t>
            </a:r>
            <a:r>
              <a:rPr lang="en-US" sz="1600" i="1" dirty="0"/>
              <a:t>S</a:t>
            </a:r>
            <a:r>
              <a:rPr lang="en-US" sz="1600" dirty="0"/>
              <a:t> of </a:t>
            </a:r>
            <a:r>
              <a:rPr lang="en-US" sz="1600" i="1" dirty="0"/>
              <a:t>Examples</a:t>
            </a:r>
            <a:r>
              <a:rPr lang="en-US" sz="1600" dirty="0"/>
              <a:t> such that </a:t>
            </a:r>
            <a:r>
              <a:rPr lang="en-US" sz="1600" i="1" dirty="0"/>
              <a:t>Feature</a:t>
            </a:r>
            <a:r>
              <a:rPr lang="en-US" sz="1600" dirty="0"/>
              <a:t> == </a:t>
            </a:r>
            <a:r>
              <a:rPr lang="en-US" sz="1600" i="1" dirty="0"/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If all examples in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Call </a:t>
            </a:r>
            <a:r>
              <a:rPr lang="en-US" sz="1600" i="1" dirty="0" err="1">
                <a:solidFill>
                  <a:schemeClr val="tx1"/>
                </a:solidFill>
              </a:rPr>
              <a:t>SelectFeature</a:t>
            </a:r>
            <a:r>
              <a:rPr lang="en-US" sz="1600" i="1" dirty="0">
                <a:solidFill>
                  <a:schemeClr val="tx1"/>
                </a:solidFill>
              </a:rPr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1855111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{1,2,5}</a:t>
            </a:r>
          </a:p>
          <a:p>
            <a:pPr algn="ctr"/>
            <a:r>
              <a:rPr lang="en-US" b="1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08914" y="30563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{3,4,6}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94515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7982894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accent1"/>
                </a:solidFill>
              </a:rPr>
              <a:t>Pick </a:t>
            </a:r>
            <a:r>
              <a:rPr lang="en-US" sz="1600" i="1" dirty="0">
                <a:solidFill>
                  <a:schemeClr val="accent1"/>
                </a:solidFill>
              </a:rPr>
              <a:t>Feature</a:t>
            </a:r>
            <a:r>
              <a:rPr lang="en-US" sz="1600" dirty="0">
                <a:solidFill>
                  <a:schemeClr val="accent1"/>
                </a:solidFill>
              </a:rPr>
              <a:t> that best splits </a:t>
            </a:r>
            <a:r>
              <a:rPr lang="en-US" sz="1600" i="1" dirty="0">
                <a:solidFill>
                  <a:schemeClr val="accent1"/>
                </a:solidFill>
              </a:rPr>
              <a:t>Examples</a:t>
            </a:r>
            <a:r>
              <a:rPr lang="en-US" sz="1600" dirty="0">
                <a:solidFill>
                  <a:schemeClr val="accent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For each </a:t>
            </a:r>
            <a:r>
              <a:rPr lang="en-US" sz="1600" i="1" dirty="0"/>
              <a:t>Value</a:t>
            </a:r>
            <a:r>
              <a:rPr lang="en-US" sz="1600" dirty="0"/>
              <a:t> of </a:t>
            </a:r>
            <a:r>
              <a:rPr lang="en-US" sz="1600" i="1" dirty="0"/>
              <a:t>Feature</a:t>
            </a:r>
          </a:p>
          <a:p>
            <a:pPr marL="36900" indent="0">
              <a:buNone/>
            </a:pPr>
            <a:r>
              <a:rPr lang="en-US" sz="1600" dirty="0"/>
              <a:t>		Find Subset </a:t>
            </a:r>
            <a:r>
              <a:rPr lang="en-US" sz="1600" i="1" dirty="0"/>
              <a:t>S</a:t>
            </a:r>
            <a:r>
              <a:rPr lang="en-US" sz="1600" dirty="0"/>
              <a:t> of </a:t>
            </a:r>
            <a:r>
              <a:rPr lang="en-US" sz="1600" i="1" dirty="0"/>
              <a:t>Examples</a:t>
            </a:r>
            <a:r>
              <a:rPr lang="en-US" sz="1600" dirty="0"/>
              <a:t> such that </a:t>
            </a:r>
            <a:r>
              <a:rPr lang="en-US" sz="1600" i="1" dirty="0"/>
              <a:t>Feature</a:t>
            </a:r>
            <a:r>
              <a:rPr lang="en-US" sz="1600" dirty="0"/>
              <a:t> == </a:t>
            </a:r>
            <a:r>
              <a:rPr lang="en-US" sz="1600" i="1" dirty="0"/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If all examples in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Call </a:t>
            </a:r>
            <a:r>
              <a:rPr lang="en-US" sz="1600" i="1" dirty="0" err="1">
                <a:solidFill>
                  <a:schemeClr val="tx1"/>
                </a:solidFill>
              </a:rPr>
              <a:t>SelectFeature</a:t>
            </a:r>
            <a:r>
              <a:rPr lang="en-US" sz="1600" i="1" dirty="0">
                <a:solidFill>
                  <a:schemeClr val="tx1"/>
                </a:solidFill>
              </a:rPr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{1,2,5}</a:t>
            </a:r>
          </a:p>
          <a:p>
            <a:pPr algn="ctr"/>
            <a:r>
              <a:rPr lang="en-US" b="1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{3,4,6}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Drinks?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0721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7982894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Pick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that best splits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accent1"/>
                </a:solidFill>
              </a:rPr>
              <a:t>For each </a:t>
            </a:r>
            <a:r>
              <a:rPr lang="en-US" sz="1600" i="1" dirty="0">
                <a:solidFill>
                  <a:schemeClr val="accent1"/>
                </a:solidFill>
              </a:rPr>
              <a:t>Value</a:t>
            </a:r>
            <a:r>
              <a:rPr lang="en-US" sz="1600" dirty="0">
                <a:solidFill>
                  <a:schemeClr val="accent1"/>
                </a:solidFill>
              </a:rPr>
              <a:t> of </a:t>
            </a:r>
            <a:r>
              <a:rPr lang="en-US" sz="1600" i="1" dirty="0">
                <a:solidFill>
                  <a:schemeClr val="accent1"/>
                </a:solidFill>
              </a:rPr>
              <a:t>Feature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Find Subset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>
                <a:solidFill>
                  <a:schemeClr val="accent1"/>
                </a:solidFill>
              </a:rPr>
              <a:t> of </a:t>
            </a:r>
            <a:r>
              <a:rPr lang="en-US" sz="1600" i="1" dirty="0">
                <a:solidFill>
                  <a:schemeClr val="accent1"/>
                </a:solidFill>
              </a:rPr>
              <a:t>Examples</a:t>
            </a:r>
            <a:r>
              <a:rPr lang="en-US" sz="1600" dirty="0">
                <a:solidFill>
                  <a:schemeClr val="accent1"/>
                </a:solidFill>
              </a:rPr>
              <a:t> such that </a:t>
            </a:r>
            <a:r>
              <a:rPr lang="en-US" sz="1600" i="1" dirty="0">
                <a:solidFill>
                  <a:schemeClr val="accent1"/>
                </a:solidFill>
              </a:rPr>
              <a:t>Feature</a:t>
            </a:r>
            <a:r>
              <a:rPr lang="en-US" sz="1600" dirty="0">
                <a:solidFill>
                  <a:schemeClr val="accent1"/>
                </a:solidFill>
              </a:rPr>
              <a:t> == </a:t>
            </a:r>
            <a:r>
              <a:rPr lang="en-US" sz="1600" i="1" dirty="0">
                <a:solidFill>
                  <a:schemeClr val="accent1"/>
                </a:solidFill>
              </a:rPr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If all examples in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Call </a:t>
            </a:r>
            <a:r>
              <a:rPr lang="en-US" sz="1600" i="1" dirty="0" err="1">
                <a:solidFill>
                  <a:schemeClr val="tx1"/>
                </a:solidFill>
              </a:rPr>
              <a:t>SelectFeature</a:t>
            </a:r>
            <a:r>
              <a:rPr lang="en-US" sz="1600" i="1" dirty="0">
                <a:solidFill>
                  <a:schemeClr val="tx1"/>
                </a:solidFill>
              </a:rPr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{1,2,5}</a:t>
            </a:r>
          </a:p>
          <a:p>
            <a:pPr algn="ctr"/>
            <a:r>
              <a:rPr lang="en-US" b="1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{3,4,6}</a:t>
            </a:r>
          </a:p>
          <a:p>
            <a:pPr algn="ctr"/>
            <a:r>
              <a:rPr lang="en-US" dirty="0"/>
              <a:t>Drinks?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2596" y="4221641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{4,6}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07472" y="422164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{3}</a:t>
            </a:r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9494616" y="3702726"/>
            <a:ext cx="115688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>
            <a:off x="10651504" y="3702726"/>
            <a:ext cx="81741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82361" y="3669033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60213" y="370656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60539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8290569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Pick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that best splits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For each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Find Subset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such that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==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accent1"/>
                </a:solidFill>
              </a:rPr>
              <a:t>If all examples in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>
                <a:solidFill>
                  <a:schemeClr val="accent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Call </a:t>
            </a:r>
            <a:r>
              <a:rPr lang="en-US" sz="1600" i="1" dirty="0" err="1">
                <a:solidFill>
                  <a:schemeClr val="tx1"/>
                </a:solidFill>
              </a:rPr>
              <a:t>SelectFeature</a:t>
            </a:r>
            <a:r>
              <a:rPr lang="en-US" sz="1600" i="1" dirty="0">
                <a:solidFill>
                  <a:schemeClr val="tx1"/>
                </a:solidFill>
              </a:rPr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{1,2,5}</a:t>
            </a:r>
          </a:p>
          <a:p>
            <a:pPr algn="ctr"/>
            <a:r>
              <a:rPr lang="en-US" b="1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{3,4,6}</a:t>
            </a:r>
          </a:p>
          <a:p>
            <a:pPr algn="ctr"/>
            <a:r>
              <a:rPr lang="en-US" dirty="0"/>
              <a:t>Drinks?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2596" y="4221641"/>
            <a:ext cx="704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{4,6}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07472" y="422164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{3}</a:t>
            </a:r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9494616" y="3702726"/>
            <a:ext cx="115688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>
            <a:off x="10651504" y="3702726"/>
            <a:ext cx="81741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82361" y="3669033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60213" y="370656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65110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842227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Pick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that best splits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For each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Find Subset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such that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==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accent1"/>
                </a:solidFill>
              </a:rPr>
              <a:t>If all examples in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>
                <a:solidFill>
                  <a:schemeClr val="accent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Call </a:t>
            </a:r>
            <a:r>
              <a:rPr lang="en-US" sz="1600" i="1" dirty="0" err="1">
                <a:solidFill>
                  <a:schemeClr val="tx1"/>
                </a:solidFill>
              </a:rPr>
              <a:t>SelectFeature</a:t>
            </a:r>
            <a:r>
              <a:rPr lang="en-US" sz="1600" i="1" dirty="0">
                <a:solidFill>
                  <a:schemeClr val="tx1"/>
                </a:solidFill>
              </a:rPr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{1,2,5}</a:t>
            </a:r>
          </a:p>
          <a:p>
            <a:pPr algn="ctr"/>
            <a:r>
              <a:rPr lang="en-US" b="1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{3,4,6}</a:t>
            </a:r>
          </a:p>
          <a:p>
            <a:pPr algn="ctr"/>
            <a:r>
              <a:rPr lang="en-US" dirty="0"/>
              <a:t>Drinks?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2596" y="4221641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{4,6}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07472" y="422164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{3}</a:t>
            </a:r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9494616" y="3702726"/>
            <a:ext cx="115688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>
            <a:off x="10651504" y="3702726"/>
            <a:ext cx="81741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82361" y="3669033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60213" y="370656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8197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8586628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Pick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that best splits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For each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Find Subset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such that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==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accent1"/>
                </a:solidFill>
              </a:rPr>
              <a:t>If all examples in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>
                <a:solidFill>
                  <a:schemeClr val="accent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Call </a:t>
            </a:r>
            <a:r>
              <a:rPr lang="en-US" sz="1600" i="1" dirty="0" err="1">
                <a:solidFill>
                  <a:schemeClr val="tx1"/>
                </a:solidFill>
              </a:rPr>
              <a:t>SelectFeature</a:t>
            </a:r>
            <a:r>
              <a:rPr lang="en-US" sz="1600" i="1" dirty="0">
                <a:solidFill>
                  <a:schemeClr val="tx1"/>
                </a:solidFill>
              </a:rPr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{1,2,5}</a:t>
            </a:r>
          </a:p>
          <a:p>
            <a:pPr algn="ctr"/>
            <a:r>
              <a:rPr lang="en-US" b="1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{3,4,6}</a:t>
            </a:r>
          </a:p>
          <a:p>
            <a:pPr algn="ctr"/>
            <a:r>
              <a:rPr lang="en-US" dirty="0"/>
              <a:t>Drinks?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2596" y="4221641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{4,6}</a:t>
            </a:r>
          </a:p>
          <a:p>
            <a:pPr algn="ctr"/>
            <a:r>
              <a:rPr lang="en-US" b="1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207472" y="4221641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{3}</a:t>
            </a:r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9494616" y="3702726"/>
            <a:ext cx="115688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>
            <a:off x="10651504" y="3702726"/>
            <a:ext cx="81741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82361" y="3669033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60213" y="370656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74160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93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7982894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Pick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that best splits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For each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Find Subset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such that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==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accent1"/>
                </a:solidFill>
              </a:rPr>
              <a:t>If all examples in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>
                <a:solidFill>
                  <a:schemeClr val="accent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accent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Call </a:t>
            </a:r>
            <a:r>
              <a:rPr lang="en-US" sz="1600" i="1" dirty="0" err="1">
                <a:solidFill>
                  <a:schemeClr val="tx1"/>
                </a:solidFill>
              </a:rPr>
              <a:t>SelectFeature</a:t>
            </a:r>
            <a:r>
              <a:rPr lang="en-US" sz="1600" i="1" dirty="0">
                <a:solidFill>
                  <a:schemeClr val="tx1"/>
                </a:solidFill>
              </a:rPr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{1,2,5}</a:t>
            </a:r>
          </a:p>
          <a:p>
            <a:pPr algn="ctr"/>
            <a:r>
              <a:rPr lang="en-US" b="1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{3,4,6}</a:t>
            </a:r>
          </a:p>
          <a:p>
            <a:pPr algn="ctr"/>
            <a:r>
              <a:rPr lang="en-US" dirty="0"/>
              <a:t>Drinks?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2596" y="4221641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{4,6}</a:t>
            </a:r>
          </a:p>
          <a:p>
            <a:pPr algn="ctr"/>
            <a:r>
              <a:rPr lang="en-US" b="1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49764" y="4221641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{3}</a:t>
            </a:r>
          </a:p>
          <a:p>
            <a:pPr algn="ctr"/>
            <a:r>
              <a:rPr lang="en-US" b="1" dirty="0">
                <a:solidFill>
                  <a:schemeClr val="accent1"/>
                </a:solidFill>
              </a:rPr>
              <a:t>YES</a:t>
            </a:r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9494616" y="3702726"/>
            <a:ext cx="115688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>
            <a:off x="10651504" y="3702726"/>
            <a:ext cx="81741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82361" y="3669033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60213" y="370656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47970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7839467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Pick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that best splits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tx1"/>
                </a:solidFill>
              </a:rPr>
              <a:t>For each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Find Subset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of </a:t>
            </a:r>
            <a:r>
              <a:rPr lang="en-US" sz="1600" i="1" dirty="0">
                <a:solidFill>
                  <a:schemeClr val="tx1"/>
                </a:solidFill>
              </a:rPr>
              <a:t>Examples</a:t>
            </a:r>
            <a:r>
              <a:rPr lang="en-US" sz="1600" dirty="0">
                <a:solidFill>
                  <a:schemeClr val="tx1"/>
                </a:solidFill>
              </a:rPr>
              <a:t> such that </a:t>
            </a:r>
            <a:r>
              <a:rPr lang="en-US" sz="1600" i="1" dirty="0">
                <a:solidFill>
                  <a:schemeClr val="tx1"/>
                </a:solidFill>
              </a:rPr>
              <a:t>Feature</a:t>
            </a:r>
            <a:r>
              <a:rPr lang="en-US" sz="1600" dirty="0">
                <a:solidFill>
                  <a:schemeClr val="tx1"/>
                </a:solidFill>
              </a:rPr>
              <a:t> == </a:t>
            </a:r>
            <a:r>
              <a:rPr lang="en-US" sz="1600" i="1" dirty="0">
                <a:solidFill>
                  <a:schemeClr val="tx1"/>
                </a:solidFill>
              </a:rPr>
              <a:t>Value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If all examples in </a:t>
            </a:r>
            <a:r>
              <a:rPr lang="en-US" sz="1600" i="1" dirty="0">
                <a:solidFill>
                  <a:schemeClr val="tx1"/>
                </a:solidFill>
              </a:rPr>
              <a:t>S</a:t>
            </a:r>
            <a:r>
              <a:rPr lang="en-US" sz="1600" dirty="0">
                <a:solidFill>
                  <a:schemeClr val="tx1"/>
                </a:solidFill>
              </a:rPr>
              <a:t> are in same result category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</a:t>
            </a:r>
            <a:r>
              <a:rPr lang="en-US" sz="1600" dirty="0">
                <a:solidFill>
                  <a:schemeClr val="tx1"/>
                </a:solidFill>
              </a:rPr>
              <a:t>Else</a:t>
            </a:r>
          </a:p>
          <a:p>
            <a:pPr marL="369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			Call </a:t>
            </a:r>
            <a:r>
              <a:rPr lang="en-US" sz="1600" i="1" dirty="0" err="1">
                <a:solidFill>
                  <a:schemeClr val="tx1"/>
                </a:solidFill>
              </a:rPr>
              <a:t>SelectFeature</a:t>
            </a:r>
            <a:r>
              <a:rPr lang="en-US" sz="1600" i="1" dirty="0">
                <a:solidFill>
                  <a:schemeClr val="tx1"/>
                </a:solidFill>
              </a:rPr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</a:rPr>
                        <a:t>A last</a:t>
                      </a:r>
                      <a:r>
                        <a:rPr lang="en-US" sz="1100" b="1" u="none" baseline="0" dirty="0">
                          <a:solidFill>
                            <a:schemeClr val="tx1"/>
                          </a:solidFill>
                        </a:rPr>
                        <a:t> year?</a:t>
                      </a:r>
                      <a:endParaRPr lang="en-US" sz="1100" b="1" u="none" dirty="0">
                        <a:solidFill>
                          <a:schemeClr val="tx1"/>
                        </a:solidFill>
                      </a:endParaRP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u="none" dirty="0">
                          <a:solidFill>
                            <a:schemeClr val="bg1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bg1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80318" y="1288473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{1,2,3,4,5,6}</a:t>
            </a:r>
          </a:p>
          <a:p>
            <a:pPr algn="ctr"/>
            <a:r>
              <a:rPr lang="en-US" dirty="0"/>
              <a:t>A last year?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43510" y="3056395"/>
            <a:ext cx="878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{1,2,5}</a:t>
            </a:r>
          </a:p>
          <a:p>
            <a:pPr algn="ctr"/>
            <a:r>
              <a:rPr lang="en-US" b="1" dirty="0"/>
              <a:t>YES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182465" y="3056395"/>
            <a:ext cx="938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{3,4,6}</a:t>
            </a:r>
          </a:p>
          <a:p>
            <a:pPr algn="ctr"/>
            <a:r>
              <a:rPr lang="en-US" dirty="0"/>
              <a:t>Drinks?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7982894" y="1934804"/>
            <a:ext cx="1511722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2"/>
            <a:endCxn id="7" idx="0"/>
          </p:cNvCxnSpPr>
          <p:nvPr/>
        </p:nvCxnSpPr>
        <p:spPr>
          <a:xfrm>
            <a:off x="9494616" y="1934804"/>
            <a:ext cx="1156888" cy="112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90569" y="2213034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86941" y="2213034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42596" y="4221641"/>
            <a:ext cx="704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{4,6}</a:t>
            </a:r>
          </a:p>
          <a:p>
            <a:pPr algn="ctr"/>
            <a:r>
              <a:rPr lang="en-US" b="1" dirty="0"/>
              <a:t>NO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149764" y="4221641"/>
            <a:ext cx="638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{3}</a:t>
            </a:r>
          </a:p>
          <a:p>
            <a:pPr algn="ctr"/>
            <a:r>
              <a:rPr lang="en-US" b="1" dirty="0"/>
              <a:t>YES</a:t>
            </a:r>
          </a:p>
        </p:txBody>
      </p:sp>
      <p:cxnSp>
        <p:nvCxnSpPr>
          <p:cNvPr id="15" name="Straight Arrow Connector 14"/>
          <p:cNvCxnSpPr>
            <a:stCxn id="7" idx="2"/>
            <a:endCxn id="13" idx="0"/>
          </p:cNvCxnSpPr>
          <p:nvPr/>
        </p:nvCxnSpPr>
        <p:spPr>
          <a:xfrm flipH="1">
            <a:off x="9494616" y="3702726"/>
            <a:ext cx="115688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14" idx="0"/>
          </p:cNvCxnSpPr>
          <p:nvPr/>
        </p:nvCxnSpPr>
        <p:spPr>
          <a:xfrm>
            <a:off x="10651504" y="3702726"/>
            <a:ext cx="817418" cy="518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682361" y="3669033"/>
            <a:ext cx="4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Yes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060213" y="3706566"/>
            <a:ext cx="461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00166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Induction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ID3 Algorithm</a:t>
            </a:r>
          </a:p>
        </p:txBody>
      </p:sp>
    </p:spTree>
    <p:extLst>
      <p:ext uri="{BB962C8B-B14F-4D97-AF65-F5344CB8AC3E}">
        <p14:creationId xmlns:p14="http://schemas.microsoft.com/office/powerpoint/2010/main" val="17675071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377" y="1732449"/>
            <a:ext cx="11792931" cy="497635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2400" i="1" dirty="0" err="1"/>
              <a:t>SelectFeature</a:t>
            </a:r>
            <a:r>
              <a:rPr lang="en-US" sz="2400" i="1" dirty="0"/>
              <a:t>(Examples)</a:t>
            </a:r>
            <a:r>
              <a:rPr lang="en-US" sz="2400" dirty="0"/>
              <a:t>{</a:t>
            </a:r>
          </a:p>
          <a:p>
            <a:pPr marL="36900" indent="0">
              <a:buNone/>
            </a:pPr>
            <a:r>
              <a:rPr lang="en-US" sz="2400" dirty="0"/>
              <a:t>	Pick </a:t>
            </a:r>
            <a:r>
              <a:rPr lang="en-US" sz="2400" i="1" dirty="0"/>
              <a:t>Feature</a:t>
            </a:r>
            <a:r>
              <a:rPr lang="en-US" sz="2400" dirty="0"/>
              <a:t> that best splits </a:t>
            </a:r>
            <a:r>
              <a:rPr lang="en-US" sz="2400" i="1" dirty="0"/>
              <a:t>Examples</a:t>
            </a:r>
            <a:r>
              <a:rPr lang="en-US" sz="2400" dirty="0"/>
              <a:t> into different result categories </a:t>
            </a:r>
            <a:r>
              <a:rPr lang="en-US" sz="2400" b="1" i="1" u="sng" dirty="0"/>
              <a:t>(HOW?)</a:t>
            </a:r>
          </a:p>
          <a:p>
            <a:pPr marL="36900" indent="0">
              <a:buNone/>
            </a:pPr>
            <a:r>
              <a:rPr lang="en-US" sz="2400" dirty="0"/>
              <a:t>	For each </a:t>
            </a:r>
            <a:r>
              <a:rPr lang="en-US" sz="2400" i="1" dirty="0"/>
              <a:t>Value</a:t>
            </a:r>
            <a:r>
              <a:rPr lang="en-US" sz="2400" dirty="0"/>
              <a:t> of </a:t>
            </a:r>
            <a:r>
              <a:rPr lang="en-US" sz="2400" i="1" dirty="0"/>
              <a:t>Feature</a:t>
            </a:r>
          </a:p>
          <a:p>
            <a:pPr marL="36900" indent="0">
              <a:buNone/>
            </a:pPr>
            <a:r>
              <a:rPr lang="en-US" sz="2400" dirty="0"/>
              <a:t>		Find Subset </a:t>
            </a:r>
            <a:r>
              <a:rPr lang="en-US" sz="2400" i="1" dirty="0"/>
              <a:t>S</a:t>
            </a:r>
            <a:r>
              <a:rPr lang="en-US" sz="2400" dirty="0"/>
              <a:t> of </a:t>
            </a:r>
            <a:r>
              <a:rPr lang="en-US" sz="2400" i="1" dirty="0"/>
              <a:t>Examples</a:t>
            </a:r>
            <a:r>
              <a:rPr lang="en-US" sz="2400" dirty="0"/>
              <a:t> such that </a:t>
            </a:r>
            <a:r>
              <a:rPr lang="en-US" sz="2400" i="1" dirty="0"/>
              <a:t>Feature</a:t>
            </a:r>
            <a:r>
              <a:rPr lang="en-US" sz="2400" dirty="0"/>
              <a:t> == </a:t>
            </a:r>
            <a:r>
              <a:rPr lang="en-US" sz="2400" i="1" dirty="0"/>
              <a:t>Value</a:t>
            </a:r>
          </a:p>
          <a:p>
            <a:pPr marL="36900" indent="0">
              <a:buNone/>
            </a:pPr>
            <a:r>
              <a:rPr lang="en-US" sz="2400" dirty="0"/>
              <a:t>		If all examples in </a:t>
            </a:r>
            <a:r>
              <a:rPr lang="en-US" sz="2400" i="1" dirty="0"/>
              <a:t>S</a:t>
            </a:r>
            <a:r>
              <a:rPr lang="en-US" sz="2400" dirty="0"/>
              <a:t> are in same result category</a:t>
            </a:r>
          </a:p>
          <a:p>
            <a:pPr marL="36900" indent="0">
              <a:buNone/>
            </a:pPr>
            <a:r>
              <a:rPr lang="en-US" sz="2400" dirty="0"/>
              <a:t>			Mark relevant node in the tree with that category</a:t>
            </a:r>
          </a:p>
          <a:p>
            <a:pPr marL="36900" indent="0">
              <a:buNone/>
            </a:pPr>
            <a:r>
              <a:rPr lang="en-US" sz="2400" dirty="0"/>
              <a:t>		Else</a:t>
            </a:r>
          </a:p>
          <a:p>
            <a:pPr marL="36900" indent="0">
              <a:buNone/>
            </a:pPr>
            <a:r>
              <a:rPr lang="en-US" sz="2400" dirty="0"/>
              <a:t>			Call </a:t>
            </a:r>
            <a:r>
              <a:rPr lang="en-US" sz="2400" i="1" dirty="0" err="1"/>
              <a:t>SelectFeature</a:t>
            </a:r>
            <a:r>
              <a:rPr lang="en-US" sz="2400" i="1" dirty="0"/>
              <a:t>(S)</a:t>
            </a:r>
          </a:p>
          <a:p>
            <a:pPr marL="3690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1207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Algorithm: Which Attribute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7801" y="1720312"/>
            <a:ext cx="4948701" cy="4972998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i="1" dirty="0"/>
              <a:t>A1</a:t>
            </a:r>
            <a:r>
              <a:rPr lang="en-US" dirty="0"/>
              <a:t> and </a:t>
            </a:r>
            <a:r>
              <a:rPr lang="en-US" i="1" dirty="0"/>
              <a:t>A2</a:t>
            </a:r>
            <a:r>
              <a:rPr lang="en-US" dirty="0"/>
              <a:t> are the </a:t>
            </a:r>
            <a:r>
              <a:rPr lang="en-US" b="1" u="sng" dirty="0"/>
              <a:t>features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i="1" dirty="0"/>
              <a:t>29+, 35-</a:t>
            </a:r>
            <a:r>
              <a:rPr lang="en-US" dirty="0"/>
              <a:t> means </a:t>
            </a:r>
            <a:r>
              <a:rPr lang="en-US" b="1" u="sng" dirty="0"/>
              <a:t>29 positive training examples</a:t>
            </a:r>
            <a:r>
              <a:rPr lang="en-US" dirty="0"/>
              <a:t> and </a:t>
            </a:r>
            <a:r>
              <a:rPr lang="en-US" b="1" u="sng" dirty="0"/>
              <a:t>35 negative training examples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i="1" dirty="0"/>
              <a:t>T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 (on edges) are the </a:t>
            </a:r>
            <a:r>
              <a:rPr lang="en-US" b="1" u="sng" dirty="0"/>
              <a:t>values</a:t>
            </a:r>
            <a:r>
              <a:rPr lang="en-US" dirty="0"/>
              <a:t> of the features (so Boolean features in this image)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…so which feature split is better?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8" y="2553858"/>
            <a:ext cx="7116165" cy="282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617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ID3 Algorithm: Entropy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39" y="1720312"/>
            <a:ext cx="6132163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/>
              <a:t>Suppose: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i="1" dirty="0"/>
              <a:t>S</a:t>
            </a:r>
            <a:r>
              <a:rPr lang="en-US" dirty="0"/>
              <a:t> is sample of training examples</a:t>
            </a:r>
          </a:p>
          <a:p>
            <a:pPr marL="36900" indent="0">
              <a:buNone/>
            </a:pPr>
            <a:r>
              <a:rPr lang="en-US" i="1" dirty="0"/>
              <a:t>P</a:t>
            </a:r>
            <a:r>
              <a:rPr lang="en-US" i="1" baseline="-25000" dirty="0"/>
              <a:t>+</a:t>
            </a:r>
            <a:r>
              <a:rPr lang="en-US" dirty="0"/>
              <a:t> is proportion of positive examples in </a:t>
            </a:r>
            <a:r>
              <a:rPr lang="en-US" i="1" dirty="0"/>
              <a:t>S</a:t>
            </a:r>
          </a:p>
          <a:p>
            <a:pPr marL="36900" indent="0">
              <a:buNone/>
            </a:pPr>
            <a:r>
              <a:rPr lang="en-US" dirty="0"/>
              <a:t>P</a:t>
            </a:r>
            <a:r>
              <a:rPr lang="en-US" baseline="-25000" dirty="0"/>
              <a:t>-</a:t>
            </a:r>
            <a:r>
              <a:rPr lang="en-US" dirty="0"/>
              <a:t> is proportion of negative examples in </a:t>
            </a:r>
            <a:r>
              <a:rPr lang="en-US" i="1" dirty="0"/>
              <a:t>S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b="1" u="sng" dirty="0"/>
              <a:t>Entropy</a:t>
            </a:r>
            <a:r>
              <a:rPr lang="en-US" dirty="0"/>
              <a:t> measure the impurity of </a:t>
            </a:r>
            <a:r>
              <a:rPr lang="en-US" i="1" dirty="0"/>
              <a:t>S</a:t>
            </a:r>
            <a:r>
              <a:rPr lang="en-US" dirty="0"/>
              <a:t>:</a:t>
            </a:r>
          </a:p>
          <a:p>
            <a:pPr marL="36900" indent="0">
              <a:buNone/>
            </a:pPr>
            <a:endParaRPr lang="en-US" dirty="0"/>
          </a:p>
          <a:p>
            <a:pPr marL="36900" indent="0" algn="ctr">
              <a:buNone/>
            </a:pPr>
            <a:r>
              <a:rPr lang="en-US" sz="2400" dirty="0"/>
              <a:t>Entropy(S) = -P</a:t>
            </a:r>
            <a:r>
              <a:rPr lang="en-US" sz="2400" baseline="-25000" dirty="0"/>
              <a:t>+</a:t>
            </a:r>
            <a:r>
              <a:rPr lang="en-US" sz="2400" dirty="0"/>
              <a:t>*log</a:t>
            </a:r>
            <a:r>
              <a:rPr lang="en-US" sz="2400" baseline="-25000" dirty="0"/>
              <a:t>2</a:t>
            </a:r>
            <a:r>
              <a:rPr lang="en-US" sz="2400" dirty="0"/>
              <a:t>(P</a:t>
            </a:r>
            <a:r>
              <a:rPr lang="en-US" sz="2400" baseline="-25000" dirty="0"/>
              <a:t>+</a:t>
            </a:r>
            <a:r>
              <a:rPr lang="en-US" sz="2400" dirty="0"/>
              <a:t>) – P</a:t>
            </a:r>
            <a:r>
              <a:rPr lang="en-US" sz="2400" baseline="-25000" dirty="0"/>
              <a:t>-</a:t>
            </a:r>
            <a:r>
              <a:rPr lang="en-US" sz="2400" dirty="0"/>
              <a:t>*log</a:t>
            </a:r>
            <a:r>
              <a:rPr lang="en-US" sz="2400" baseline="-25000" dirty="0"/>
              <a:t>2</a:t>
            </a:r>
            <a:r>
              <a:rPr lang="en-US" sz="2400" dirty="0"/>
              <a:t>(P</a:t>
            </a:r>
            <a:r>
              <a:rPr lang="en-US" sz="2400" baseline="-25000" dirty="0"/>
              <a:t>-</a:t>
            </a:r>
            <a:r>
              <a:rPr lang="en-US" sz="2400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32" y="1518834"/>
            <a:ext cx="5173851" cy="515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89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Entropy: Information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9" y="1720312"/>
            <a:ext cx="11882034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u="sng" dirty="0"/>
              <a:t>Entropy(S)</a:t>
            </a:r>
            <a:r>
              <a:rPr lang="en-US" dirty="0"/>
              <a:t> is the </a:t>
            </a:r>
            <a:r>
              <a:rPr lang="en-US" b="1" u="sng" dirty="0"/>
              <a:t>expected number of bits</a:t>
            </a:r>
            <a:r>
              <a:rPr lang="en-US" dirty="0"/>
              <a:t> needed to encode class (+ or -) of randomly drawn member of S (under optimal, shortest-length code)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Think </a:t>
            </a:r>
            <a:r>
              <a:rPr lang="en-US" b="1" u="sng" dirty="0"/>
              <a:t>Huffman Codes</a:t>
            </a:r>
            <a:r>
              <a:rPr lang="en-US" dirty="0"/>
              <a:t> here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Optimal length code assigns –log</a:t>
            </a:r>
            <a:r>
              <a:rPr lang="en-US" baseline="-25000" dirty="0"/>
              <a:t>2</a:t>
            </a:r>
            <a:r>
              <a:rPr lang="en-US" dirty="0"/>
              <a:t>(p) bits to message having probability of </a:t>
            </a:r>
            <a:r>
              <a:rPr lang="en-US" i="1" dirty="0"/>
              <a:t>p</a:t>
            </a:r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r>
              <a:rPr lang="en-US" dirty="0"/>
              <a:t>So, over all possibilities we take a weighted average:</a:t>
            </a:r>
          </a:p>
          <a:p>
            <a:pPr marL="36900" indent="0">
              <a:buNone/>
            </a:pPr>
            <a:endParaRPr lang="en-US" dirty="0"/>
          </a:p>
          <a:p>
            <a:pPr marL="36900" indent="0" algn="ctr">
              <a:buNone/>
            </a:pPr>
            <a:r>
              <a:rPr lang="en-US" dirty="0"/>
              <a:t>Entropy(S) = -P</a:t>
            </a:r>
            <a:r>
              <a:rPr lang="en-US" baseline="-25000" dirty="0"/>
              <a:t>+</a:t>
            </a:r>
            <a:r>
              <a:rPr lang="en-US" dirty="0"/>
              <a:t>*log</a:t>
            </a:r>
            <a:r>
              <a:rPr lang="en-US" baseline="-25000" dirty="0"/>
              <a:t>2</a:t>
            </a:r>
            <a:r>
              <a:rPr lang="en-US" dirty="0"/>
              <a:t>(P</a:t>
            </a:r>
            <a:r>
              <a:rPr lang="en-US" baseline="-25000" dirty="0"/>
              <a:t>+</a:t>
            </a:r>
            <a:r>
              <a:rPr lang="en-US" dirty="0"/>
              <a:t>) – P</a:t>
            </a:r>
            <a:r>
              <a:rPr lang="en-US" baseline="-25000" dirty="0"/>
              <a:t>-</a:t>
            </a:r>
            <a:r>
              <a:rPr lang="en-US" dirty="0"/>
              <a:t>*log</a:t>
            </a:r>
            <a:r>
              <a:rPr lang="en-US" baseline="-25000" dirty="0"/>
              <a:t>2</a:t>
            </a:r>
            <a:r>
              <a:rPr lang="en-US" dirty="0"/>
              <a:t>(P</a:t>
            </a:r>
            <a:r>
              <a:rPr lang="en-US" baseline="-25000" dirty="0"/>
              <a:t>-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55175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Information 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9" y="1518837"/>
            <a:ext cx="11882034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u="sng" dirty="0"/>
              <a:t>Information Gain</a:t>
            </a:r>
            <a:r>
              <a:rPr lang="en-US" dirty="0"/>
              <a:t> is the amount the entropy has dropped given that you split on a specific feature at this step of the algorithm.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i="1" dirty="0"/>
              <a:t>Gain(S,A)</a:t>
            </a:r>
            <a:r>
              <a:rPr lang="en-US" dirty="0"/>
              <a:t> = expected </a:t>
            </a:r>
            <a:r>
              <a:rPr lang="en-US" b="1" u="sng" dirty="0"/>
              <a:t>reduction in entropy</a:t>
            </a:r>
            <a:r>
              <a:rPr lang="en-US" dirty="0"/>
              <a:t> due to sorting on </a:t>
            </a:r>
            <a:r>
              <a:rPr lang="en-US" i="1" dirty="0"/>
              <a:t>A</a:t>
            </a:r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516" y="3361600"/>
            <a:ext cx="7913903" cy="333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70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Which Attribute Better?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9" y="1518837"/>
            <a:ext cx="11882034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b="1" u="sng" dirty="0"/>
              <a:t>Try it on your own!</a:t>
            </a:r>
            <a:endParaRPr lang="en-US" i="1" dirty="0"/>
          </a:p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69" y="2232158"/>
            <a:ext cx="10075834" cy="393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712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Which Attribute Better?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9" y="1518837"/>
            <a:ext cx="11882034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70" y="1518837"/>
            <a:ext cx="9640551" cy="507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0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fontScale="92500" lnSpcReduction="20000"/>
          </a:bodyPr>
          <a:lstStyle/>
          <a:p>
            <a:pPr marL="36900" indent="0" algn="ctr">
              <a:buNone/>
            </a:pPr>
            <a:r>
              <a:rPr lang="en-US" sz="2400" b="1" dirty="0"/>
              <a:t>Decision Trees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b="1" u="sng" dirty="0"/>
              <a:t>Decision Tree</a:t>
            </a:r>
            <a:r>
              <a:rPr lang="en-US" dirty="0"/>
              <a:t> is a tree that when followed, provides a prediction of interest for a given data point</a:t>
            </a:r>
          </a:p>
          <a:p>
            <a:endParaRPr lang="en-US" dirty="0"/>
          </a:p>
          <a:p>
            <a:r>
              <a:rPr lang="en-US" dirty="0"/>
              <a:t>Think of this as a flow chart</a:t>
            </a:r>
          </a:p>
          <a:p>
            <a:endParaRPr lang="en-US" dirty="0"/>
          </a:p>
          <a:p>
            <a:r>
              <a:rPr lang="en-US" dirty="0"/>
              <a:t>Each node is a </a:t>
            </a:r>
            <a:r>
              <a:rPr lang="en-US" i="1" dirty="0"/>
              <a:t>feature</a:t>
            </a:r>
            <a:r>
              <a:rPr lang="en-US" dirty="0"/>
              <a:t> and based on the value of that feature, we </a:t>
            </a:r>
            <a:r>
              <a:rPr lang="en-US" dirty="0" err="1"/>
              <a:t>recurse</a:t>
            </a:r>
            <a:r>
              <a:rPr lang="en-US" dirty="0"/>
              <a:t> on the appropriate branch of the tree</a:t>
            </a:r>
          </a:p>
          <a:p>
            <a:endParaRPr lang="en-US" dirty="0"/>
          </a:p>
          <a:p>
            <a:r>
              <a:rPr lang="en-US" dirty="0"/>
              <a:t>Leaf nodes are classifications of the data point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652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9" y="1518837"/>
            <a:ext cx="11882034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6" y="124788"/>
            <a:ext cx="7438541" cy="62430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438" y="5043355"/>
            <a:ext cx="7031066" cy="167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906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Thinking of ID3 as Space-Search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469" y="1518837"/>
            <a:ext cx="11882034" cy="497299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i="1" dirty="0"/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9" y="1304998"/>
            <a:ext cx="5372100" cy="54006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82347" y="1304998"/>
            <a:ext cx="6194156" cy="53883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Hypothesis space is </a:t>
            </a:r>
            <a:r>
              <a:rPr lang="en-US" b="1" u="sng" dirty="0"/>
              <a:t>complete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- The best decision tree MUST be in there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b="1" u="sng" dirty="0"/>
              <a:t>ID3</a:t>
            </a:r>
            <a:r>
              <a:rPr lang="en-US" dirty="0"/>
              <a:t> outputs a </a:t>
            </a:r>
            <a:r>
              <a:rPr lang="en-US" b="1" u="sng" dirty="0"/>
              <a:t>specific decision tree</a:t>
            </a:r>
            <a:r>
              <a:rPr lang="en-US" dirty="0"/>
              <a:t> though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Is it the best one?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No back-tracking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</a:t>
            </a:r>
            <a:r>
              <a:rPr lang="en-US" b="1" u="sng" dirty="0"/>
              <a:t>Local-minima</a:t>
            </a:r>
            <a:r>
              <a:rPr lang="en-US" dirty="0"/>
              <a:t> (so probably not optimal)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Search choices are </a:t>
            </a:r>
            <a:r>
              <a:rPr lang="en-US" b="1" u="sng" dirty="0"/>
              <a:t>stochastic</a:t>
            </a:r>
            <a:r>
              <a:rPr lang="en-US" dirty="0"/>
              <a:t>, so pretty robust to noisy data</a:t>
            </a:r>
          </a:p>
        </p:txBody>
      </p:sp>
    </p:spTree>
    <p:extLst>
      <p:ext uri="{BB962C8B-B14F-4D97-AF65-F5344CB8AC3E}">
        <p14:creationId xmlns:p14="http://schemas.microsoft.com/office/powerpoint/2010/main" val="35585777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ID3 is Biased!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9" y="1304998"/>
            <a:ext cx="5372100" cy="54006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82347" y="1304998"/>
            <a:ext cx="6194156" cy="53883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Preference for </a:t>
            </a:r>
            <a:r>
              <a:rPr lang="en-US" b="1" u="sng" dirty="0"/>
              <a:t>shorter trees</a:t>
            </a:r>
            <a:r>
              <a:rPr lang="en-US" dirty="0"/>
              <a:t> with high information gains near the root. ID3 is a </a:t>
            </a:r>
            <a:r>
              <a:rPr lang="en-US" b="1" u="sng" dirty="0"/>
              <a:t>greedy algorithm</a:t>
            </a:r>
            <a:r>
              <a:rPr lang="en-US" dirty="0"/>
              <a:t>.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Bias is a preference, not a restriction (i.e., defines the choice we make when searching, but whole tree is available)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b="1" u="sng" dirty="0"/>
              <a:t>Occam’s Razor</a:t>
            </a:r>
            <a:r>
              <a:rPr lang="en-US" dirty="0"/>
              <a:t>: Prefer the shortest hypothesis</a:t>
            </a:r>
          </a:p>
        </p:txBody>
      </p:sp>
    </p:spTree>
    <p:extLst>
      <p:ext uri="{BB962C8B-B14F-4D97-AF65-F5344CB8AC3E}">
        <p14:creationId xmlns:p14="http://schemas.microsoft.com/office/powerpoint/2010/main" val="169982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ID3: Why Preference for Shorter Hypothesis?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69" y="1304998"/>
            <a:ext cx="5372100" cy="540067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82347" y="1304998"/>
            <a:ext cx="6194156" cy="538831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Pros:</a:t>
            </a:r>
          </a:p>
          <a:p>
            <a:r>
              <a:rPr lang="en-US" dirty="0"/>
              <a:t>Fewer short hypotheses</a:t>
            </a:r>
          </a:p>
          <a:p>
            <a:r>
              <a:rPr lang="en-US" dirty="0"/>
              <a:t>Shorter = more general</a:t>
            </a:r>
          </a:p>
          <a:p>
            <a:r>
              <a:rPr lang="en-US" dirty="0"/>
              <a:t>Longer hypothesis might be coincidence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Cons:</a:t>
            </a:r>
          </a:p>
          <a:p>
            <a:r>
              <a:rPr lang="en-US" dirty="0"/>
              <a:t>There are many ways to define short hypotheses</a:t>
            </a:r>
          </a:p>
          <a:p>
            <a:r>
              <a:rPr lang="en-US" dirty="0"/>
              <a:t>e.g., all trees with a prime number of nodes that use attributes beginning with letter Z</a:t>
            </a:r>
          </a:p>
        </p:txBody>
      </p:sp>
    </p:spTree>
    <p:extLst>
      <p:ext uri="{BB962C8B-B14F-4D97-AF65-F5344CB8AC3E}">
        <p14:creationId xmlns:p14="http://schemas.microsoft.com/office/powerpoint/2010/main" val="110447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ID3: Overfitting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7459" y="1549831"/>
            <a:ext cx="11251768" cy="51434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b="1" u="sng" dirty="0"/>
              <a:t>Overfitting</a:t>
            </a:r>
            <a:r>
              <a:rPr lang="en-US" dirty="0"/>
              <a:t> is a problem in many AI algorithms in which learned rules infer noisy variations in data as real underlying differences.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Consider adding this example to earlier tree: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[Sunny, Hot,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Normal Humidity,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Strong Wind,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Play Tennis = NO ]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What is the effect on this tree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83" y="2681207"/>
            <a:ext cx="6747828" cy="408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129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Defining Overfitting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7459" y="1549831"/>
            <a:ext cx="11251768" cy="51434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Consider a hypothesis </a:t>
            </a:r>
            <a:r>
              <a:rPr lang="en-US" i="1" dirty="0"/>
              <a:t>h</a:t>
            </a:r>
            <a:r>
              <a:rPr lang="en-US" dirty="0"/>
              <a:t> over both training data and actual distribution: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Error over training data: </a:t>
            </a:r>
            <a:r>
              <a:rPr lang="en-US" i="1" dirty="0" err="1"/>
              <a:t>TrainError</a:t>
            </a:r>
            <a:r>
              <a:rPr lang="en-US" i="1" dirty="0"/>
              <a:t>(h)</a:t>
            </a:r>
            <a:r>
              <a:rPr lang="en-US" dirty="0"/>
              <a:t>		Error over entire distribution </a:t>
            </a:r>
            <a:r>
              <a:rPr lang="en-US" b="1" i="1" dirty="0"/>
              <a:t>D</a:t>
            </a:r>
            <a:r>
              <a:rPr lang="en-US" dirty="0"/>
              <a:t>: </a:t>
            </a:r>
            <a:r>
              <a:rPr lang="en-US" i="1" dirty="0" err="1"/>
              <a:t>DError</a:t>
            </a:r>
            <a:r>
              <a:rPr lang="en-US" i="1" dirty="0"/>
              <a:t>(h)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Hypothesis </a:t>
            </a:r>
            <a:r>
              <a:rPr lang="en-US" i="1" dirty="0"/>
              <a:t>h</a:t>
            </a:r>
            <a:r>
              <a:rPr lang="en-US" dirty="0"/>
              <a:t> </a:t>
            </a:r>
            <a:r>
              <a:rPr lang="en-US" b="1" u="sng" dirty="0" err="1"/>
              <a:t>overfits</a:t>
            </a:r>
            <a:r>
              <a:rPr lang="en-US" dirty="0"/>
              <a:t> the training data if there is another hypothesis h’ such that: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 algn="ctr">
              <a:buFont typeface="Wingdings 2" charset="2"/>
              <a:buNone/>
            </a:pPr>
            <a:r>
              <a:rPr lang="en-US" sz="2400" i="1" dirty="0" err="1"/>
              <a:t>TrainError</a:t>
            </a:r>
            <a:r>
              <a:rPr lang="en-US" sz="2400" i="1" dirty="0"/>
              <a:t>(h) &lt; </a:t>
            </a:r>
            <a:r>
              <a:rPr lang="en-US" sz="2400" i="1" dirty="0" err="1"/>
              <a:t>TrainError</a:t>
            </a:r>
            <a:r>
              <a:rPr lang="en-US" sz="2400" i="1" dirty="0"/>
              <a:t>(h’)</a:t>
            </a:r>
          </a:p>
          <a:p>
            <a:pPr marL="36900" indent="0" algn="ctr">
              <a:buFont typeface="Wingdings 2" charset="2"/>
              <a:buNone/>
            </a:pPr>
            <a:r>
              <a:rPr lang="en-US" sz="2400" i="1" dirty="0"/>
              <a:t>AND</a:t>
            </a:r>
          </a:p>
          <a:p>
            <a:pPr marL="36900" indent="0" algn="ctr">
              <a:buFont typeface="Wingdings 2" charset="2"/>
              <a:buNone/>
            </a:pPr>
            <a:r>
              <a:rPr lang="en-US" sz="2400" i="1" dirty="0" err="1"/>
              <a:t>DError</a:t>
            </a:r>
            <a:r>
              <a:rPr lang="en-US" sz="2400" i="1" dirty="0"/>
              <a:t>(h) &gt; </a:t>
            </a:r>
            <a:r>
              <a:rPr lang="en-US" sz="2400" i="1" dirty="0" err="1"/>
              <a:t>DError</a:t>
            </a:r>
            <a:r>
              <a:rPr lang="en-US" sz="2400" i="1" dirty="0"/>
              <a:t>(h’)</a:t>
            </a:r>
          </a:p>
          <a:p>
            <a:pPr marL="36900" indent="0" algn="ctr">
              <a:buFont typeface="Wingdings 2" charset="2"/>
              <a:buNone/>
            </a:pPr>
            <a:endParaRPr lang="en-US" dirty="0"/>
          </a:p>
          <a:p>
            <a:pPr marL="36900" indent="0" algn="ctr">
              <a:buFont typeface="Wingdings 2" charset="2"/>
              <a:buNone/>
            </a:pPr>
            <a:r>
              <a:rPr lang="en-US" dirty="0"/>
              <a:t>Why does this make sense?</a:t>
            </a:r>
          </a:p>
        </p:txBody>
      </p:sp>
    </p:spTree>
    <p:extLst>
      <p:ext uri="{BB962C8B-B14F-4D97-AF65-F5344CB8AC3E}">
        <p14:creationId xmlns:p14="http://schemas.microsoft.com/office/powerpoint/2010/main" val="3713534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Defining Overfitting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466" y="1378575"/>
            <a:ext cx="8088420" cy="516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89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Avoiding Overfitting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7459" y="1549831"/>
            <a:ext cx="11251768" cy="514347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494100" indent="-457200">
              <a:buFont typeface="Wingdings 2" charset="2"/>
              <a:buAutoNum type="arabicPeriod"/>
            </a:pPr>
            <a:r>
              <a:rPr lang="en-US" dirty="0"/>
              <a:t>Stop growing when data split not statistically significant.</a:t>
            </a:r>
          </a:p>
          <a:p>
            <a:pPr marL="871200" lvl="1" indent="-457200">
              <a:buFont typeface="Wingdings 2" charset="2"/>
              <a:buAutoNum type="arabicPeriod"/>
            </a:pPr>
            <a:r>
              <a:rPr lang="en-US" dirty="0"/>
              <a:t>E.g., 101 positive examples and 1 negative at a node. No need to split here.</a:t>
            </a:r>
          </a:p>
          <a:p>
            <a:pPr marL="494100" indent="-457200">
              <a:buFont typeface="Wingdings 2" charset="2"/>
              <a:buAutoNum type="arabicPeriod"/>
            </a:pPr>
            <a:r>
              <a:rPr lang="en-US" dirty="0"/>
              <a:t>Grow full tree, then post-prune</a:t>
            </a:r>
          </a:p>
          <a:p>
            <a:pPr marL="494100" indent="-457200">
              <a:buFont typeface="Wingdings 2" charset="2"/>
              <a:buAutoNum type="arabicPeriod"/>
            </a:pPr>
            <a:endParaRPr lang="en-US" dirty="0"/>
          </a:p>
          <a:p>
            <a:pPr marL="494100" indent="-457200">
              <a:buFont typeface="Wingdings 2" charset="2"/>
              <a:buAutoNum type="arabicPeriod"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Additionally:</a:t>
            </a:r>
          </a:p>
          <a:p>
            <a:pPr marL="36900" indent="0">
              <a:buNone/>
            </a:pPr>
            <a:r>
              <a:rPr lang="en-US" dirty="0"/>
              <a:t>Split data into a </a:t>
            </a:r>
            <a:r>
              <a:rPr lang="en-US" b="1" u="sng" dirty="0"/>
              <a:t>training set</a:t>
            </a:r>
            <a:r>
              <a:rPr lang="en-US" dirty="0"/>
              <a:t> and a </a:t>
            </a:r>
            <a:r>
              <a:rPr lang="en-US" b="1" u="sng" dirty="0"/>
              <a:t>validation (or test) set</a:t>
            </a:r>
            <a:r>
              <a:rPr lang="en-US" dirty="0"/>
              <a:t>.</a:t>
            </a:r>
          </a:p>
          <a:p>
            <a:pPr marL="36900" indent="0">
              <a:buNone/>
            </a:pPr>
            <a:r>
              <a:rPr lang="en-US" dirty="0"/>
              <a:t>Build tree (train) on training set only. Validate on validation set only.</a:t>
            </a:r>
          </a:p>
          <a:p>
            <a:pPr marL="36900" indent="0">
              <a:buNone/>
            </a:pPr>
            <a:r>
              <a:rPr lang="en-US" dirty="0"/>
              <a:t>Greedily remove rules in tree until you improve accuracy on </a:t>
            </a:r>
            <a:r>
              <a:rPr lang="en-US" b="1" u="sng" dirty="0"/>
              <a:t>validation set.</a:t>
            </a:r>
          </a:p>
        </p:txBody>
      </p:sp>
    </p:spTree>
    <p:extLst>
      <p:ext uri="{BB962C8B-B14F-4D97-AF65-F5344CB8AC3E}">
        <p14:creationId xmlns:p14="http://schemas.microsoft.com/office/powerpoint/2010/main" val="7651140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08125"/>
            <a:ext cx="10353762" cy="970450"/>
          </a:xfrm>
        </p:spPr>
        <p:txBody>
          <a:bodyPr/>
          <a:lstStyle/>
          <a:p>
            <a:r>
              <a:rPr lang="en-US" dirty="0"/>
              <a:t>Post-Pruning to fight Overfitting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098" y="1378575"/>
            <a:ext cx="8583155" cy="537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33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01601"/>
            <a:ext cx="10353762" cy="970450"/>
          </a:xfrm>
        </p:spPr>
        <p:txBody>
          <a:bodyPr/>
          <a:lstStyle/>
          <a:p>
            <a:r>
              <a:rPr lang="en-US" dirty="0"/>
              <a:t>Example 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9560" y="2226359"/>
            <a:ext cx="2587960" cy="384217"/>
          </a:xfrm>
        </p:spPr>
        <p:txBody>
          <a:bodyPr>
            <a:normAutofit fontScale="70000" lnSpcReduction="20000"/>
          </a:bodyPr>
          <a:lstStyle/>
          <a:p>
            <a:pPr marL="36900" indent="0" algn="ctr">
              <a:buNone/>
            </a:pPr>
            <a:r>
              <a:rPr lang="en-US" b="1" u="sng" dirty="0"/>
              <a:t>Heart Attack Possible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78707" y="1021253"/>
            <a:ext cx="2117272" cy="8244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/>
              <a:t>Chest pain began</a:t>
            </a:r>
          </a:p>
          <a:p>
            <a:pPr marL="36900" indent="0" algn="ctr">
              <a:buFont typeface="Wingdings 2" charset="2"/>
              <a:buNone/>
            </a:pPr>
            <a:r>
              <a:rPr lang="en-US" dirty="0"/>
              <a:t>&gt; 48 hours ago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218308" y="3539068"/>
            <a:ext cx="2587960" cy="3842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b="1" u="sng" dirty="0"/>
              <a:t>Heart Attack Unlikely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8322" y="4658715"/>
            <a:ext cx="1275013" cy="97949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b="1" u="sng" dirty="0"/>
              <a:t>Heart Attack Unlikely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25630" y="6307079"/>
            <a:ext cx="2587960" cy="3842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None/>
            </a:pPr>
            <a:r>
              <a:rPr lang="en-US" b="1" u="sng" dirty="0"/>
              <a:t>Heart Attack Unlikely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099774" y="6307078"/>
            <a:ext cx="2587960" cy="38421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b="1" u="sng" dirty="0"/>
              <a:t>Heart Attack Possible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101036" y="4726449"/>
            <a:ext cx="2117272" cy="82448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/>
              <a:t>Pain worse than prior angina?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865507" y="3300832"/>
            <a:ext cx="2117272" cy="77382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/>
              <a:t>Longest pain episode &gt; 1 hour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761434" y="2119294"/>
            <a:ext cx="2564357" cy="6166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ctr">
              <a:buFont typeface="Wingdings 2" charset="2"/>
              <a:buNone/>
            </a:pPr>
            <a:r>
              <a:rPr lang="en-US" dirty="0"/>
              <a:t>Prior history of angina or heart attack?</a:t>
            </a:r>
          </a:p>
        </p:txBody>
      </p:sp>
      <p:cxnSp>
        <p:nvCxnSpPr>
          <p:cNvPr id="13" name="Straight Arrow Connector 12"/>
          <p:cNvCxnSpPr>
            <a:stCxn id="4" idx="2"/>
            <a:endCxn id="11" idx="0"/>
          </p:cNvCxnSpPr>
          <p:nvPr/>
        </p:nvCxnSpPr>
        <p:spPr>
          <a:xfrm flipH="1">
            <a:off x="5043613" y="1845733"/>
            <a:ext cx="1893730" cy="27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3" idx="0"/>
          </p:cNvCxnSpPr>
          <p:nvPr/>
        </p:nvCxnSpPr>
        <p:spPr>
          <a:xfrm>
            <a:off x="6937343" y="1845733"/>
            <a:ext cx="2986197" cy="380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5" idx="0"/>
          </p:cNvCxnSpPr>
          <p:nvPr/>
        </p:nvCxnSpPr>
        <p:spPr>
          <a:xfrm>
            <a:off x="5043613" y="2735904"/>
            <a:ext cx="1468675" cy="80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1" idx="2"/>
            <a:endCxn id="10" idx="0"/>
          </p:cNvCxnSpPr>
          <p:nvPr/>
        </p:nvCxnSpPr>
        <p:spPr>
          <a:xfrm flipH="1">
            <a:off x="2924143" y="2735904"/>
            <a:ext cx="2119470" cy="564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2"/>
            <a:endCxn id="6" idx="0"/>
          </p:cNvCxnSpPr>
          <p:nvPr/>
        </p:nvCxnSpPr>
        <p:spPr>
          <a:xfrm flipH="1">
            <a:off x="1055829" y="4074653"/>
            <a:ext cx="1868314" cy="58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9" idx="0"/>
          </p:cNvCxnSpPr>
          <p:nvPr/>
        </p:nvCxnSpPr>
        <p:spPr>
          <a:xfrm>
            <a:off x="2924143" y="4074653"/>
            <a:ext cx="1235529" cy="65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  <a:endCxn id="7" idx="0"/>
          </p:cNvCxnSpPr>
          <p:nvPr/>
        </p:nvCxnSpPr>
        <p:spPr>
          <a:xfrm flipH="1">
            <a:off x="2819610" y="5550929"/>
            <a:ext cx="1340062" cy="756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9" idx="2"/>
            <a:endCxn id="8" idx="0"/>
          </p:cNvCxnSpPr>
          <p:nvPr/>
        </p:nvCxnSpPr>
        <p:spPr>
          <a:xfrm>
            <a:off x="4159672" y="5550929"/>
            <a:ext cx="2234082" cy="75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2"/>
          <p:cNvSpPr txBox="1">
            <a:spLocks/>
          </p:cNvSpPr>
          <p:nvPr/>
        </p:nvSpPr>
        <p:spPr>
          <a:xfrm>
            <a:off x="8298375" y="1641498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/>
              <a:t>Yes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3400606" y="4111301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/>
              <a:t>Yes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023263" y="2859249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/>
              <a:t>Yes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5304015" y="5636672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/>
              <a:t>Yes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087224" y="1673332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/>
              <a:t>No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743619" y="2903989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/>
              <a:t>No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>
          <a:xfrm>
            <a:off x="1218800" y="4111301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/>
              <a:t>No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2885301" y="5704404"/>
            <a:ext cx="582173" cy="41224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i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5048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Decision Tree Induction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More common approach to learning</a:t>
            </a:r>
          </a:p>
          <a:p>
            <a:endParaRPr lang="en-US" dirty="0"/>
          </a:p>
          <a:p>
            <a:r>
              <a:rPr lang="en-US" dirty="0"/>
              <a:t>Idea! Use the training set to build a decision tree</a:t>
            </a:r>
          </a:p>
          <a:p>
            <a:endParaRPr lang="en-US" dirty="0"/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Want the tree to be as small as possible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39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339"/>
              </p:ext>
            </p:extLst>
          </p:nvPr>
        </p:nvGraphicFramePr>
        <p:xfrm>
          <a:off x="838200" y="1825625"/>
          <a:ext cx="10515606" cy="4538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Student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last</a:t>
                      </a:r>
                      <a:r>
                        <a:rPr lang="en-US" baseline="0" dirty="0"/>
                        <a:t> year?</a:t>
                      </a:r>
                      <a:endParaRPr lang="en-US" dirty="0"/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Male?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Works Hard?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Drinks?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this year?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Richard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Allen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Alison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Jeff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Gail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831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Simon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marL="92870" marR="928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 marL="92870" marR="928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53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4" y="1732449"/>
            <a:ext cx="10559519" cy="4976359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i="1" dirty="0" err="1"/>
              <a:t>SelectFeature</a:t>
            </a:r>
            <a:r>
              <a:rPr lang="en-US" i="1" dirty="0"/>
              <a:t>(Examples)</a:t>
            </a:r>
            <a:r>
              <a:rPr lang="en-US" dirty="0"/>
              <a:t>{</a:t>
            </a:r>
          </a:p>
          <a:p>
            <a:pPr marL="36900" indent="0">
              <a:buNone/>
            </a:pPr>
            <a:r>
              <a:rPr lang="en-US" dirty="0"/>
              <a:t>	Pick </a:t>
            </a:r>
            <a:r>
              <a:rPr lang="en-US" i="1" dirty="0"/>
              <a:t>Feature</a:t>
            </a:r>
            <a:r>
              <a:rPr lang="en-US" dirty="0"/>
              <a:t> that best splits </a:t>
            </a:r>
            <a:r>
              <a:rPr lang="en-US" i="1" dirty="0"/>
              <a:t>Examples</a:t>
            </a:r>
            <a:r>
              <a:rPr lang="en-US" dirty="0"/>
              <a:t> into different result categories</a:t>
            </a:r>
          </a:p>
          <a:p>
            <a:pPr marL="36900" indent="0">
              <a:buNone/>
            </a:pPr>
            <a:r>
              <a:rPr lang="en-US" dirty="0"/>
              <a:t>	For each </a:t>
            </a:r>
            <a:r>
              <a:rPr lang="en-US" i="1" dirty="0"/>
              <a:t>Value</a:t>
            </a:r>
            <a:r>
              <a:rPr lang="en-US" dirty="0"/>
              <a:t> of </a:t>
            </a:r>
            <a:r>
              <a:rPr lang="en-US" i="1" dirty="0"/>
              <a:t>Feature</a:t>
            </a:r>
          </a:p>
          <a:p>
            <a:pPr marL="36900" indent="0">
              <a:buNone/>
            </a:pPr>
            <a:r>
              <a:rPr lang="en-US" dirty="0"/>
              <a:t>		Find Subset </a:t>
            </a:r>
            <a:r>
              <a:rPr lang="en-US" i="1" dirty="0"/>
              <a:t>S</a:t>
            </a:r>
            <a:r>
              <a:rPr lang="en-US" dirty="0"/>
              <a:t> of </a:t>
            </a:r>
            <a:r>
              <a:rPr lang="en-US" i="1" dirty="0"/>
              <a:t>Examples</a:t>
            </a:r>
            <a:r>
              <a:rPr lang="en-US" dirty="0"/>
              <a:t> such that </a:t>
            </a:r>
            <a:r>
              <a:rPr lang="en-US" i="1" dirty="0"/>
              <a:t>Feature</a:t>
            </a:r>
            <a:r>
              <a:rPr lang="en-US" dirty="0"/>
              <a:t> == </a:t>
            </a:r>
            <a:r>
              <a:rPr lang="en-US" i="1" dirty="0"/>
              <a:t>Value</a:t>
            </a:r>
          </a:p>
          <a:p>
            <a:pPr marL="36900" indent="0">
              <a:buNone/>
            </a:pPr>
            <a:r>
              <a:rPr lang="en-US" dirty="0"/>
              <a:t>		If all examples in </a:t>
            </a:r>
            <a:r>
              <a:rPr lang="en-US" i="1" dirty="0"/>
              <a:t>S</a:t>
            </a:r>
            <a:r>
              <a:rPr lang="en-US" dirty="0"/>
              <a:t> are in same result category</a:t>
            </a:r>
          </a:p>
          <a:p>
            <a:pPr marL="36900" indent="0">
              <a:buNone/>
            </a:pPr>
            <a:r>
              <a:rPr lang="en-US" dirty="0"/>
              <a:t>			Mark relevant node in the tree with that category</a:t>
            </a:r>
          </a:p>
          <a:p>
            <a:pPr marL="36900" indent="0">
              <a:buNone/>
            </a:pPr>
            <a:r>
              <a:rPr lang="en-US" dirty="0"/>
              <a:t>		Else</a:t>
            </a:r>
          </a:p>
          <a:p>
            <a:pPr marL="36900" indent="0">
              <a:buNone/>
            </a:pPr>
            <a:r>
              <a:rPr lang="en-US" dirty="0"/>
              <a:t>			Call </a:t>
            </a:r>
            <a:r>
              <a:rPr lang="en-US" i="1" dirty="0" err="1"/>
              <a:t>SelectFeature</a:t>
            </a:r>
            <a:r>
              <a:rPr lang="en-US" i="1" dirty="0"/>
              <a:t>(S)</a:t>
            </a:r>
          </a:p>
          <a:p>
            <a:pPr marL="3690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423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7890235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Pick </a:t>
            </a:r>
            <a:r>
              <a:rPr lang="en-US" sz="1600" i="1" dirty="0"/>
              <a:t>Feature</a:t>
            </a:r>
            <a:r>
              <a:rPr lang="en-US" sz="1600" dirty="0"/>
              <a:t> that best splits </a:t>
            </a:r>
            <a:r>
              <a:rPr lang="en-US" sz="1600" i="1" dirty="0"/>
              <a:t>Examples</a:t>
            </a:r>
            <a:r>
              <a:rPr lang="en-US" sz="1600" dirty="0"/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For each </a:t>
            </a:r>
            <a:r>
              <a:rPr lang="en-US" sz="1600" i="1" dirty="0"/>
              <a:t>Value</a:t>
            </a:r>
            <a:r>
              <a:rPr lang="en-US" sz="1600" dirty="0"/>
              <a:t> of </a:t>
            </a:r>
            <a:r>
              <a:rPr lang="en-US" sz="1600" i="1" dirty="0"/>
              <a:t>Feature</a:t>
            </a:r>
          </a:p>
          <a:p>
            <a:pPr marL="36900" indent="0">
              <a:buNone/>
            </a:pPr>
            <a:r>
              <a:rPr lang="en-US" sz="1600" dirty="0"/>
              <a:t>		Find Subset </a:t>
            </a:r>
            <a:r>
              <a:rPr lang="en-US" sz="1600" i="1" dirty="0"/>
              <a:t>S</a:t>
            </a:r>
            <a:r>
              <a:rPr lang="en-US" sz="1600" dirty="0"/>
              <a:t> of </a:t>
            </a:r>
            <a:r>
              <a:rPr lang="en-US" sz="1600" i="1" dirty="0"/>
              <a:t>Examples</a:t>
            </a:r>
            <a:r>
              <a:rPr lang="en-US" sz="1600" dirty="0"/>
              <a:t> such that </a:t>
            </a:r>
            <a:r>
              <a:rPr lang="en-US" sz="1600" i="1" dirty="0"/>
              <a:t>Feature</a:t>
            </a:r>
            <a:r>
              <a:rPr lang="en-US" sz="1600" dirty="0"/>
              <a:t> == </a:t>
            </a:r>
            <a:r>
              <a:rPr lang="en-US" sz="1600" i="1" dirty="0"/>
              <a:t>Value</a:t>
            </a:r>
          </a:p>
          <a:p>
            <a:pPr marL="36900" indent="0">
              <a:buNone/>
            </a:pPr>
            <a:r>
              <a:rPr lang="en-US" sz="1600" dirty="0"/>
              <a:t>		If all examples in </a:t>
            </a:r>
            <a:r>
              <a:rPr lang="en-US" sz="1600" i="1" dirty="0"/>
              <a:t>S</a:t>
            </a:r>
            <a:r>
              <a:rPr lang="en-US" sz="1600" dirty="0"/>
              <a:t> are in same result category</a:t>
            </a:r>
          </a:p>
          <a:p>
            <a:pPr marL="36900" indent="0">
              <a:buNone/>
            </a:pPr>
            <a:r>
              <a:rPr lang="en-US" sz="1600" dirty="0"/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Else</a:t>
            </a:r>
          </a:p>
          <a:p>
            <a:pPr marL="36900" indent="0">
              <a:buNone/>
            </a:pPr>
            <a:r>
              <a:rPr lang="en-US" sz="1600" dirty="0"/>
              <a:t>			Call </a:t>
            </a:r>
            <a:r>
              <a:rPr lang="en-US" sz="1600" i="1" dirty="0" err="1"/>
              <a:t>SelectFeature</a:t>
            </a:r>
            <a:r>
              <a:rPr lang="en-US" sz="1600" i="1" dirty="0"/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2615396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last</a:t>
                      </a:r>
                      <a:r>
                        <a:rPr lang="en-US" sz="1100" baseline="0" dirty="0"/>
                        <a:t> year?</a:t>
                      </a:r>
                      <a:endParaRPr lang="en-US" sz="1100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04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344"/>
            <a:ext cx="10353762" cy="707214"/>
          </a:xfrm>
        </p:spPr>
        <p:txBody>
          <a:bodyPr/>
          <a:lstStyle/>
          <a:p>
            <a:r>
              <a:rPr lang="en-US" dirty="0"/>
              <a:t>Algorithm: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1736"/>
            <a:ext cx="8107052" cy="335626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1600" i="1" dirty="0" err="1"/>
              <a:t>SelectFeature</a:t>
            </a:r>
            <a:r>
              <a:rPr lang="en-US" sz="1600" i="1" dirty="0"/>
              <a:t>(Examples)</a:t>
            </a:r>
            <a:r>
              <a:rPr lang="en-US" sz="1600" dirty="0"/>
              <a:t>{</a:t>
            </a:r>
          </a:p>
          <a:p>
            <a:pPr marL="36900" indent="0">
              <a:buNone/>
            </a:pPr>
            <a:r>
              <a:rPr lang="en-US" sz="1600" dirty="0"/>
              <a:t>	</a:t>
            </a:r>
            <a:r>
              <a:rPr lang="en-US" sz="1600" dirty="0">
                <a:solidFill>
                  <a:schemeClr val="accent1"/>
                </a:solidFill>
              </a:rPr>
              <a:t>Pick </a:t>
            </a:r>
            <a:r>
              <a:rPr lang="en-US" sz="1600" i="1" dirty="0">
                <a:solidFill>
                  <a:schemeClr val="accent1"/>
                </a:solidFill>
              </a:rPr>
              <a:t>Feature</a:t>
            </a:r>
            <a:r>
              <a:rPr lang="en-US" sz="1600" dirty="0">
                <a:solidFill>
                  <a:schemeClr val="accent1"/>
                </a:solidFill>
              </a:rPr>
              <a:t> that best splits </a:t>
            </a:r>
            <a:r>
              <a:rPr lang="en-US" sz="1600" i="1" dirty="0">
                <a:solidFill>
                  <a:schemeClr val="accent1"/>
                </a:solidFill>
              </a:rPr>
              <a:t>Examples</a:t>
            </a:r>
            <a:r>
              <a:rPr lang="en-US" sz="1600" dirty="0">
                <a:solidFill>
                  <a:schemeClr val="accent1"/>
                </a:solidFill>
              </a:rPr>
              <a:t> into different result categories</a:t>
            </a:r>
          </a:p>
          <a:p>
            <a:pPr marL="36900" indent="0">
              <a:buNone/>
            </a:pPr>
            <a:r>
              <a:rPr lang="en-US" sz="1600" dirty="0"/>
              <a:t>	For each </a:t>
            </a:r>
            <a:r>
              <a:rPr lang="en-US" sz="1600" i="1" dirty="0"/>
              <a:t>Value</a:t>
            </a:r>
            <a:r>
              <a:rPr lang="en-US" sz="1600" dirty="0"/>
              <a:t> of </a:t>
            </a:r>
            <a:r>
              <a:rPr lang="en-US" sz="1600" i="1" dirty="0"/>
              <a:t>Feature</a:t>
            </a:r>
          </a:p>
          <a:p>
            <a:pPr marL="36900" indent="0">
              <a:buNone/>
            </a:pPr>
            <a:r>
              <a:rPr lang="en-US" sz="1600" dirty="0"/>
              <a:t>		Find Subset </a:t>
            </a:r>
            <a:r>
              <a:rPr lang="en-US" sz="1600" i="1" dirty="0"/>
              <a:t>S</a:t>
            </a:r>
            <a:r>
              <a:rPr lang="en-US" sz="1600" dirty="0"/>
              <a:t> of </a:t>
            </a:r>
            <a:r>
              <a:rPr lang="en-US" sz="1600" i="1" dirty="0"/>
              <a:t>Examples</a:t>
            </a:r>
            <a:r>
              <a:rPr lang="en-US" sz="1600" dirty="0"/>
              <a:t> such that </a:t>
            </a:r>
            <a:r>
              <a:rPr lang="en-US" sz="1600" i="1" dirty="0"/>
              <a:t>Feature</a:t>
            </a:r>
            <a:r>
              <a:rPr lang="en-US" sz="1600" dirty="0"/>
              <a:t> == </a:t>
            </a:r>
            <a:r>
              <a:rPr lang="en-US" sz="1600" i="1" dirty="0"/>
              <a:t>Value</a:t>
            </a:r>
          </a:p>
          <a:p>
            <a:pPr marL="36900" indent="0">
              <a:buNone/>
            </a:pPr>
            <a:r>
              <a:rPr lang="en-US" sz="1600" dirty="0"/>
              <a:t>		If all examples in </a:t>
            </a:r>
            <a:r>
              <a:rPr lang="en-US" sz="1600" i="1" dirty="0"/>
              <a:t>S</a:t>
            </a:r>
            <a:r>
              <a:rPr lang="en-US" sz="1600" dirty="0"/>
              <a:t> are in same result category</a:t>
            </a:r>
          </a:p>
          <a:p>
            <a:pPr marL="36900" indent="0">
              <a:buNone/>
            </a:pPr>
            <a:r>
              <a:rPr lang="en-US" sz="1600" dirty="0"/>
              <a:t>			Mark relevant node in the tree with that category</a:t>
            </a:r>
          </a:p>
          <a:p>
            <a:pPr marL="36900" indent="0">
              <a:buNone/>
            </a:pPr>
            <a:r>
              <a:rPr lang="en-US" sz="1600" dirty="0"/>
              <a:t>		Else</a:t>
            </a:r>
          </a:p>
          <a:p>
            <a:pPr marL="36900" indent="0">
              <a:buNone/>
            </a:pPr>
            <a:r>
              <a:rPr lang="en-US" sz="1600" dirty="0"/>
              <a:t>			Call </a:t>
            </a:r>
            <a:r>
              <a:rPr lang="en-US" sz="1600" i="1" dirty="0" err="1"/>
              <a:t>SelectFeature</a:t>
            </a:r>
            <a:r>
              <a:rPr lang="en-US" sz="1600" i="1" dirty="0"/>
              <a:t>(S)</a:t>
            </a:r>
          </a:p>
          <a:p>
            <a:pPr marL="36900" indent="0">
              <a:buNone/>
            </a:pPr>
            <a:r>
              <a:rPr lang="en-US" sz="1600" dirty="0"/>
              <a:t>}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775282"/>
              </p:ext>
            </p:extLst>
          </p:nvPr>
        </p:nvGraphicFramePr>
        <p:xfrm>
          <a:off x="216907" y="826826"/>
          <a:ext cx="6102672" cy="2674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/>
                        <a:t>A last</a:t>
                      </a:r>
                      <a:r>
                        <a:rPr lang="en-US" sz="1100" b="1" u="sng" baseline="0" dirty="0"/>
                        <a:t> year?</a:t>
                      </a:r>
                      <a:endParaRPr lang="en-US" sz="1100" b="1" u="sng" dirty="0"/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Richard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Alison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00B050"/>
                          </a:solidFill>
                        </a:rPr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13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Simon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sng" dirty="0">
                          <a:solidFill>
                            <a:srgbClr val="C00000"/>
                          </a:solidFill>
                        </a:rPr>
                        <a:t>No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3897" marR="53897" marT="26949" marB="269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3897" marR="53897" marT="26949" marB="269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415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2830</TotalTime>
  <Words>3013</Words>
  <Application>Microsoft Macintosh PowerPoint</Application>
  <PresentationFormat>Widescreen</PresentationFormat>
  <Paragraphs>1049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Wingdings</vt:lpstr>
      <vt:lpstr>Wingdings 2</vt:lpstr>
      <vt:lpstr>Office Theme</vt:lpstr>
      <vt:lpstr>CS4710: Artificial Intelligence Intro to Machine Learning</vt:lpstr>
      <vt:lpstr>Decision Tree Induction</vt:lpstr>
      <vt:lpstr>PowerPoint Presentation</vt:lpstr>
      <vt:lpstr>Example Decision Tree</vt:lpstr>
      <vt:lpstr>PowerPoint Presentation</vt:lpstr>
      <vt:lpstr>Similar Example</vt:lpstr>
      <vt:lpstr>Algorithm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Algorithm: Example</vt:lpstr>
      <vt:lpstr>Decision Tree Induction</vt:lpstr>
      <vt:lpstr>ID3 Algorithm</vt:lpstr>
      <vt:lpstr>ID3 Algorithm: Which Attribute Best?</vt:lpstr>
      <vt:lpstr>ID3 Algorithm: Entropy</vt:lpstr>
      <vt:lpstr>Entropy: Information Theory</vt:lpstr>
      <vt:lpstr>Information Gain</vt:lpstr>
      <vt:lpstr>Which Attribute Better? </vt:lpstr>
      <vt:lpstr>Which Attribute Better? </vt:lpstr>
      <vt:lpstr>PowerPoint Presentation</vt:lpstr>
      <vt:lpstr>Thinking of ID3 as Space-Search </vt:lpstr>
      <vt:lpstr>ID3 is Biased! </vt:lpstr>
      <vt:lpstr>ID3: Why Preference for Shorter Hypothesis? </vt:lpstr>
      <vt:lpstr>ID3: Overfitting </vt:lpstr>
      <vt:lpstr>Defining Overfitting </vt:lpstr>
      <vt:lpstr>Defining Overfitting </vt:lpstr>
      <vt:lpstr>Avoiding Overfitting </vt:lpstr>
      <vt:lpstr>Post-Pruning to fight Overfitting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CS4710: Artificial Intelligence Course Introduction</dc:title>
  <dc:creator>Maya Kumazawa</dc:creator>
  <cp:lastModifiedBy>Mark Floryan</cp:lastModifiedBy>
  <cp:revision>234</cp:revision>
  <dcterms:created xsi:type="dcterms:W3CDTF">2014-12-16T15:21:56Z</dcterms:created>
  <dcterms:modified xsi:type="dcterms:W3CDTF">2022-10-13T14:54:19Z</dcterms:modified>
</cp:coreProperties>
</file>