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8" r:id="rId3"/>
    <p:sldId id="311" r:id="rId4"/>
    <p:sldId id="312" r:id="rId5"/>
    <p:sldId id="313" r:id="rId6"/>
    <p:sldId id="316" r:id="rId7"/>
    <p:sldId id="317" r:id="rId8"/>
    <p:sldId id="314" r:id="rId9"/>
    <p:sldId id="318" r:id="rId10"/>
    <p:sldId id="315" r:id="rId11"/>
    <p:sldId id="259" r:id="rId12"/>
    <p:sldId id="260" r:id="rId13"/>
    <p:sldId id="262" r:id="rId14"/>
    <p:sldId id="320" r:id="rId15"/>
    <p:sldId id="263" r:id="rId16"/>
    <p:sldId id="321" r:id="rId17"/>
    <p:sldId id="322" r:id="rId18"/>
    <p:sldId id="323"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40" r:id="rId33"/>
    <p:sldId id="341" r:id="rId34"/>
    <p:sldId id="384" r:id="rId35"/>
    <p:sldId id="342" r:id="rId36"/>
    <p:sldId id="343" r:id="rId37"/>
    <p:sldId id="324" r:id="rId38"/>
    <p:sldId id="363" r:id="rId39"/>
    <p:sldId id="365" r:id="rId40"/>
    <p:sldId id="367" r:id="rId41"/>
    <p:sldId id="368" r:id="rId42"/>
    <p:sldId id="369" r:id="rId43"/>
    <p:sldId id="370" r:id="rId44"/>
    <p:sldId id="371" r:id="rId45"/>
    <p:sldId id="372" r:id="rId46"/>
    <p:sldId id="373" r:id="rId47"/>
    <p:sldId id="394" r:id="rId48"/>
    <p:sldId id="395" r:id="rId49"/>
    <p:sldId id="396" r:id="rId50"/>
    <p:sldId id="397" r:id="rId51"/>
    <p:sldId id="374" r:id="rId52"/>
    <p:sldId id="375" r:id="rId53"/>
    <p:sldId id="376" r:id="rId54"/>
    <p:sldId id="377" r:id="rId55"/>
    <p:sldId id="379" r:id="rId56"/>
    <p:sldId id="380" r:id="rId57"/>
    <p:sldId id="381" r:id="rId58"/>
    <p:sldId id="382" r:id="rId59"/>
    <p:sldId id="383" r:id="rId60"/>
    <p:sldId id="385" r:id="rId61"/>
    <p:sldId id="386" r:id="rId62"/>
    <p:sldId id="387" r:id="rId63"/>
    <p:sldId id="388" r:id="rId64"/>
    <p:sldId id="389" r:id="rId65"/>
    <p:sldId id="398" r:id="rId66"/>
    <p:sldId id="393"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0" autoAdjust="0"/>
    <p:restoredTop sz="94660"/>
  </p:normalViewPr>
  <p:slideViewPr>
    <p:cSldViewPr snapToGrid="0">
      <p:cViewPr varScale="1">
        <p:scale>
          <a:sx n="135" d="100"/>
          <a:sy n="135" d="100"/>
        </p:scale>
        <p:origin x="192"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6CD189-E039-4A51-BC88-4927E4923AA0}" type="datetimeFigureOut">
              <a:rPr lang="en-US" smtClean="0"/>
              <a:t>10/13/22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11ADD41-74E8-4F8A-933F-A917FB6E1FA0}"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305539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CD189-E039-4A51-BC88-4927E4923AA0}" type="datetimeFigureOut">
              <a:rPr lang="en-US" smtClean="0"/>
              <a:t>10/13/22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977505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CD189-E039-4A51-BC88-4927E4923AA0}" type="datetimeFigureOut">
              <a:rPr lang="en-US" smtClean="0"/>
              <a:t>10/13/22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10037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CD189-E039-4A51-BC88-4927E4923AA0}" type="datetimeFigureOut">
              <a:rPr lang="en-US" smtClean="0"/>
              <a:t>10/13/22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ADD41-74E8-4F8A-933F-A917FB6E1FA0}"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322190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6CD189-E039-4A51-BC88-4927E4923AA0}" type="datetimeFigureOut">
              <a:rPr lang="en-US" smtClean="0"/>
              <a:t>10/13/22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4268280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6CD189-E039-4A51-BC88-4927E4923AA0}" type="datetimeFigureOut">
              <a:rPr lang="en-US" smtClean="0"/>
              <a:t>10/13/22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ADD41-74E8-4F8A-933F-A917FB6E1FA0}"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355180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6CD189-E039-4A51-BC88-4927E4923AA0}" type="datetimeFigureOut">
              <a:rPr lang="en-US" smtClean="0"/>
              <a:t>10/13/22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1652731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6CD189-E039-4A51-BC88-4927E4923AA0}" type="datetimeFigureOut">
              <a:rPr lang="en-US" smtClean="0"/>
              <a:t>10/13/22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1ADD41-74E8-4F8A-933F-A917FB6E1FA0}"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45981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E6CD189-E039-4A51-BC88-4927E4923AA0}" type="datetimeFigureOut">
              <a:rPr lang="en-US" smtClean="0"/>
              <a:t>10/13/22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1858638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6CD189-E039-4A51-BC88-4927E4923AA0}" type="datetimeFigureOut">
              <a:rPr lang="en-US" smtClean="0"/>
              <a:t>10/13/22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265088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6CD189-E039-4A51-BC88-4927E4923AA0}" type="datetimeFigureOut">
              <a:rPr lang="en-US" smtClean="0"/>
              <a:t>10/13/22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3976563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EE6CD189-E039-4A51-BC88-4927E4923AA0}" type="datetimeFigureOut">
              <a:rPr lang="en-US" smtClean="0"/>
              <a:t>10/13/22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11ADD41-74E8-4F8A-933F-A917FB6E1FA0}"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81228950"/>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20.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4322" y="1828801"/>
            <a:ext cx="9140916" cy="3261674"/>
          </a:xfrm>
        </p:spPr>
        <p:txBody>
          <a:bodyPr>
            <a:normAutofit/>
          </a:bodyPr>
          <a:lstStyle/>
          <a:p>
            <a:pPr algn="ctr"/>
            <a:r>
              <a:rPr lang="en-US" dirty="0"/>
              <a:t>CS3100: DSA2</a:t>
            </a:r>
            <a:br>
              <a:rPr lang="en-US" dirty="0"/>
            </a:br>
            <a:r>
              <a:rPr lang="en-US" sz="4000" i="1" dirty="0"/>
              <a:t>Mark Floryan</a:t>
            </a:r>
            <a:br>
              <a:rPr lang="en-US" sz="4000" i="1" dirty="0"/>
            </a:br>
            <a:br>
              <a:rPr lang="en-US" sz="4000" i="1" dirty="0"/>
            </a:br>
            <a:r>
              <a:rPr lang="en-US" sz="4000" i="1" dirty="0"/>
              <a:t>Machine Learning: Intro</a:t>
            </a:r>
          </a:p>
        </p:txBody>
      </p:sp>
      <p:sp>
        <p:nvSpPr>
          <p:cNvPr id="3" name="Subtitle 2"/>
          <p:cNvSpPr>
            <a:spLocks noGrp="1"/>
          </p:cNvSpPr>
          <p:nvPr>
            <p:ph type="subTitle" idx="1"/>
          </p:nvPr>
        </p:nvSpPr>
        <p:spPr>
          <a:xfrm>
            <a:off x="2187019" y="5835192"/>
            <a:ext cx="6649865" cy="770640"/>
          </a:xfrm>
        </p:spPr>
        <p:txBody>
          <a:bodyPr/>
          <a:lstStyle/>
          <a:p>
            <a:r>
              <a:rPr lang="en-US" dirty="0"/>
              <a:t>Intelligent beings (e.g., humans) are excellent at learning. How can we try to program systems to learn interesting new things?</a:t>
            </a:r>
          </a:p>
        </p:txBody>
      </p:sp>
    </p:spTree>
    <p:extLst>
      <p:ext uri="{BB962C8B-B14F-4D97-AF65-F5344CB8AC3E}">
        <p14:creationId xmlns:p14="http://schemas.microsoft.com/office/powerpoint/2010/main" val="1786165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01919" y="820129"/>
            <a:ext cx="5209105" cy="5577889"/>
          </a:xfrm>
        </p:spPr>
        <p:txBody>
          <a:bodyPr>
            <a:normAutofit lnSpcReduction="10000"/>
          </a:bodyPr>
          <a:lstStyle/>
          <a:p>
            <a:pPr marL="36900" indent="0" algn="ctr">
              <a:buNone/>
            </a:pPr>
            <a:r>
              <a:rPr lang="en-US" sz="2400" b="1" dirty="0"/>
              <a:t>Learning by Observing Similarities</a:t>
            </a:r>
          </a:p>
          <a:p>
            <a:pPr marL="36900" indent="0">
              <a:buNone/>
            </a:pPr>
            <a:endParaRPr lang="en-US" dirty="0"/>
          </a:p>
          <a:p>
            <a:r>
              <a:rPr lang="en-US" dirty="0"/>
              <a:t>What if we are looking at pictures of animals, but aren’t given the ground truth of what animal is in which picture?</a:t>
            </a:r>
          </a:p>
          <a:p>
            <a:endParaRPr lang="en-US" dirty="0"/>
          </a:p>
          <a:p>
            <a:r>
              <a:rPr lang="en-US" dirty="0"/>
              <a:t>We can still group similar photos together</a:t>
            </a:r>
          </a:p>
          <a:p>
            <a:pPr lvl="1"/>
            <a:r>
              <a:rPr lang="en-US" dirty="0"/>
              <a:t>E.g., these are all birds, these are all green, etc.</a:t>
            </a:r>
          </a:p>
          <a:p>
            <a:pPr lvl="1"/>
            <a:endParaRPr lang="en-US" dirty="0"/>
          </a:p>
          <a:p>
            <a:r>
              <a:rPr lang="en-US" dirty="0"/>
              <a:t>This is called clustering, and is a form of </a:t>
            </a:r>
            <a:r>
              <a:rPr lang="en-US" b="1" u="sng" dirty="0"/>
              <a:t>unsupervised learning</a:t>
            </a:r>
            <a:r>
              <a:rPr lang="en-US" dirty="0"/>
              <a:t>.</a:t>
            </a:r>
          </a:p>
        </p:txBody>
      </p:sp>
      <p:pic>
        <p:nvPicPr>
          <p:cNvPr id="4" name="Picture 2" descr="https://sp.yimg.com/ib/th?id=HN.608005616744729845&amp;pid=15.1&amp;P=0">
            <a:extLst>
              <a:ext uri="{FF2B5EF4-FFF2-40B4-BE49-F238E27FC236}">
                <a16:creationId xmlns:a16="http://schemas.microsoft.com/office/drawing/2014/main" id="{B33C2BC6-CB21-FD4B-909A-534452B5F2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568" y="1185963"/>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733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Supervised Learning</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1619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64214" y="770088"/>
            <a:ext cx="5298831" cy="5673967"/>
          </a:xfrm>
        </p:spPr>
        <p:txBody>
          <a:bodyPr>
            <a:normAutofit lnSpcReduction="10000"/>
          </a:bodyPr>
          <a:lstStyle/>
          <a:p>
            <a:pPr marL="36900" indent="0" algn="ctr">
              <a:buNone/>
            </a:pPr>
            <a:r>
              <a:rPr lang="en-US" sz="2400" b="1" dirty="0"/>
              <a:t>Supervised Learning</a:t>
            </a:r>
          </a:p>
          <a:p>
            <a:pPr marL="36900" indent="0">
              <a:buNone/>
            </a:pPr>
            <a:endParaRPr lang="en-US" dirty="0"/>
          </a:p>
          <a:p>
            <a:r>
              <a:rPr lang="en-US" dirty="0"/>
              <a:t>Sometimes also called </a:t>
            </a:r>
            <a:r>
              <a:rPr lang="en-US" b="1" u="sng" dirty="0"/>
              <a:t>classification</a:t>
            </a:r>
            <a:r>
              <a:rPr lang="en-US" dirty="0"/>
              <a:t> if you are placing examples into discrete classes</a:t>
            </a:r>
            <a:endParaRPr lang="en-US" b="1" u="sng" dirty="0"/>
          </a:p>
          <a:p>
            <a:endParaRPr lang="en-US" dirty="0"/>
          </a:p>
          <a:p>
            <a:r>
              <a:rPr lang="en-US" dirty="0"/>
              <a:t>We are given a bunch of data points, each one with the ground truth classification that we care about</a:t>
            </a:r>
          </a:p>
          <a:p>
            <a:endParaRPr lang="en-US" dirty="0"/>
          </a:p>
          <a:p>
            <a:r>
              <a:rPr lang="en-US" b="1" u="sng" dirty="0"/>
              <a:t>Goal</a:t>
            </a:r>
            <a:r>
              <a:rPr lang="en-US" dirty="0"/>
              <a:t>: Build a model that allows us to accurately predict new data points not in the original set</a:t>
            </a:r>
          </a:p>
        </p:txBody>
      </p:sp>
      <p:pic>
        <p:nvPicPr>
          <p:cNvPr id="4" name="Picture 2" descr="https://sp.yimg.com/ib/th?id=HN.608005616744729845&amp;pid=15.1&amp;P=0">
            <a:extLst>
              <a:ext uri="{FF2B5EF4-FFF2-40B4-BE49-F238E27FC236}">
                <a16:creationId xmlns:a16="http://schemas.microsoft.com/office/drawing/2014/main" id="{54497D7F-27C0-C34E-8750-C9A655BAFC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568" y="1185963"/>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400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 Predicting Grades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3181171"/>
              </p:ext>
            </p:extLst>
          </p:nvPr>
        </p:nvGraphicFramePr>
        <p:xfrm>
          <a:off x="2149309" y="1815586"/>
          <a:ext cx="8203452" cy="4775260"/>
        </p:xfrm>
        <a:graphic>
          <a:graphicData uri="http://schemas.openxmlformats.org/drawingml/2006/table">
            <a:tbl>
              <a:tblPr firstRow="1" bandRow="1">
                <a:tableStyleId>{5C22544A-7EE6-4342-B048-85BDC9FD1C3A}</a:tableStyleId>
              </a:tblPr>
              <a:tblGrid>
                <a:gridCol w="1367242">
                  <a:extLst>
                    <a:ext uri="{9D8B030D-6E8A-4147-A177-3AD203B41FA5}">
                      <a16:colId xmlns:a16="http://schemas.microsoft.com/office/drawing/2014/main" val="20000"/>
                    </a:ext>
                  </a:extLst>
                </a:gridCol>
                <a:gridCol w="1367242">
                  <a:extLst>
                    <a:ext uri="{9D8B030D-6E8A-4147-A177-3AD203B41FA5}">
                      <a16:colId xmlns:a16="http://schemas.microsoft.com/office/drawing/2014/main" val="20001"/>
                    </a:ext>
                  </a:extLst>
                </a:gridCol>
                <a:gridCol w="1367242">
                  <a:extLst>
                    <a:ext uri="{9D8B030D-6E8A-4147-A177-3AD203B41FA5}">
                      <a16:colId xmlns:a16="http://schemas.microsoft.com/office/drawing/2014/main" val="20002"/>
                    </a:ext>
                  </a:extLst>
                </a:gridCol>
                <a:gridCol w="1367242">
                  <a:extLst>
                    <a:ext uri="{9D8B030D-6E8A-4147-A177-3AD203B41FA5}">
                      <a16:colId xmlns:a16="http://schemas.microsoft.com/office/drawing/2014/main" val="20003"/>
                    </a:ext>
                  </a:extLst>
                </a:gridCol>
                <a:gridCol w="1367242">
                  <a:extLst>
                    <a:ext uri="{9D8B030D-6E8A-4147-A177-3AD203B41FA5}">
                      <a16:colId xmlns:a16="http://schemas.microsoft.com/office/drawing/2014/main" val="20004"/>
                    </a:ext>
                  </a:extLst>
                </a:gridCol>
                <a:gridCol w="1367242">
                  <a:extLst>
                    <a:ext uri="{9D8B030D-6E8A-4147-A177-3AD203B41FA5}">
                      <a16:colId xmlns:a16="http://schemas.microsoft.com/office/drawing/2014/main" val="20005"/>
                    </a:ext>
                  </a:extLst>
                </a:gridCol>
              </a:tblGrid>
              <a:tr h="682180">
                <a:tc>
                  <a:txBody>
                    <a:bodyPr/>
                    <a:lstStyle/>
                    <a:p>
                      <a:pPr algn="ctr"/>
                      <a:r>
                        <a:rPr lang="en-US" sz="1900" dirty="0"/>
                        <a:t>Student</a:t>
                      </a:r>
                    </a:p>
                  </a:txBody>
                  <a:tcPr marL="72450" marR="72450" marT="48108" marB="48108"/>
                </a:tc>
                <a:tc>
                  <a:txBody>
                    <a:bodyPr/>
                    <a:lstStyle/>
                    <a:p>
                      <a:pPr algn="ctr"/>
                      <a:r>
                        <a:rPr lang="en-US" sz="1900" dirty="0"/>
                        <a:t>A last</a:t>
                      </a:r>
                      <a:r>
                        <a:rPr lang="en-US" sz="1900" baseline="0" dirty="0"/>
                        <a:t> year?</a:t>
                      </a:r>
                      <a:endParaRPr lang="en-US" sz="1900" dirty="0"/>
                    </a:p>
                  </a:txBody>
                  <a:tcPr marL="72450" marR="72450" marT="48108" marB="48108"/>
                </a:tc>
                <a:tc>
                  <a:txBody>
                    <a:bodyPr/>
                    <a:lstStyle/>
                    <a:p>
                      <a:pPr algn="ctr"/>
                      <a:r>
                        <a:rPr lang="en-US" sz="1900" dirty="0"/>
                        <a:t>Male?</a:t>
                      </a:r>
                    </a:p>
                  </a:txBody>
                  <a:tcPr marL="72450" marR="72450" marT="48108" marB="48108"/>
                </a:tc>
                <a:tc>
                  <a:txBody>
                    <a:bodyPr/>
                    <a:lstStyle/>
                    <a:p>
                      <a:pPr algn="ctr"/>
                      <a:r>
                        <a:rPr lang="en-US" sz="1900" dirty="0"/>
                        <a:t>Works Hard?</a:t>
                      </a:r>
                    </a:p>
                  </a:txBody>
                  <a:tcPr marL="72450" marR="72450" marT="48108" marB="48108"/>
                </a:tc>
                <a:tc>
                  <a:txBody>
                    <a:bodyPr/>
                    <a:lstStyle/>
                    <a:p>
                      <a:pPr algn="ctr"/>
                      <a:r>
                        <a:rPr lang="en-US" sz="1900" dirty="0"/>
                        <a:t>Drinks?</a:t>
                      </a:r>
                    </a:p>
                  </a:txBody>
                  <a:tcPr marL="72450" marR="72450" marT="48108" marB="48108"/>
                </a:tc>
                <a:tc>
                  <a:txBody>
                    <a:bodyPr/>
                    <a:lstStyle/>
                    <a:p>
                      <a:pPr algn="ctr"/>
                      <a:r>
                        <a:rPr lang="en-US" sz="1900" dirty="0"/>
                        <a:t>A this year?</a:t>
                      </a:r>
                    </a:p>
                  </a:txBody>
                  <a:tcPr marL="72450" marR="72450" marT="48108" marB="48108"/>
                </a:tc>
                <a:extLst>
                  <a:ext uri="{0D108BD9-81ED-4DB2-BD59-A6C34878D82A}">
                    <a16:rowId xmlns:a16="http://schemas.microsoft.com/office/drawing/2014/main" val="10000"/>
                  </a:ext>
                </a:extLst>
              </a:tr>
              <a:tr h="682180">
                <a:tc>
                  <a:txBody>
                    <a:bodyPr/>
                    <a:lstStyle/>
                    <a:p>
                      <a:pPr algn="ctr"/>
                      <a:r>
                        <a:rPr lang="en-US" sz="1900" dirty="0"/>
                        <a:t>Richard</a:t>
                      </a:r>
                    </a:p>
                  </a:txBody>
                  <a:tcPr marL="72450" marR="72450" marT="48108" marB="48108"/>
                </a:tc>
                <a:tc>
                  <a:txBody>
                    <a:bodyPr/>
                    <a:lstStyle/>
                    <a:p>
                      <a:pPr algn="ctr"/>
                      <a:r>
                        <a:rPr lang="en-US" sz="1900" dirty="0"/>
                        <a:t>Yes</a:t>
                      </a:r>
                    </a:p>
                  </a:txBody>
                  <a:tcPr marL="72450" marR="72450" marT="48108" marB="48108"/>
                </a:tc>
                <a:tc>
                  <a:txBody>
                    <a:bodyPr/>
                    <a:lstStyle/>
                    <a:p>
                      <a:pPr algn="ctr"/>
                      <a:r>
                        <a:rPr lang="en-US" sz="1900" dirty="0"/>
                        <a:t>Yes</a:t>
                      </a:r>
                    </a:p>
                  </a:txBody>
                  <a:tcPr marL="72450" marR="72450" marT="48108" marB="48108"/>
                </a:tc>
                <a:tc>
                  <a:txBody>
                    <a:bodyPr/>
                    <a:lstStyle/>
                    <a:p>
                      <a:pPr algn="ctr"/>
                      <a:r>
                        <a:rPr lang="en-US" sz="1900" dirty="0"/>
                        <a:t>No</a:t>
                      </a:r>
                    </a:p>
                  </a:txBody>
                  <a:tcPr marL="72450" marR="72450" marT="48108" marB="48108"/>
                </a:tc>
                <a:tc>
                  <a:txBody>
                    <a:bodyPr/>
                    <a:lstStyle/>
                    <a:p>
                      <a:pPr algn="ctr"/>
                      <a:r>
                        <a:rPr lang="en-US" sz="1900" dirty="0"/>
                        <a:t>Yes</a:t>
                      </a:r>
                    </a:p>
                  </a:txBody>
                  <a:tcPr marL="72450" marR="72450" marT="48108" marB="48108"/>
                </a:tc>
                <a:tc>
                  <a:txBody>
                    <a:bodyPr/>
                    <a:lstStyle/>
                    <a:p>
                      <a:pPr algn="ctr"/>
                      <a:r>
                        <a:rPr lang="en-US" sz="1900" dirty="0"/>
                        <a:t>No</a:t>
                      </a:r>
                    </a:p>
                  </a:txBody>
                  <a:tcPr marL="72450" marR="72450" marT="48108" marB="48108"/>
                </a:tc>
                <a:extLst>
                  <a:ext uri="{0D108BD9-81ED-4DB2-BD59-A6C34878D82A}">
                    <a16:rowId xmlns:a16="http://schemas.microsoft.com/office/drawing/2014/main" val="10001"/>
                  </a:ext>
                </a:extLst>
              </a:tr>
              <a:tr h="682180">
                <a:tc>
                  <a:txBody>
                    <a:bodyPr/>
                    <a:lstStyle/>
                    <a:p>
                      <a:pPr algn="ctr"/>
                      <a:r>
                        <a:rPr lang="en-US" sz="1900" dirty="0"/>
                        <a:t>Allen</a:t>
                      </a:r>
                    </a:p>
                  </a:txBody>
                  <a:tcPr marL="72450" marR="72450" marT="48108" marB="48108"/>
                </a:tc>
                <a:tc>
                  <a:txBody>
                    <a:bodyPr/>
                    <a:lstStyle/>
                    <a:p>
                      <a:pPr algn="ctr"/>
                      <a:r>
                        <a:rPr lang="en-US" sz="1900" dirty="0"/>
                        <a:t>Yes</a:t>
                      </a:r>
                    </a:p>
                  </a:txBody>
                  <a:tcPr marL="72450" marR="72450" marT="48108" marB="48108"/>
                </a:tc>
                <a:tc>
                  <a:txBody>
                    <a:bodyPr/>
                    <a:lstStyle/>
                    <a:p>
                      <a:pPr algn="ctr"/>
                      <a:r>
                        <a:rPr lang="en-US" sz="1900" dirty="0"/>
                        <a:t>Yes</a:t>
                      </a:r>
                    </a:p>
                  </a:txBody>
                  <a:tcPr marL="72450" marR="72450" marT="48108" marB="48108"/>
                </a:tc>
                <a:tc>
                  <a:txBody>
                    <a:bodyPr/>
                    <a:lstStyle/>
                    <a:p>
                      <a:pPr algn="ctr"/>
                      <a:r>
                        <a:rPr lang="en-US" sz="1900" dirty="0"/>
                        <a:t>Yes</a:t>
                      </a:r>
                    </a:p>
                  </a:txBody>
                  <a:tcPr marL="72450" marR="72450" marT="48108" marB="48108"/>
                </a:tc>
                <a:tc>
                  <a:txBody>
                    <a:bodyPr/>
                    <a:lstStyle/>
                    <a:p>
                      <a:pPr algn="ctr"/>
                      <a:r>
                        <a:rPr lang="en-US" sz="1900" dirty="0"/>
                        <a:t>No</a:t>
                      </a:r>
                    </a:p>
                  </a:txBody>
                  <a:tcPr marL="72450" marR="72450" marT="48108" marB="48108"/>
                </a:tc>
                <a:tc>
                  <a:txBody>
                    <a:bodyPr/>
                    <a:lstStyle/>
                    <a:p>
                      <a:pPr algn="ctr"/>
                      <a:r>
                        <a:rPr lang="en-US" sz="1900" dirty="0"/>
                        <a:t>Yes</a:t>
                      </a:r>
                    </a:p>
                  </a:txBody>
                  <a:tcPr marL="72450" marR="72450" marT="48108" marB="48108"/>
                </a:tc>
                <a:extLst>
                  <a:ext uri="{0D108BD9-81ED-4DB2-BD59-A6C34878D82A}">
                    <a16:rowId xmlns:a16="http://schemas.microsoft.com/office/drawing/2014/main" val="10002"/>
                  </a:ext>
                </a:extLst>
              </a:tr>
              <a:tr h="682180">
                <a:tc>
                  <a:txBody>
                    <a:bodyPr/>
                    <a:lstStyle/>
                    <a:p>
                      <a:pPr algn="ctr"/>
                      <a:r>
                        <a:rPr lang="en-US" sz="1900" dirty="0"/>
                        <a:t>Alison</a:t>
                      </a:r>
                    </a:p>
                  </a:txBody>
                  <a:tcPr marL="72450" marR="72450" marT="48108" marB="48108"/>
                </a:tc>
                <a:tc>
                  <a:txBody>
                    <a:bodyPr/>
                    <a:lstStyle/>
                    <a:p>
                      <a:pPr algn="ctr"/>
                      <a:r>
                        <a:rPr lang="en-US" sz="1900" dirty="0"/>
                        <a:t>No</a:t>
                      </a:r>
                    </a:p>
                  </a:txBody>
                  <a:tcPr marL="72450" marR="72450" marT="48108" marB="48108"/>
                </a:tc>
                <a:tc>
                  <a:txBody>
                    <a:bodyPr/>
                    <a:lstStyle/>
                    <a:p>
                      <a:pPr algn="ctr"/>
                      <a:r>
                        <a:rPr lang="en-US" sz="1900" dirty="0"/>
                        <a:t>No</a:t>
                      </a:r>
                    </a:p>
                  </a:txBody>
                  <a:tcPr marL="72450" marR="72450" marT="48108" marB="48108"/>
                </a:tc>
                <a:tc>
                  <a:txBody>
                    <a:bodyPr/>
                    <a:lstStyle/>
                    <a:p>
                      <a:pPr algn="ctr"/>
                      <a:r>
                        <a:rPr lang="en-US" sz="1900" dirty="0"/>
                        <a:t>Yes</a:t>
                      </a:r>
                    </a:p>
                  </a:txBody>
                  <a:tcPr marL="72450" marR="72450" marT="48108" marB="48108"/>
                </a:tc>
                <a:tc>
                  <a:txBody>
                    <a:bodyPr/>
                    <a:lstStyle/>
                    <a:p>
                      <a:pPr algn="ctr"/>
                      <a:r>
                        <a:rPr lang="en-US" sz="1900" dirty="0"/>
                        <a:t>No</a:t>
                      </a:r>
                    </a:p>
                  </a:txBody>
                  <a:tcPr marL="72450" marR="72450" marT="48108" marB="48108"/>
                </a:tc>
                <a:tc>
                  <a:txBody>
                    <a:bodyPr/>
                    <a:lstStyle/>
                    <a:p>
                      <a:pPr algn="ctr"/>
                      <a:r>
                        <a:rPr lang="en-US" sz="1900" dirty="0"/>
                        <a:t>No</a:t>
                      </a:r>
                    </a:p>
                  </a:txBody>
                  <a:tcPr marL="72450" marR="72450" marT="48108" marB="48108"/>
                </a:tc>
                <a:extLst>
                  <a:ext uri="{0D108BD9-81ED-4DB2-BD59-A6C34878D82A}">
                    <a16:rowId xmlns:a16="http://schemas.microsoft.com/office/drawing/2014/main" val="10003"/>
                  </a:ext>
                </a:extLst>
              </a:tr>
              <a:tr h="682180">
                <a:tc>
                  <a:txBody>
                    <a:bodyPr/>
                    <a:lstStyle/>
                    <a:p>
                      <a:pPr algn="ctr"/>
                      <a:r>
                        <a:rPr lang="en-US" sz="1900" dirty="0"/>
                        <a:t>Jeff</a:t>
                      </a:r>
                    </a:p>
                  </a:txBody>
                  <a:tcPr marL="72450" marR="72450" marT="48108" marB="48108"/>
                </a:tc>
                <a:tc>
                  <a:txBody>
                    <a:bodyPr/>
                    <a:lstStyle/>
                    <a:p>
                      <a:pPr algn="ctr"/>
                      <a:r>
                        <a:rPr lang="en-US" sz="1900" dirty="0"/>
                        <a:t>No</a:t>
                      </a:r>
                    </a:p>
                  </a:txBody>
                  <a:tcPr marL="72450" marR="72450" marT="48108" marB="48108"/>
                </a:tc>
                <a:tc>
                  <a:txBody>
                    <a:bodyPr/>
                    <a:lstStyle/>
                    <a:p>
                      <a:pPr algn="ctr"/>
                      <a:r>
                        <a:rPr lang="en-US" sz="1900" dirty="0"/>
                        <a:t>Yes</a:t>
                      </a:r>
                    </a:p>
                  </a:txBody>
                  <a:tcPr marL="72450" marR="72450" marT="48108" marB="48108"/>
                </a:tc>
                <a:tc>
                  <a:txBody>
                    <a:bodyPr/>
                    <a:lstStyle/>
                    <a:p>
                      <a:pPr algn="ctr"/>
                      <a:r>
                        <a:rPr lang="en-US" sz="1900" dirty="0"/>
                        <a:t>No</a:t>
                      </a:r>
                    </a:p>
                  </a:txBody>
                  <a:tcPr marL="72450" marR="72450" marT="48108" marB="48108"/>
                </a:tc>
                <a:tc>
                  <a:txBody>
                    <a:bodyPr/>
                    <a:lstStyle/>
                    <a:p>
                      <a:pPr algn="ctr"/>
                      <a:r>
                        <a:rPr lang="en-US" sz="1900" dirty="0"/>
                        <a:t>Yes</a:t>
                      </a:r>
                    </a:p>
                  </a:txBody>
                  <a:tcPr marL="72450" marR="72450" marT="48108" marB="48108"/>
                </a:tc>
                <a:tc>
                  <a:txBody>
                    <a:bodyPr/>
                    <a:lstStyle/>
                    <a:p>
                      <a:pPr algn="ctr"/>
                      <a:r>
                        <a:rPr lang="en-US" sz="1900" dirty="0"/>
                        <a:t>No</a:t>
                      </a:r>
                    </a:p>
                  </a:txBody>
                  <a:tcPr marL="72450" marR="72450" marT="48108" marB="48108"/>
                </a:tc>
                <a:extLst>
                  <a:ext uri="{0D108BD9-81ED-4DB2-BD59-A6C34878D82A}">
                    <a16:rowId xmlns:a16="http://schemas.microsoft.com/office/drawing/2014/main" val="10004"/>
                  </a:ext>
                </a:extLst>
              </a:tr>
              <a:tr h="682180">
                <a:tc>
                  <a:txBody>
                    <a:bodyPr/>
                    <a:lstStyle/>
                    <a:p>
                      <a:pPr algn="ctr"/>
                      <a:r>
                        <a:rPr lang="en-US" sz="1900" dirty="0"/>
                        <a:t>Gail</a:t>
                      </a:r>
                    </a:p>
                  </a:txBody>
                  <a:tcPr marL="72450" marR="72450" marT="48108" marB="48108"/>
                </a:tc>
                <a:tc>
                  <a:txBody>
                    <a:bodyPr/>
                    <a:lstStyle/>
                    <a:p>
                      <a:pPr algn="ctr"/>
                      <a:r>
                        <a:rPr lang="en-US" sz="1900" dirty="0"/>
                        <a:t>Yes</a:t>
                      </a:r>
                    </a:p>
                  </a:txBody>
                  <a:tcPr marL="72450" marR="72450" marT="48108" marB="48108"/>
                </a:tc>
                <a:tc>
                  <a:txBody>
                    <a:bodyPr/>
                    <a:lstStyle/>
                    <a:p>
                      <a:pPr algn="ctr"/>
                      <a:r>
                        <a:rPr lang="en-US" sz="1900" dirty="0"/>
                        <a:t>No</a:t>
                      </a:r>
                    </a:p>
                  </a:txBody>
                  <a:tcPr marL="72450" marR="72450" marT="48108" marB="48108"/>
                </a:tc>
                <a:tc>
                  <a:txBody>
                    <a:bodyPr/>
                    <a:lstStyle/>
                    <a:p>
                      <a:pPr algn="ctr"/>
                      <a:r>
                        <a:rPr lang="en-US" sz="1900" dirty="0"/>
                        <a:t>Yes</a:t>
                      </a:r>
                    </a:p>
                  </a:txBody>
                  <a:tcPr marL="72450" marR="72450" marT="48108" marB="48108"/>
                </a:tc>
                <a:tc>
                  <a:txBody>
                    <a:bodyPr/>
                    <a:lstStyle/>
                    <a:p>
                      <a:pPr algn="ctr"/>
                      <a:r>
                        <a:rPr lang="en-US" sz="1900" dirty="0"/>
                        <a:t>Yes</a:t>
                      </a:r>
                    </a:p>
                  </a:txBody>
                  <a:tcPr marL="72450" marR="72450" marT="48108" marB="48108"/>
                </a:tc>
                <a:tc>
                  <a:txBody>
                    <a:bodyPr/>
                    <a:lstStyle/>
                    <a:p>
                      <a:pPr algn="ctr"/>
                      <a:r>
                        <a:rPr lang="en-US" sz="1900" dirty="0"/>
                        <a:t>Yes</a:t>
                      </a:r>
                    </a:p>
                  </a:txBody>
                  <a:tcPr marL="72450" marR="72450" marT="48108" marB="48108"/>
                </a:tc>
                <a:extLst>
                  <a:ext uri="{0D108BD9-81ED-4DB2-BD59-A6C34878D82A}">
                    <a16:rowId xmlns:a16="http://schemas.microsoft.com/office/drawing/2014/main" val="10005"/>
                  </a:ext>
                </a:extLst>
              </a:tr>
              <a:tr h="682180">
                <a:tc>
                  <a:txBody>
                    <a:bodyPr/>
                    <a:lstStyle/>
                    <a:p>
                      <a:pPr algn="ctr"/>
                      <a:r>
                        <a:rPr lang="en-US" sz="1900" dirty="0"/>
                        <a:t>Simon</a:t>
                      </a:r>
                    </a:p>
                  </a:txBody>
                  <a:tcPr marL="72450" marR="72450" marT="48108" marB="48108"/>
                </a:tc>
                <a:tc>
                  <a:txBody>
                    <a:bodyPr/>
                    <a:lstStyle/>
                    <a:p>
                      <a:pPr algn="ctr"/>
                      <a:r>
                        <a:rPr lang="en-US" sz="1900" dirty="0"/>
                        <a:t>No</a:t>
                      </a:r>
                    </a:p>
                  </a:txBody>
                  <a:tcPr marL="72450" marR="72450" marT="48108" marB="48108"/>
                </a:tc>
                <a:tc>
                  <a:txBody>
                    <a:bodyPr/>
                    <a:lstStyle/>
                    <a:p>
                      <a:pPr algn="ctr"/>
                      <a:r>
                        <a:rPr lang="en-US" sz="1900" dirty="0"/>
                        <a:t>Yes</a:t>
                      </a:r>
                    </a:p>
                  </a:txBody>
                  <a:tcPr marL="72450" marR="72450" marT="48108" marB="48108"/>
                </a:tc>
                <a:tc>
                  <a:txBody>
                    <a:bodyPr/>
                    <a:lstStyle/>
                    <a:p>
                      <a:pPr algn="ctr"/>
                      <a:r>
                        <a:rPr lang="en-US" sz="1900" dirty="0"/>
                        <a:t>Yes</a:t>
                      </a:r>
                    </a:p>
                  </a:txBody>
                  <a:tcPr marL="72450" marR="72450" marT="48108" marB="48108"/>
                </a:tc>
                <a:tc>
                  <a:txBody>
                    <a:bodyPr/>
                    <a:lstStyle/>
                    <a:p>
                      <a:pPr algn="ctr"/>
                      <a:r>
                        <a:rPr lang="en-US" sz="1900" dirty="0"/>
                        <a:t>Yes</a:t>
                      </a:r>
                    </a:p>
                  </a:txBody>
                  <a:tcPr marL="72450" marR="72450" marT="48108" marB="48108"/>
                </a:tc>
                <a:tc>
                  <a:txBody>
                    <a:bodyPr/>
                    <a:lstStyle/>
                    <a:p>
                      <a:pPr algn="ctr"/>
                      <a:r>
                        <a:rPr lang="en-US" sz="1900" dirty="0"/>
                        <a:t>No</a:t>
                      </a:r>
                    </a:p>
                  </a:txBody>
                  <a:tcPr marL="72450" marR="72450" marT="48108" marB="48108"/>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34466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3068" y="722954"/>
            <a:ext cx="5298831" cy="5673967"/>
          </a:xfrm>
        </p:spPr>
        <p:txBody>
          <a:bodyPr/>
          <a:lstStyle/>
          <a:p>
            <a:pPr marL="36900" indent="0" algn="ctr">
              <a:buNone/>
            </a:pPr>
            <a:r>
              <a:rPr lang="en-US" sz="2400" b="1" dirty="0"/>
              <a:t>Supervised Learning</a:t>
            </a:r>
          </a:p>
          <a:p>
            <a:pPr marL="36900" indent="0">
              <a:buNone/>
            </a:pPr>
            <a:endParaRPr lang="en-US" dirty="0"/>
          </a:p>
          <a:p>
            <a:r>
              <a:rPr lang="en-US" dirty="0"/>
              <a:t>The data we are given (previous slide as example) is called a </a:t>
            </a:r>
            <a:r>
              <a:rPr lang="en-US" b="1" u="sng" dirty="0"/>
              <a:t>training set</a:t>
            </a:r>
          </a:p>
          <a:p>
            <a:endParaRPr lang="en-US" dirty="0"/>
          </a:p>
          <a:p>
            <a:r>
              <a:rPr lang="en-US" dirty="0"/>
              <a:t>After training your model, you can run it on new data called the </a:t>
            </a:r>
            <a:r>
              <a:rPr lang="en-US" b="1" u="sng" dirty="0"/>
              <a:t>test set</a:t>
            </a:r>
            <a:r>
              <a:rPr lang="en-US" dirty="0"/>
              <a:t> to judge the accuracy of your model</a:t>
            </a:r>
          </a:p>
          <a:p>
            <a:endParaRPr lang="en-US" dirty="0"/>
          </a:p>
          <a:p>
            <a:r>
              <a:rPr lang="en-US" dirty="0"/>
              <a:t>…we’ll see more of this later in a moment</a:t>
            </a:r>
          </a:p>
        </p:txBody>
      </p:sp>
      <p:pic>
        <p:nvPicPr>
          <p:cNvPr id="4" name="Picture 2" descr="https://sp.yimg.com/ib/th?id=HN.608005616744729845&amp;pid=15.1&amp;P=0">
            <a:extLst>
              <a:ext uri="{FF2B5EF4-FFF2-40B4-BE49-F238E27FC236}">
                <a16:creationId xmlns:a16="http://schemas.microsoft.com/office/drawing/2014/main" id="{2D4592CC-A9A5-A848-A04C-AA6AB97A1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568" y="1185963"/>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575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Predicting Grades</a:t>
            </a:r>
          </a:p>
        </p:txBody>
      </p:sp>
      <p:graphicFrame>
        <p:nvGraphicFramePr>
          <p:cNvPr id="4" name="Content Placeholder 3"/>
          <p:cNvGraphicFramePr>
            <a:graphicFrameLocks noGrp="1"/>
          </p:cNvGraphicFramePr>
          <p:nvPr>
            <p:ph idx="1"/>
            <p:extLst/>
          </p:nvPr>
        </p:nvGraphicFramePr>
        <p:xfrm>
          <a:off x="217715" y="2059022"/>
          <a:ext cx="7174782" cy="3144834"/>
        </p:xfrm>
        <a:graphic>
          <a:graphicData uri="http://schemas.openxmlformats.org/drawingml/2006/table">
            <a:tbl>
              <a:tblPr firstRow="1" bandRow="1">
                <a:tableStyleId>{5C22544A-7EE6-4342-B048-85BDC9FD1C3A}</a:tableStyleId>
              </a:tblPr>
              <a:tblGrid>
                <a:gridCol w="1195797">
                  <a:extLst>
                    <a:ext uri="{9D8B030D-6E8A-4147-A177-3AD203B41FA5}">
                      <a16:colId xmlns:a16="http://schemas.microsoft.com/office/drawing/2014/main" val="20000"/>
                    </a:ext>
                  </a:extLst>
                </a:gridCol>
                <a:gridCol w="1195797">
                  <a:extLst>
                    <a:ext uri="{9D8B030D-6E8A-4147-A177-3AD203B41FA5}">
                      <a16:colId xmlns:a16="http://schemas.microsoft.com/office/drawing/2014/main" val="20001"/>
                    </a:ext>
                  </a:extLst>
                </a:gridCol>
                <a:gridCol w="1195797">
                  <a:extLst>
                    <a:ext uri="{9D8B030D-6E8A-4147-A177-3AD203B41FA5}">
                      <a16:colId xmlns:a16="http://schemas.microsoft.com/office/drawing/2014/main" val="20002"/>
                    </a:ext>
                  </a:extLst>
                </a:gridCol>
                <a:gridCol w="1195797">
                  <a:extLst>
                    <a:ext uri="{9D8B030D-6E8A-4147-A177-3AD203B41FA5}">
                      <a16:colId xmlns:a16="http://schemas.microsoft.com/office/drawing/2014/main" val="20003"/>
                    </a:ext>
                  </a:extLst>
                </a:gridCol>
                <a:gridCol w="1195797">
                  <a:extLst>
                    <a:ext uri="{9D8B030D-6E8A-4147-A177-3AD203B41FA5}">
                      <a16:colId xmlns:a16="http://schemas.microsoft.com/office/drawing/2014/main" val="20004"/>
                    </a:ext>
                  </a:extLst>
                </a:gridCol>
                <a:gridCol w="1195797">
                  <a:extLst>
                    <a:ext uri="{9D8B030D-6E8A-4147-A177-3AD203B41FA5}">
                      <a16:colId xmlns:a16="http://schemas.microsoft.com/office/drawing/2014/main" val="20005"/>
                    </a:ext>
                  </a:extLst>
                </a:gridCol>
              </a:tblGrid>
              <a:tr h="449262">
                <a:tc>
                  <a:txBody>
                    <a:bodyPr/>
                    <a:lstStyle/>
                    <a:p>
                      <a:pPr algn="ctr"/>
                      <a:r>
                        <a:rPr lang="en-US" sz="1200" dirty="0"/>
                        <a:t>Student</a:t>
                      </a:r>
                    </a:p>
                  </a:txBody>
                  <a:tcPr marL="63365" marR="63365" marT="31683" marB="31683"/>
                </a:tc>
                <a:tc>
                  <a:txBody>
                    <a:bodyPr/>
                    <a:lstStyle/>
                    <a:p>
                      <a:pPr algn="ctr"/>
                      <a:r>
                        <a:rPr lang="en-US" sz="1200" dirty="0"/>
                        <a:t>A last</a:t>
                      </a:r>
                      <a:r>
                        <a:rPr lang="en-US" sz="1200" baseline="0" dirty="0"/>
                        <a:t> year?</a:t>
                      </a:r>
                      <a:endParaRPr lang="en-US" sz="1200" dirty="0"/>
                    </a:p>
                  </a:txBody>
                  <a:tcPr marL="63365" marR="63365" marT="31683" marB="31683"/>
                </a:tc>
                <a:tc>
                  <a:txBody>
                    <a:bodyPr/>
                    <a:lstStyle/>
                    <a:p>
                      <a:pPr algn="ctr"/>
                      <a:r>
                        <a:rPr lang="en-US" sz="1200" dirty="0"/>
                        <a:t>Male?</a:t>
                      </a:r>
                    </a:p>
                  </a:txBody>
                  <a:tcPr marL="63365" marR="63365" marT="31683" marB="31683"/>
                </a:tc>
                <a:tc>
                  <a:txBody>
                    <a:bodyPr/>
                    <a:lstStyle/>
                    <a:p>
                      <a:pPr algn="ctr"/>
                      <a:r>
                        <a:rPr lang="en-US" sz="1200" dirty="0"/>
                        <a:t>Works Hard?</a:t>
                      </a:r>
                    </a:p>
                  </a:txBody>
                  <a:tcPr marL="63365" marR="63365" marT="31683" marB="31683"/>
                </a:tc>
                <a:tc>
                  <a:txBody>
                    <a:bodyPr/>
                    <a:lstStyle/>
                    <a:p>
                      <a:pPr algn="ctr"/>
                      <a:r>
                        <a:rPr lang="en-US" sz="1200" dirty="0"/>
                        <a:t>Drinks?</a:t>
                      </a:r>
                    </a:p>
                  </a:txBody>
                  <a:tcPr marL="63365" marR="63365" marT="31683" marB="31683"/>
                </a:tc>
                <a:tc>
                  <a:txBody>
                    <a:bodyPr/>
                    <a:lstStyle/>
                    <a:p>
                      <a:pPr algn="ctr"/>
                      <a:r>
                        <a:rPr lang="en-US" sz="1200" dirty="0"/>
                        <a:t>A this year?</a:t>
                      </a:r>
                    </a:p>
                  </a:txBody>
                  <a:tcPr marL="63365" marR="63365" marT="31683" marB="31683"/>
                </a:tc>
                <a:extLst>
                  <a:ext uri="{0D108BD9-81ED-4DB2-BD59-A6C34878D82A}">
                    <a16:rowId xmlns:a16="http://schemas.microsoft.com/office/drawing/2014/main" val="10000"/>
                  </a:ext>
                </a:extLst>
              </a:tr>
              <a:tr h="449262">
                <a:tc>
                  <a:txBody>
                    <a:bodyPr/>
                    <a:lstStyle/>
                    <a:p>
                      <a:pPr algn="ctr"/>
                      <a:r>
                        <a:rPr lang="en-US" sz="1200" dirty="0"/>
                        <a:t>Richard</a:t>
                      </a:r>
                    </a:p>
                  </a:txBody>
                  <a:tcPr marL="63365" marR="63365" marT="31683" marB="31683"/>
                </a:tc>
                <a:tc>
                  <a:txBody>
                    <a:bodyPr/>
                    <a:lstStyle/>
                    <a:p>
                      <a:pPr algn="ctr"/>
                      <a:r>
                        <a:rPr lang="en-US" sz="1200" dirty="0"/>
                        <a:t>Yes</a:t>
                      </a:r>
                    </a:p>
                  </a:txBody>
                  <a:tcPr marL="63365" marR="63365" marT="31683" marB="31683"/>
                </a:tc>
                <a:tc>
                  <a:txBody>
                    <a:bodyPr/>
                    <a:lstStyle/>
                    <a:p>
                      <a:pPr algn="ctr"/>
                      <a:r>
                        <a:rPr lang="en-US" sz="1200" dirty="0"/>
                        <a:t>Yes</a:t>
                      </a:r>
                    </a:p>
                  </a:txBody>
                  <a:tcPr marL="63365" marR="63365" marT="31683" marB="31683"/>
                </a:tc>
                <a:tc>
                  <a:txBody>
                    <a:bodyPr/>
                    <a:lstStyle/>
                    <a:p>
                      <a:pPr algn="ctr"/>
                      <a:r>
                        <a:rPr lang="en-US" sz="1200" dirty="0"/>
                        <a:t>No</a:t>
                      </a:r>
                    </a:p>
                  </a:txBody>
                  <a:tcPr marL="63365" marR="63365" marT="31683" marB="31683"/>
                </a:tc>
                <a:tc>
                  <a:txBody>
                    <a:bodyPr/>
                    <a:lstStyle/>
                    <a:p>
                      <a:pPr algn="ctr"/>
                      <a:r>
                        <a:rPr lang="en-US" sz="1200" dirty="0"/>
                        <a:t>Yes</a:t>
                      </a:r>
                    </a:p>
                  </a:txBody>
                  <a:tcPr marL="63365" marR="63365" marT="31683" marB="31683"/>
                </a:tc>
                <a:tc>
                  <a:txBody>
                    <a:bodyPr/>
                    <a:lstStyle/>
                    <a:p>
                      <a:pPr algn="ctr"/>
                      <a:r>
                        <a:rPr lang="en-US" sz="1200" dirty="0"/>
                        <a:t>No</a:t>
                      </a:r>
                    </a:p>
                  </a:txBody>
                  <a:tcPr marL="63365" marR="63365" marT="31683" marB="31683"/>
                </a:tc>
                <a:extLst>
                  <a:ext uri="{0D108BD9-81ED-4DB2-BD59-A6C34878D82A}">
                    <a16:rowId xmlns:a16="http://schemas.microsoft.com/office/drawing/2014/main" val="10001"/>
                  </a:ext>
                </a:extLst>
              </a:tr>
              <a:tr h="449262">
                <a:tc>
                  <a:txBody>
                    <a:bodyPr/>
                    <a:lstStyle/>
                    <a:p>
                      <a:pPr algn="ctr"/>
                      <a:r>
                        <a:rPr lang="en-US" sz="1200" dirty="0"/>
                        <a:t>Allen</a:t>
                      </a:r>
                    </a:p>
                  </a:txBody>
                  <a:tcPr marL="63365" marR="63365" marT="31683" marB="31683"/>
                </a:tc>
                <a:tc>
                  <a:txBody>
                    <a:bodyPr/>
                    <a:lstStyle/>
                    <a:p>
                      <a:pPr algn="ctr"/>
                      <a:r>
                        <a:rPr lang="en-US" sz="1200" dirty="0"/>
                        <a:t>Yes</a:t>
                      </a:r>
                    </a:p>
                  </a:txBody>
                  <a:tcPr marL="63365" marR="63365" marT="31683" marB="31683"/>
                </a:tc>
                <a:tc>
                  <a:txBody>
                    <a:bodyPr/>
                    <a:lstStyle/>
                    <a:p>
                      <a:pPr algn="ctr"/>
                      <a:r>
                        <a:rPr lang="en-US" sz="1200" dirty="0"/>
                        <a:t>Yes</a:t>
                      </a:r>
                    </a:p>
                  </a:txBody>
                  <a:tcPr marL="63365" marR="63365" marT="31683" marB="31683"/>
                </a:tc>
                <a:tc>
                  <a:txBody>
                    <a:bodyPr/>
                    <a:lstStyle/>
                    <a:p>
                      <a:pPr algn="ctr"/>
                      <a:r>
                        <a:rPr lang="en-US" sz="1200" dirty="0"/>
                        <a:t>Yes</a:t>
                      </a:r>
                    </a:p>
                  </a:txBody>
                  <a:tcPr marL="63365" marR="63365" marT="31683" marB="31683"/>
                </a:tc>
                <a:tc>
                  <a:txBody>
                    <a:bodyPr/>
                    <a:lstStyle/>
                    <a:p>
                      <a:pPr algn="ctr"/>
                      <a:r>
                        <a:rPr lang="en-US" sz="1200" dirty="0"/>
                        <a:t>No</a:t>
                      </a:r>
                    </a:p>
                  </a:txBody>
                  <a:tcPr marL="63365" marR="63365" marT="31683" marB="31683"/>
                </a:tc>
                <a:tc>
                  <a:txBody>
                    <a:bodyPr/>
                    <a:lstStyle/>
                    <a:p>
                      <a:pPr algn="ctr"/>
                      <a:r>
                        <a:rPr lang="en-US" sz="1200" dirty="0"/>
                        <a:t>Yes</a:t>
                      </a:r>
                    </a:p>
                  </a:txBody>
                  <a:tcPr marL="63365" marR="63365" marT="31683" marB="31683"/>
                </a:tc>
                <a:extLst>
                  <a:ext uri="{0D108BD9-81ED-4DB2-BD59-A6C34878D82A}">
                    <a16:rowId xmlns:a16="http://schemas.microsoft.com/office/drawing/2014/main" val="10002"/>
                  </a:ext>
                </a:extLst>
              </a:tr>
              <a:tr h="449262">
                <a:tc>
                  <a:txBody>
                    <a:bodyPr/>
                    <a:lstStyle/>
                    <a:p>
                      <a:pPr algn="ctr"/>
                      <a:r>
                        <a:rPr lang="en-US" sz="1200" dirty="0"/>
                        <a:t>Alison</a:t>
                      </a:r>
                    </a:p>
                  </a:txBody>
                  <a:tcPr marL="63365" marR="63365" marT="31683" marB="31683"/>
                </a:tc>
                <a:tc>
                  <a:txBody>
                    <a:bodyPr/>
                    <a:lstStyle/>
                    <a:p>
                      <a:pPr algn="ctr"/>
                      <a:r>
                        <a:rPr lang="en-US" sz="1200" dirty="0"/>
                        <a:t>No</a:t>
                      </a:r>
                    </a:p>
                  </a:txBody>
                  <a:tcPr marL="63365" marR="63365" marT="31683" marB="31683"/>
                </a:tc>
                <a:tc>
                  <a:txBody>
                    <a:bodyPr/>
                    <a:lstStyle/>
                    <a:p>
                      <a:pPr algn="ctr"/>
                      <a:r>
                        <a:rPr lang="en-US" sz="1200" dirty="0"/>
                        <a:t>No</a:t>
                      </a:r>
                    </a:p>
                  </a:txBody>
                  <a:tcPr marL="63365" marR="63365" marT="31683" marB="31683"/>
                </a:tc>
                <a:tc>
                  <a:txBody>
                    <a:bodyPr/>
                    <a:lstStyle/>
                    <a:p>
                      <a:pPr algn="ctr"/>
                      <a:r>
                        <a:rPr lang="en-US" sz="1200" dirty="0"/>
                        <a:t>Yes</a:t>
                      </a:r>
                    </a:p>
                  </a:txBody>
                  <a:tcPr marL="63365" marR="63365" marT="31683" marB="31683"/>
                </a:tc>
                <a:tc>
                  <a:txBody>
                    <a:bodyPr/>
                    <a:lstStyle/>
                    <a:p>
                      <a:pPr algn="ctr"/>
                      <a:r>
                        <a:rPr lang="en-US" sz="1200" dirty="0"/>
                        <a:t>No</a:t>
                      </a:r>
                    </a:p>
                  </a:txBody>
                  <a:tcPr marL="63365" marR="63365" marT="31683" marB="31683"/>
                </a:tc>
                <a:tc>
                  <a:txBody>
                    <a:bodyPr/>
                    <a:lstStyle/>
                    <a:p>
                      <a:pPr algn="ctr"/>
                      <a:r>
                        <a:rPr lang="en-US" sz="1200" dirty="0"/>
                        <a:t>No</a:t>
                      </a:r>
                    </a:p>
                  </a:txBody>
                  <a:tcPr marL="63365" marR="63365" marT="31683" marB="31683"/>
                </a:tc>
                <a:extLst>
                  <a:ext uri="{0D108BD9-81ED-4DB2-BD59-A6C34878D82A}">
                    <a16:rowId xmlns:a16="http://schemas.microsoft.com/office/drawing/2014/main" val="10003"/>
                  </a:ext>
                </a:extLst>
              </a:tr>
              <a:tr h="449262">
                <a:tc>
                  <a:txBody>
                    <a:bodyPr/>
                    <a:lstStyle/>
                    <a:p>
                      <a:pPr algn="ctr"/>
                      <a:r>
                        <a:rPr lang="en-US" sz="1200" dirty="0"/>
                        <a:t>Jeff</a:t>
                      </a:r>
                    </a:p>
                  </a:txBody>
                  <a:tcPr marL="63365" marR="63365" marT="31683" marB="31683"/>
                </a:tc>
                <a:tc>
                  <a:txBody>
                    <a:bodyPr/>
                    <a:lstStyle/>
                    <a:p>
                      <a:pPr algn="ctr"/>
                      <a:r>
                        <a:rPr lang="en-US" sz="1200" dirty="0"/>
                        <a:t>No</a:t>
                      </a:r>
                    </a:p>
                  </a:txBody>
                  <a:tcPr marL="63365" marR="63365" marT="31683" marB="31683"/>
                </a:tc>
                <a:tc>
                  <a:txBody>
                    <a:bodyPr/>
                    <a:lstStyle/>
                    <a:p>
                      <a:pPr algn="ctr"/>
                      <a:r>
                        <a:rPr lang="en-US" sz="1200" dirty="0"/>
                        <a:t>Yes</a:t>
                      </a:r>
                    </a:p>
                  </a:txBody>
                  <a:tcPr marL="63365" marR="63365" marT="31683" marB="31683"/>
                </a:tc>
                <a:tc>
                  <a:txBody>
                    <a:bodyPr/>
                    <a:lstStyle/>
                    <a:p>
                      <a:pPr algn="ctr"/>
                      <a:r>
                        <a:rPr lang="en-US" sz="1200" dirty="0"/>
                        <a:t>No</a:t>
                      </a:r>
                    </a:p>
                  </a:txBody>
                  <a:tcPr marL="63365" marR="63365" marT="31683" marB="31683"/>
                </a:tc>
                <a:tc>
                  <a:txBody>
                    <a:bodyPr/>
                    <a:lstStyle/>
                    <a:p>
                      <a:pPr algn="ctr"/>
                      <a:r>
                        <a:rPr lang="en-US" sz="1200" dirty="0"/>
                        <a:t>Yes</a:t>
                      </a:r>
                    </a:p>
                  </a:txBody>
                  <a:tcPr marL="63365" marR="63365" marT="31683" marB="31683"/>
                </a:tc>
                <a:tc>
                  <a:txBody>
                    <a:bodyPr/>
                    <a:lstStyle/>
                    <a:p>
                      <a:pPr algn="ctr"/>
                      <a:r>
                        <a:rPr lang="en-US" sz="1200" dirty="0"/>
                        <a:t>No</a:t>
                      </a:r>
                    </a:p>
                  </a:txBody>
                  <a:tcPr marL="63365" marR="63365" marT="31683" marB="31683"/>
                </a:tc>
                <a:extLst>
                  <a:ext uri="{0D108BD9-81ED-4DB2-BD59-A6C34878D82A}">
                    <a16:rowId xmlns:a16="http://schemas.microsoft.com/office/drawing/2014/main" val="10004"/>
                  </a:ext>
                </a:extLst>
              </a:tr>
              <a:tr h="449262">
                <a:tc>
                  <a:txBody>
                    <a:bodyPr/>
                    <a:lstStyle/>
                    <a:p>
                      <a:pPr algn="ctr"/>
                      <a:r>
                        <a:rPr lang="en-US" sz="1200" dirty="0"/>
                        <a:t>Gail</a:t>
                      </a:r>
                    </a:p>
                  </a:txBody>
                  <a:tcPr marL="63365" marR="63365" marT="31683" marB="31683"/>
                </a:tc>
                <a:tc>
                  <a:txBody>
                    <a:bodyPr/>
                    <a:lstStyle/>
                    <a:p>
                      <a:pPr algn="ctr"/>
                      <a:r>
                        <a:rPr lang="en-US" sz="1200" dirty="0"/>
                        <a:t>Yes</a:t>
                      </a:r>
                    </a:p>
                  </a:txBody>
                  <a:tcPr marL="63365" marR="63365" marT="31683" marB="31683"/>
                </a:tc>
                <a:tc>
                  <a:txBody>
                    <a:bodyPr/>
                    <a:lstStyle/>
                    <a:p>
                      <a:pPr algn="ctr"/>
                      <a:r>
                        <a:rPr lang="en-US" sz="1200" dirty="0"/>
                        <a:t>No</a:t>
                      </a:r>
                    </a:p>
                  </a:txBody>
                  <a:tcPr marL="63365" marR="63365" marT="31683" marB="31683"/>
                </a:tc>
                <a:tc>
                  <a:txBody>
                    <a:bodyPr/>
                    <a:lstStyle/>
                    <a:p>
                      <a:pPr algn="ctr"/>
                      <a:r>
                        <a:rPr lang="en-US" sz="1200" dirty="0"/>
                        <a:t>Yes</a:t>
                      </a:r>
                    </a:p>
                  </a:txBody>
                  <a:tcPr marL="63365" marR="63365" marT="31683" marB="31683"/>
                </a:tc>
                <a:tc>
                  <a:txBody>
                    <a:bodyPr/>
                    <a:lstStyle/>
                    <a:p>
                      <a:pPr algn="ctr"/>
                      <a:r>
                        <a:rPr lang="en-US" sz="1200" dirty="0"/>
                        <a:t>Yes</a:t>
                      </a:r>
                    </a:p>
                  </a:txBody>
                  <a:tcPr marL="63365" marR="63365" marT="31683" marB="31683"/>
                </a:tc>
                <a:tc>
                  <a:txBody>
                    <a:bodyPr/>
                    <a:lstStyle/>
                    <a:p>
                      <a:pPr algn="ctr"/>
                      <a:r>
                        <a:rPr lang="en-US" sz="1200" dirty="0"/>
                        <a:t>Yes</a:t>
                      </a:r>
                    </a:p>
                  </a:txBody>
                  <a:tcPr marL="63365" marR="63365" marT="31683" marB="31683"/>
                </a:tc>
                <a:extLst>
                  <a:ext uri="{0D108BD9-81ED-4DB2-BD59-A6C34878D82A}">
                    <a16:rowId xmlns:a16="http://schemas.microsoft.com/office/drawing/2014/main" val="10005"/>
                  </a:ext>
                </a:extLst>
              </a:tr>
              <a:tr h="449262">
                <a:tc>
                  <a:txBody>
                    <a:bodyPr/>
                    <a:lstStyle/>
                    <a:p>
                      <a:pPr algn="ctr"/>
                      <a:r>
                        <a:rPr lang="en-US" sz="1200" dirty="0"/>
                        <a:t>Simon</a:t>
                      </a:r>
                    </a:p>
                  </a:txBody>
                  <a:tcPr marL="63365" marR="63365" marT="31683" marB="31683"/>
                </a:tc>
                <a:tc>
                  <a:txBody>
                    <a:bodyPr/>
                    <a:lstStyle/>
                    <a:p>
                      <a:pPr algn="ctr"/>
                      <a:r>
                        <a:rPr lang="en-US" sz="1200" dirty="0"/>
                        <a:t>No</a:t>
                      </a:r>
                    </a:p>
                  </a:txBody>
                  <a:tcPr marL="63365" marR="63365" marT="31683" marB="31683"/>
                </a:tc>
                <a:tc>
                  <a:txBody>
                    <a:bodyPr/>
                    <a:lstStyle/>
                    <a:p>
                      <a:pPr algn="ctr"/>
                      <a:r>
                        <a:rPr lang="en-US" sz="1200" dirty="0"/>
                        <a:t>Yes</a:t>
                      </a:r>
                    </a:p>
                  </a:txBody>
                  <a:tcPr marL="63365" marR="63365" marT="31683" marB="31683"/>
                </a:tc>
                <a:tc>
                  <a:txBody>
                    <a:bodyPr/>
                    <a:lstStyle/>
                    <a:p>
                      <a:pPr algn="ctr"/>
                      <a:r>
                        <a:rPr lang="en-US" sz="1200" dirty="0"/>
                        <a:t>Yes</a:t>
                      </a:r>
                    </a:p>
                  </a:txBody>
                  <a:tcPr marL="63365" marR="63365" marT="31683" marB="31683"/>
                </a:tc>
                <a:tc>
                  <a:txBody>
                    <a:bodyPr/>
                    <a:lstStyle/>
                    <a:p>
                      <a:pPr algn="ctr"/>
                      <a:r>
                        <a:rPr lang="en-US" sz="1200" dirty="0"/>
                        <a:t>Yes</a:t>
                      </a:r>
                    </a:p>
                  </a:txBody>
                  <a:tcPr marL="63365" marR="63365" marT="31683" marB="31683"/>
                </a:tc>
                <a:tc>
                  <a:txBody>
                    <a:bodyPr/>
                    <a:lstStyle/>
                    <a:p>
                      <a:pPr algn="ctr"/>
                      <a:r>
                        <a:rPr lang="en-US" sz="1200" dirty="0"/>
                        <a:t>No</a:t>
                      </a:r>
                    </a:p>
                  </a:txBody>
                  <a:tcPr marL="63365" marR="63365" marT="31683" marB="31683"/>
                </a:tc>
                <a:extLst>
                  <a:ext uri="{0D108BD9-81ED-4DB2-BD59-A6C34878D82A}">
                    <a16:rowId xmlns:a16="http://schemas.microsoft.com/office/drawing/2014/main" val="10006"/>
                  </a:ext>
                </a:extLst>
              </a:tr>
            </a:tbl>
          </a:graphicData>
        </a:graphic>
      </p:graphicFrame>
      <p:sp>
        <p:nvSpPr>
          <p:cNvPr id="6" name="Content Placeholder 2"/>
          <p:cNvSpPr txBox="1">
            <a:spLocks/>
          </p:cNvSpPr>
          <p:nvPr/>
        </p:nvSpPr>
        <p:spPr>
          <a:xfrm>
            <a:off x="7503886" y="1580050"/>
            <a:ext cx="4113682" cy="490281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endParaRPr lang="en-US" dirty="0"/>
          </a:p>
          <a:p>
            <a:r>
              <a:rPr lang="en-US" dirty="0"/>
              <a:t>Some possible learned rules?</a:t>
            </a:r>
          </a:p>
          <a:p>
            <a:endParaRPr lang="en-US" dirty="0"/>
          </a:p>
          <a:p>
            <a:r>
              <a:rPr lang="en-US" dirty="0"/>
              <a:t>You will get an A this year if:</a:t>
            </a:r>
          </a:p>
          <a:p>
            <a:pPr lvl="1"/>
            <a:r>
              <a:rPr lang="en-US" dirty="0"/>
              <a:t>A Last Year &amp;&amp; Work Hard</a:t>
            </a:r>
          </a:p>
          <a:p>
            <a:pPr lvl="1"/>
            <a:r>
              <a:rPr lang="en-US" dirty="0"/>
              <a:t>(Male &amp;&amp; Don’t Drink) || (Female &amp;&amp; Drink)</a:t>
            </a:r>
          </a:p>
          <a:p>
            <a:pPr lvl="1"/>
            <a:endParaRPr lang="en-US" dirty="0"/>
          </a:p>
          <a:p>
            <a:r>
              <a:rPr lang="en-US" dirty="0"/>
              <a:t>Will these hold up if given a new test set? Probably not…</a:t>
            </a:r>
          </a:p>
        </p:txBody>
      </p:sp>
    </p:spTree>
    <p:extLst>
      <p:ext uri="{BB962C8B-B14F-4D97-AF65-F5344CB8AC3E}">
        <p14:creationId xmlns:p14="http://schemas.microsoft.com/office/powerpoint/2010/main" val="3088255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Supervised Learning: Regression</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576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67905" y="818321"/>
            <a:ext cx="5298831" cy="5673967"/>
          </a:xfrm>
        </p:spPr>
        <p:txBody>
          <a:bodyPr>
            <a:normAutofit fontScale="92500" lnSpcReduction="10000"/>
          </a:bodyPr>
          <a:lstStyle/>
          <a:p>
            <a:pPr marL="36900" indent="0" algn="ctr">
              <a:buNone/>
            </a:pPr>
            <a:r>
              <a:rPr lang="en-US" sz="2400" b="1" dirty="0"/>
              <a:t>Intro to Regression</a:t>
            </a:r>
          </a:p>
          <a:p>
            <a:pPr marL="36900" indent="0">
              <a:buNone/>
            </a:pPr>
            <a:endParaRPr lang="en-US" dirty="0"/>
          </a:p>
          <a:p>
            <a:r>
              <a:rPr lang="en-US" dirty="0"/>
              <a:t>Regression is a statistical method for learning and predicting outcome (latent) variables</a:t>
            </a:r>
          </a:p>
          <a:p>
            <a:endParaRPr lang="en-US" dirty="0"/>
          </a:p>
          <a:p>
            <a:r>
              <a:rPr lang="en-US" dirty="0"/>
              <a:t>Works by minimizing a cost function over all data points</a:t>
            </a:r>
          </a:p>
          <a:p>
            <a:endParaRPr lang="en-US" dirty="0"/>
          </a:p>
          <a:p>
            <a:r>
              <a:rPr lang="en-US" dirty="0"/>
              <a:t>Can be extended in several important ways</a:t>
            </a:r>
          </a:p>
          <a:p>
            <a:endParaRPr lang="en-US" dirty="0"/>
          </a:p>
          <a:p>
            <a:r>
              <a:rPr lang="en-US" dirty="0"/>
              <a:t>Is a very good, general, supervised learning technique</a:t>
            </a:r>
          </a:p>
        </p:txBody>
      </p:sp>
      <p:pic>
        <p:nvPicPr>
          <p:cNvPr id="4" name="Picture 2" descr="https://sp.yimg.com/ib/th?id=HN.608005616744729845&amp;pid=15.1&amp;P=0">
            <a:extLst>
              <a:ext uri="{FF2B5EF4-FFF2-40B4-BE49-F238E27FC236}">
                <a16:creationId xmlns:a16="http://schemas.microsoft.com/office/drawing/2014/main" id="{97E56E05-6A30-BC4C-B5C3-0AC12486B5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568" y="1185963"/>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89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2515" y="529995"/>
            <a:ext cx="11051176" cy="693335"/>
          </a:xfrm>
        </p:spPr>
        <p:txBody>
          <a:bodyPr>
            <a:normAutofit fontScale="92500" lnSpcReduction="10000"/>
          </a:bodyPr>
          <a:lstStyle/>
          <a:p>
            <a:pPr marL="36900" indent="0" algn="ctr">
              <a:buNone/>
            </a:pPr>
            <a:r>
              <a:rPr lang="en-US" sz="4000" b="1" dirty="0"/>
              <a:t>Example: Predicting NBA Stats</a:t>
            </a:r>
          </a:p>
        </p:txBody>
      </p:sp>
      <p:sp>
        <p:nvSpPr>
          <p:cNvPr id="4" name="TextBox 3"/>
          <p:cNvSpPr txBox="1"/>
          <p:nvPr/>
        </p:nvSpPr>
        <p:spPr>
          <a:xfrm>
            <a:off x="1120627" y="1460203"/>
            <a:ext cx="10097270" cy="1754326"/>
          </a:xfrm>
          <a:prstGeom prst="rect">
            <a:avLst/>
          </a:prstGeom>
          <a:noFill/>
        </p:spPr>
        <p:txBody>
          <a:bodyPr wrap="square" rtlCol="0">
            <a:spAutoFit/>
          </a:bodyPr>
          <a:lstStyle/>
          <a:p>
            <a:r>
              <a:rPr lang="en-US" dirty="0"/>
              <a:t>Suppose we know the number of points several NBA players scored in college and currently score in the NBA.</a:t>
            </a:r>
          </a:p>
          <a:p>
            <a:endParaRPr lang="en-US" dirty="0"/>
          </a:p>
          <a:p>
            <a:r>
              <a:rPr lang="en-US" dirty="0"/>
              <a:t>We want to predict how many points current college players will score in the NBA</a:t>
            </a:r>
          </a:p>
          <a:p>
            <a:endParaRPr lang="en-US" dirty="0"/>
          </a:p>
          <a:p>
            <a:r>
              <a:rPr lang="en-US" i="1" dirty="0"/>
              <a:t>* Yes, this model is too simplistic so far</a:t>
            </a:r>
          </a:p>
        </p:txBody>
      </p:sp>
      <p:graphicFrame>
        <p:nvGraphicFramePr>
          <p:cNvPr id="5" name="Content Placeholder 3"/>
          <p:cNvGraphicFramePr>
            <a:graphicFrameLocks/>
          </p:cNvGraphicFramePr>
          <p:nvPr>
            <p:extLst>
              <p:ext uri="{D42A27DB-BD31-4B8C-83A1-F6EECF244321}">
                <p14:modId xmlns:p14="http://schemas.microsoft.com/office/powerpoint/2010/main" val="333675558"/>
              </p:ext>
            </p:extLst>
          </p:nvPr>
        </p:nvGraphicFramePr>
        <p:xfrm>
          <a:off x="6169262" y="2785637"/>
          <a:ext cx="4654626" cy="3823552"/>
        </p:xfrm>
        <a:graphic>
          <a:graphicData uri="http://schemas.openxmlformats.org/drawingml/2006/table">
            <a:tbl>
              <a:tblPr firstRow="1" bandRow="1">
                <a:tableStyleId>{5C22544A-7EE6-4342-B048-85BDC9FD1C3A}</a:tableStyleId>
              </a:tblPr>
              <a:tblGrid>
                <a:gridCol w="1551542">
                  <a:extLst>
                    <a:ext uri="{9D8B030D-6E8A-4147-A177-3AD203B41FA5}">
                      <a16:colId xmlns:a16="http://schemas.microsoft.com/office/drawing/2014/main" val="20000"/>
                    </a:ext>
                  </a:extLst>
                </a:gridCol>
                <a:gridCol w="1551542">
                  <a:extLst>
                    <a:ext uri="{9D8B030D-6E8A-4147-A177-3AD203B41FA5}">
                      <a16:colId xmlns:a16="http://schemas.microsoft.com/office/drawing/2014/main" val="20001"/>
                    </a:ext>
                  </a:extLst>
                </a:gridCol>
                <a:gridCol w="1551542">
                  <a:extLst>
                    <a:ext uri="{9D8B030D-6E8A-4147-A177-3AD203B41FA5}">
                      <a16:colId xmlns:a16="http://schemas.microsoft.com/office/drawing/2014/main" val="20002"/>
                    </a:ext>
                  </a:extLst>
                </a:gridCol>
              </a:tblGrid>
              <a:tr h="0">
                <a:tc>
                  <a:txBody>
                    <a:bodyPr/>
                    <a:lstStyle/>
                    <a:p>
                      <a:pPr algn="ctr"/>
                      <a:r>
                        <a:rPr lang="en-US" sz="1600" dirty="0"/>
                        <a:t>Name</a:t>
                      </a:r>
                    </a:p>
                  </a:txBody>
                  <a:tcPr marL="82216" marR="82216" marT="41108" marB="41108"/>
                </a:tc>
                <a:tc>
                  <a:txBody>
                    <a:bodyPr/>
                    <a:lstStyle/>
                    <a:p>
                      <a:pPr algn="ctr"/>
                      <a:r>
                        <a:rPr lang="en-US" sz="1600" dirty="0"/>
                        <a:t>Pts College</a:t>
                      </a:r>
                    </a:p>
                  </a:txBody>
                  <a:tcPr marL="82216" marR="82216" marT="41108" marB="41108"/>
                </a:tc>
                <a:tc>
                  <a:txBody>
                    <a:bodyPr/>
                    <a:lstStyle/>
                    <a:p>
                      <a:pPr algn="ctr"/>
                      <a:r>
                        <a:rPr lang="en-US" sz="1600" dirty="0"/>
                        <a:t>Pts in NBA</a:t>
                      </a:r>
                    </a:p>
                  </a:txBody>
                  <a:tcPr marL="82216" marR="82216" marT="41108" marB="41108"/>
                </a:tc>
                <a:extLst>
                  <a:ext uri="{0D108BD9-81ED-4DB2-BD59-A6C34878D82A}">
                    <a16:rowId xmlns:a16="http://schemas.microsoft.com/office/drawing/2014/main" val="10000"/>
                  </a:ext>
                </a:extLst>
              </a:tr>
              <a:tr h="582916">
                <a:tc>
                  <a:txBody>
                    <a:bodyPr/>
                    <a:lstStyle/>
                    <a:p>
                      <a:pPr algn="ctr"/>
                      <a:r>
                        <a:rPr lang="en-US" sz="1600" dirty="0"/>
                        <a:t>Joe Harris</a:t>
                      </a:r>
                    </a:p>
                  </a:txBody>
                  <a:tcPr marL="82216" marR="82216" marT="41108" marB="41108"/>
                </a:tc>
                <a:tc>
                  <a:txBody>
                    <a:bodyPr/>
                    <a:lstStyle/>
                    <a:p>
                      <a:pPr algn="ctr"/>
                      <a:r>
                        <a:rPr lang="en-US" sz="1600" dirty="0"/>
                        <a:t>12.6</a:t>
                      </a:r>
                    </a:p>
                  </a:txBody>
                  <a:tcPr marL="82216" marR="82216" marT="41108" marB="41108"/>
                </a:tc>
                <a:tc>
                  <a:txBody>
                    <a:bodyPr/>
                    <a:lstStyle/>
                    <a:p>
                      <a:pPr algn="ctr"/>
                      <a:r>
                        <a:rPr lang="en-US" sz="1600" dirty="0"/>
                        <a:t>2.5</a:t>
                      </a:r>
                    </a:p>
                  </a:txBody>
                  <a:tcPr marL="82216" marR="82216" marT="41108" marB="41108"/>
                </a:tc>
                <a:extLst>
                  <a:ext uri="{0D108BD9-81ED-4DB2-BD59-A6C34878D82A}">
                    <a16:rowId xmlns:a16="http://schemas.microsoft.com/office/drawing/2014/main" val="10001"/>
                  </a:ext>
                </a:extLst>
              </a:tr>
              <a:tr h="582916">
                <a:tc>
                  <a:txBody>
                    <a:bodyPr/>
                    <a:lstStyle/>
                    <a:p>
                      <a:pPr algn="ctr"/>
                      <a:r>
                        <a:rPr lang="en-US" sz="1600" dirty="0"/>
                        <a:t>Sean Singletary</a:t>
                      </a:r>
                    </a:p>
                  </a:txBody>
                  <a:tcPr marL="82216" marR="82216" marT="41108" marB="41108"/>
                </a:tc>
                <a:tc>
                  <a:txBody>
                    <a:bodyPr/>
                    <a:lstStyle/>
                    <a:p>
                      <a:pPr algn="ctr"/>
                      <a:r>
                        <a:rPr lang="en-US" sz="1600" dirty="0"/>
                        <a:t>16.9</a:t>
                      </a:r>
                    </a:p>
                  </a:txBody>
                  <a:tcPr marL="82216" marR="82216" marT="41108" marB="41108"/>
                </a:tc>
                <a:tc>
                  <a:txBody>
                    <a:bodyPr/>
                    <a:lstStyle/>
                    <a:p>
                      <a:pPr algn="ctr"/>
                      <a:r>
                        <a:rPr lang="en-US" sz="1600" dirty="0"/>
                        <a:t>2.4</a:t>
                      </a:r>
                    </a:p>
                  </a:txBody>
                  <a:tcPr marL="82216" marR="82216" marT="41108" marB="41108"/>
                </a:tc>
                <a:extLst>
                  <a:ext uri="{0D108BD9-81ED-4DB2-BD59-A6C34878D82A}">
                    <a16:rowId xmlns:a16="http://schemas.microsoft.com/office/drawing/2014/main" val="10002"/>
                  </a:ext>
                </a:extLst>
              </a:tr>
              <a:tr h="582916">
                <a:tc>
                  <a:txBody>
                    <a:bodyPr/>
                    <a:lstStyle/>
                    <a:p>
                      <a:pPr algn="ctr"/>
                      <a:r>
                        <a:rPr lang="en-US" sz="1600" dirty="0"/>
                        <a:t>Kevin Durant</a:t>
                      </a:r>
                    </a:p>
                  </a:txBody>
                  <a:tcPr marL="82216" marR="82216" marT="41108" marB="41108"/>
                </a:tc>
                <a:tc>
                  <a:txBody>
                    <a:bodyPr/>
                    <a:lstStyle/>
                    <a:p>
                      <a:pPr algn="ctr"/>
                      <a:r>
                        <a:rPr lang="en-US" sz="1600" dirty="0"/>
                        <a:t>25.8</a:t>
                      </a:r>
                    </a:p>
                  </a:txBody>
                  <a:tcPr marL="82216" marR="82216" marT="41108" marB="41108"/>
                </a:tc>
                <a:tc>
                  <a:txBody>
                    <a:bodyPr/>
                    <a:lstStyle/>
                    <a:p>
                      <a:pPr algn="ctr"/>
                      <a:r>
                        <a:rPr lang="en-US" sz="1600" dirty="0"/>
                        <a:t>25.4</a:t>
                      </a:r>
                    </a:p>
                  </a:txBody>
                  <a:tcPr marL="82216" marR="82216" marT="41108" marB="41108"/>
                </a:tc>
                <a:extLst>
                  <a:ext uri="{0D108BD9-81ED-4DB2-BD59-A6C34878D82A}">
                    <a16:rowId xmlns:a16="http://schemas.microsoft.com/office/drawing/2014/main" val="10003"/>
                  </a:ext>
                </a:extLst>
              </a:tr>
              <a:tr h="582916">
                <a:tc>
                  <a:txBody>
                    <a:bodyPr/>
                    <a:lstStyle/>
                    <a:p>
                      <a:pPr algn="ctr"/>
                      <a:r>
                        <a:rPr lang="en-US" sz="1600" dirty="0"/>
                        <a:t>Tony Bennett</a:t>
                      </a:r>
                    </a:p>
                  </a:txBody>
                  <a:tcPr marL="82216" marR="82216" marT="41108" marB="41108"/>
                </a:tc>
                <a:tc>
                  <a:txBody>
                    <a:bodyPr/>
                    <a:lstStyle/>
                    <a:p>
                      <a:pPr algn="ctr"/>
                      <a:r>
                        <a:rPr lang="en-US" sz="1600" dirty="0"/>
                        <a:t>19.4</a:t>
                      </a:r>
                    </a:p>
                  </a:txBody>
                  <a:tcPr marL="82216" marR="82216" marT="41108" marB="41108"/>
                </a:tc>
                <a:tc>
                  <a:txBody>
                    <a:bodyPr/>
                    <a:lstStyle/>
                    <a:p>
                      <a:pPr algn="ctr"/>
                      <a:r>
                        <a:rPr lang="en-US" sz="1600" dirty="0"/>
                        <a:t>3.5</a:t>
                      </a:r>
                    </a:p>
                  </a:txBody>
                  <a:tcPr marL="82216" marR="82216" marT="41108" marB="41108"/>
                </a:tc>
                <a:extLst>
                  <a:ext uri="{0D108BD9-81ED-4DB2-BD59-A6C34878D82A}">
                    <a16:rowId xmlns:a16="http://schemas.microsoft.com/office/drawing/2014/main" val="10004"/>
                  </a:ext>
                </a:extLst>
              </a:tr>
              <a:tr h="582916">
                <a:tc>
                  <a:txBody>
                    <a:bodyPr/>
                    <a:lstStyle/>
                    <a:p>
                      <a:pPr algn="ctr"/>
                      <a:r>
                        <a:rPr lang="en-US" sz="1600" dirty="0"/>
                        <a:t>Chris Paul</a:t>
                      </a:r>
                    </a:p>
                  </a:txBody>
                  <a:tcPr marL="82216" marR="82216" marT="41108" marB="41108"/>
                </a:tc>
                <a:tc>
                  <a:txBody>
                    <a:bodyPr/>
                    <a:lstStyle/>
                    <a:p>
                      <a:pPr algn="ctr"/>
                      <a:r>
                        <a:rPr lang="en-US" sz="1600" dirty="0"/>
                        <a:t>15.0</a:t>
                      </a:r>
                    </a:p>
                  </a:txBody>
                  <a:tcPr marL="82216" marR="82216" marT="41108" marB="41108"/>
                </a:tc>
                <a:tc>
                  <a:txBody>
                    <a:bodyPr/>
                    <a:lstStyle/>
                    <a:p>
                      <a:pPr algn="ctr"/>
                      <a:r>
                        <a:rPr lang="en-US" sz="1600" dirty="0"/>
                        <a:t>18.9</a:t>
                      </a:r>
                    </a:p>
                  </a:txBody>
                  <a:tcPr marL="82216" marR="82216" marT="41108" marB="41108"/>
                </a:tc>
                <a:extLst>
                  <a:ext uri="{0D108BD9-81ED-4DB2-BD59-A6C34878D82A}">
                    <a16:rowId xmlns:a16="http://schemas.microsoft.com/office/drawing/2014/main" val="10005"/>
                  </a:ext>
                </a:extLst>
              </a:tr>
              <a:tr h="582916">
                <a:tc>
                  <a:txBody>
                    <a:bodyPr/>
                    <a:lstStyle/>
                    <a:p>
                      <a:pPr algn="ctr"/>
                      <a:r>
                        <a:rPr lang="en-US" sz="1600" dirty="0"/>
                        <a:t>Anthony Davis</a:t>
                      </a:r>
                    </a:p>
                  </a:txBody>
                  <a:tcPr marL="82216" marR="82216" marT="41108" marB="41108"/>
                </a:tc>
                <a:tc>
                  <a:txBody>
                    <a:bodyPr/>
                    <a:lstStyle/>
                    <a:p>
                      <a:pPr algn="ctr"/>
                      <a:r>
                        <a:rPr lang="en-US" sz="1600" dirty="0"/>
                        <a:t>14.2</a:t>
                      </a:r>
                    </a:p>
                  </a:txBody>
                  <a:tcPr marL="82216" marR="82216" marT="41108" marB="41108"/>
                </a:tc>
                <a:tc>
                  <a:txBody>
                    <a:bodyPr/>
                    <a:lstStyle/>
                    <a:p>
                      <a:pPr algn="ctr"/>
                      <a:r>
                        <a:rPr lang="en-US" sz="1600" dirty="0"/>
                        <a:t>24.7</a:t>
                      </a:r>
                    </a:p>
                  </a:txBody>
                  <a:tcPr marL="82216" marR="82216" marT="41108" marB="41108"/>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84315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2845" y="269964"/>
            <a:ext cx="11199557" cy="657497"/>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4000" b="1" dirty="0"/>
              <a:t>Regression Process</a:t>
            </a:r>
            <a:endParaRPr lang="en-US" sz="4000" dirty="0"/>
          </a:p>
        </p:txBody>
      </p:sp>
      <p:sp>
        <p:nvSpPr>
          <p:cNvPr id="6" name="Rounded Rectangle 5"/>
          <p:cNvSpPr/>
          <p:nvPr/>
        </p:nvSpPr>
        <p:spPr>
          <a:xfrm>
            <a:off x="1423851" y="1358537"/>
            <a:ext cx="2612573" cy="1018903"/>
          </a:xfrm>
          <a:prstGeom prst="round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extBox 1"/>
          <p:cNvSpPr txBox="1"/>
          <p:nvPr/>
        </p:nvSpPr>
        <p:spPr>
          <a:xfrm>
            <a:off x="1710627" y="1683322"/>
            <a:ext cx="2039020" cy="369332"/>
          </a:xfrm>
          <a:prstGeom prst="rect">
            <a:avLst/>
          </a:prstGeom>
          <a:noFill/>
        </p:spPr>
        <p:txBody>
          <a:bodyPr wrap="none" rtlCol="0">
            <a:spAutoFit/>
          </a:bodyPr>
          <a:lstStyle/>
          <a:p>
            <a:r>
              <a:rPr lang="en-US" dirty="0"/>
              <a:t>Training Examples</a:t>
            </a:r>
          </a:p>
        </p:txBody>
      </p:sp>
      <p:sp>
        <p:nvSpPr>
          <p:cNvPr id="8" name="Rounded Rectangle 7"/>
          <p:cNvSpPr/>
          <p:nvPr/>
        </p:nvSpPr>
        <p:spPr>
          <a:xfrm>
            <a:off x="5214422" y="1358537"/>
            <a:ext cx="2612573" cy="1018903"/>
          </a:xfrm>
          <a:prstGeom prst="round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5359268" y="1683322"/>
            <a:ext cx="2322880" cy="369332"/>
          </a:xfrm>
          <a:prstGeom prst="rect">
            <a:avLst/>
          </a:prstGeom>
          <a:noFill/>
        </p:spPr>
        <p:txBody>
          <a:bodyPr wrap="none" rtlCol="0">
            <a:spAutoFit/>
          </a:bodyPr>
          <a:lstStyle/>
          <a:p>
            <a:r>
              <a:rPr lang="en-US" dirty="0"/>
              <a:t>Regression Algorithm</a:t>
            </a:r>
          </a:p>
        </p:txBody>
      </p:sp>
      <p:sp>
        <p:nvSpPr>
          <p:cNvPr id="10" name="Rounded Rectangle 9"/>
          <p:cNvSpPr/>
          <p:nvPr/>
        </p:nvSpPr>
        <p:spPr>
          <a:xfrm>
            <a:off x="5214422" y="3411247"/>
            <a:ext cx="2612573" cy="1018903"/>
          </a:xfrm>
          <a:prstGeom prst="round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p:cNvSpPr txBox="1"/>
          <p:nvPr/>
        </p:nvSpPr>
        <p:spPr>
          <a:xfrm>
            <a:off x="6195290" y="3736032"/>
            <a:ext cx="639919" cy="369332"/>
          </a:xfrm>
          <a:prstGeom prst="rect">
            <a:avLst/>
          </a:prstGeom>
          <a:noFill/>
        </p:spPr>
        <p:txBody>
          <a:bodyPr wrap="none" rtlCol="0">
            <a:spAutoFit/>
          </a:bodyPr>
          <a:lstStyle/>
          <a:p>
            <a:r>
              <a:rPr lang="en-US" dirty="0"/>
              <a:t>H(x)</a:t>
            </a:r>
          </a:p>
        </p:txBody>
      </p:sp>
      <p:sp>
        <p:nvSpPr>
          <p:cNvPr id="7" name="TextBox 6"/>
          <p:cNvSpPr txBox="1"/>
          <p:nvPr/>
        </p:nvSpPr>
        <p:spPr>
          <a:xfrm>
            <a:off x="1202603" y="4844028"/>
            <a:ext cx="5569132" cy="1477328"/>
          </a:xfrm>
          <a:prstGeom prst="rect">
            <a:avLst/>
          </a:prstGeom>
          <a:noFill/>
        </p:spPr>
        <p:txBody>
          <a:bodyPr wrap="square" rtlCol="0">
            <a:spAutoFit/>
          </a:bodyPr>
          <a:lstStyle/>
          <a:p>
            <a:r>
              <a:rPr lang="en-US" dirty="0"/>
              <a:t>H(x) is called the </a:t>
            </a:r>
            <a:r>
              <a:rPr lang="en-US" b="1" u="sng" dirty="0"/>
              <a:t>hypothesis function</a:t>
            </a:r>
          </a:p>
          <a:p>
            <a:endParaRPr lang="en-US" b="1" u="sng" dirty="0"/>
          </a:p>
          <a:p>
            <a:r>
              <a:rPr lang="en-US" dirty="0"/>
              <a:t>This inputs a data point and outputs a prediction output</a:t>
            </a:r>
          </a:p>
          <a:p>
            <a:endParaRPr lang="en-US" dirty="0"/>
          </a:p>
          <a:p>
            <a:r>
              <a:rPr lang="en-US" dirty="0"/>
              <a:t>Regression algorithm finds the best hypothesis function</a:t>
            </a:r>
          </a:p>
        </p:txBody>
      </p:sp>
      <p:cxnSp>
        <p:nvCxnSpPr>
          <p:cNvPr id="13" name="Straight Arrow Connector 12"/>
          <p:cNvCxnSpPr>
            <a:stCxn id="6" idx="3"/>
            <a:endCxn id="8" idx="1"/>
          </p:cNvCxnSpPr>
          <p:nvPr/>
        </p:nvCxnSpPr>
        <p:spPr>
          <a:xfrm>
            <a:off x="4036424" y="1867989"/>
            <a:ext cx="11779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a:endCxn id="10" idx="0"/>
          </p:cNvCxnSpPr>
          <p:nvPr/>
        </p:nvCxnSpPr>
        <p:spPr>
          <a:xfrm>
            <a:off x="6520709" y="2377440"/>
            <a:ext cx="0" cy="1033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513531" y="3459033"/>
            <a:ext cx="1473638" cy="923330"/>
          </a:xfrm>
          <a:prstGeom prst="rect">
            <a:avLst/>
          </a:prstGeom>
          <a:noFill/>
        </p:spPr>
        <p:txBody>
          <a:bodyPr wrap="square" rtlCol="0">
            <a:spAutoFit/>
          </a:bodyPr>
          <a:lstStyle/>
          <a:p>
            <a:r>
              <a:rPr lang="en-US" dirty="0"/>
              <a:t>Features:</a:t>
            </a:r>
          </a:p>
          <a:p>
            <a:r>
              <a:rPr lang="en-US" i="1" dirty="0"/>
              <a:t>Avg. Points in College</a:t>
            </a:r>
          </a:p>
        </p:txBody>
      </p:sp>
      <p:sp>
        <p:nvSpPr>
          <p:cNvPr id="19" name="TextBox 18"/>
          <p:cNvSpPr txBox="1"/>
          <p:nvPr/>
        </p:nvSpPr>
        <p:spPr>
          <a:xfrm>
            <a:off x="9157531" y="3462763"/>
            <a:ext cx="1473638" cy="923330"/>
          </a:xfrm>
          <a:prstGeom prst="rect">
            <a:avLst/>
          </a:prstGeom>
          <a:noFill/>
        </p:spPr>
        <p:txBody>
          <a:bodyPr wrap="square" rtlCol="0">
            <a:spAutoFit/>
          </a:bodyPr>
          <a:lstStyle/>
          <a:p>
            <a:r>
              <a:rPr lang="en-US" dirty="0"/>
              <a:t>Prediction:</a:t>
            </a:r>
          </a:p>
          <a:p>
            <a:r>
              <a:rPr lang="en-US" i="1" dirty="0"/>
              <a:t>Avg. Points in NBA</a:t>
            </a:r>
          </a:p>
        </p:txBody>
      </p:sp>
      <p:cxnSp>
        <p:nvCxnSpPr>
          <p:cNvPr id="21" name="Straight Arrow Connector 20"/>
          <p:cNvCxnSpPr>
            <a:stCxn id="18" idx="3"/>
            <a:endCxn id="10" idx="1"/>
          </p:cNvCxnSpPr>
          <p:nvPr/>
        </p:nvCxnSpPr>
        <p:spPr>
          <a:xfrm>
            <a:off x="3987169" y="3920698"/>
            <a:ext cx="122725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3"/>
            <a:endCxn id="19" idx="1"/>
          </p:cNvCxnSpPr>
          <p:nvPr/>
        </p:nvCxnSpPr>
        <p:spPr>
          <a:xfrm>
            <a:off x="7826995" y="3920699"/>
            <a:ext cx="1330536" cy="3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699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54238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01276" y="769586"/>
            <a:ext cx="10738002" cy="657497"/>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4000" b="1" dirty="0"/>
              <a:t>Hypothesis Function for Linear Regression</a:t>
            </a:r>
            <a:endParaRPr lang="en-US" sz="4000" dirty="0"/>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a:xfrm>
                <a:off x="2177592" y="1668543"/>
                <a:ext cx="8814062" cy="4958499"/>
              </a:xfrm>
            </p:spPr>
            <p:txBody>
              <a:bodyPr>
                <a:normAutofit/>
              </a:bodyPr>
              <a:lstStyle/>
              <a:p>
                <a:pPr marL="3690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𝐻</m:t>
                      </m:r>
                      <m:r>
                        <a:rPr lang="en-US" sz="3200" b="0" i="1" baseline="-25000" smtClean="0">
                          <a:latin typeface="Cambria Math" panose="02040503050406030204" pitchFamily="18" charset="0"/>
                          <a:ea typeface="Cambria Math" panose="02040503050406030204" pitchFamily="18" charset="0"/>
                        </a:rPr>
                        <m:t>𝜃</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𝑥</m:t>
                          </m:r>
                        </m:e>
                      </m:d>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𝜃</m:t>
                      </m:r>
                      <m:r>
                        <a:rPr lang="en-US" sz="3200" b="0" i="1" baseline="-25000" smtClean="0">
                          <a:latin typeface="Cambria Math" panose="02040503050406030204" pitchFamily="18" charset="0"/>
                          <a:ea typeface="Cambria Math" panose="02040503050406030204" pitchFamily="18" charset="0"/>
                        </a:rPr>
                        <m:t>0</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𝜃</m:t>
                      </m:r>
                      <m:r>
                        <a:rPr lang="en-US" sz="3200" b="0" i="1" baseline="-25000" smtClean="0">
                          <a:latin typeface="Cambria Math" panose="02040503050406030204" pitchFamily="18" charset="0"/>
                          <a:ea typeface="Cambria Math" panose="02040503050406030204" pitchFamily="18" charset="0"/>
                        </a:rPr>
                        <m:t>1</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𝑥</m:t>
                      </m:r>
                    </m:oMath>
                  </m:oMathPara>
                </a14:m>
                <a:endParaRPr lang="en-US" sz="3200" dirty="0"/>
              </a:p>
              <a:p>
                <a:pPr marL="36900" indent="0">
                  <a:buNone/>
                </a:pPr>
                <a:endParaRPr lang="en-US" dirty="0"/>
              </a:p>
              <a:p>
                <a:r>
                  <a:rPr lang="en-US" dirty="0"/>
                  <a:t>X is the input feature (average points in college)</a:t>
                </a:r>
              </a:p>
              <a:p>
                <a:pPr lvl="1"/>
                <a:r>
                  <a:rPr lang="en-US" dirty="0"/>
                  <a:t>Soon, we will extend this to include multiple features</a:t>
                </a:r>
              </a:p>
              <a:p>
                <a:pPr lvl="1"/>
                <a:endParaRPr lang="en-US" dirty="0"/>
              </a:p>
              <a:p>
                <a14:m>
                  <m:oMath xmlns:m="http://schemas.openxmlformats.org/officeDocument/2006/math">
                    <m:r>
                      <a:rPr lang="en-US" i="1">
                        <a:latin typeface="Cambria Math" panose="02040503050406030204" pitchFamily="18" charset="0"/>
                        <a:ea typeface="Cambria Math" panose="02040503050406030204" pitchFamily="18" charset="0"/>
                      </a:rPr>
                      <m:t>𝜃</m:t>
                    </m:r>
                    <m:r>
                      <a:rPr lang="en-US" i="1" baseline="-25000">
                        <a:latin typeface="Cambria Math" panose="02040503050406030204" pitchFamily="18" charset="0"/>
                        <a:ea typeface="Cambria Math" panose="02040503050406030204" pitchFamily="18" charset="0"/>
                      </a:rPr>
                      <m:t>0</m:t>
                    </m:r>
                  </m:oMath>
                </a14:m>
                <a:r>
                  <a:rPr lang="en-US" dirty="0"/>
                  <a:t> and </a:t>
                </a:r>
                <a14:m>
                  <m:oMath xmlns:m="http://schemas.openxmlformats.org/officeDocument/2006/math">
                    <m:r>
                      <a:rPr lang="en-US" i="1">
                        <a:latin typeface="Cambria Math" panose="02040503050406030204" pitchFamily="18" charset="0"/>
                        <a:ea typeface="Cambria Math" panose="02040503050406030204" pitchFamily="18" charset="0"/>
                      </a:rPr>
                      <m:t>𝜃</m:t>
                    </m:r>
                    <m:r>
                      <a:rPr lang="en-US" b="0" i="1" baseline="-25000" smtClean="0">
                        <a:latin typeface="Cambria Math" panose="02040503050406030204" pitchFamily="18" charset="0"/>
                        <a:ea typeface="Cambria Math" panose="02040503050406030204" pitchFamily="18" charset="0"/>
                      </a:rPr>
                      <m:t>1</m:t>
                    </m:r>
                  </m:oMath>
                </a14:m>
                <a:r>
                  <a:rPr lang="en-US" dirty="0"/>
                  <a:t> are real-valued weights</a:t>
                </a:r>
              </a:p>
              <a:p>
                <a:endParaRPr lang="en-US" dirty="0"/>
              </a:p>
              <a:p>
                <a:r>
                  <a:rPr lang="en-US" dirty="0"/>
                  <a:t>Our regression algorithm will calculate the best theta values that predict our training set</a:t>
                </a:r>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2177592" y="1668543"/>
                <a:ext cx="8814062" cy="4958499"/>
              </a:xfrm>
              <a:blipFill>
                <a:blip r:embed="rId2"/>
                <a:stretch>
                  <a:fillRect l="-288"/>
                </a:stretch>
              </a:blipFill>
            </p:spPr>
            <p:txBody>
              <a:bodyPr/>
              <a:lstStyle/>
              <a:p>
                <a:r>
                  <a:rPr lang="en-US">
                    <a:noFill/>
                  </a:rPr>
                  <a:t> </a:t>
                </a:r>
              </a:p>
            </p:txBody>
          </p:sp>
        </mc:Fallback>
      </mc:AlternateContent>
    </p:spTree>
    <p:extLst>
      <p:ext uri="{BB962C8B-B14F-4D97-AF65-F5344CB8AC3E}">
        <p14:creationId xmlns:p14="http://schemas.microsoft.com/office/powerpoint/2010/main" val="3870508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2845" y="269964"/>
            <a:ext cx="11199557" cy="657497"/>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4000" b="1" dirty="0"/>
              <a:t>Hypothesis Function</a:t>
            </a:r>
            <a:endParaRPr lang="en-US" sz="4000" dirty="0"/>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a:xfrm>
                <a:off x="1112363" y="1461155"/>
                <a:ext cx="10086680" cy="4987177"/>
              </a:xfrm>
            </p:spPr>
            <p:txBody>
              <a:bodyPr>
                <a:normAutofit/>
              </a:bodyPr>
              <a:lstStyle/>
              <a:p>
                <a:pPr marL="3690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𝐻</m:t>
                      </m:r>
                      <m:r>
                        <a:rPr lang="en-US" sz="3200" b="0" i="1" baseline="-25000" smtClean="0">
                          <a:latin typeface="Cambria Math" panose="02040503050406030204" pitchFamily="18" charset="0"/>
                          <a:ea typeface="Cambria Math" panose="02040503050406030204" pitchFamily="18" charset="0"/>
                        </a:rPr>
                        <m:t>𝜃</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𝑥</m:t>
                          </m:r>
                        </m:e>
                      </m:d>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𝜃</m:t>
                      </m:r>
                      <m:r>
                        <a:rPr lang="en-US" sz="3200" b="0" i="1" baseline="-25000" smtClean="0">
                          <a:latin typeface="Cambria Math" panose="02040503050406030204" pitchFamily="18" charset="0"/>
                          <a:ea typeface="Cambria Math" panose="02040503050406030204" pitchFamily="18" charset="0"/>
                        </a:rPr>
                        <m:t>0</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𝜃</m:t>
                      </m:r>
                      <m:r>
                        <a:rPr lang="en-US" sz="3200" b="0" i="1" baseline="-25000" smtClean="0">
                          <a:latin typeface="Cambria Math" panose="02040503050406030204" pitchFamily="18" charset="0"/>
                          <a:ea typeface="Cambria Math" panose="02040503050406030204" pitchFamily="18" charset="0"/>
                        </a:rPr>
                        <m:t>1</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𝑥</m:t>
                      </m:r>
                    </m:oMath>
                  </m:oMathPara>
                </a14:m>
                <a:endParaRPr lang="en-US" sz="3200" dirty="0"/>
              </a:p>
              <a:p>
                <a:pPr marL="36900" indent="0">
                  <a:buNone/>
                </a:pPr>
                <a:endParaRPr lang="en-US" dirty="0"/>
              </a:p>
              <a:p>
                <a:r>
                  <a:rPr lang="en-US" dirty="0"/>
                  <a:t>This is clearly a linear formula, but it doesn’t have to be</a:t>
                </a:r>
              </a:p>
              <a:p>
                <a:endParaRPr lang="en-US" dirty="0"/>
              </a:p>
              <a:p>
                <a:r>
                  <a:rPr lang="en-US" dirty="0"/>
                  <a:t>We can fit a quadratic by replacing x with x</a:t>
                </a:r>
                <a:r>
                  <a:rPr lang="en-US" baseline="30000" dirty="0"/>
                  <a:t>2</a:t>
                </a:r>
                <a:r>
                  <a:rPr lang="en-US" dirty="0"/>
                  <a:t> or even something else</a:t>
                </a:r>
                <a:endParaRPr lang="en-US" baseline="30000" dirty="0"/>
              </a:p>
              <a:p>
                <a:endParaRPr lang="en-US" baseline="30000" dirty="0"/>
              </a:p>
              <a:p>
                <a:r>
                  <a:rPr lang="en-US" dirty="0"/>
                  <a:t>Everything else we see today will be the same regardless, but as programmer, you must settle on a hypothesis function</a:t>
                </a:r>
              </a:p>
              <a:p>
                <a:endParaRPr lang="en-US" dirty="0"/>
              </a:p>
              <a:p>
                <a:r>
                  <a:rPr lang="en-US" dirty="0"/>
                  <a:t>How to pick a hypothesis? Look at a plot of your data and see what shape it has</a:t>
                </a:r>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1112363" y="1461155"/>
                <a:ext cx="10086680" cy="4987177"/>
              </a:xfrm>
              <a:blipFill>
                <a:blip r:embed="rId2"/>
                <a:stretch>
                  <a:fillRect l="-377" b="-1523"/>
                </a:stretch>
              </a:blipFill>
            </p:spPr>
            <p:txBody>
              <a:bodyPr/>
              <a:lstStyle/>
              <a:p>
                <a:r>
                  <a:rPr lang="en-US">
                    <a:noFill/>
                  </a:rPr>
                  <a:t> </a:t>
                </a:r>
              </a:p>
            </p:txBody>
          </p:sp>
        </mc:Fallback>
      </mc:AlternateContent>
    </p:spTree>
    <p:extLst>
      <p:ext uri="{BB962C8B-B14F-4D97-AF65-F5344CB8AC3E}">
        <p14:creationId xmlns:p14="http://schemas.microsoft.com/office/powerpoint/2010/main" val="897691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2845" y="269964"/>
            <a:ext cx="11199557" cy="657497"/>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4000" b="1" dirty="0"/>
              <a:t>Hypothesis Function</a:t>
            </a:r>
            <a:endParaRPr lang="en-US" sz="4000" dirty="0"/>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a:xfrm>
                <a:off x="913795" y="1732449"/>
                <a:ext cx="10353762" cy="4423652"/>
              </a:xfrm>
            </p:spPr>
            <p:txBody>
              <a:bodyPr>
                <a:normAutofit/>
              </a:bodyPr>
              <a:lstStyle/>
              <a:p>
                <a:pPr marL="3690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𝐻</m:t>
                      </m:r>
                      <m:r>
                        <a:rPr lang="en-US" sz="3200" b="0" i="1" baseline="-25000" smtClean="0">
                          <a:latin typeface="Cambria Math" panose="02040503050406030204" pitchFamily="18" charset="0"/>
                          <a:ea typeface="Cambria Math" panose="02040503050406030204" pitchFamily="18" charset="0"/>
                        </a:rPr>
                        <m:t>𝜃</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𝑥</m:t>
                          </m:r>
                        </m:e>
                      </m:d>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𝜃</m:t>
                      </m:r>
                      <m:r>
                        <a:rPr lang="en-US" sz="3200" b="0" i="1" baseline="-25000" smtClean="0">
                          <a:latin typeface="Cambria Math" panose="02040503050406030204" pitchFamily="18" charset="0"/>
                          <a:ea typeface="Cambria Math" panose="02040503050406030204" pitchFamily="18" charset="0"/>
                        </a:rPr>
                        <m:t>0</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𝜃</m:t>
                      </m:r>
                      <m:r>
                        <a:rPr lang="en-US" sz="3200" b="0" i="1" baseline="-25000" smtClean="0">
                          <a:latin typeface="Cambria Math" panose="02040503050406030204" pitchFamily="18" charset="0"/>
                          <a:ea typeface="Cambria Math" panose="02040503050406030204" pitchFamily="18" charset="0"/>
                        </a:rPr>
                        <m:t>1</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𝑥</m:t>
                      </m:r>
                    </m:oMath>
                  </m:oMathPara>
                </a14:m>
                <a:endParaRPr lang="en-US" sz="3200" dirty="0"/>
              </a:p>
              <a:p>
                <a:pPr marL="36900" indent="0">
                  <a:buNone/>
                </a:pPr>
                <a:endParaRPr lang="en-US" dirty="0"/>
              </a:p>
              <a:p>
                <a:r>
                  <a:rPr lang="en-US" dirty="0"/>
                  <a:t>Let’s stick with a linear cost function for now (just for simplicity)</a:t>
                </a:r>
              </a:p>
              <a:p>
                <a:endParaRPr lang="en-US" dirty="0"/>
              </a:p>
              <a:p>
                <a:r>
                  <a:rPr lang="en-US" dirty="0"/>
                  <a:t>We need to </a:t>
                </a:r>
                <a:r>
                  <a:rPr lang="en-US" i="1" dirty="0"/>
                  <a:t>learn</a:t>
                </a:r>
                <a:r>
                  <a:rPr lang="en-US" dirty="0"/>
                  <a:t> what the best values the two theta values are, so we need to define some objective function that measures how “good” our hypothesis is</a:t>
                </a:r>
              </a:p>
              <a:p>
                <a:endParaRPr lang="en-US" dirty="0"/>
              </a:p>
              <a:p>
                <a:r>
                  <a:rPr lang="en-US" dirty="0"/>
                  <a:t>What makes a hypothesis good? If it does a good job of predicting all of the test data we were given!</a:t>
                </a:r>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913795" y="1732449"/>
                <a:ext cx="10353762" cy="4423652"/>
              </a:xfrm>
              <a:blipFill>
                <a:blip r:embed="rId2"/>
                <a:stretch>
                  <a:fillRect l="-368" b="-2000"/>
                </a:stretch>
              </a:blipFill>
            </p:spPr>
            <p:txBody>
              <a:bodyPr/>
              <a:lstStyle/>
              <a:p>
                <a:r>
                  <a:rPr lang="en-US">
                    <a:noFill/>
                  </a:rPr>
                  <a:t> </a:t>
                </a:r>
              </a:p>
            </p:txBody>
          </p:sp>
        </mc:Fallback>
      </mc:AlternateContent>
    </p:spTree>
    <p:extLst>
      <p:ext uri="{BB962C8B-B14F-4D97-AF65-F5344CB8AC3E}">
        <p14:creationId xmlns:p14="http://schemas.microsoft.com/office/powerpoint/2010/main" val="3954222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2845" y="269964"/>
            <a:ext cx="11199557" cy="657497"/>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4000" b="1" dirty="0"/>
              <a:t>Cost Function</a:t>
            </a:r>
            <a:endParaRPr lang="en-US" sz="4000" dirty="0"/>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a:xfrm>
                <a:off x="913794" y="1107583"/>
                <a:ext cx="10238115" cy="5486399"/>
              </a:xfrm>
            </p:spPr>
            <p:txBody>
              <a:bodyPr>
                <a:normAutofit fontScale="85000" lnSpcReduction="10000"/>
              </a:bodyPr>
              <a:lstStyle/>
              <a:p>
                <a:pPr marL="3690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𝐽</m:t>
                      </m:r>
                      <m:d>
                        <m:dPr>
                          <m:ctrlPr>
                            <a:rPr lang="en-US" sz="3200" b="0" i="1" smtClean="0">
                              <a:latin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𝜃</m:t>
                          </m:r>
                        </m:e>
                      </m:d>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2</m:t>
                          </m:r>
                          <m:r>
                            <a:rPr lang="en-US" sz="3200" b="0" i="1" smtClean="0">
                              <a:latin typeface="Cambria Math" panose="02040503050406030204" pitchFamily="18" charset="0"/>
                            </a:rPr>
                            <m:t>𝑚</m:t>
                          </m:r>
                        </m:den>
                      </m:f>
                      <m:r>
                        <a:rPr lang="en-US" sz="3200" b="0" i="1" smtClean="0">
                          <a:latin typeface="Cambria Math" panose="02040503050406030204" pitchFamily="18" charset="0"/>
                        </a:rPr>
                        <m:t> ∗</m:t>
                      </m:r>
                      <m:nary>
                        <m:naryPr>
                          <m:chr m:val="∑"/>
                          <m:ctrlPr>
                            <a:rPr lang="en-US" sz="3200" b="0" i="1" smtClean="0">
                              <a:latin typeface="Cambria Math" panose="02040503050406030204" pitchFamily="18" charset="0"/>
                            </a:rPr>
                          </m:ctrlPr>
                        </m:naryPr>
                        <m:sub>
                          <m:r>
                            <m:rPr>
                              <m:brk m:alnAt="23"/>
                            </m:rPr>
                            <a:rPr lang="en-US" sz="3200" b="0" i="1" smtClean="0">
                              <a:latin typeface="Cambria Math" panose="02040503050406030204" pitchFamily="18" charset="0"/>
                            </a:rPr>
                            <m:t>𝑖</m:t>
                          </m:r>
                          <m:r>
                            <a:rPr lang="en-US" sz="3200" b="0" i="1" smtClean="0">
                              <a:latin typeface="Cambria Math" panose="02040503050406030204" pitchFamily="18" charset="0"/>
                            </a:rPr>
                            <m:t>=1</m:t>
                          </m:r>
                        </m:sub>
                        <m:sup>
                          <m:r>
                            <a:rPr lang="en-US" sz="3200" b="0" i="1" smtClean="0">
                              <a:latin typeface="Cambria Math" panose="02040503050406030204" pitchFamily="18" charset="0"/>
                            </a:rPr>
                            <m:t>𝑚</m:t>
                          </m:r>
                        </m:sup>
                        <m:e>
                          <m:d>
                            <m:dPr>
                              <m:ctrlPr>
                                <a:rPr lang="en-US" sz="3200" i="1">
                                  <a:latin typeface="Cambria Math" panose="02040503050406030204" pitchFamily="18" charset="0"/>
                                </a:rPr>
                              </m:ctrlPr>
                            </m:dPr>
                            <m:e>
                              <m:r>
                                <a:rPr lang="en-US" sz="3200" i="1">
                                  <a:latin typeface="Cambria Math" panose="02040503050406030204" pitchFamily="18" charset="0"/>
                                </a:rPr>
                                <m:t>𝐻</m:t>
                              </m:r>
                              <m:r>
                                <a:rPr lang="en-US" sz="3200" i="1" baseline="-25000">
                                  <a:latin typeface="Cambria Math" panose="02040503050406030204" pitchFamily="18" charset="0"/>
                                  <a:ea typeface="Cambria Math" panose="02040503050406030204" pitchFamily="18" charset="0"/>
                                </a:rPr>
                                <m:t>𝜃</m:t>
                              </m:r>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𝑥</m:t>
                                  </m:r>
                                  <m:r>
                                    <a:rPr lang="en-US" sz="3200" i="1" baseline="30000">
                                      <a:latin typeface="Cambria Math" panose="02040503050406030204" pitchFamily="18" charset="0"/>
                                      <a:ea typeface="Cambria Math" panose="02040503050406030204" pitchFamily="18" charset="0"/>
                                    </a:rPr>
                                    <m:t>𝑖</m:t>
                                  </m:r>
                                </m:e>
                              </m:d>
                              <m:r>
                                <a:rPr lang="en-US" sz="3200" i="1">
                                  <a:latin typeface="Cambria Math" panose="02040503050406030204" pitchFamily="18" charset="0"/>
                                  <a:ea typeface="Cambria Math" panose="02040503050406030204" pitchFamily="18" charset="0"/>
                                </a:rPr>
                                <m:t> −</m:t>
                              </m:r>
                              <m:sSup>
                                <m:sSupPr>
                                  <m:ctrlPr>
                                    <a:rPr lang="en-US" sz="3200" b="0" i="1" smtClean="0">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𝑦</m:t>
                                  </m:r>
                                </m:e>
                                <m:sup>
                                  <m:r>
                                    <a:rPr lang="en-US" sz="3200" b="0" i="1" smtClean="0">
                                      <a:latin typeface="Cambria Math" panose="02040503050406030204" pitchFamily="18" charset="0"/>
                                      <a:ea typeface="Cambria Math" panose="02040503050406030204" pitchFamily="18" charset="0"/>
                                    </a:rPr>
                                    <m:t>𝑖</m:t>
                                  </m:r>
                                </m:sup>
                              </m:sSup>
                            </m:e>
                          </m:d>
                          <m:r>
                            <a:rPr lang="en-US" sz="3200" i="1" baseline="30000">
                              <a:latin typeface="Cambria Math" panose="02040503050406030204" pitchFamily="18" charset="0"/>
                              <a:ea typeface="Cambria Math" panose="02040503050406030204" pitchFamily="18" charset="0"/>
                            </a:rPr>
                            <m:t>2</m:t>
                          </m:r>
                        </m:e>
                      </m:nary>
                    </m:oMath>
                  </m:oMathPara>
                </a14:m>
                <a:endParaRPr lang="en-US" sz="3200" dirty="0"/>
              </a:p>
              <a:p>
                <a:pPr marL="36900" indent="0">
                  <a:buNone/>
                </a:pPr>
                <a:endParaRPr lang="en-US" dirty="0"/>
              </a:p>
              <a:p>
                <a:r>
                  <a:rPr lang="en-US" dirty="0"/>
                  <a:t>The cost function measures how well the hypothesis matches the training examples</a:t>
                </a:r>
              </a:p>
              <a:p>
                <a:endParaRPr lang="en-US" dirty="0"/>
              </a:p>
              <a:p>
                <a:r>
                  <a:rPr lang="en-US" dirty="0"/>
                  <a:t>The </a:t>
                </a:r>
                <a:r>
                  <a:rPr lang="en-US" dirty="0" err="1"/>
                  <a:t>i</a:t>
                </a:r>
                <a:r>
                  <a:rPr lang="en-US" dirty="0"/>
                  <a:t> superscript denotes the </a:t>
                </a:r>
                <a:r>
                  <a:rPr lang="en-US" dirty="0" err="1"/>
                  <a:t>ith</a:t>
                </a:r>
                <a:r>
                  <a:rPr lang="en-US" dirty="0"/>
                  <a:t> training example (NOT raising anything to the </a:t>
                </a:r>
                <a:r>
                  <a:rPr lang="en-US" dirty="0" err="1"/>
                  <a:t>ith</a:t>
                </a:r>
                <a:r>
                  <a:rPr lang="en-US" dirty="0"/>
                  <a:t> power)</a:t>
                </a:r>
              </a:p>
              <a:p>
                <a:endParaRPr lang="en-US" dirty="0"/>
              </a:p>
              <a:p>
                <a:r>
                  <a:rPr lang="en-US" dirty="0"/>
                  <a:t>The inside of the summation is the difference between the hypothesis prediction and the actual value. This difference is squared (both to give more weight to good guesses, and to get rid of negative values</a:t>
                </a:r>
              </a:p>
              <a:p>
                <a:endParaRPr lang="en-US" dirty="0"/>
              </a:p>
              <a:p>
                <a:r>
                  <a:rPr lang="en-US" dirty="0"/>
                  <a:t>m is the number of training examples I was given</a:t>
                </a:r>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913794" y="1107583"/>
                <a:ext cx="10238115" cy="5486399"/>
              </a:xfrm>
              <a:blipFill>
                <a:blip r:embed="rId2"/>
                <a:stretch>
                  <a:fillRect l="-124" t="-19169" r="-868" b="-693"/>
                </a:stretch>
              </a:blipFill>
            </p:spPr>
            <p:txBody>
              <a:bodyPr/>
              <a:lstStyle/>
              <a:p>
                <a:r>
                  <a:rPr lang="en-US">
                    <a:noFill/>
                  </a:rPr>
                  <a:t> </a:t>
                </a:r>
              </a:p>
            </p:txBody>
          </p:sp>
        </mc:Fallback>
      </mc:AlternateContent>
    </p:spTree>
    <p:extLst>
      <p:ext uri="{BB962C8B-B14F-4D97-AF65-F5344CB8AC3E}">
        <p14:creationId xmlns:p14="http://schemas.microsoft.com/office/powerpoint/2010/main" val="2971679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2845" y="269964"/>
            <a:ext cx="11199557" cy="657497"/>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4000" b="1" dirty="0"/>
              <a:t>Gradient Descent Learning Algorithm</a:t>
            </a:r>
            <a:endParaRPr lang="en-US" sz="4000" dirty="0"/>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a:xfrm>
                <a:off x="913794" y="1107583"/>
                <a:ext cx="10738607" cy="5486399"/>
              </a:xfrm>
            </p:spPr>
            <p:txBody>
              <a:bodyPr>
                <a:normAutofit fontScale="92500" lnSpcReduction="20000"/>
              </a:bodyPr>
              <a:lstStyle/>
              <a:p>
                <a:pPr marL="3690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𝐽</m:t>
                      </m:r>
                      <m:d>
                        <m:dPr>
                          <m:ctrlPr>
                            <a:rPr lang="en-US" sz="3200" b="0" i="1" smtClean="0">
                              <a:latin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𝜃</m:t>
                          </m:r>
                        </m:e>
                      </m:d>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2</m:t>
                          </m:r>
                          <m:r>
                            <a:rPr lang="en-US" sz="3200" b="0" i="1" smtClean="0">
                              <a:latin typeface="Cambria Math" panose="02040503050406030204" pitchFamily="18" charset="0"/>
                            </a:rPr>
                            <m:t>𝑚</m:t>
                          </m:r>
                        </m:den>
                      </m:f>
                      <m:r>
                        <a:rPr lang="en-US" sz="3200" b="0" i="1" smtClean="0">
                          <a:latin typeface="Cambria Math" panose="02040503050406030204" pitchFamily="18" charset="0"/>
                        </a:rPr>
                        <m:t> ∗</m:t>
                      </m:r>
                      <m:nary>
                        <m:naryPr>
                          <m:chr m:val="∑"/>
                          <m:ctrlPr>
                            <a:rPr lang="en-US" sz="3200" b="0" i="1" smtClean="0">
                              <a:latin typeface="Cambria Math" panose="02040503050406030204" pitchFamily="18" charset="0"/>
                            </a:rPr>
                          </m:ctrlPr>
                        </m:naryPr>
                        <m:sub>
                          <m:r>
                            <m:rPr>
                              <m:brk m:alnAt="23"/>
                            </m:rPr>
                            <a:rPr lang="en-US" sz="3200" b="0" i="1" smtClean="0">
                              <a:latin typeface="Cambria Math" panose="02040503050406030204" pitchFamily="18" charset="0"/>
                            </a:rPr>
                            <m:t>𝑖</m:t>
                          </m:r>
                          <m:r>
                            <a:rPr lang="en-US" sz="3200" b="0" i="1" smtClean="0">
                              <a:latin typeface="Cambria Math" panose="02040503050406030204" pitchFamily="18" charset="0"/>
                            </a:rPr>
                            <m:t>=1</m:t>
                          </m:r>
                        </m:sub>
                        <m:sup>
                          <m:r>
                            <a:rPr lang="en-US" sz="3200" b="0" i="1" smtClean="0">
                              <a:latin typeface="Cambria Math" panose="02040503050406030204" pitchFamily="18" charset="0"/>
                            </a:rPr>
                            <m:t>𝑚</m:t>
                          </m:r>
                        </m:sup>
                        <m:e>
                          <m:d>
                            <m:dPr>
                              <m:ctrlPr>
                                <a:rPr lang="en-US" sz="3200" i="1">
                                  <a:latin typeface="Cambria Math" panose="02040503050406030204" pitchFamily="18" charset="0"/>
                                </a:rPr>
                              </m:ctrlPr>
                            </m:dPr>
                            <m:e>
                              <m:r>
                                <a:rPr lang="en-US" sz="3200" i="1">
                                  <a:latin typeface="Cambria Math" panose="02040503050406030204" pitchFamily="18" charset="0"/>
                                </a:rPr>
                                <m:t>𝐻</m:t>
                              </m:r>
                              <m:r>
                                <a:rPr lang="en-US" sz="3200" i="1" baseline="-25000">
                                  <a:latin typeface="Cambria Math" panose="02040503050406030204" pitchFamily="18" charset="0"/>
                                  <a:ea typeface="Cambria Math" panose="02040503050406030204" pitchFamily="18" charset="0"/>
                                </a:rPr>
                                <m:t>𝜃</m:t>
                              </m:r>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𝑥</m:t>
                                  </m:r>
                                  <m:r>
                                    <a:rPr lang="en-US" sz="3200" i="1" baseline="30000">
                                      <a:latin typeface="Cambria Math" panose="02040503050406030204" pitchFamily="18" charset="0"/>
                                      <a:ea typeface="Cambria Math" panose="02040503050406030204" pitchFamily="18" charset="0"/>
                                    </a:rPr>
                                    <m:t>𝑖</m:t>
                                  </m:r>
                                </m:e>
                              </m:d>
                              <m:r>
                                <a:rPr lang="en-US" sz="3200" i="1">
                                  <a:latin typeface="Cambria Math" panose="02040503050406030204" pitchFamily="18" charset="0"/>
                                  <a:ea typeface="Cambria Math" panose="02040503050406030204" pitchFamily="18" charset="0"/>
                                </a:rPr>
                                <m:t> −</m:t>
                              </m:r>
                              <m:sSup>
                                <m:sSupPr>
                                  <m:ctrlPr>
                                    <a:rPr lang="en-US" sz="3200" b="0" i="1" smtClean="0">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𝑦</m:t>
                                  </m:r>
                                </m:e>
                                <m:sup>
                                  <m:r>
                                    <a:rPr lang="en-US" sz="3200" b="0" i="1" smtClean="0">
                                      <a:latin typeface="Cambria Math" panose="02040503050406030204" pitchFamily="18" charset="0"/>
                                      <a:ea typeface="Cambria Math" panose="02040503050406030204" pitchFamily="18" charset="0"/>
                                    </a:rPr>
                                    <m:t>𝑖</m:t>
                                  </m:r>
                                </m:sup>
                              </m:sSup>
                            </m:e>
                          </m:d>
                          <m:r>
                            <a:rPr lang="en-US" sz="3200" i="1" baseline="30000">
                              <a:latin typeface="Cambria Math" panose="02040503050406030204" pitchFamily="18" charset="0"/>
                              <a:ea typeface="Cambria Math" panose="02040503050406030204" pitchFamily="18" charset="0"/>
                            </a:rPr>
                            <m:t>2</m:t>
                          </m:r>
                        </m:e>
                      </m:nary>
                    </m:oMath>
                  </m:oMathPara>
                </a14:m>
                <a:endParaRPr lang="en-US" sz="3200" dirty="0"/>
              </a:p>
              <a:p>
                <a:pPr marL="36900" indent="0">
                  <a:buNone/>
                </a:pPr>
                <a:endParaRPr lang="en-US" dirty="0"/>
              </a:p>
              <a:p>
                <a:pPr marL="36900" indent="0">
                  <a:buNone/>
                </a:pPr>
                <a:endParaRPr lang="en-US" dirty="0"/>
              </a:p>
              <a:p>
                <a:r>
                  <a:rPr lang="en-US" b="1" u="sng" dirty="0"/>
                  <a:t>Goal:</a:t>
                </a:r>
                <a:r>
                  <a:rPr lang="en-US" dirty="0"/>
                  <a:t> Find theta values that minimize </a:t>
                </a:r>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a14:m>
                <a:endParaRPr lang="en-US" dirty="0"/>
              </a:p>
              <a:p>
                <a:endParaRPr lang="en-US" dirty="0"/>
              </a:p>
              <a:p>
                <a:endParaRPr lang="en-US" dirty="0"/>
              </a:p>
              <a:p>
                <a:r>
                  <a:rPr lang="en-US" b="1" u="sng" dirty="0"/>
                  <a:t>Outline:</a:t>
                </a:r>
              </a:p>
              <a:p>
                <a:pPr lvl="1"/>
                <a:r>
                  <a:rPr lang="en-US" dirty="0"/>
                  <a:t>Start with some arbitrary values of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dirty="0"/>
                  <a:t>0</a:t>
                </a:r>
                <a:r>
                  <a:rPr lang="en-US" dirty="0"/>
                  <a:t> and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dirty="0"/>
                  <a:t>1</a:t>
                </a:r>
              </a:p>
              <a:p>
                <a:pPr lvl="1"/>
                <a:r>
                  <a:rPr lang="en-US" dirty="0"/>
                  <a:t>Adjust theta values to reduce J(</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a:t>
                </a:r>
              </a:p>
              <a:p>
                <a:pPr lvl="1"/>
                <a:r>
                  <a:rPr lang="en-US" dirty="0"/>
                  <a:t>Repeat until no more adjustments can be made (or adjustments are doing VERY little)</a:t>
                </a:r>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913794" y="1107583"/>
                <a:ext cx="10738607" cy="5486399"/>
              </a:xfrm>
              <a:blipFill>
                <a:blip r:embed="rId2"/>
                <a:stretch>
                  <a:fillRect l="-236" t="-20554" b="-231"/>
                </a:stretch>
              </a:blipFill>
            </p:spPr>
            <p:txBody>
              <a:bodyPr/>
              <a:lstStyle/>
              <a:p>
                <a:r>
                  <a:rPr lang="en-US">
                    <a:noFill/>
                  </a:rPr>
                  <a:t> </a:t>
                </a:r>
              </a:p>
            </p:txBody>
          </p:sp>
        </mc:Fallback>
      </mc:AlternateContent>
    </p:spTree>
    <p:extLst>
      <p:ext uri="{BB962C8B-B14F-4D97-AF65-F5344CB8AC3E}">
        <p14:creationId xmlns:p14="http://schemas.microsoft.com/office/powerpoint/2010/main" val="2055301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2845" y="269964"/>
            <a:ext cx="11199557" cy="657497"/>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4000" b="1" dirty="0"/>
              <a:t>Gradient Descent Learning Algorithm</a:t>
            </a:r>
            <a:endParaRPr lang="en-US" sz="4000" dirty="0"/>
          </a:p>
        </p:txBody>
      </p:sp>
      <p:sp>
        <p:nvSpPr>
          <p:cNvPr id="6" name="Content Placeholder 5"/>
          <p:cNvSpPr>
            <a:spLocks noGrp="1"/>
          </p:cNvSpPr>
          <p:nvPr>
            <p:ph idx="1"/>
          </p:nvPr>
        </p:nvSpPr>
        <p:spPr>
          <a:xfrm>
            <a:off x="1008064" y="1423448"/>
            <a:ext cx="10179329" cy="4944291"/>
          </a:xfrm>
        </p:spPr>
        <p:txBody>
          <a:bodyPr>
            <a:normAutofit/>
          </a:bodyPr>
          <a:lstStyle/>
          <a:p>
            <a:r>
              <a:rPr lang="en-US" b="1" u="sng" dirty="0"/>
              <a:t>Problem:</a:t>
            </a:r>
            <a:r>
              <a:rPr lang="en-US" dirty="0"/>
              <a:t> How do I know how to adjust each theta value so my overall cost function goes down?</a:t>
            </a:r>
          </a:p>
          <a:p>
            <a:endParaRPr lang="en-US" dirty="0"/>
          </a:p>
          <a:p>
            <a:r>
              <a:rPr lang="en-US" dirty="0"/>
              <a:t>Remember, I want to adjust ALL of the theta values at once.</a:t>
            </a:r>
          </a:p>
          <a:p>
            <a:endParaRPr lang="en-US" dirty="0"/>
          </a:p>
          <a:p>
            <a:r>
              <a:rPr lang="en-US" dirty="0"/>
              <a:t>So…it’s not really an option to try different values and see what happens. If we have more features (which we will in a moment), then this will be way too slow.</a:t>
            </a:r>
          </a:p>
          <a:p>
            <a:endParaRPr lang="en-US" dirty="0"/>
          </a:p>
          <a:p>
            <a:r>
              <a:rPr lang="en-US" b="1" u="sng" dirty="0"/>
              <a:t>Solution:</a:t>
            </a:r>
            <a:r>
              <a:rPr lang="en-US" dirty="0"/>
              <a:t> let’s differentiate the cost function!</a:t>
            </a:r>
          </a:p>
        </p:txBody>
      </p:sp>
    </p:spTree>
    <p:extLst>
      <p:ext uri="{BB962C8B-B14F-4D97-AF65-F5344CB8AC3E}">
        <p14:creationId xmlns:p14="http://schemas.microsoft.com/office/powerpoint/2010/main" val="3102185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2845" y="269964"/>
            <a:ext cx="11199557" cy="657497"/>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4000" b="1" dirty="0"/>
              <a:t>Gradient Descent Learning Algorithm</a:t>
            </a:r>
            <a:endParaRPr lang="en-US" sz="4000" dirty="0"/>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a:xfrm>
                <a:off x="1112363" y="1378039"/>
                <a:ext cx="10162096" cy="5220724"/>
              </a:xfrm>
            </p:spPr>
            <p:txBody>
              <a:bodyPr>
                <a:normAutofit lnSpcReduction="10000"/>
              </a:bodyPr>
              <a:lstStyle/>
              <a:p>
                <a:pPr marL="36900" indent="0">
                  <a:buNone/>
                </a:pPr>
                <a:r>
                  <a:rPr lang="en-US" sz="3200" dirty="0"/>
                  <a:t>Repeat:</a:t>
                </a:r>
              </a:p>
              <a:p>
                <a:pPr marL="36900" indent="0">
                  <a:buNone/>
                </a:pPr>
                <a:r>
                  <a:rPr lang="en-US" sz="3200" dirty="0">
                    <a:ea typeface="Cambria Math" panose="02040503050406030204" pitchFamily="18" charset="0"/>
                  </a:rPr>
                  <a:t>	</a:t>
                </a:r>
                <a14:m>
                  <m:oMath xmlns:m="http://schemas.openxmlformats.org/officeDocument/2006/math">
                    <m:r>
                      <a:rPr lang="en-US" sz="3200" i="1" smtClean="0">
                        <a:latin typeface="Cambria Math" panose="02040503050406030204" pitchFamily="18" charset="0"/>
                        <a:ea typeface="Cambria Math" panose="02040503050406030204" pitchFamily="18" charset="0"/>
                      </a:rPr>
                      <m:t>𝜃</m:t>
                    </m:r>
                    <m:r>
                      <a:rPr lang="en-US" sz="3200" b="0" i="1" baseline="-25000" smtClean="0">
                        <a:latin typeface="Cambria Math" panose="02040503050406030204" pitchFamily="18" charset="0"/>
                        <a:ea typeface="Cambria Math" panose="02040503050406030204" pitchFamily="18" charset="0"/>
                      </a:rPr>
                      <m:t>𝑗</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𝜃</m:t>
                    </m:r>
                    <m:r>
                      <a:rPr lang="en-US" sz="3200" b="0" i="1" baseline="-25000" smtClean="0">
                        <a:latin typeface="Cambria Math" panose="02040503050406030204" pitchFamily="18" charset="0"/>
                        <a:ea typeface="Cambria Math" panose="02040503050406030204" pitchFamily="18" charset="0"/>
                      </a:rPr>
                      <m:t>𝑗</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𝛼</m:t>
                    </m:r>
                    <m:r>
                      <a:rPr lang="en-US" sz="3200" b="0" i="1" smtClean="0">
                        <a:latin typeface="Cambria Math" panose="02040503050406030204" pitchFamily="18" charset="0"/>
                        <a:ea typeface="Cambria Math" panose="02040503050406030204" pitchFamily="18" charset="0"/>
                      </a:rPr>
                      <m:t> ∗</m:t>
                    </m:r>
                    <m:f>
                      <m:fPr>
                        <m:ctrlPr>
                          <a:rPr lang="en-US" sz="3200" b="0" i="1" smtClean="0">
                            <a:latin typeface="Cambria Math" panose="02040503050406030204" pitchFamily="18" charset="0"/>
                            <a:ea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m:t>
                        </m:r>
                      </m:num>
                      <m:den>
                        <m:r>
                          <a:rPr lang="en-US" sz="3200" b="0" i="1" smtClean="0">
                            <a:latin typeface="Cambria Math" panose="02040503050406030204" pitchFamily="18" charset="0"/>
                            <a:ea typeface="Cambria Math" panose="02040503050406030204" pitchFamily="18" charset="0"/>
                          </a:rPr>
                          <m:t>𝜕𝜃</m:t>
                        </m:r>
                        <m:r>
                          <a:rPr lang="en-US" sz="3200" b="0" i="1" baseline="-25000" smtClean="0">
                            <a:latin typeface="Cambria Math" panose="02040503050406030204" pitchFamily="18" charset="0"/>
                            <a:ea typeface="Cambria Math" panose="02040503050406030204" pitchFamily="18" charset="0"/>
                          </a:rPr>
                          <m:t>𝑗</m:t>
                        </m:r>
                      </m:den>
                    </m:f>
                    <m:r>
                      <a:rPr lang="en-US" sz="3200" b="0" i="1" smtClean="0">
                        <a:latin typeface="Cambria Math" panose="02040503050406030204" pitchFamily="18" charset="0"/>
                        <a:ea typeface="Cambria Math" panose="02040503050406030204" pitchFamily="18" charset="0"/>
                      </a:rPr>
                      <m:t>𝐽</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𝜃</m:t>
                    </m:r>
                    <m:r>
                      <a:rPr lang="en-US" sz="3200" b="0" i="1" smtClean="0">
                        <a:latin typeface="Cambria Math" panose="02040503050406030204" pitchFamily="18" charset="0"/>
                        <a:ea typeface="Cambria Math" panose="02040503050406030204" pitchFamily="18" charset="0"/>
                      </a:rPr>
                      <m:t>)</m:t>
                    </m:r>
                  </m:oMath>
                </a14:m>
                <a:endParaRPr lang="en-US" sz="3200" dirty="0"/>
              </a:p>
              <a:p>
                <a:pPr marL="36900" indent="0">
                  <a:buNone/>
                </a:pPr>
                <a:endParaRPr lang="en-US" dirty="0"/>
              </a:p>
              <a:p>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 is called the </a:t>
                </a:r>
                <a:r>
                  <a:rPr lang="en-US" b="1" u="sng" dirty="0"/>
                  <a:t>learning rate</a:t>
                </a:r>
                <a:r>
                  <a:rPr lang="en-US" dirty="0"/>
                  <a:t>, this is a value that you choose (higher means you’ll change theta values faster.</a:t>
                </a:r>
              </a:p>
              <a:p>
                <a:endParaRPr lang="en-US" dirty="0"/>
              </a:p>
              <a:p>
                <a14:m>
                  <m:oMath xmlns:m="http://schemas.openxmlformats.org/officeDocument/2006/math">
                    <m:r>
                      <a:rPr lang="en-US" i="1">
                        <a:latin typeface="Cambria Math" panose="02040503050406030204" pitchFamily="18" charset="0"/>
                        <a:ea typeface="Cambria Math" panose="02040503050406030204" pitchFamily="18" charset="0"/>
                      </a:rPr>
                      <m:t>𝜃</m:t>
                    </m:r>
                    <m:r>
                      <a:rPr lang="en-US" i="1" baseline="-25000">
                        <a:latin typeface="Cambria Math" panose="02040503050406030204" pitchFamily="18" charset="0"/>
                        <a:ea typeface="Cambria Math" panose="02040503050406030204" pitchFamily="18" charset="0"/>
                      </a:rPr>
                      <m:t>𝑗</m:t>
                    </m:r>
                  </m:oMath>
                </a14:m>
                <a:r>
                  <a:rPr lang="en-US" dirty="0"/>
                  <a:t> is the </a:t>
                </a:r>
                <a:r>
                  <a:rPr lang="en-US" dirty="0" err="1"/>
                  <a:t>jth</a:t>
                </a:r>
                <a:r>
                  <a:rPr lang="en-US" dirty="0"/>
                  <a:t> theta value from our hypothesis function (remember there were two). When we have more features, we will have more theta values to update.</a:t>
                </a:r>
              </a:p>
              <a:p>
                <a:endParaRPr lang="en-US" dirty="0"/>
              </a:p>
              <a:p>
                <a:r>
                  <a:rPr lang="en-US" dirty="0"/>
                  <a:t>Partial derivative tells us which direction to change theta to lower the cost function</a:t>
                </a:r>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1112363" y="1378039"/>
                <a:ext cx="10162096" cy="5220724"/>
              </a:xfrm>
              <a:blipFill>
                <a:blip r:embed="rId2"/>
                <a:stretch>
                  <a:fillRect l="-1124" b="-728"/>
                </a:stretch>
              </a:blipFill>
            </p:spPr>
            <p:txBody>
              <a:bodyPr/>
              <a:lstStyle/>
              <a:p>
                <a:r>
                  <a:rPr lang="en-US">
                    <a:noFill/>
                  </a:rPr>
                  <a:t> </a:t>
                </a:r>
              </a:p>
            </p:txBody>
          </p:sp>
        </mc:Fallback>
      </mc:AlternateContent>
    </p:spTree>
    <p:extLst>
      <p:ext uri="{BB962C8B-B14F-4D97-AF65-F5344CB8AC3E}">
        <p14:creationId xmlns:p14="http://schemas.microsoft.com/office/powerpoint/2010/main" val="906786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2845" y="269964"/>
            <a:ext cx="11199557" cy="657497"/>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4000" b="1" dirty="0"/>
              <a:t>Gradient Descent Learning Algorithm</a:t>
            </a:r>
            <a:endParaRPr lang="en-US" sz="4000"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913794" y="1378039"/>
                <a:ext cx="10738607" cy="5215943"/>
              </a:xfrm>
            </p:spPr>
            <p:txBody>
              <a:bodyPr>
                <a:normAutofit/>
              </a:bodyPr>
              <a:lstStyle/>
              <a:p>
                <a:pPr marL="36900" indent="0" algn="ctr">
                  <a:buNone/>
                </a:pPr>
                <a:r>
                  <a:rPr lang="en-US" sz="3200" dirty="0">
                    <a:ea typeface="Cambria Math" panose="02040503050406030204" pitchFamily="18" charset="0"/>
                  </a:rPr>
                  <a:t>Let’s differentiate J:</a:t>
                </a:r>
              </a:p>
              <a:p>
                <a:pPr marL="36900" indent="0" algn="ctr">
                  <a:buNone/>
                </a:pPr>
                <a:endParaRPr lang="en-US" sz="3200" dirty="0">
                  <a:ea typeface="Cambria Math" panose="02040503050406030204" pitchFamily="18" charset="0"/>
                </a:endParaRPr>
              </a:p>
              <a:p>
                <a:pPr marL="36900" indent="0" algn="ctr">
                  <a:buNone/>
                </a:pPr>
                <a14:m>
                  <m:oMathPara xmlns:m="http://schemas.openxmlformats.org/officeDocument/2006/math">
                    <m:oMathParaPr>
                      <m:jc m:val="center"/>
                    </m:oMathParaPr>
                    <m:oMath xmlns:m="http://schemas.openxmlformats.org/officeDocument/2006/math">
                      <m:f>
                        <m:fPr>
                          <m:ctrlPr>
                            <a:rPr lang="en-US" sz="3200" b="0" i="1" smtClean="0">
                              <a:latin typeface="Cambria Math" panose="02040503050406030204" pitchFamily="18" charset="0"/>
                              <a:ea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m:t>
                          </m:r>
                        </m:num>
                        <m:den>
                          <m:r>
                            <a:rPr lang="en-US" sz="3200" b="0" i="1" smtClean="0">
                              <a:latin typeface="Cambria Math" panose="02040503050406030204" pitchFamily="18" charset="0"/>
                              <a:ea typeface="Cambria Math" panose="02040503050406030204" pitchFamily="18" charset="0"/>
                            </a:rPr>
                            <m:t>𝜕𝜃</m:t>
                          </m:r>
                          <m:r>
                            <a:rPr lang="en-US" sz="3200" b="0" i="1" baseline="-25000" smtClean="0">
                              <a:latin typeface="Cambria Math" panose="02040503050406030204" pitchFamily="18" charset="0"/>
                              <a:ea typeface="Cambria Math" panose="02040503050406030204" pitchFamily="18" charset="0"/>
                            </a:rPr>
                            <m:t>𝑗</m:t>
                          </m:r>
                        </m:den>
                      </m:f>
                      <m:r>
                        <a:rPr lang="en-US" sz="3200" b="0" i="1" smtClean="0">
                          <a:latin typeface="Cambria Math" panose="02040503050406030204" pitchFamily="18" charset="0"/>
                          <a:ea typeface="Cambria Math" panose="02040503050406030204" pitchFamily="18" charset="0"/>
                        </a:rPr>
                        <m:t>𝐽</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𝜃</m:t>
                          </m:r>
                        </m:e>
                      </m:d>
                      <m:r>
                        <a:rPr lang="en-US" sz="3200" b="0" i="1" smtClean="0">
                          <a:latin typeface="Cambria Math" panose="02040503050406030204" pitchFamily="18" charset="0"/>
                          <a:ea typeface="Cambria Math" panose="02040503050406030204" pitchFamily="18" charset="0"/>
                        </a:rPr>
                        <m:t>= ??</m:t>
                      </m:r>
                    </m:oMath>
                  </m:oMathPara>
                </a14:m>
                <a:endParaRPr lang="en-US" sz="3200" dirty="0"/>
              </a:p>
              <a:p>
                <a:pPr marL="36900" indent="0" algn="ctr">
                  <a:buNone/>
                </a:pPr>
                <a:endParaRPr lang="en-US" dirty="0"/>
              </a:p>
              <a:p>
                <a:pPr algn="ctr"/>
                <a:endParaRPr lang="en-US" dirty="0"/>
              </a:p>
              <a:p>
                <a:pPr marL="36900" indent="0" algn="ctr">
                  <a:buNone/>
                </a:pPr>
                <a:r>
                  <a:rPr lang="en-US" dirty="0">
                    <a:sym typeface="Wingdings" panose="05000000000000000000" pitchFamily="2" charset="2"/>
                  </a:rPr>
                  <a:t> On Board</a:t>
                </a:r>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913794" y="1378039"/>
                <a:ext cx="10738607" cy="5215943"/>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03213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2845" y="269964"/>
            <a:ext cx="11199557" cy="657497"/>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4000" b="1" dirty="0"/>
              <a:t>Gradient Descent Learning Algorithm</a:t>
            </a:r>
            <a:endParaRPr lang="en-US" sz="4000" dirty="0"/>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a:xfrm>
                <a:off x="913794" y="1378039"/>
                <a:ext cx="10738607" cy="5215943"/>
              </a:xfrm>
            </p:spPr>
            <p:txBody>
              <a:bodyPr>
                <a:normAutofit fontScale="85000" lnSpcReduction="10000"/>
              </a:bodyPr>
              <a:lstStyle/>
              <a:p>
                <a:pPr marL="36900" indent="0" algn="ctr">
                  <a:buNone/>
                </a:pPr>
                <a:r>
                  <a:rPr lang="en-US" sz="3200" dirty="0">
                    <a:ea typeface="Cambria Math" panose="02040503050406030204" pitchFamily="18" charset="0"/>
                  </a:rPr>
                  <a:t>Let’s differentiate J:</a:t>
                </a:r>
              </a:p>
              <a:p>
                <a:pPr marL="36900" indent="0" algn="ctr">
                  <a:buNone/>
                </a:pPr>
                <a:endParaRPr lang="en-US" sz="3200" dirty="0">
                  <a:ea typeface="Cambria Math" panose="02040503050406030204" pitchFamily="18" charset="0"/>
                </a:endParaRPr>
              </a:p>
              <a:p>
                <a:pPr marL="36900" indent="0" algn="ctr">
                  <a:buNone/>
                </a:pPr>
                <a14:m>
                  <m:oMathPara xmlns:m="http://schemas.openxmlformats.org/officeDocument/2006/math">
                    <m:oMathParaPr>
                      <m:jc m:val="center"/>
                    </m:oMathParaPr>
                    <m:oMath xmlns:m="http://schemas.openxmlformats.org/officeDocument/2006/math">
                      <m:f>
                        <m:fPr>
                          <m:ctrlPr>
                            <a:rPr lang="en-US" sz="3200" b="0" i="1" smtClean="0">
                              <a:latin typeface="Cambria Math" panose="02040503050406030204" pitchFamily="18" charset="0"/>
                              <a:ea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m:t>
                          </m:r>
                        </m:num>
                        <m:den>
                          <m:r>
                            <a:rPr lang="en-US" sz="3200" b="0" i="1" smtClean="0">
                              <a:latin typeface="Cambria Math" panose="02040503050406030204" pitchFamily="18" charset="0"/>
                              <a:ea typeface="Cambria Math" panose="02040503050406030204" pitchFamily="18" charset="0"/>
                            </a:rPr>
                            <m:t>𝜕𝜃</m:t>
                          </m:r>
                          <m:r>
                            <a:rPr lang="en-US" sz="3200" b="0" i="1" baseline="-25000" smtClean="0">
                              <a:latin typeface="Cambria Math" panose="02040503050406030204" pitchFamily="18" charset="0"/>
                              <a:ea typeface="Cambria Math" panose="02040503050406030204" pitchFamily="18" charset="0"/>
                            </a:rPr>
                            <m:t>0</m:t>
                          </m:r>
                        </m:den>
                      </m:f>
                      <m:r>
                        <a:rPr lang="en-US" sz="3200" b="0" i="1" smtClean="0">
                          <a:latin typeface="Cambria Math" panose="02040503050406030204" pitchFamily="18" charset="0"/>
                          <a:ea typeface="Cambria Math" panose="02040503050406030204" pitchFamily="18" charset="0"/>
                        </a:rPr>
                        <m:t>𝐽</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𝜃</m:t>
                          </m:r>
                        </m:e>
                      </m:d>
                      <m:r>
                        <a:rPr lang="en-US" sz="3200" b="0" i="1" smtClean="0">
                          <a:latin typeface="Cambria Math" panose="02040503050406030204" pitchFamily="18" charset="0"/>
                          <a:ea typeface="Cambria Math" panose="02040503050406030204" pitchFamily="18" charset="0"/>
                        </a:rPr>
                        <m:t>=</m:t>
                      </m:r>
                      <m:f>
                        <m:fPr>
                          <m:ctrlPr>
                            <a:rPr lang="en-US" sz="3200" b="0" i="1" smtClean="0">
                              <a:latin typeface="Cambria Math" panose="02040503050406030204" pitchFamily="18" charset="0"/>
                              <a:ea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1</m:t>
                          </m:r>
                        </m:num>
                        <m:den>
                          <m:r>
                            <a:rPr lang="en-US" sz="3200" b="0" i="1" smtClean="0">
                              <a:latin typeface="Cambria Math" panose="02040503050406030204" pitchFamily="18" charset="0"/>
                              <a:ea typeface="Cambria Math" panose="02040503050406030204" pitchFamily="18" charset="0"/>
                            </a:rPr>
                            <m:t>𝑚</m:t>
                          </m:r>
                        </m:den>
                      </m:f>
                      <m:r>
                        <a:rPr lang="en-US" sz="3200" b="0" i="1" smtClean="0">
                          <a:latin typeface="Cambria Math" panose="02040503050406030204" pitchFamily="18" charset="0"/>
                          <a:ea typeface="Cambria Math" panose="02040503050406030204" pitchFamily="18" charset="0"/>
                        </a:rPr>
                        <m:t> </m:t>
                      </m:r>
                      <m:nary>
                        <m:naryPr>
                          <m:chr m:val="∑"/>
                          <m:ctrlPr>
                            <a:rPr lang="en-US" sz="3200" b="0" i="1" smtClean="0">
                              <a:latin typeface="Cambria Math" panose="02040503050406030204" pitchFamily="18" charset="0"/>
                              <a:ea typeface="Cambria Math" panose="02040503050406030204" pitchFamily="18" charset="0"/>
                            </a:rPr>
                          </m:ctrlPr>
                        </m:naryPr>
                        <m:sub>
                          <m:r>
                            <m:rPr>
                              <m:brk m:alnAt="23"/>
                            </m:rP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=1</m:t>
                          </m:r>
                        </m:sub>
                        <m:sup>
                          <m:r>
                            <a:rPr lang="en-US" sz="3200" b="0" i="1" smtClean="0">
                              <a:latin typeface="Cambria Math" panose="02040503050406030204" pitchFamily="18" charset="0"/>
                              <a:ea typeface="Cambria Math" panose="02040503050406030204" pitchFamily="18" charset="0"/>
                            </a:rPr>
                            <m:t>𝑚</m:t>
                          </m:r>
                        </m:sup>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h</m:t>
                          </m:r>
                          <m:r>
                            <a:rPr lang="en-US" sz="3200" i="1" baseline="-25000">
                              <a:latin typeface="Cambria Math" panose="02040503050406030204" pitchFamily="18" charset="0"/>
                              <a:ea typeface="Cambria Math" panose="02040503050406030204" pitchFamily="18" charset="0"/>
                            </a:rPr>
                            <m:t>𝜃</m:t>
                          </m:r>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𝑥</m:t>
                              </m:r>
                              <m:r>
                                <a:rPr lang="en-US" sz="3200" i="1" baseline="30000">
                                  <a:latin typeface="Cambria Math" panose="02040503050406030204" pitchFamily="18" charset="0"/>
                                  <a:ea typeface="Cambria Math" panose="02040503050406030204" pitchFamily="18" charset="0"/>
                                </a:rPr>
                                <m:t>𝑖</m:t>
                              </m:r>
                            </m:e>
                          </m:d>
                          <m:r>
                            <a:rPr lang="en-US" sz="3200" i="1" smtClean="0">
                              <a:latin typeface="Cambria Math" panose="02040503050406030204" pitchFamily="18" charset="0"/>
                              <a:ea typeface="Cambria Math" panose="02040503050406030204" pitchFamily="18" charset="0"/>
                            </a:rPr>
                            <m:t>−</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𝑦</m:t>
                              </m:r>
                            </m:e>
                            <m:sup>
                              <m:r>
                                <a:rPr lang="en-US" sz="3200" b="0" i="1" smtClean="0">
                                  <a:latin typeface="Cambria Math" panose="02040503050406030204" pitchFamily="18" charset="0"/>
                                  <a:ea typeface="Cambria Math" panose="02040503050406030204" pitchFamily="18" charset="0"/>
                                </a:rPr>
                                <m:t>𝑖</m:t>
                              </m:r>
                            </m:sup>
                          </m:sSup>
                          <m:r>
                            <a:rPr lang="en-US" sz="3200" i="1">
                              <a:latin typeface="Cambria Math" panose="02040503050406030204" pitchFamily="18" charset="0"/>
                              <a:ea typeface="Cambria Math" panose="02040503050406030204" pitchFamily="18" charset="0"/>
                            </a:rPr>
                            <m:t>)</m:t>
                          </m:r>
                        </m:e>
                      </m:nary>
                    </m:oMath>
                  </m:oMathPara>
                </a14:m>
                <a:endParaRPr lang="en-US" sz="3200" dirty="0"/>
              </a:p>
              <a:p>
                <a:pPr marL="36900" indent="0" algn="ctr">
                  <a:buNone/>
                </a:pPr>
                <a:endParaRPr lang="en-US" dirty="0"/>
              </a:p>
              <a:p>
                <a:pPr marL="36900" indent="0" algn="ctr">
                  <a:buNone/>
                </a:pPr>
                <a:endParaRPr lang="en-US" dirty="0"/>
              </a:p>
              <a:p>
                <a:pPr marL="36900" indent="0" algn="ctr">
                  <a:buNone/>
                </a:pPr>
                <a14:m>
                  <m:oMathPara xmlns:m="http://schemas.openxmlformats.org/officeDocument/2006/math">
                    <m:oMathParaPr>
                      <m:jc m:val="centerGroup"/>
                    </m:oMathParaPr>
                    <m:oMath xmlns:m="http://schemas.openxmlformats.org/officeDocument/2006/math">
                      <m:f>
                        <m:fPr>
                          <m:ctrlPr>
                            <a:rPr lang="en-US" sz="3200" i="1">
                              <a:latin typeface="Cambria Math" panose="02040503050406030204" pitchFamily="18" charset="0"/>
                              <a:ea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m:t>
                          </m:r>
                        </m:num>
                        <m:den>
                          <m:r>
                            <a:rPr lang="en-US" sz="3200" i="1">
                              <a:latin typeface="Cambria Math" panose="02040503050406030204" pitchFamily="18" charset="0"/>
                              <a:ea typeface="Cambria Math" panose="02040503050406030204" pitchFamily="18" charset="0"/>
                            </a:rPr>
                            <m:t>𝜕𝜃</m:t>
                          </m:r>
                          <m:r>
                            <a:rPr lang="en-US" sz="3200" b="0" i="1" baseline="-25000" smtClean="0">
                              <a:latin typeface="Cambria Math" panose="02040503050406030204" pitchFamily="18" charset="0"/>
                              <a:ea typeface="Cambria Math" panose="02040503050406030204" pitchFamily="18" charset="0"/>
                            </a:rPr>
                            <m:t>1</m:t>
                          </m:r>
                        </m:den>
                      </m:f>
                      <m:r>
                        <a:rPr lang="en-US" sz="3200" i="1">
                          <a:latin typeface="Cambria Math" panose="02040503050406030204" pitchFamily="18" charset="0"/>
                          <a:ea typeface="Cambria Math" panose="02040503050406030204" pitchFamily="18" charset="0"/>
                        </a:rPr>
                        <m:t>𝐽</m:t>
                      </m:r>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𝜃</m:t>
                          </m:r>
                        </m:e>
                      </m:d>
                      <m:r>
                        <a:rPr lang="en-US" sz="3200" i="1">
                          <a:latin typeface="Cambria Math" panose="02040503050406030204" pitchFamily="18" charset="0"/>
                          <a:ea typeface="Cambria Math" panose="02040503050406030204" pitchFamily="18" charset="0"/>
                        </a:rPr>
                        <m:t>=</m:t>
                      </m:r>
                      <m:f>
                        <m:fPr>
                          <m:ctrlPr>
                            <a:rPr lang="en-US" sz="3200" i="1">
                              <a:latin typeface="Cambria Math" panose="02040503050406030204" pitchFamily="18" charset="0"/>
                              <a:ea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1</m:t>
                          </m:r>
                        </m:num>
                        <m:den>
                          <m:r>
                            <a:rPr lang="en-US" sz="3200" i="1">
                              <a:latin typeface="Cambria Math" panose="02040503050406030204" pitchFamily="18" charset="0"/>
                              <a:ea typeface="Cambria Math" panose="02040503050406030204" pitchFamily="18" charset="0"/>
                            </a:rPr>
                            <m:t>𝑚</m:t>
                          </m:r>
                        </m:den>
                      </m:f>
                      <m:r>
                        <a:rPr lang="en-US" sz="3200" i="1">
                          <a:latin typeface="Cambria Math" panose="02040503050406030204" pitchFamily="18" charset="0"/>
                          <a:ea typeface="Cambria Math" panose="02040503050406030204" pitchFamily="18" charset="0"/>
                        </a:rPr>
                        <m:t> </m:t>
                      </m:r>
                      <m:nary>
                        <m:naryPr>
                          <m:chr m:val="∑"/>
                          <m:ctrlPr>
                            <a:rPr lang="en-US" sz="3200" i="1">
                              <a:latin typeface="Cambria Math" panose="02040503050406030204" pitchFamily="18" charset="0"/>
                              <a:ea typeface="Cambria Math" panose="02040503050406030204" pitchFamily="18" charset="0"/>
                            </a:rPr>
                          </m:ctrlPr>
                        </m:naryPr>
                        <m:sub>
                          <m:r>
                            <m:rPr>
                              <m:brk m:alnAt="23"/>
                            </m:rPr>
                            <a:rPr lang="en-US" sz="3200" i="1">
                              <a:latin typeface="Cambria Math" panose="02040503050406030204" pitchFamily="18" charset="0"/>
                              <a:ea typeface="Cambria Math" panose="02040503050406030204" pitchFamily="18" charset="0"/>
                            </a:rPr>
                            <m:t>𝑖</m:t>
                          </m:r>
                          <m:r>
                            <a:rPr lang="en-US" sz="3200" i="1">
                              <a:latin typeface="Cambria Math" panose="02040503050406030204" pitchFamily="18" charset="0"/>
                              <a:ea typeface="Cambria Math" panose="02040503050406030204" pitchFamily="18" charset="0"/>
                            </a:rPr>
                            <m:t>=1</m:t>
                          </m:r>
                        </m:sub>
                        <m:sup>
                          <m:r>
                            <a:rPr lang="en-US" sz="3200" i="1">
                              <a:latin typeface="Cambria Math" panose="02040503050406030204" pitchFamily="18" charset="0"/>
                              <a:ea typeface="Cambria Math" panose="02040503050406030204" pitchFamily="18" charset="0"/>
                            </a:rPr>
                            <m:t>𝑚</m:t>
                          </m:r>
                        </m:sup>
                        <m:e>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h</m:t>
                              </m:r>
                              <m:r>
                                <a:rPr lang="en-US" sz="3200" i="1" baseline="-25000">
                                  <a:latin typeface="Cambria Math" panose="02040503050406030204" pitchFamily="18" charset="0"/>
                                  <a:ea typeface="Cambria Math" panose="02040503050406030204" pitchFamily="18" charset="0"/>
                                </a:rPr>
                                <m:t>𝜃</m:t>
                              </m:r>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𝑥</m:t>
                                  </m:r>
                                  <m:r>
                                    <a:rPr lang="en-US" sz="3200" i="1" baseline="30000">
                                      <a:latin typeface="Cambria Math" panose="02040503050406030204" pitchFamily="18" charset="0"/>
                                      <a:ea typeface="Cambria Math" panose="02040503050406030204" pitchFamily="18" charset="0"/>
                                    </a:rPr>
                                    <m:t>𝑖</m:t>
                                  </m:r>
                                </m:e>
                              </m:d>
                              <m:r>
                                <a:rPr lang="en-US" sz="3200" i="1">
                                  <a:latin typeface="Cambria Math" panose="02040503050406030204" pitchFamily="18" charset="0"/>
                                  <a:ea typeface="Cambria Math" panose="02040503050406030204" pitchFamily="18" charset="0"/>
                                </a:rPr>
                                <m:t>−</m:t>
                              </m:r>
                              <m:sSup>
                                <m:sSupPr>
                                  <m:ctrlPr>
                                    <a:rPr lang="en-US" sz="3200" b="0" i="1" smtClean="0">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𝑦</m:t>
                                  </m:r>
                                </m:e>
                                <m:sup>
                                  <m:r>
                                    <a:rPr lang="en-US" sz="3200" b="0" i="1" smtClean="0">
                                      <a:latin typeface="Cambria Math" panose="02040503050406030204" pitchFamily="18" charset="0"/>
                                      <a:ea typeface="Cambria Math" panose="02040503050406030204" pitchFamily="18" charset="0"/>
                                    </a:rPr>
                                    <m:t>𝑖</m:t>
                                  </m:r>
                                </m:sup>
                              </m:sSup>
                            </m:e>
                          </m:d>
                          <m:r>
                            <a:rPr lang="en-US" sz="3200" b="0" i="1" smtClean="0">
                              <a:latin typeface="Cambria Math" panose="02040503050406030204" pitchFamily="18" charset="0"/>
                              <a:ea typeface="Cambria Math" panose="02040503050406030204" pitchFamily="18" charset="0"/>
                            </a:rPr>
                            <m:t>∗</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𝑥</m:t>
                              </m:r>
                            </m:e>
                            <m:sup>
                              <m:r>
                                <a:rPr lang="en-US" sz="3200" b="0" i="1" smtClean="0">
                                  <a:latin typeface="Cambria Math" panose="02040503050406030204" pitchFamily="18" charset="0"/>
                                  <a:ea typeface="Cambria Math" panose="02040503050406030204" pitchFamily="18" charset="0"/>
                                </a:rPr>
                                <m:t>𝑖</m:t>
                              </m:r>
                            </m:sup>
                          </m:sSup>
                        </m:e>
                      </m:nary>
                    </m:oMath>
                  </m:oMathPara>
                </a14:m>
                <a:endParaRPr lang="en-US" sz="3200" dirty="0"/>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913794" y="1378039"/>
                <a:ext cx="10738607" cy="5215943"/>
              </a:xfrm>
              <a:blipFill>
                <a:blip r:embed="rId2"/>
                <a:stretch>
                  <a:fillRect b="-35280"/>
                </a:stretch>
              </a:blipFill>
            </p:spPr>
            <p:txBody>
              <a:bodyPr/>
              <a:lstStyle/>
              <a:p>
                <a:r>
                  <a:rPr lang="en-US">
                    <a:noFill/>
                  </a:rPr>
                  <a:t> </a:t>
                </a:r>
              </a:p>
            </p:txBody>
          </p:sp>
        </mc:Fallback>
      </mc:AlternateContent>
    </p:spTree>
    <p:extLst>
      <p:ext uri="{BB962C8B-B14F-4D97-AF65-F5344CB8AC3E}">
        <p14:creationId xmlns:p14="http://schemas.microsoft.com/office/powerpoint/2010/main" val="1483868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2845" y="269964"/>
            <a:ext cx="11199557" cy="657497"/>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4000" b="1" dirty="0"/>
              <a:t>Gradient Descent: Local Minima?</a:t>
            </a:r>
            <a:endParaRPr lang="en-US" sz="4000" dirty="0"/>
          </a:p>
        </p:txBody>
      </p:sp>
      <p:pic>
        <p:nvPicPr>
          <p:cNvPr id="3" name="Picture 2"/>
          <p:cNvPicPr>
            <a:picLocks noChangeAspect="1"/>
          </p:cNvPicPr>
          <p:nvPr/>
        </p:nvPicPr>
        <p:blipFill>
          <a:blip r:embed="rId2"/>
          <a:stretch>
            <a:fillRect/>
          </a:stretch>
        </p:blipFill>
        <p:spPr>
          <a:xfrm>
            <a:off x="2761735" y="1435524"/>
            <a:ext cx="6581775" cy="4733925"/>
          </a:xfrm>
          <a:prstGeom prst="rect">
            <a:avLst/>
          </a:prstGeom>
        </p:spPr>
      </p:pic>
    </p:spTree>
    <p:extLst>
      <p:ext uri="{BB962C8B-B14F-4D97-AF65-F5344CB8AC3E}">
        <p14:creationId xmlns:p14="http://schemas.microsoft.com/office/powerpoint/2010/main" val="1998843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58478" y="808894"/>
            <a:ext cx="5298831" cy="5673967"/>
          </a:xfrm>
        </p:spPr>
        <p:txBody>
          <a:bodyPr>
            <a:normAutofit/>
          </a:bodyPr>
          <a:lstStyle/>
          <a:p>
            <a:pPr marL="36900" indent="0" algn="ctr">
              <a:buNone/>
            </a:pPr>
            <a:r>
              <a:rPr lang="en-US" sz="2400" b="1" dirty="0"/>
              <a:t>Learning</a:t>
            </a:r>
          </a:p>
          <a:p>
            <a:pPr marL="36900" indent="0">
              <a:buNone/>
            </a:pPr>
            <a:endParaRPr lang="en-US" dirty="0"/>
          </a:p>
          <a:p>
            <a:r>
              <a:rPr lang="en-US" dirty="0"/>
              <a:t>What are some different ways in which human beings learn?</a:t>
            </a:r>
          </a:p>
          <a:p>
            <a:endParaRPr lang="en-US" dirty="0"/>
          </a:p>
          <a:p>
            <a:r>
              <a:rPr lang="en-US" dirty="0"/>
              <a:t>Some Ideas:</a:t>
            </a:r>
          </a:p>
          <a:p>
            <a:pPr lvl="1"/>
            <a:r>
              <a:rPr lang="en-US" dirty="0"/>
              <a:t>Rote Learning</a:t>
            </a:r>
          </a:p>
          <a:p>
            <a:pPr lvl="1"/>
            <a:r>
              <a:rPr lang="en-US" dirty="0"/>
              <a:t>Learning by example / recognizing patterns</a:t>
            </a:r>
          </a:p>
          <a:p>
            <a:pPr lvl="1"/>
            <a:r>
              <a:rPr lang="en-US" dirty="0"/>
              <a:t>Learning by observing similarities</a:t>
            </a:r>
          </a:p>
          <a:p>
            <a:pPr lvl="1"/>
            <a:r>
              <a:rPr lang="en-US" dirty="0"/>
              <a:t>Learning by practice</a:t>
            </a:r>
          </a:p>
          <a:p>
            <a:pPr lvl="1"/>
            <a:endParaRPr lang="en-US" dirty="0"/>
          </a:p>
          <a:p>
            <a:endParaRPr lang="en-US" dirty="0"/>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552" y="1187059"/>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67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2845" y="269964"/>
            <a:ext cx="11199557" cy="657497"/>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4000" b="1" dirty="0"/>
              <a:t>Regression Process</a:t>
            </a:r>
            <a:endParaRPr lang="en-US" sz="4000" dirty="0"/>
          </a:p>
        </p:txBody>
      </p:sp>
      <p:sp>
        <p:nvSpPr>
          <p:cNvPr id="6" name="Rounded Rectangle 5"/>
          <p:cNvSpPr/>
          <p:nvPr/>
        </p:nvSpPr>
        <p:spPr>
          <a:xfrm>
            <a:off x="1423851" y="1358537"/>
            <a:ext cx="2612573" cy="1018903"/>
          </a:xfrm>
          <a:prstGeom prst="round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extBox 1"/>
          <p:cNvSpPr txBox="1"/>
          <p:nvPr/>
        </p:nvSpPr>
        <p:spPr>
          <a:xfrm>
            <a:off x="1710627" y="1683322"/>
            <a:ext cx="2039020" cy="369332"/>
          </a:xfrm>
          <a:prstGeom prst="rect">
            <a:avLst/>
          </a:prstGeom>
          <a:noFill/>
        </p:spPr>
        <p:txBody>
          <a:bodyPr wrap="none" rtlCol="0">
            <a:spAutoFit/>
          </a:bodyPr>
          <a:lstStyle/>
          <a:p>
            <a:r>
              <a:rPr lang="en-US" dirty="0"/>
              <a:t>Training Examples</a:t>
            </a:r>
          </a:p>
        </p:txBody>
      </p:sp>
      <p:sp>
        <p:nvSpPr>
          <p:cNvPr id="8" name="Rounded Rectangle 7"/>
          <p:cNvSpPr/>
          <p:nvPr/>
        </p:nvSpPr>
        <p:spPr>
          <a:xfrm>
            <a:off x="5214422" y="1358537"/>
            <a:ext cx="2612573" cy="1018903"/>
          </a:xfrm>
          <a:prstGeom prst="round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5359268" y="1683322"/>
            <a:ext cx="2322880" cy="369332"/>
          </a:xfrm>
          <a:prstGeom prst="rect">
            <a:avLst/>
          </a:prstGeom>
          <a:noFill/>
        </p:spPr>
        <p:txBody>
          <a:bodyPr wrap="none" rtlCol="0">
            <a:spAutoFit/>
          </a:bodyPr>
          <a:lstStyle/>
          <a:p>
            <a:r>
              <a:rPr lang="en-US" dirty="0"/>
              <a:t>Regression Algorithm</a:t>
            </a:r>
          </a:p>
        </p:txBody>
      </p:sp>
      <p:sp>
        <p:nvSpPr>
          <p:cNvPr id="10" name="Rounded Rectangle 9"/>
          <p:cNvSpPr/>
          <p:nvPr/>
        </p:nvSpPr>
        <p:spPr>
          <a:xfrm>
            <a:off x="5214422" y="3411247"/>
            <a:ext cx="2612573" cy="1018903"/>
          </a:xfrm>
          <a:prstGeom prst="round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p:cNvSpPr txBox="1"/>
          <p:nvPr/>
        </p:nvSpPr>
        <p:spPr>
          <a:xfrm>
            <a:off x="6195290" y="3736032"/>
            <a:ext cx="639919" cy="369332"/>
          </a:xfrm>
          <a:prstGeom prst="rect">
            <a:avLst/>
          </a:prstGeom>
          <a:noFill/>
        </p:spPr>
        <p:txBody>
          <a:bodyPr wrap="none" rtlCol="0">
            <a:spAutoFit/>
          </a:bodyPr>
          <a:lstStyle/>
          <a:p>
            <a:r>
              <a:rPr lang="en-US" dirty="0"/>
              <a:t>H(x)</a:t>
            </a:r>
          </a:p>
        </p:txBody>
      </p:sp>
      <p:sp>
        <p:nvSpPr>
          <p:cNvPr id="7" name="TextBox 6"/>
          <p:cNvSpPr txBox="1"/>
          <p:nvPr/>
        </p:nvSpPr>
        <p:spPr>
          <a:xfrm>
            <a:off x="1266077" y="4844028"/>
            <a:ext cx="5569132" cy="1477328"/>
          </a:xfrm>
          <a:prstGeom prst="rect">
            <a:avLst/>
          </a:prstGeom>
          <a:noFill/>
        </p:spPr>
        <p:txBody>
          <a:bodyPr wrap="square" rtlCol="0">
            <a:spAutoFit/>
          </a:bodyPr>
          <a:lstStyle/>
          <a:p>
            <a:r>
              <a:rPr lang="en-US" dirty="0"/>
              <a:t>H(x) is called the </a:t>
            </a:r>
            <a:r>
              <a:rPr lang="en-US" b="1" u="sng" dirty="0"/>
              <a:t>hypothesis function</a:t>
            </a:r>
          </a:p>
          <a:p>
            <a:endParaRPr lang="en-US" b="1" u="sng" dirty="0"/>
          </a:p>
          <a:p>
            <a:r>
              <a:rPr lang="en-US" dirty="0"/>
              <a:t>This inputs a data point and outputs a prediction output</a:t>
            </a:r>
          </a:p>
          <a:p>
            <a:endParaRPr lang="en-US" dirty="0"/>
          </a:p>
          <a:p>
            <a:r>
              <a:rPr lang="en-US" dirty="0"/>
              <a:t>Regression algorithm finds the best hypothesis function</a:t>
            </a:r>
          </a:p>
        </p:txBody>
      </p:sp>
      <p:cxnSp>
        <p:nvCxnSpPr>
          <p:cNvPr id="13" name="Straight Arrow Connector 12"/>
          <p:cNvCxnSpPr>
            <a:stCxn id="6" idx="3"/>
            <a:endCxn id="8" idx="1"/>
          </p:cNvCxnSpPr>
          <p:nvPr/>
        </p:nvCxnSpPr>
        <p:spPr>
          <a:xfrm>
            <a:off x="4036424" y="1867989"/>
            <a:ext cx="11779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a:endCxn id="10" idx="0"/>
          </p:cNvCxnSpPr>
          <p:nvPr/>
        </p:nvCxnSpPr>
        <p:spPr>
          <a:xfrm>
            <a:off x="6520709" y="2377440"/>
            <a:ext cx="0" cy="1033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513531" y="3459033"/>
            <a:ext cx="1473638" cy="923330"/>
          </a:xfrm>
          <a:prstGeom prst="rect">
            <a:avLst/>
          </a:prstGeom>
          <a:noFill/>
        </p:spPr>
        <p:txBody>
          <a:bodyPr wrap="square" rtlCol="0">
            <a:spAutoFit/>
          </a:bodyPr>
          <a:lstStyle/>
          <a:p>
            <a:r>
              <a:rPr lang="en-US" dirty="0"/>
              <a:t>Features:</a:t>
            </a:r>
          </a:p>
          <a:p>
            <a:r>
              <a:rPr lang="en-US" i="1" dirty="0"/>
              <a:t>Avg. Points in College</a:t>
            </a:r>
          </a:p>
        </p:txBody>
      </p:sp>
      <p:sp>
        <p:nvSpPr>
          <p:cNvPr id="19" name="TextBox 18"/>
          <p:cNvSpPr txBox="1"/>
          <p:nvPr/>
        </p:nvSpPr>
        <p:spPr>
          <a:xfrm>
            <a:off x="9157531" y="3462763"/>
            <a:ext cx="1473638" cy="923330"/>
          </a:xfrm>
          <a:prstGeom prst="rect">
            <a:avLst/>
          </a:prstGeom>
          <a:noFill/>
        </p:spPr>
        <p:txBody>
          <a:bodyPr wrap="square" rtlCol="0">
            <a:spAutoFit/>
          </a:bodyPr>
          <a:lstStyle/>
          <a:p>
            <a:r>
              <a:rPr lang="en-US" dirty="0"/>
              <a:t>Prediction:</a:t>
            </a:r>
          </a:p>
          <a:p>
            <a:r>
              <a:rPr lang="en-US" i="1" dirty="0"/>
              <a:t>Avg. Points in NBA</a:t>
            </a:r>
          </a:p>
        </p:txBody>
      </p:sp>
      <p:cxnSp>
        <p:nvCxnSpPr>
          <p:cNvPr id="21" name="Straight Arrow Connector 20"/>
          <p:cNvCxnSpPr>
            <a:stCxn id="18" idx="3"/>
            <a:endCxn id="10" idx="1"/>
          </p:cNvCxnSpPr>
          <p:nvPr/>
        </p:nvCxnSpPr>
        <p:spPr>
          <a:xfrm>
            <a:off x="3987169" y="3920698"/>
            <a:ext cx="122725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3"/>
            <a:endCxn id="19" idx="1"/>
          </p:cNvCxnSpPr>
          <p:nvPr/>
        </p:nvCxnSpPr>
        <p:spPr>
          <a:xfrm>
            <a:off x="7826995" y="3920699"/>
            <a:ext cx="1330536" cy="3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491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Supervised Learning: Regression</a:t>
            </a:r>
          </a:p>
        </p:txBody>
      </p:sp>
      <p:sp>
        <p:nvSpPr>
          <p:cNvPr id="5" name="Text Placeholder 4"/>
          <p:cNvSpPr>
            <a:spLocks noGrp="1"/>
          </p:cNvSpPr>
          <p:nvPr>
            <p:ph type="body" idx="1"/>
          </p:nvPr>
        </p:nvSpPr>
        <p:spPr/>
        <p:txBody>
          <a:bodyPr/>
          <a:lstStyle/>
          <a:p>
            <a:r>
              <a:rPr lang="en-US" dirty="0"/>
              <a:t>Multiple variables, polynomial regression, feature scaling, and other slight adjustments to linear regression</a:t>
            </a:r>
          </a:p>
        </p:txBody>
      </p:sp>
    </p:spTree>
    <p:extLst>
      <p:ext uri="{BB962C8B-B14F-4D97-AF65-F5344CB8AC3E}">
        <p14:creationId xmlns:p14="http://schemas.microsoft.com/office/powerpoint/2010/main" val="490391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2515" y="247191"/>
            <a:ext cx="11051176" cy="693335"/>
          </a:xfrm>
        </p:spPr>
        <p:txBody>
          <a:bodyPr>
            <a:normAutofit fontScale="92500" lnSpcReduction="10000"/>
          </a:bodyPr>
          <a:lstStyle/>
          <a:p>
            <a:pPr marL="36900" indent="0" algn="ctr">
              <a:buNone/>
            </a:pPr>
            <a:r>
              <a:rPr lang="en-US" sz="4000" b="1" dirty="0"/>
              <a:t>Example: Predicting NBA Stats</a:t>
            </a:r>
          </a:p>
        </p:txBody>
      </p:sp>
      <p:sp>
        <p:nvSpPr>
          <p:cNvPr id="4" name="TextBox 3"/>
          <p:cNvSpPr txBox="1"/>
          <p:nvPr/>
        </p:nvSpPr>
        <p:spPr>
          <a:xfrm>
            <a:off x="1403268" y="5215947"/>
            <a:ext cx="6684135" cy="1477328"/>
          </a:xfrm>
          <a:prstGeom prst="rect">
            <a:avLst/>
          </a:prstGeom>
          <a:noFill/>
        </p:spPr>
        <p:txBody>
          <a:bodyPr wrap="square" rtlCol="0">
            <a:spAutoFit/>
          </a:bodyPr>
          <a:lstStyle/>
          <a:p>
            <a:r>
              <a:rPr lang="en-US" dirty="0"/>
              <a:t>Our previous data set wasn’t quite as reasonable. Don’t we want more data?</a:t>
            </a:r>
          </a:p>
          <a:p>
            <a:endParaRPr lang="en-US" dirty="0"/>
          </a:p>
          <a:p>
            <a:r>
              <a:rPr lang="en-US" dirty="0"/>
              <a:t>Sure! So what if we had several features for each player, could we more accurately predict NBA performance? Probably!</a:t>
            </a:r>
          </a:p>
        </p:txBody>
      </p:sp>
      <p:graphicFrame>
        <p:nvGraphicFramePr>
          <p:cNvPr id="5" name="Content Placeholder 3"/>
          <p:cNvGraphicFramePr>
            <a:graphicFrameLocks/>
          </p:cNvGraphicFramePr>
          <p:nvPr>
            <p:extLst>
              <p:ext uri="{D42A27DB-BD31-4B8C-83A1-F6EECF244321}">
                <p14:modId xmlns:p14="http://schemas.microsoft.com/office/powerpoint/2010/main" val="2251632259"/>
              </p:ext>
            </p:extLst>
          </p:nvPr>
        </p:nvGraphicFramePr>
        <p:xfrm>
          <a:off x="1550037" y="1006515"/>
          <a:ext cx="9309252" cy="4080412"/>
        </p:xfrm>
        <a:graphic>
          <a:graphicData uri="http://schemas.openxmlformats.org/drawingml/2006/table">
            <a:tbl>
              <a:tblPr firstRow="1" bandRow="1">
                <a:tableStyleId>{5C22544A-7EE6-4342-B048-85BDC9FD1C3A}</a:tableStyleId>
              </a:tblPr>
              <a:tblGrid>
                <a:gridCol w="1551542">
                  <a:extLst>
                    <a:ext uri="{9D8B030D-6E8A-4147-A177-3AD203B41FA5}">
                      <a16:colId xmlns:a16="http://schemas.microsoft.com/office/drawing/2014/main" val="20000"/>
                    </a:ext>
                  </a:extLst>
                </a:gridCol>
                <a:gridCol w="1551542">
                  <a:extLst>
                    <a:ext uri="{9D8B030D-6E8A-4147-A177-3AD203B41FA5}">
                      <a16:colId xmlns:a16="http://schemas.microsoft.com/office/drawing/2014/main" val="20001"/>
                    </a:ext>
                  </a:extLst>
                </a:gridCol>
                <a:gridCol w="1551542">
                  <a:extLst>
                    <a:ext uri="{9D8B030D-6E8A-4147-A177-3AD203B41FA5}">
                      <a16:colId xmlns:a16="http://schemas.microsoft.com/office/drawing/2014/main" val="20002"/>
                    </a:ext>
                  </a:extLst>
                </a:gridCol>
                <a:gridCol w="1551542">
                  <a:extLst>
                    <a:ext uri="{9D8B030D-6E8A-4147-A177-3AD203B41FA5}">
                      <a16:colId xmlns:a16="http://schemas.microsoft.com/office/drawing/2014/main" val="20003"/>
                    </a:ext>
                  </a:extLst>
                </a:gridCol>
                <a:gridCol w="1551542">
                  <a:extLst>
                    <a:ext uri="{9D8B030D-6E8A-4147-A177-3AD203B41FA5}">
                      <a16:colId xmlns:a16="http://schemas.microsoft.com/office/drawing/2014/main" val="20004"/>
                    </a:ext>
                  </a:extLst>
                </a:gridCol>
                <a:gridCol w="1551542">
                  <a:extLst>
                    <a:ext uri="{9D8B030D-6E8A-4147-A177-3AD203B41FA5}">
                      <a16:colId xmlns:a16="http://schemas.microsoft.com/office/drawing/2014/main" val="20005"/>
                    </a:ext>
                  </a:extLst>
                </a:gridCol>
              </a:tblGrid>
              <a:tr h="582916">
                <a:tc>
                  <a:txBody>
                    <a:bodyPr/>
                    <a:lstStyle/>
                    <a:p>
                      <a:pPr algn="ctr"/>
                      <a:r>
                        <a:rPr lang="en-US" sz="1600" dirty="0"/>
                        <a:t>Name</a:t>
                      </a:r>
                    </a:p>
                  </a:txBody>
                  <a:tcPr marL="82216" marR="82216" marT="41108" marB="41108"/>
                </a:tc>
                <a:tc>
                  <a:txBody>
                    <a:bodyPr/>
                    <a:lstStyle/>
                    <a:p>
                      <a:pPr algn="ctr"/>
                      <a:r>
                        <a:rPr lang="en-US" sz="1600" dirty="0"/>
                        <a:t>Pts College</a:t>
                      </a:r>
                    </a:p>
                  </a:txBody>
                  <a:tcPr marL="82216" marR="82216" marT="41108" marB="41108"/>
                </a:tc>
                <a:tc>
                  <a:txBody>
                    <a:bodyPr/>
                    <a:lstStyle/>
                    <a:p>
                      <a:pPr algn="ctr"/>
                      <a:r>
                        <a:rPr lang="en-US" sz="1600" dirty="0"/>
                        <a:t>Steals/Game</a:t>
                      </a:r>
                    </a:p>
                  </a:txBody>
                  <a:tcPr marL="82216" marR="82216" marT="41108" marB="41108"/>
                </a:tc>
                <a:tc>
                  <a:txBody>
                    <a:bodyPr/>
                    <a:lstStyle/>
                    <a:p>
                      <a:pPr algn="ctr"/>
                      <a:r>
                        <a:rPr lang="en-US" sz="1600" dirty="0"/>
                        <a:t>FG%</a:t>
                      </a:r>
                    </a:p>
                  </a:txBody>
                  <a:tcPr marL="82216" marR="82216" marT="41108" marB="41108"/>
                </a:tc>
                <a:tc>
                  <a:txBody>
                    <a:bodyPr/>
                    <a:lstStyle/>
                    <a:p>
                      <a:pPr algn="ctr"/>
                      <a:r>
                        <a:rPr lang="en-US" sz="1600" dirty="0"/>
                        <a:t>3pt%</a:t>
                      </a:r>
                    </a:p>
                  </a:txBody>
                  <a:tcPr marL="82216" marR="82216" marT="41108" marB="41108"/>
                </a:tc>
                <a:tc>
                  <a:txBody>
                    <a:bodyPr/>
                    <a:lstStyle/>
                    <a:p>
                      <a:pPr algn="ctr"/>
                      <a:r>
                        <a:rPr lang="en-US" sz="1600" dirty="0"/>
                        <a:t>Pts in NBA</a:t>
                      </a:r>
                    </a:p>
                  </a:txBody>
                  <a:tcPr marL="82216" marR="82216" marT="41108" marB="41108"/>
                </a:tc>
                <a:extLst>
                  <a:ext uri="{0D108BD9-81ED-4DB2-BD59-A6C34878D82A}">
                    <a16:rowId xmlns:a16="http://schemas.microsoft.com/office/drawing/2014/main" val="10000"/>
                  </a:ext>
                </a:extLst>
              </a:tr>
              <a:tr h="582916">
                <a:tc>
                  <a:txBody>
                    <a:bodyPr/>
                    <a:lstStyle/>
                    <a:p>
                      <a:pPr algn="ctr"/>
                      <a:r>
                        <a:rPr lang="en-US" sz="1600" dirty="0"/>
                        <a:t>Joe Harris</a:t>
                      </a:r>
                    </a:p>
                  </a:txBody>
                  <a:tcPr marL="82216" marR="82216" marT="41108" marB="41108"/>
                </a:tc>
                <a:tc>
                  <a:txBody>
                    <a:bodyPr/>
                    <a:lstStyle/>
                    <a:p>
                      <a:pPr algn="ctr"/>
                      <a:r>
                        <a:rPr lang="en-US" sz="1600" dirty="0"/>
                        <a:t>12.6</a:t>
                      </a:r>
                    </a:p>
                  </a:txBody>
                  <a:tcPr marL="82216" marR="82216" marT="41108" marB="41108"/>
                </a:tc>
                <a:tc>
                  <a:txBody>
                    <a:bodyPr/>
                    <a:lstStyle/>
                    <a:p>
                      <a:pPr algn="ctr"/>
                      <a:r>
                        <a:rPr lang="en-US" sz="1600" dirty="0"/>
                        <a:t>0.9</a:t>
                      </a:r>
                    </a:p>
                  </a:txBody>
                  <a:tcPr marL="82216" marR="82216" marT="41108" marB="41108"/>
                </a:tc>
                <a:tc>
                  <a:txBody>
                    <a:bodyPr/>
                    <a:lstStyle/>
                    <a:p>
                      <a:pPr algn="ctr"/>
                      <a:r>
                        <a:rPr lang="en-US" sz="1600" dirty="0"/>
                        <a:t>.445</a:t>
                      </a:r>
                    </a:p>
                  </a:txBody>
                  <a:tcPr marL="82216" marR="82216" marT="41108" marB="41108"/>
                </a:tc>
                <a:tc>
                  <a:txBody>
                    <a:bodyPr/>
                    <a:lstStyle/>
                    <a:p>
                      <a:pPr algn="ctr"/>
                      <a:r>
                        <a:rPr lang="en-US" sz="1600" dirty="0"/>
                        <a:t>.407</a:t>
                      </a:r>
                    </a:p>
                  </a:txBody>
                  <a:tcPr marL="82216" marR="82216" marT="41108" marB="41108"/>
                </a:tc>
                <a:tc>
                  <a:txBody>
                    <a:bodyPr/>
                    <a:lstStyle/>
                    <a:p>
                      <a:pPr algn="ctr"/>
                      <a:r>
                        <a:rPr lang="en-US" sz="1600" dirty="0"/>
                        <a:t>2.5</a:t>
                      </a:r>
                    </a:p>
                  </a:txBody>
                  <a:tcPr marL="82216" marR="82216" marT="41108" marB="41108"/>
                </a:tc>
                <a:extLst>
                  <a:ext uri="{0D108BD9-81ED-4DB2-BD59-A6C34878D82A}">
                    <a16:rowId xmlns:a16="http://schemas.microsoft.com/office/drawing/2014/main" val="10001"/>
                  </a:ext>
                </a:extLst>
              </a:tr>
              <a:tr h="582916">
                <a:tc>
                  <a:txBody>
                    <a:bodyPr/>
                    <a:lstStyle/>
                    <a:p>
                      <a:pPr algn="ctr"/>
                      <a:r>
                        <a:rPr lang="en-US" sz="1600" dirty="0"/>
                        <a:t>Sean Singletary</a:t>
                      </a:r>
                    </a:p>
                  </a:txBody>
                  <a:tcPr marL="82216" marR="82216" marT="41108" marB="41108"/>
                </a:tc>
                <a:tc>
                  <a:txBody>
                    <a:bodyPr/>
                    <a:lstStyle/>
                    <a:p>
                      <a:pPr algn="ctr"/>
                      <a:r>
                        <a:rPr lang="en-US" sz="1600" dirty="0"/>
                        <a:t>16.9</a:t>
                      </a:r>
                    </a:p>
                  </a:txBody>
                  <a:tcPr marL="82216" marR="82216" marT="41108" marB="41108"/>
                </a:tc>
                <a:tc>
                  <a:txBody>
                    <a:bodyPr/>
                    <a:lstStyle/>
                    <a:p>
                      <a:pPr algn="ctr"/>
                      <a:r>
                        <a:rPr lang="en-US" sz="1600" dirty="0"/>
                        <a:t>1.6</a:t>
                      </a:r>
                    </a:p>
                  </a:txBody>
                  <a:tcPr marL="82216" marR="82216" marT="41108" marB="41108"/>
                </a:tc>
                <a:tc>
                  <a:txBody>
                    <a:bodyPr/>
                    <a:lstStyle/>
                    <a:p>
                      <a:pPr algn="ctr"/>
                      <a:r>
                        <a:rPr lang="en-US" sz="1600" dirty="0"/>
                        <a:t>.406</a:t>
                      </a:r>
                    </a:p>
                  </a:txBody>
                  <a:tcPr marL="82216" marR="82216" marT="41108" marB="41108"/>
                </a:tc>
                <a:tc>
                  <a:txBody>
                    <a:bodyPr/>
                    <a:lstStyle/>
                    <a:p>
                      <a:pPr algn="ctr"/>
                      <a:r>
                        <a:rPr lang="en-US" sz="1600" dirty="0"/>
                        <a:t>.362</a:t>
                      </a:r>
                    </a:p>
                  </a:txBody>
                  <a:tcPr marL="82216" marR="82216" marT="41108" marB="41108"/>
                </a:tc>
                <a:tc>
                  <a:txBody>
                    <a:bodyPr/>
                    <a:lstStyle/>
                    <a:p>
                      <a:pPr algn="ctr"/>
                      <a:r>
                        <a:rPr lang="en-US" sz="1600" dirty="0"/>
                        <a:t>2.4</a:t>
                      </a:r>
                    </a:p>
                  </a:txBody>
                  <a:tcPr marL="82216" marR="82216" marT="41108" marB="41108"/>
                </a:tc>
                <a:extLst>
                  <a:ext uri="{0D108BD9-81ED-4DB2-BD59-A6C34878D82A}">
                    <a16:rowId xmlns:a16="http://schemas.microsoft.com/office/drawing/2014/main" val="10002"/>
                  </a:ext>
                </a:extLst>
              </a:tr>
              <a:tr h="582916">
                <a:tc>
                  <a:txBody>
                    <a:bodyPr/>
                    <a:lstStyle/>
                    <a:p>
                      <a:pPr algn="ctr"/>
                      <a:r>
                        <a:rPr lang="en-US" sz="1600" dirty="0"/>
                        <a:t>Kevin Durant</a:t>
                      </a:r>
                    </a:p>
                  </a:txBody>
                  <a:tcPr marL="82216" marR="82216" marT="41108" marB="41108"/>
                </a:tc>
                <a:tc>
                  <a:txBody>
                    <a:bodyPr/>
                    <a:lstStyle/>
                    <a:p>
                      <a:pPr algn="ctr"/>
                      <a:r>
                        <a:rPr lang="en-US" sz="1600" dirty="0"/>
                        <a:t>25.8</a:t>
                      </a:r>
                    </a:p>
                  </a:txBody>
                  <a:tcPr marL="82216" marR="82216" marT="41108" marB="41108"/>
                </a:tc>
                <a:tc>
                  <a:txBody>
                    <a:bodyPr/>
                    <a:lstStyle/>
                    <a:p>
                      <a:pPr algn="ctr"/>
                      <a:r>
                        <a:rPr lang="en-US" sz="1600" dirty="0"/>
                        <a:t>1.9</a:t>
                      </a:r>
                    </a:p>
                  </a:txBody>
                  <a:tcPr marL="82216" marR="82216" marT="41108" marB="41108"/>
                </a:tc>
                <a:tc>
                  <a:txBody>
                    <a:bodyPr/>
                    <a:lstStyle/>
                    <a:p>
                      <a:pPr algn="ctr"/>
                      <a:r>
                        <a:rPr lang="en-US" sz="1600" dirty="0"/>
                        <a:t>.473</a:t>
                      </a:r>
                    </a:p>
                  </a:txBody>
                  <a:tcPr marL="82216" marR="82216" marT="41108" marB="41108"/>
                </a:tc>
                <a:tc>
                  <a:txBody>
                    <a:bodyPr/>
                    <a:lstStyle/>
                    <a:p>
                      <a:pPr algn="ctr"/>
                      <a:r>
                        <a:rPr lang="en-US" sz="1600" dirty="0"/>
                        <a:t>.404</a:t>
                      </a:r>
                    </a:p>
                  </a:txBody>
                  <a:tcPr marL="82216" marR="82216" marT="41108" marB="41108"/>
                </a:tc>
                <a:tc>
                  <a:txBody>
                    <a:bodyPr/>
                    <a:lstStyle/>
                    <a:p>
                      <a:pPr algn="ctr"/>
                      <a:r>
                        <a:rPr lang="en-US" sz="1600" dirty="0"/>
                        <a:t>25.4</a:t>
                      </a:r>
                    </a:p>
                  </a:txBody>
                  <a:tcPr marL="82216" marR="82216" marT="41108" marB="41108"/>
                </a:tc>
                <a:extLst>
                  <a:ext uri="{0D108BD9-81ED-4DB2-BD59-A6C34878D82A}">
                    <a16:rowId xmlns:a16="http://schemas.microsoft.com/office/drawing/2014/main" val="10003"/>
                  </a:ext>
                </a:extLst>
              </a:tr>
              <a:tr h="582916">
                <a:tc>
                  <a:txBody>
                    <a:bodyPr/>
                    <a:lstStyle/>
                    <a:p>
                      <a:pPr algn="ctr"/>
                      <a:r>
                        <a:rPr lang="en-US" sz="1600" dirty="0"/>
                        <a:t>Tony Bennett</a:t>
                      </a:r>
                    </a:p>
                  </a:txBody>
                  <a:tcPr marL="82216" marR="82216" marT="41108" marB="41108"/>
                </a:tc>
                <a:tc>
                  <a:txBody>
                    <a:bodyPr/>
                    <a:lstStyle/>
                    <a:p>
                      <a:pPr algn="ctr"/>
                      <a:r>
                        <a:rPr lang="en-US" sz="1600" dirty="0"/>
                        <a:t>19.4</a:t>
                      </a:r>
                    </a:p>
                  </a:txBody>
                  <a:tcPr marL="82216" marR="82216" marT="41108" marB="41108"/>
                </a:tc>
                <a:tc>
                  <a:txBody>
                    <a:bodyPr/>
                    <a:lstStyle/>
                    <a:p>
                      <a:pPr algn="ctr"/>
                      <a:r>
                        <a:rPr lang="en-US" sz="1600" dirty="0"/>
                        <a:t>1.4</a:t>
                      </a:r>
                    </a:p>
                  </a:txBody>
                  <a:tcPr marL="82216" marR="82216" marT="41108" marB="41108"/>
                </a:tc>
                <a:tc>
                  <a:txBody>
                    <a:bodyPr/>
                    <a:lstStyle/>
                    <a:p>
                      <a:pPr algn="ctr"/>
                      <a:r>
                        <a:rPr lang="en-US" sz="1600" dirty="0"/>
                        <a:t>.528</a:t>
                      </a:r>
                    </a:p>
                  </a:txBody>
                  <a:tcPr marL="82216" marR="82216" marT="41108" marB="41108"/>
                </a:tc>
                <a:tc>
                  <a:txBody>
                    <a:bodyPr/>
                    <a:lstStyle/>
                    <a:p>
                      <a:pPr algn="ctr"/>
                      <a:r>
                        <a:rPr lang="en-US" sz="1600" dirty="0"/>
                        <a:t>.497</a:t>
                      </a:r>
                    </a:p>
                  </a:txBody>
                  <a:tcPr marL="82216" marR="82216" marT="41108" marB="41108"/>
                </a:tc>
                <a:tc>
                  <a:txBody>
                    <a:bodyPr/>
                    <a:lstStyle/>
                    <a:p>
                      <a:pPr algn="ctr"/>
                      <a:r>
                        <a:rPr lang="en-US" sz="1600" dirty="0"/>
                        <a:t>3.5</a:t>
                      </a:r>
                    </a:p>
                  </a:txBody>
                  <a:tcPr marL="82216" marR="82216" marT="41108" marB="41108"/>
                </a:tc>
                <a:extLst>
                  <a:ext uri="{0D108BD9-81ED-4DB2-BD59-A6C34878D82A}">
                    <a16:rowId xmlns:a16="http://schemas.microsoft.com/office/drawing/2014/main" val="10004"/>
                  </a:ext>
                </a:extLst>
              </a:tr>
              <a:tr h="582916">
                <a:tc>
                  <a:txBody>
                    <a:bodyPr/>
                    <a:lstStyle/>
                    <a:p>
                      <a:pPr algn="ctr"/>
                      <a:r>
                        <a:rPr lang="en-US" sz="1600" dirty="0"/>
                        <a:t>Chris Paul</a:t>
                      </a:r>
                    </a:p>
                  </a:txBody>
                  <a:tcPr marL="82216" marR="82216" marT="41108" marB="41108"/>
                </a:tc>
                <a:tc>
                  <a:txBody>
                    <a:bodyPr/>
                    <a:lstStyle/>
                    <a:p>
                      <a:pPr algn="ctr"/>
                      <a:r>
                        <a:rPr lang="en-US" sz="1600" dirty="0"/>
                        <a:t>15.0</a:t>
                      </a:r>
                    </a:p>
                  </a:txBody>
                  <a:tcPr marL="82216" marR="82216" marT="41108" marB="41108"/>
                </a:tc>
                <a:tc>
                  <a:txBody>
                    <a:bodyPr/>
                    <a:lstStyle/>
                    <a:p>
                      <a:pPr algn="ctr"/>
                      <a:r>
                        <a:rPr lang="en-US" sz="1600" dirty="0"/>
                        <a:t>2.5</a:t>
                      </a:r>
                    </a:p>
                  </a:txBody>
                  <a:tcPr marL="82216" marR="82216" marT="41108" marB="41108"/>
                </a:tc>
                <a:tc>
                  <a:txBody>
                    <a:bodyPr/>
                    <a:lstStyle/>
                    <a:p>
                      <a:pPr algn="ctr"/>
                      <a:r>
                        <a:rPr lang="en-US" sz="1600" dirty="0"/>
                        <a:t>.472</a:t>
                      </a:r>
                    </a:p>
                  </a:txBody>
                  <a:tcPr marL="82216" marR="82216" marT="41108" marB="41108"/>
                </a:tc>
                <a:tc>
                  <a:txBody>
                    <a:bodyPr/>
                    <a:lstStyle/>
                    <a:p>
                      <a:pPr algn="ctr"/>
                      <a:r>
                        <a:rPr lang="en-US" sz="1600" dirty="0"/>
                        <a:t>.470</a:t>
                      </a:r>
                    </a:p>
                  </a:txBody>
                  <a:tcPr marL="82216" marR="82216" marT="41108" marB="41108"/>
                </a:tc>
                <a:tc>
                  <a:txBody>
                    <a:bodyPr/>
                    <a:lstStyle/>
                    <a:p>
                      <a:pPr algn="ctr"/>
                      <a:r>
                        <a:rPr lang="en-US" sz="1600" dirty="0"/>
                        <a:t>18.9</a:t>
                      </a:r>
                    </a:p>
                  </a:txBody>
                  <a:tcPr marL="82216" marR="82216" marT="41108" marB="41108"/>
                </a:tc>
                <a:extLst>
                  <a:ext uri="{0D108BD9-81ED-4DB2-BD59-A6C34878D82A}">
                    <a16:rowId xmlns:a16="http://schemas.microsoft.com/office/drawing/2014/main" val="10005"/>
                  </a:ext>
                </a:extLst>
              </a:tr>
              <a:tr h="582916">
                <a:tc>
                  <a:txBody>
                    <a:bodyPr/>
                    <a:lstStyle/>
                    <a:p>
                      <a:pPr algn="ctr"/>
                      <a:r>
                        <a:rPr lang="en-US" sz="1600" dirty="0"/>
                        <a:t>Anthony Davis</a:t>
                      </a:r>
                    </a:p>
                  </a:txBody>
                  <a:tcPr marL="82216" marR="82216" marT="41108" marB="41108"/>
                </a:tc>
                <a:tc>
                  <a:txBody>
                    <a:bodyPr/>
                    <a:lstStyle/>
                    <a:p>
                      <a:pPr algn="ctr"/>
                      <a:r>
                        <a:rPr lang="en-US" sz="1600" dirty="0"/>
                        <a:t>14.2</a:t>
                      </a:r>
                    </a:p>
                  </a:txBody>
                  <a:tcPr marL="82216" marR="82216" marT="41108" marB="41108"/>
                </a:tc>
                <a:tc>
                  <a:txBody>
                    <a:bodyPr/>
                    <a:lstStyle/>
                    <a:p>
                      <a:pPr algn="ctr"/>
                      <a:r>
                        <a:rPr lang="en-US" sz="1600" dirty="0"/>
                        <a:t>1.4</a:t>
                      </a:r>
                    </a:p>
                  </a:txBody>
                  <a:tcPr marL="82216" marR="82216" marT="41108" marB="41108"/>
                </a:tc>
                <a:tc>
                  <a:txBody>
                    <a:bodyPr/>
                    <a:lstStyle/>
                    <a:p>
                      <a:pPr algn="ctr"/>
                      <a:r>
                        <a:rPr lang="en-US" sz="1600" dirty="0"/>
                        <a:t>.623</a:t>
                      </a:r>
                    </a:p>
                  </a:txBody>
                  <a:tcPr marL="82216" marR="82216" marT="41108" marB="41108"/>
                </a:tc>
                <a:tc>
                  <a:txBody>
                    <a:bodyPr/>
                    <a:lstStyle/>
                    <a:p>
                      <a:pPr algn="ctr"/>
                      <a:r>
                        <a:rPr lang="en-US" sz="1600" dirty="0"/>
                        <a:t>.150</a:t>
                      </a:r>
                    </a:p>
                  </a:txBody>
                  <a:tcPr marL="82216" marR="82216" marT="41108" marB="41108"/>
                </a:tc>
                <a:tc>
                  <a:txBody>
                    <a:bodyPr/>
                    <a:lstStyle/>
                    <a:p>
                      <a:pPr algn="ctr"/>
                      <a:r>
                        <a:rPr lang="en-US" sz="1600" dirty="0"/>
                        <a:t>24.7</a:t>
                      </a:r>
                    </a:p>
                  </a:txBody>
                  <a:tcPr marL="82216" marR="82216" marT="41108" marB="41108"/>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42327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2845" y="269964"/>
            <a:ext cx="11199557" cy="657497"/>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4000" b="1" dirty="0"/>
              <a:t>Hypothesis Function: Multiple Features</a:t>
            </a:r>
            <a:endParaRPr lang="en-US" sz="4000" dirty="0"/>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p:txBody>
              <a:bodyPr/>
              <a:lstStyle/>
              <a:p>
                <a:pPr marL="3690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𝐻</m:t>
                      </m:r>
                      <m:r>
                        <a:rPr lang="en-US" sz="3200" b="0" i="1" baseline="-25000" smtClean="0">
                          <a:latin typeface="Cambria Math" panose="02040503050406030204" pitchFamily="18" charset="0"/>
                          <a:ea typeface="Cambria Math" panose="02040503050406030204" pitchFamily="18" charset="0"/>
                        </a:rPr>
                        <m:t>𝜃</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𝑥</m:t>
                          </m:r>
                        </m:e>
                      </m:d>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𝜃</m:t>
                      </m:r>
                      <m:r>
                        <a:rPr lang="en-US" sz="3200" b="0" i="1" baseline="-25000" smtClean="0">
                          <a:latin typeface="Cambria Math" panose="02040503050406030204" pitchFamily="18" charset="0"/>
                          <a:ea typeface="Cambria Math" panose="02040503050406030204" pitchFamily="18" charset="0"/>
                        </a:rPr>
                        <m:t>0</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𝜃</m:t>
                      </m:r>
                      <m:r>
                        <a:rPr lang="en-US" sz="3200" b="0" i="1" baseline="-25000" smtClean="0">
                          <a:latin typeface="Cambria Math" panose="02040503050406030204" pitchFamily="18" charset="0"/>
                          <a:ea typeface="Cambria Math" panose="02040503050406030204" pitchFamily="18" charset="0"/>
                        </a:rPr>
                        <m:t>1</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𝑥</m:t>
                      </m:r>
                      <m:r>
                        <a:rPr lang="en-US" sz="3200" b="0" i="1" baseline="-25000" smtClean="0">
                          <a:latin typeface="Cambria Math" panose="02040503050406030204" pitchFamily="18" charset="0"/>
                          <a:ea typeface="Cambria Math" panose="02040503050406030204" pitchFamily="18" charset="0"/>
                        </a:rPr>
                        <m:t>1</m:t>
                      </m:r>
                      <m:r>
                        <a:rPr lang="en-US" sz="3200" b="0" i="1" smtClean="0">
                          <a:latin typeface="Cambria Math" panose="02040503050406030204" pitchFamily="18" charset="0"/>
                          <a:ea typeface="Cambria Math" panose="02040503050406030204" pitchFamily="18" charset="0"/>
                        </a:rPr>
                        <m:t>+ …+ </m:t>
                      </m:r>
                      <m:r>
                        <a:rPr lang="en-US" sz="3200" b="0" i="1" smtClean="0">
                          <a:latin typeface="Cambria Math" panose="02040503050406030204" pitchFamily="18" charset="0"/>
                          <a:ea typeface="Cambria Math" panose="02040503050406030204" pitchFamily="18" charset="0"/>
                        </a:rPr>
                        <m:t>𝜃</m:t>
                      </m:r>
                      <m:r>
                        <a:rPr lang="en-US" sz="3200" b="0" i="1" baseline="-25000" smtClean="0">
                          <a:latin typeface="Cambria Math" panose="02040503050406030204" pitchFamily="18" charset="0"/>
                          <a:ea typeface="Cambria Math" panose="02040503050406030204" pitchFamily="18" charset="0"/>
                        </a:rPr>
                        <m:t>𝑛</m:t>
                      </m:r>
                      <m:r>
                        <a:rPr lang="en-US" sz="3200" b="0" i="1" smtClean="0">
                          <a:latin typeface="Cambria Math" panose="02040503050406030204" pitchFamily="18" charset="0"/>
                          <a:ea typeface="Cambria Math" panose="02040503050406030204" pitchFamily="18" charset="0"/>
                        </a:rPr>
                        <m:t> ∗</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𝑥</m:t>
                          </m:r>
                        </m:e>
                        <m:sub>
                          <m:r>
                            <a:rPr lang="en-US" sz="3200" b="0" i="1" smtClean="0">
                              <a:latin typeface="Cambria Math" panose="02040503050406030204" pitchFamily="18" charset="0"/>
                              <a:ea typeface="Cambria Math" panose="02040503050406030204" pitchFamily="18" charset="0"/>
                            </a:rPr>
                            <m:t>𝑛</m:t>
                          </m:r>
                        </m:sub>
                      </m:sSub>
                      <m:r>
                        <a:rPr lang="en-US" sz="3200" b="0" i="1" smtClean="0">
                          <a:latin typeface="Cambria Math" panose="02040503050406030204" pitchFamily="18" charset="0"/>
                          <a:ea typeface="Cambria Math" panose="02040503050406030204" pitchFamily="18" charset="0"/>
                        </a:rPr>
                        <m:t> </m:t>
                      </m:r>
                    </m:oMath>
                  </m:oMathPara>
                </a14:m>
                <a:endParaRPr lang="en-US" sz="3200" baseline="-25000" dirty="0"/>
              </a:p>
              <a:p>
                <a:pPr marL="36900" indent="0">
                  <a:buNone/>
                </a:pPr>
                <a:endParaRPr lang="en-US" dirty="0"/>
              </a:p>
              <a:p>
                <a:r>
                  <a:rPr lang="en-US" dirty="0"/>
                  <a:t>X is now a vector of features of size (m x n)</a:t>
                </a:r>
              </a:p>
              <a:p>
                <a:pPr lvl="1"/>
                <a:endParaRPr lang="en-US" dirty="0"/>
              </a:p>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 is a vector of weights of size m+1</a:t>
                </a:r>
              </a:p>
              <a:p>
                <a:endParaRPr lang="en-US" dirty="0"/>
              </a:p>
              <a:p>
                <a:r>
                  <a:rPr lang="en-US" dirty="0"/>
                  <a:t>Like before, we can use polynomial terms if we’d like.</a:t>
                </a:r>
              </a:p>
            </p:txBody>
          </p:sp>
        </mc:Choice>
        <mc:Fallback>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163"/>
                </a:stretch>
              </a:blipFill>
            </p:spPr>
            <p:txBody>
              <a:bodyPr/>
              <a:lstStyle/>
              <a:p>
                <a:r>
                  <a:rPr lang="en-US">
                    <a:noFill/>
                  </a:rPr>
                  <a:t> </a:t>
                </a:r>
              </a:p>
            </p:txBody>
          </p:sp>
        </mc:Fallback>
      </mc:AlternateContent>
    </p:spTree>
    <p:extLst>
      <p:ext uri="{BB962C8B-B14F-4D97-AF65-F5344CB8AC3E}">
        <p14:creationId xmlns:p14="http://schemas.microsoft.com/office/powerpoint/2010/main" val="3713201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2845" y="269964"/>
            <a:ext cx="11199557" cy="657497"/>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4000" b="1" dirty="0"/>
              <a:t>Hypothesis Function: Polynomial Terms</a:t>
            </a:r>
            <a:endParaRPr lang="en-US" sz="4000" dirty="0"/>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p:txBody>
              <a:bodyPr>
                <a:normAutofit fontScale="92500" lnSpcReduction="10000"/>
              </a:bodyPr>
              <a:lstStyle/>
              <a:p>
                <a:pPr marL="3690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𝐻</m:t>
                      </m:r>
                      <m:r>
                        <a:rPr lang="en-US" sz="3200" b="0" i="1" baseline="-25000" smtClean="0">
                          <a:latin typeface="Cambria Math" panose="02040503050406030204" pitchFamily="18" charset="0"/>
                          <a:ea typeface="Cambria Math" panose="02040503050406030204" pitchFamily="18" charset="0"/>
                        </a:rPr>
                        <m:t>𝜃</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𝑥</m:t>
                          </m:r>
                        </m:e>
                      </m:d>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𝜃</m:t>
                      </m:r>
                      <m:r>
                        <a:rPr lang="en-US" sz="3200" b="0" i="1" baseline="-25000" smtClean="0">
                          <a:latin typeface="Cambria Math" panose="02040503050406030204" pitchFamily="18" charset="0"/>
                          <a:ea typeface="Cambria Math" panose="02040503050406030204" pitchFamily="18" charset="0"/>
                        </a:rPr>
                        <m:t>0</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𝜃</m:t>
                      </m:r>
                      <m:r>
                        <a:rPr lang="en-US" sz="3200" b="0" i="1" baseline="-25000" smtClean="0">
                          <a:latin typeface="Cambria Math" panose="02040503050406030204" pitchFamily="18" charset="0"/>
                          <a:ea typeface="Cambria Math" panose="02040503050406030204" pitchFamily="18" charset="0"/>
                        </a:rPr>
                        <m:t>1</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𝑥</m:t>
                      </m:r>
                      <m:r>
                        <a:rPr lang="en-US" sz="3200" b="0" i="1" baseline="-25000" smtClean="0">
                          <a:latin typeface="Cambria Math" panose="02040503050406030204" pitchFamily="18" charset="0"/>
                          <a:ea typeface="Cambria Math" panose="02040503050406030204" pitchFamily="18" charset="0"/>
                        </a:rPr>
                        <m:t>1</m:t>
                      </m:r>
                      <m:r>
                        <a:rPr lang="en-US" sz="3200" b="0" i="1" smtClean="0">
                          <a:latin typeface="Cambria Math" panose="02040503050406030204" pitchFamily="18" charset="0"/>
                          <a:ea typeface="Cambria Math" panose="02040503050406030204" pitchFamily="18" charset="0"/>
                        </a:rPr>
                        <m:t>+ …+ </m:t>
                      </m:r>
                      <m:r>
                        <a:rPr lang="en-US" sz="3200" b="0" i="1" smtClean="0">
                          <a:latin typeface="Cambria Math" panose="02040503050406030204" pitchFamily="18" charset="0"/>
                          <a:ea typeface="Cambria Math" panose="02040503050406030204" pitchFamily="18" charset="0"/>
                        </a:rPr>
                        <m:t>𝜃</m:t>
                      </m:r>
                      <m:r>
                        <a:rPr lang="en-US" sz="3200" b="0" i="1" baseline="-25000" smtClean="0">
                          <a:latin typeface="Cambria Math" panose="02040503050406030204" pitchFamily="18" charset="0"/>
                          <a:ea typeface="Cambria Math" panose="02040503050406030204" pitchFamily="18" charset="0"/>
                        </a:rPr>
                        <m:t>𝑛</m:t>
                      </m:r>
                      <m:r>
                        <a:rPr lang="en-US" sz="3200" b="0" i="1" smtClean="0">
                          <a:latin typeface="Cambria Math" panose="02040503050406030204" pitchFamily="18" charset="0"/>
                          <a:ea typeface="Cambria Math" panose="02040503050406030204" pitchFamily="18" charset="0"/>
                        </a:rPr>
                        <m:t> ∗</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𝑥</m:t>
                          </m:r>
                        </m:e>
                        <m:sub>
                          <m:r>
                            <a:rPr lang="en-US" sz="3200" b="0" i="1" smtClean="0">
                              <a:latin typeface="Cambria Math" panose="02040503050406030204" pitchFamily="18" charset="0"/>
                              <a:ea typeface="Cambria Math" panose="02040503050406030204" pitchFamily="18" charset="0"/>
                            </a:rPr>
                            <m:t>𝑛</m:t>
                          </m:r>
                        </m:sub>
                      </m:sSub>
                      <m:r>
                        <a:rPr lang="en-US" sz="3200" b="0" i="1" smtClean="0">
                          <a:latin typeface="Cambria Math" panose="02040503050406030204" pitchFamily="18" charset="0"/>
                          <a:ea typeface="Cambria Math" panose="02040503050406030204" pitchFamily="18" charset="0"/>
                        </a:rPr>
                        <m:t> </m:t>
                      </m:r>
                    </m:oMath>
                  </m:oMathPara>
                </a14:m>
                <a:endParaRPr lang="en-US" sz="3200" baseline="-25000" dirty="0"/>
              </a:p>
              <a:p>
                <a:pPr marL="36900" indent="0">
                  <a:buNone/>
                </a:pPr>
                <a:endParaRPr lang="en-US" dirty="0"/>
              </a:p>
              <a:p>
                <a:r>
                  <a:rPr lang="en-US" dirty="0"/>
                  <a:t>What is an easy way to deal with a feature that should be fit to a polynomial? Two options:</a:t>
                </a:r>
              </a:p>
              <a:p>
                <a:endParaRPr lang="en-US" dirty="0"/>
              </a:p>
              <a:p>
                <a:r>
                  <a:rPr lang="en-US" dirty="0"/>
                  <a:t>1. You can add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baseline="-25000"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r>
                      <a:rPr lang="en-US" b="0" i="1" baseline="30000"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sSup>
                      <m:sSupPr>
                        <m:ctrlPr>
                          <a:rPr lang="en-US" b="0" i="1" baseline="-25000" smtClean="0">
                            <a:latin typeface="Cambria Math" panose="02040503050406030204" pitchFamily="18" charset="0"/>
                            <a:ea typeface="Cambria Math" panose="02040503050406030204" pitchFamily="18" charset="0"/>
                          </a:rPr>
                        </m:ctrlPr>
                      </m:sSupPr>
                      <m:e>
                        <m:r>
                          <a:rPr lang="en-US" b="0" i="1" baseline="-25000" smtClean="0">
                            <a:latin typeface="Cambria Math" panose="02040503050406030204" pitchFamily="18" charset="0"/>
                            <a:ea typeface="Cambria Math" panose="02040503050406030204" pitchFamily="18" charset="0"/>
                          </a:rPr>
                          <m:t>𝑖</m:t>
                        </m:r>
                      </m:e>
                      <m:sup>
                        <m:r>
                          <a:rPr lang="en-US" b="0" i="1" baseline="-25000" smtClean="0">
                            <a:latin typeface="Cambria Math" panose="02040503050406030204" pitchFamily="18" charset="0"/>
                            <a:ea typeface="Cambria Math" panose="02040503050406030204" pitchFamily="18" charset="0"/>
                          </a:rPr>
                          <m:t>′</m:t>
                        </m:r>
                      </m:sup>
                    </m:s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oMath>
                </a14:m>
                <a:r>
                  <a:rPr lang="en-US" dirty="0"/>
                  <a:t> to the cost function</a:t>
                </a:r>
              </a:p>
              <a:p>
                <a:endParaRPr lang="en-US" dirty="0"/>
              </a:p>
              <a:p>
                <a:r>
                  <a:rPr lang="en-US" dirty="0"/>
                  <a:t>2. You can scale every instance of that feature by that polynomial and then use these new values as a new feature</a:t>
                </a:r>
              </a:p>
            </p:txBody>
          </p:sp>
        </mc:Choice>
        <mc:Fallback>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163" b="-2540"/>
                </a:stretch>
              </a:blipFill>
            </p:spPr>
            <p:txBody>
              <a:bodyPr/>
              <a:lstStyle/>
              <a:p>
                <a:r>
                  <a:rPr lang="en-US">
                    <a:noFill/>
                  </a:rPr>
                  <a:t> </a:t>
                </a:r>
              </a:p>
            </p:txBody>
          </p:sp>
        </mc:Fallback>
      </mc:AlternateContent>
    </p:spTree>
    <p:extLst>
      <p:ext uri="{BB962C8B-B14F-4D97-AF65-F5344CB8AC3E}">
        <p14:creationId xmlns:p14="http://schemas.microsoft.com/office/powerpoint/2010/main" val="1671132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2845" y="269964"/>
            <a:ext cx="11199557" cy="657497"/>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4000" b="1" dirty="0"/>
              <a:t>Cost Function</a:t>
            </a:r>
            <a:endParaRPr lang="en-US" sz="4000" dirty="0"/>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a:xfrm>
                <a:off x="913794" y="1107583"/>
                <a:ext cx="10738607" cy="5486399"/>
              </a:xfrm>
            </p:spPr>
            <p:txBody>
              <a:bodyPr>
                <a:normAutofit/>
              </a:bodyPr>
              <a:lstStyle/>
              <a:p>
                <a:pPr marL="3690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𝐽</m:t>
                      </m:r>
                      <m:d>
                        <m:dPr>
                          <m:ctrlPr>
                            <a:rPr lang="en-US" sz="3200" b="0" i="1" smtClean="0">
                              <a:latin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𝜃</m:t>
                          </m:r>
                        </m:e>
                      </m:d>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2</m:t>
                          </m:r>
                          <m:r>
                            <a:rPr lang="en-US" sz="3200" b="0" i="1" smtClean="0">
                              <a:latin typeface="Cambria Math" panose="02040503050406030204" pitchFamily="18" charset="0"/>
                            </a:rPr>
                            <m:t>𝑚</m:t>
                          </m:r>
                        </m:den>
                      </m:f>
                      <m:r>
                        <a:rPr lang="en-US" sz="3200" b="0" i="1" smtClean="0">
                          <a:latin typeface="Cambria Math" panose="02040503050406030204" pitchFamily="18" charset="0"/>
                        </a:rPr>
                        <m:t> ∗</m:t>
                      </m:r>
                      <m:nary>
                        <m:naryPr>
                          <m:chr m:val="∑"/>
                          <m:ctrlPr>
                            <a:rPr lang="en-US" sz="3200" b="0" i="1" smtClean="0">
                              <a:latin typeface="Cambria Math" panose="02040503050406030204" pitchFamily="18" charset="0"/>
                            </a:rPr>
                          </m:ctrlPr>
                        </m:naryPr>
                        <m:sub>
                          <m:r>
                            <m:rPr>
                              <m:brk m:alnAt="23"/>
                            </m:rPr>
                            <a:rPr lang="en-US" sz="3200" b="0" i="1" smtClean="0">
                              <a:latin typeface="Cambria Math" panose="02040503050406030204" pitchFamily="18" charset="0"/>
                            </a:rPr>
                            <m:t>𝑖</m:t>
                          </m:r>
                          <m:r>
                            <a:rPr lang="en-US" sz="3200" b="0" i="1" smtClean="0">
                              <a:latin typeface="Cambria Math" panose="02040503050406030204" pitchFamily="18" charset="0"/>
                            </a:rPr>
                            <m:t>=1</m:t>
                          </m:r>
                        </m:sub>
                        <m:sup>
                          <m:r>
                            <a:rPr lang="en-US" sz="3200" b="0" i="1" smtClean="0">
                              <a:latin typeface="Cambria Math" panose="02040503050406030204" pitchFamily="18" charset="0"/>
                            </a:rPr>
                            <m:t>𝑚</m:t>
                          </m:r>
                        </m:sup>
                        <m:e>
                          <m:d>
                            <m:dPr>
                              <m:ctrlPr>
                                <a:rPr lang="en-US" sz="3200" i="1">
                                  <a:latin typeface="Cambria Math" panose="02040503050406030204" pitchFamily="18" charset="0"/>
                                </a:rPr>
                              </m:ctrlPr>
                            </m:dPr>
                            <m:e>
                              <m:r>
                                <a:rPr lang="en-US" sz="3200" i="1">
                                  <a:latin typeface="Cambria Math" panose="02040503050406030204" pitchFamily="18" charset="0"/>
                                </a:rPr>
                                <m:t>𝐻</m:t>
                              </m:r>
                              <m:r>
                                <a:rPr lang="en-US" sz="3200" i="1" baseline="-25000">
                                  <a:latin typeface="Cambria Math" panose="02040503050406030204" pitchFamily="18" charset="0"/>
                                  <a:ea typeface="Cambria Math" panose="02040503050406030204" pitchFamily="18" charset="0"/>
                                </a:rPr>
                                <m:t>𝜃</m:t>
                              </m:r>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𝑥</m:t>
                                  </m:r>
                                  <m:r>
                                    <a:rPr lang="en-US" sz="3200" i="1" baseline="30000">
                                      <a:latin typeface="Cambria Math" panose="02040503050406030204" pitchFamily="18" charset="0"/>
                                      <a:ea typeface="Cambria Math" panose="02040503050406030204" pitchFamily="18" charset="0"/>
                                    </a:rPr>
                                    <m:t>𝑖</m:t>
                                  </m:r>
                                </m:e>
                              </m:d>
                              <m:r>
                                <a:rPr lang="en-US" sz="3200" i="1">
                                  <a:latin typeface="Cambria Math" panose="02040503050406030204" pitchFamily="18" charset="0"/>
                                  <a:ea typeface="Cambria Math" panose="02040503050406030204" pitchFamily="18" charset="0"/>
                                </a:rPr>
                                <m:t> −</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𝑦</m:t>
                                  </m:r>
                                </m:e>
                                <m:sup>
                                  <m:r>
                                    <a:rPr lang="en-US" sz="3200" b="0" i="1" smtClean="0">
                                      <a:latin typeface="Cambria Math" panose="02040503050406030204" pitchFamily="18" charset="0"/>
                                      <a:ea typeface="Cambria Math" panose="02040503050406030204" pitchFamily="18" charset="0"/>
                                    </a:rPr>
                                    <m:t>𝑖</m:t>
                                  </m:r>
                                </m:sup>
                              </m:sSup>
                            </m:e>
                          </m:d>
                          <m:r>
                            <a:rPr lang="en-US" sz="3200" i="1" baseline="30000">
                              <a:latin typeface="Cambria Math" panose="02040503050406030204" pitchFamily="18" charset="0"/>
                              <a:ea typeface="Cambria Math" panose="02040503050406030204" pitchFamily="18" charset="0"/>
                            </a:rPr>
                            <m:t>2</m:t>
                          </m:r>
                        </m:e>
                      </m:nary>
                    </m:oMath>
                  </m:oMathPara>
                </a14:m>
                <a:endParaRPr lang="en-US" sz="3200" dirty="0"/>
              </a:p>
              <a:p>
                <a:pPr marL="36900" indent="0">
                  <a:buNone/>
                </a:pPr>
                <a:endParaRPr lang="en-US" dirty="0"/>
              </a:p>
              <a:p>
                <a:r>
                  <a:rPr lang="en-US" dirty="0"/>
                  <a:t>Doesn’t change!</a:t>
                </a:r>
              </a:p>
              <a:p>
                <a:endParaRPr lang="en-US" dirty="0"/>
              </a:p>
              <a:p>
                <a:r>
                  <a:rPr lang="en-US" dirty="0"/>
                  <a:t>This is great!</a:t>
                </a:r>
              </a:p>
              <a:p>
                <a:endParaRPr lang="en-US" dirty="0"/>
              </a:p>
              <a:p>
                <a:r>
                  <a:rPr lang="en-US" dirty="0"/>
                  <a:t>So, gradient descent still works as before.</a:t>
                </a:r>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913794" y="1107583"/>
                <a:ext cx="10738607" cy="5486399"/>
              </a:xfrm>
              <a:blipFill>
                <a:blip r:embed="rId2"/>
                <a:stretch>
                  <a:fillRect l="-355" t="-16628"/>
                </a:stretch>
              </a:blipFill>
            </p:spPr>
            <p:txBody>
              <a:bodyPr/>
              <a:lstStyle/>
              <a:p>
                <a:r>
                  <a:rPr lang="en-US">
                    <a:noFill/>
                  </a:rPr>
                  <a:t> </a:t>
                </a:r>
              </a:p>
            </p:txBody>
          </p:sp>
        </mc:Fallback>
      </mc:AlternateContent>
    </p:spTree>
    <p:extLst>
      <p:ext uri="{BB962C8B-B14F-4D97-AF65-F5344CB8AC3E}">
        <p14:creationId xmlns:p14="http://schemas.microsoft.com/office/powerpoint/2010/main" val="330142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2845" y="269964"/>
            <a:ext cx="11199557" cy="657497"/>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4000" b="1" dirty="0"/>
              <a:t>Gradient Descent Learning Algorithm</a:t>
            </a:r>
            <a:endParaRPr lang="en-US" sz="4000" dirty="0"/>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a:xfrm>
                <a:off x="913794" y="1378039"/>
                <a:ext cx="10738607" cy="5215943"/>
              </a:xfrm>
            </p:spPr>
            <p:txBody>
              <a:bodyPr>
                <a:normAutofit fontScale="85000" lnSpcReduction="10000"/>
              </a:bodyPr>
              <a:lstStyle/>
              <a:p>
                <a:pPr marL="36900" indent="0" algn="ctr">
                  <a:buNone/>
                </a:pPr>
                <a:r>
                  <a:rPr lang="en-US" sz="3200" dirty="0">
                    <a:ea typeface="Cambria Math" panose="02040503050406030204" pitchFamily="18" charset="0"/>
                  </a:rPr>
                  <a:t>Let’s differentiate J:</a:t>
                </a:r>
              </a:p>
              <a:p>
                <a:pPr marL="36900" indent="0" algn="ctr">
                  <a:buNone/>
                </a:pPr>
                <a:endParaRPr lang="en-US" sz="3200" dirty="0">
                  <a:ea typeface="Cambria Math" panose="02040503050406030204" pitchFamily="18" charset="0"/>
                </a:endParaRPr>
              </a:p>
              <a:p>
                <a:pPr marL="36900" indent="0" algn="ctr">
                  <a:buNone/>
                </a:pPr>
                <a14:m>
                  <m:oMathPara xmlns:m="http://schemas.openxmlformats.org/officeDocument/2006/math">
                    <m:oMathParaPr>
                      <m:jc m:val="center"/>
                    </m:oMathParaPr>
                    <m:oMath xmlns:m="http://schemas.openxmlformats.org/officeDocument/2006/math">
                      <m:f>
                        <m:fPr>
                          <m:ctrlPr>
                            <a:rPr lang="en-US" sz="3200" b="0" i="1" smtClean="0">
                              <a:latin typeface="Cambria Math" panose="02040503050406030204" pitchFamily="18" charset="0"/>
                              <a:ea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m:t>
                          </m:r>
                        </m:num>
                        <m:den>
                          <m:r>
                            <a:rPr lang="en-US" sz="3200" b="0" i="1" smtClean="0">
                              <a:latin typeface="Cambria Math" panose="02040503050406030204" pitchFamily="18" charset="0"/>
                              <a:ea typeface="Cambria Math" panose="02040503050406030204" pitchFamily="18" charset="0"/>
                            </a:rPr>
                            <m:t>𝜕𝜃</m:t>
                          </m:r>
                          <m:r>
                            <a:rPr lang="en-US" sz="3200" b="0" i="1" baseline="-25000" smtClean="0">
                              <a:latin typeface="Cambria Math" panose="02040503050406030204" pitchFamily="18" charset="0"/>
                              <a:ea typeface="Cambria Math" panose="02040503050406030204" pitchFamily="18" charset="0"/>
                            </a:rPr>
                            <m:t>0</m:t>
                          </m:r>
                        </m:den>
                      </m:f>
                      <m:r>
                        <a:rPr lang="en-US" sz="3200" b="0" i="1" smtClean="0">
                          <a:latin typeface="Cambria Math" panose="02040503050406030204" pitchFamily="18" charset="0"/>
                          <a:ea typeface="Cambria Math" panose="02040503050406030204" pitchFamily="18" charset="0"/>
                        </a:rPr>
                        <m:t>𝐽</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𝜃</m:t>
                          </m:r>
                        </m:e>
                      </m:d>
                      <m:r>
                        <a:rPr lang="en-US" sz="3200" b="0" i="1" smtClean="0">
                          <a:latin typeface="Cambria Math" panose="02040503050406030204" pitchFamily="18" charset="0"/>
                          <a:ea typeface="Cambria Math" panose="02040503050406030204" pitchFamily="18" charset="0"/>
                        </a:rPr>
                        <m:t>=</m:t>
                      </m:r>
                      <m:f>
                        <m:fPr>
                          <m:ctrlPr>
                            <a:rPr lang="en-US" sz="3200" b="0" i="1" smtClean="0">
                              <a:latin typeface="Cambria Math" panose="02040503050406030204" pitchFamily="18" charset="0"/>
                              <a:ea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1</m:t>
                          </m:r>
                        </m:num>
                        <m:den>
                          <m:r>
                            <a:rPr lang="en-US" sz="3200" b="0" i="1" smtClean="0">
                              <a:latin typeface="Cambria Math" panose="02040503050406030204" pitchFamily="18" charset="0"/>
                              <a:ea typeface="Cambria Math" panose="02040503050406030204" pitchFamily="18" charset="0"/>
                            </a:rPr>
                            <m:t>𝑚</m:t>
                          </m:r>
                        </m:den>
                      </m:f>
                      <m:r>
                        <a:rPr lang="en-US" sz="3200" b="0" i="1" smtClean="0">
                          <a:latin typeface="Cambria Math" panose="02040503050406030204" pitchFamily="18" charset="0"/>
                          <a:ea typeface="Cambria Math" panose="02040503050406030204" pitchFamily="18" charset="0"/>
                        </a:rPr>
                        <m:t> </m:t>
                      </m:r>
                      <m:nary>
                        <m:naryPr>
                          <m:chr m:val="∑"/>
                          <m:ctrlPr>
                            <a:rPr lang="en-US" sz="3200" b="0" i="1" smtClean="0">
                              <a:latin typeface="Cambria Math" panose="02040503050406030204" pitchFamily="18" charset="0"/>
                              <a:ea typeface="Cambria Math" panose="02040503050406030204" pitchFamily="18" charset="0"/>
                            </a:rPr>
                          </m:ctrlPr>
                        </m:naryPr>
                        <m:sub>
                          <m:r>
                            <m:rPr>
                              <m:brk m:alnAt="23"/>
                            </m:rP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=1</m:t>
                          </m:r>
                        </m:sub>
                        <m:sup>
                          <m:r>
                            <a:rPr lang="en-US" sz="3200" b="0" i="1" smtClean="0">
                              <a:latin typeface="Cambria Math" panose="02040503050406030204" pitchFamily="18" charset="0"/>
                              <a:ea typeface="Cambria Math" panose="02040503050406030204" pitchFamily="18" charset="0"/>
                            </a:rPr>
                            <m:t>𝑚</m:t>
                          </m:r>
                        </m:sup>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h</m:t>
                          </m:r>
                          <m:r>
                            <a:rPr lang="en-US" sz="3200" i="1" baseline="-25000">
                              <a:latin typeface="Cambria Math" panose="02040503050406030204" pitchFamily="18" charset="0"/>
                              <a:ea typeface="Cambria Math" panose="02040503050406030204" pitchFamily="18" charset="0"/>
                            </a:rPr>
                            <m:t>𝜃</m:t>
                          </m:r>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𝑥</m:t>
                              </m:r>
                              <m:r>
                                <a:rPr lang="en-US" sz="3200" i="1" baseline="30000">
                                  <a:latin typeface="Cambria Math" panose="02040503050406030204" pitchFamily="18" charset="0"/>
                                  <a:ea typeface="Cambria Math" panose="02040503050406030204" pitchFamily="18" charset="0"/>
                                </a:rPr>
                                <m:t>𝑖</m:t>
                              </m:r>
                            </m:e>
                          </m:d>
                          <m:r>
                            <a:rPr lang="en-US" sz="3200" i="1">
                              <a:latin typeface="Cambria Math" panose="02040503050406030204" pitchFamily="18" charset="0"/>
                              <a:ea typeface="Cambria Math" panose="02040503050406030204" pitchFamily="18" charset="0"/>
                            </a:rPr>
                            <m:t>−</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𝑦</m:t>
                              </m:r>
                            </m:e>
                            <m:sup>
                              <m:r>
                                <a:rPr lang="en-US" sz="3200" b="0" i="1" smtClean="0">
                                  <a:latin typeface="Cambria Math" panose="02040503050406030204" pitchFamily="18" charset="0"/>
                                  <a:ea typeface="Cambria Math" panose="02040503050406030204" pitchFamily="18" charset="0"/>
                                </a:rPr>
                                <m:t>𝑖</m:t>
                              </m:r>
                            </m:sup>
                          </m:sSup>
                          <m:r>
                            <a:rPr lang="en-US" sz="3200" i="1">
                              <a:latin typeface="Cambria Math" panose="02040503050406030204" pitchFamily="18" charset="0"/>
                              <a:ea typeface="Cambria Math" panose="02040503050406030204" pitchFamily="18" charset="0"/>
                            </a:rPr>
                            <m:t>)</m:t>
                          </m:r>
                        </m:e>
                      </m:nary>
                    </m:oMath>
                  </m:oMathPara>
                </a14:m>
                <a:endParaRPr lang="en-US" sz="3200" dirty="0"/>
              </a:p>
              <a:p>
                <a:pPr marL="36900" indent="0" algn="ctr">
                  <a:buNone/>
                </a:pPr>
                <a:endParaRPr lang="en-US" dirty="0"/>
              </a:p>
              <a:p>
                <a:pPr marL="36900" indent="0" algn="ctr">
                  <a:buNone/>
                </a:pPr>
                <a:endParaRPr lang="en-US" dirty="0"/>
              </a:p>
              <a:p>
                <a:pPr marL="36900" indent="0" algn="ctr">
                  <a:buNone/>
                </a:pPr>
                <a14:m>
                  <m:oMathPara xmlns:m="http://schemas.openxmlformats.org/officeDocument/2006/math">
                    <m:oMathParaPr>
                      <m:jc m:val="centerGroup"/>
                    </m:oMathParaPr>
                    <m:oMath xmlns:m="http://schemas.openxmlformats.org/officeDocument/2006/math">
                      <m:f>
                        <m:fPr>
                          <m:ctrlPr>
                            <a:rPr lang="en-US" sz="3200" i="1">
                              <a:latin typeface="Cambria Math" panose="02040503050406030204" pitchFamily="18" charset="0"/>
                              <a:ea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m:t>
                          </m:r>
                        </m:num>
                        <m:den>
                          <m:r>
                            <a:rPr lang="en-US" sz="3200" i="1">
                              <a:latin typeface="Cambria Math" panose="02040503050406030204" pitchFamily="18" charset="0"/>
                              <a:ea typeface="Cambria Math" panose="02040503050406030204" pitchFamily="18" charset="0"/>
                            </a:rPr>
                            <m:t>𝜕𝜃</m:t>
                          </m:r>
                          <m:r>
                            <a:rPr lang="en-US" sz="3200" b="0" i="1" baseline="-25000" smtClean="0">
                              <a:latin typeface="Cambria Math" panose="02040503050406030204" pitchFamily="18" charset="0"/>
                              <a:ea typeface="Cambria Math" panose="02040503050406030204" pitchFamily="18" charset="0"/>
                            </a:rPr>
                            <m:t>𝑗</m:t>
                          </m:r>
                        </m:den>
                      </m:f>
                      <m:r>
                        <a:rPr lang="en-US" sz="3200" i="1">
                          <a:latin typeface="Cambria Math" panose="02040503050406030204" pitchFamily="18" charset="0"/>
                          <a:ea typeface="Cambria Math" panose="02040503050406030204" pitchFamily="18" charset="0"/>
                        </a:rPr>
                        <m:t>𝐽</m:t>
                      </m:r>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𝜃</m:t>
                          </m:r>
                        </m:e>
                      </m:d>
                      <m:r>
                        <a:rPr lang="en-US" sz="3200" i="1">
                          <a:latin typeface="Cambria Math" panose="02040503050406030204" pitchFamily="18" charset="0"/>
                          <a:ea typeface="Cambria Math" panose="02040503050406030204" pitchFamily="18" charset="0"/>
                        </a:rPr>
                        <m:t>=</m:t>
                      </m:r>
                      <m:f>
                        <m:fPr>
                          <m:ctrlPr>
                            <a:rPr lang="en-US" sz="3200" i="1">
                              <a:latin typeface="Cambria Math" panose="02040503050406030204" pitchFamily="18" charset="0"/>
                              <a:ea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1</m:t>
                          </m:r>
                        </m:num>
                        <m:den>
                          <m:r>
                            <a:rPr lang="en-US" sz="3200" i="1">
                              <a:latin typeface="Cambria Math" panose="02040503050406030204" pitchFamily="18" charset="0"/>
                              <a:ea typeface="Cambria Math" panose="02040503050406030204" pitchFamily="18" charset="0"/>
                            </a:rPr>
                            <m:t>𝑚</m:t>
                          </m:r>
                        </m:den>
                      </m:f>
                      <m:r>
                        <a:rPr lang="en-US" sz="3200" i="1">
                          <a:latin typeface="Cambria Math" panose="02040503050406030204" pitchFamily="18" charset="0"/>
                          <a:ea typeface="Cambria Math" panose="02040503050406030204" pitchFamily="18" charset="0"/>
                        </a:rPr>
                        <m:t> </m:t>
                      </m:r>
                      <m:nary>
                        <m:naryPr>
                          <m:chr m:val="∑"/>
                          <m:ctrlPr>
                            <a:rPr lang="en-US" sz="3200" i="1">
                              <a:latin typeface="Cambria Math" panose="02040503050406030204" pitchFamily="18" charset="0"/>
                              <a:ea typeface="Cambria Math" panose="02040503050406030204" pitchFamily="18" charset="0"/>
                            </a:rPr>
                          </m:ctrlPr>
                        </m:naryPr>
                        <m:sub>
                          <m:r>
                            <m:rPr>
                              <m:brk m:alnAt="23"/>
                            </m:rPr>
                            <a:rPr lang="en-US" sz="3200" i="1">
                              <a:latin typeface="Cambria Math" panose="02040503050406030204" pitchFamily="18" charset="0"/>
                              <a:ea typeface="Cambria Math" panose="02040503050406030204" pitchFamily="18" charset="0"/>
                            </a:rPr>
                            <m:t>𝑖</m:t>
                          </m:r>
                          <m:r>
                            <a:rPr lang="en-US" sz="3200" i="1">
                              <a:latin typeface="Cambria Math" panose="02040503050406030204" pitchFamily="18" charset="0"/>
                              <a:ea typeface="Cambria Math" panose="02040503050406030204" pitchFamily="18" charset="0"/>
                            </a:rPr>
                            <m:t>=1</m:t>
                          </m:r>
                        </m:sub>
                        <m:sup>
                          <m:r>
                            <a:rPr lang="en-US" sz="3200" i="1">
                              <a:latin typeface="Cambria Math" panose="02040503050406030204" pitchFamily="18" charset="0"/>
                              <a:ea typeface="Cambria Math" panose="02040503050406030204" pitchFamily="18" charset="0"/>
                            </a:rPr>
                            <m:t>𝑚</m:t>
                          </m:r>
                        </m:sup>
                        <m:e>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h</m:t>
                              </m:r>
                              <m:r>
                                <a:rPr lang="en-US" sz="3200" i="1" baseline="-25000">
                                  <a:latin typeface="Cambria Math" panose="02040503050406030204" pitchFamily="18" charset="0"/>
                                  <a:ea typeface="Cambria Math" panose="02040503050406030204" pitchFamily="18" charset="0"/>
                                </a:rPr>
                                <m:t>𝜃</m:t>
                              </m:r>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𝑥</m:t>
                                  </m:r>
                                  <m:r>
                                    <a:rPr lang="en-US" sz="3200" i="1" baseline="30000">
                                      <a:latin typeface="Cambria Math" panose="02040503050406030204" pitchFamily="18" charset="0"/>
                                      <a:ea typeface="Cambria Math" panose="02040503050406030204" pitchFamily="18" charset="0"/>
                                    </a:rPr>
                                    <m:t>𝑖</m:t>
                                  </m:r>
                                </m:e>
                              </m:d>
                              <m:r>
                                <a:rPr lang="en-US" sz="3200" i="1">
                                  <a:latin typeface="Cambria Math" panose="02040503050406030204" pitchFamily="18" charset="0"/>
                                  <a:ea typeface="Cambria Math" panose="02040503050406030204" pitchFamily="18" charset="0"/>
                                </a:rPr>
                                <m:t>−</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𝑦</m:t>
                                  </m:r>
                                </m:e>
                                <m:sup>
                                  <m:r>
                                    <a:rPr lang="en-US" sz="3200" b="0" i="1" smtClean="0">
                                      <a:latin typeface="Cambria Math" panose="02040503050406030204" pitchFamily="18" charset="0"/>
                                      <a:ea typeface="Cambria Math" panose="02040503050406030204" pitchFamily="18" charset="0"/>
                                    </a:rPr>
                                    <m:t>𝑖</m:t>
                                  </m:r>
                                </m:sup>
                              </m:sSup>
                            </m:e>
                          </m:d>
                          <m:r>
                            <a:rPr lang="en-US" sz="3200" b="0" i="1" smtClean="0">
                              <a:latin typeface="Cambria Math" panose="02040503050406030204" pitchFamily="18" charset="0"/>
                              <a:ea typeface="Cambria Math" panose="02040503050406030204" pitchFamily="18" charset="0"/>
                            </a:rPr>
                            <m:t>∗</m:t>
                          </m:r>
                          <m:r>
                            <a:rPr lang="en-US" sz="3200" b="1" i="1" smtClean="0">
                              <a:latin typeface="Cambria Math" panose="02040503050406030204" pitchFamily="18" charset="0"/>
                              <a:ea typeface="Cambria Math" panose="02040503050406030204" pitchFamily="18" charset="0"/>
                            </a:rPr>
                            <m:t>𝒙</m:t>
                          </m:r>
                          <m:r>
                            <a:rPr lang="en-US" sz="3200" b="1" i="1" baseline="-25000" smtClean="0">
                              <a:latin typeface="Cambria Math" panose="02040503050406030204" pitchFamily="18" charset="0"/>
                              <a:ea typeface="Cambria Math" panose="02040503050406030204" pitchFamily="18" charset="0"/>
                            </a:rPr>
                            <m:t>𝒋</m:t>
                          </m:r>
                          <m:r>
                            <a:rPr lang="en-US" sz="3200" b="1" i="1" baseline="30000" smtClean="0">
                              <a:latin typeface="Cambria Math" panose="02040503050406030204" pitchFamily="18" charset="0"/>
                              <a:ea typeface="Cambria Math" panose="02040503050406030204" pitchFamily="18" charset="0"/>
                            </a:rPr>
                            <m:t>𝒊</m:t>
                          </m:r>
                        </m:e>
                      </m:nary>
                    </m:oMath>
                  </m:oMathPara>
                </a14:m>
                <a:endParaRPr lang="en-US" sz="3200" dirty="0"/>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913794" y="1378039"/>
                <a:ext cx="10738607" cy="5215943"/>
              </a:xfrm>
              <a:blipFill>
                <a:blip r:embed="rId2"/>
                <a:stretch>
                  <a:fillRect b="-35280"/>
                </a:stretch>
              </a:blipFill>
            </p:spPr>
            <p:txBody>
              <a:bodyPr/>
              <a:lstStyle/>
              <a:p>
                <a:r>
                  <a:rPr lang="en-US">
                    <a:noFill/>
                  </a:rPr>
                  <a:t> </a:t>
                </a:r>
              </a:p>
            </p:txBody>
          </p:sp>
        </mc:Fallback>
      </mc:AlternateContent>
    </p:spTree>
    <p:extLst>
      <p:ext uri="{BB962C8B-B14F-4D97-AF65-F5344CB8AC3E}">
        <p14:creationId xmlns:p14="http://schemas.microsoft.com/office/powerpoint/2010/main" val="21522744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487242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51348" y="664415"/>
            <a:ext cx="9278812" cy="1081705"/>
          </a:xfrm>
        </p:spPr>
        <p:txBody>
          <a:bodyPr/>
          <a:lstStyle/>
          <a:p>
            <a:pPr algn="ctr"/>
            <a:r>
              <a:rPr lang="en-US" dirty="0"/>
              <a:t>Linear Regression vs. Logistic Regression</a:t>
            </a:r>
          </a:p>
        </p:txBody>
      </p:sp>
      <p:sp>
        <p:nvSpPr>
          <p:cNvPr id="5" name="Content Placeholder 4"/>
          <p:cNvSpPr>
            <a:spLocks noGrp="1"/>
          </p:cNvSpPr>
          <p:nvPr>
            <p:ph sz="half" idx="1"/>
          </p:nvPr>
        </p:nvSpPr>
        <p:spPr>
          <a:xfrm>
            <a:off x="2086900" y="1790325"/>
            <a:ext cx="3891960" cy="3997828"/>
          </a:xfrm>
        </p:spPr>
        <p:txBody>
          <a:bodyPr>
            <a:normAutofit fontScale="85000" lnSpcReduction="10000"/>
          </a:bodyPr>
          <a:lstStyle/>
          <a:p>
            <a:r>
              <a:rPr lang="en-US" dirty="0"/>
              <a:t>Typically used when the ground truth contains </a:t>
            </a:r>
            <a:r>
              <a:rPr lang="en-US" b="1" i="1" dirty="0"/>
              <a:t>continuous values</a:t>
            </a:r>
          </a:p>
          <a:p>
            <a:endParaRPr lang="en-US" b="1" i="1" dirty="0"/>
          </a:p>
          <a:p>
            <a:endParaRPr lang="en-US" dirty="0"/>
          </a:p>
        </p:txBody>
      </p:sp>
      <p:sp>
        <p:nvSpPr>
          <p:cNvPr id="6" name="Content Placeholder 5"/>
          <p:cNvSpPr>
            <a:spLocks noGrp="1"/>
          </p:cNvSpPr>
          <p:nvPr>
            <p:ph sz="half" idx="2"/>
          </p:nvPr>
        </p:nvSpPr>
        <p:spPr>
          <a:xfrm>
            <a:off x="6704344" y="1746120"/>
            <a:ext cx="3894222" cy="3997829"/>
          </a:xfrm>
        </p:spPr>
        <p:txBody>
          <a:bodyPr>
            <a:normAutofit fontScale="85000" lnSpcReduction="10000"/>
          </a:bodyPr>
          <a:lstStyle/>
          <a:p>
            <a:r>
              <a:rPr lang="en-US" dirty="0"/>
              <a:t>Used for </a:t>
            </a:r>
            <a:r>
              <a:rPr lang="en-US" b="1" i="1" dirty="0"/>
              <a:t>classification problems</a:t>
            </a:r>
            <a:r>
              <a:rPr lang="en-US" dirty="0"/>
              <a:t> where the ground truth takes the form of </a:t>
            </a:r>
            <a:r>
              <a:rPr lang="en-US" b="1" i="1" dirty="0"/>
              <a:t>discrete values</a:t>
            </a:r>
          </a:p>
          <a:p>
            <a:endParaRPr lang="en-US" dirty="0"/>
          </a:p>
          <a:p>
            <a:r>
              <a:rPr lang="en-US" dirty="0"/>
              <a:t>Very widely used in practice</a:t>
            </a:r>
          </a:p>
          <a:p>
            <a:endParaRPr lang="en-US" dirty="0"/>
          </a:p>
          <a:p>
            <a:r>
              <a:rPr lang="en-US" dirty="0"/>
              <a:t>Examples:</a:t>
            </a:r>
          </a:p>
          <a:p>
            <a:pPr lvl="1"/>
            <a:r>
              <a:rPr lang="en-US" dirty="0"/>
              <a:t>Email spam/not spam</a:t>
            </a:r>
          </a:p>
          <a:p>
            <a:pPr lvl="1"/>
            <a:r>
              <a:rPr lang="en-US" dirty="0"/>
              <a:t>Tumor malignant or benign</a:t>
            </a:r>
          </a:p>
          <a:p>
            <a:pPr lvl="1"/>
            <a:r>
              <a:rPr lang="en-US" dirty="0"/>
              <a:t>Etc…</a:t>
            </a:r>
          </a:p>
        </p:txBody>
      </p:sp>
    </p:spTree>
    <p:extLst>
      <p:ext uri="{BB962C8B-B14F-4D97-AF65-F5344CB8AC3E}">
        <p14:creationId xmlns:p14="http://schemas.microsoft.com/office/powerpoint/2010/main" val="1131029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318737" y="808894"/>
                <a:ext cx="5298831" cy="5673967"/>
              </a:xfrm>
            </p:spPr>
            <p:txBody>
              <a:bodyPr>
                <a:normAutofit fontScale="92500" lnSpcReduction="10000"/>
              </a:bodyPr>
              <a:lstStyle/>
              <a:p>
                <a:pPr marL="36900" indent="0" algn="ctr">
                  <a:buNone/>
                </a:pPr>
                <a:r>
                  <a:rPr lang="en-US" sz="2400" b="1" dirty="0"/>
                  <a:t>Logistic Regression</a:t>
                </a:r>
              </a:p>
              <a:p>
                <a:pPr marL="36900" indent="0">
                  <a:buNone/>
                </a:pPr>
                <a:endParaRPr lang="en-US" dirty="0"/>
              </a:p>
              <a:p>
                <a:r>
                  <a:rPr lang="en-US" dirty="0"/>
                  <a:t>Training set </a:t>
                </a:r>
                <a:r>
                  <a:rPr lang="en-US" b="1" i="1" dirty="0"/>
                  <a:t>x</a:t>
                </a:r>
                <a:r>
                  <a:rPr lang="en-US" dirty="0"/>
                  <a:t> contains </a:t>
                </a:r>
                <a:r>
                  <a:rPr lang="en-US" b="1" i="1" dirty="0"/>
                  <a:t>n features</a:t>
                </a:r>
              </a:p>
              <a:p>
                <a:pPr lvl="1"/>
                <a:r>
                  <a:rPr lang="en-US" dirty="0"/>
                  <a:t>As before, these features can be anything but should be numeric</a:t>
                </a:r>
              </a:p>
              <a:p>
                <a:pPr lvl="1"/>
                <a:endParaRPr lang="en-US" dirty="0"/>
              </a:p>
              <a:p>
                <a:r>
                  <a:rPr lang="en-US" dirty="0"/>
                  <a:t>Output variable is one of two classifications</a:t>
                </a:r>
              </a:p>
              <a:p>
                <a:pPr lvl="1"/>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 {0, 1}</m:t>
                    </m:r>
                  </m:oMath>
                </a14:m>
                <a:endParaRPr lang="en-US" dirty="0"/>
              </a:p>
              <a:p>
                <a:pPr lvl="1"/>
                <a:r>
                  <a:rPr lang="en-US" dirty="0"/>
                  <a:t>0 is one class (e.g., email not spam)</a:t>
                </a:r>
              </a:p>
              <a:p>
                <a:pPr lvl="1"/>
                <a:r>
                  <a:rPr lang="en-US" dirty="0"/>
                  <a:t>1 is other class (e.g., email is spam)</a:t>
                </a:r>
              </a:p>
              <a:p>
                <a:pPr lvl="1"/>
                <a:endParaRPr lang="en-US" dirty="0"/>
              </a:p>
              <a:p>
                <a:r>
                  <a:rPr lang="en-US" dirty="0"/>
                  <a:t>We will extend this to more than two classifications soon…</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318737" y="808894"/>
                <a:ext cx="5298831" cy="5673967"/>
              </a:xfrm>
              <a:blipFill>
                <a:blip r:embed="rId2"/>
                <a:stretch>
                  <a:fillRect l="-478" t="-2461"/>
                </a:stretch>
              </a:blipFill>
            </p:spPr>
            <p:txBody>
              <a:bodyPr/>
              <a:lstStyle/>
              <a:p>
                <a:r>
                  <a:rPr lang="en-US">
                    <a:noFill/>
                  </a:rPr>
                  <a:t> </a:t>
                </a:r>
              </a:p>
            </p:txBody>
          </p:sp>
        </mc:Fallback>
      </mc:AlternateContent>
      <p:pic>
        <p:nvPicPr>
          <p:cNvPr id="4" name="Picture 2" descr="https://sp.yimg.com/ib/th?id=HN.608005616744729845&amp;pid=15.1&amp;P=0">
            <a:extLst>
              <a:ext uri="{FF2B5EF4-FFF2-40B4-BE49-F238E27FC236}">
                <a16:creationId xmlns:a16="http://schemas.microsoft.com/office/drawing/2014/main" id="{CB898248-213C-1B4B-8A8C-E31A847C2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568" y="1185963"/>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861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62179" y="592075"/>
            <a:ext cx="5298831" cy="5673967"/>
          </a:xfrm>
        </p:spPr>
        <p:txBody>
          <a:bodyPr>
            <a:normAutofit fontScale="92500" lnSpcReduction="10000"/>
          </a:bodyPr>
          <a:lstStyle/>
          <a:p>
            <a:pPr marL="36900" indent="0" algn="ctr">
              <a:buNone/>
            </a:pPr>
            <a:r>
              <a:rPr lang="en-US" sz="2400" b="1" dirty="0"/>
              <a:t>Rote Learning</a:t>
            </a:r>
          </a:p>
          <a:p>
            <a:pPr marL="36900" indent="0">
              <a:buNone/>
            </a:pPr>
            <a:endParaRPr lang="en-US" dirty="0"/>
          </a:p>
          <a:p>
            <a:r>
              <a:rPr lang="en-US" dirty="0"/>
              <a:t>Memorizing what is learned</a:t>
            </a:r>
          </a:p>
          <a:p>
            <a:pPr lvl="1"/>
            <a:r>
              <a:rPr lang="en-US" dirty="0"/>
              <a:t>Difficult to transfer knowledge to different domains or different problems</a:t>
            </a:r>
          </a:p>
          <a:p>
            <a:pPr lvl="1"/>
            <a:r>
              <a:rPr lang="en-US" dirty="0"/>
              <a:t>Easy (</a:t>
            </a:r>
            <a:r>
              <a:rPr lang="en-US" dirty="0" err="1"/>
              <a:t>ish</a:t>
            </a:r>
            <a:r>
              <a:rPr lang="en-US" dirty="0"/>
              <a:t>) to recall the information</a:t>
            </a:r>
          </a:p>
          <a:p>
            <a:pPr lvl="1"/>
            <a:r>
              <a:rPr lang="en-US" dirty="0"/>
              <a:t>Hard to apply the information</a:t>
            </a:r>
          </a:p>
          <a:p>
            <a:pPr lvl="1"/>
            <a:endParaRPr lang="en-US" dirty="0"/>
          </a:p>
          <a:p>
            <a:r>
              <a:rPr lang="en-US" dirty="0"/>
              <a:t>Computers are GREAT at this</a:t>
            </a:r>
          </a:p>
          <a:p>
            <a:pPr lvl="1"/>
            <a:r>
              <a:rPr lang="en-US" dirty="0"/>
              <a:t>String knowledge = “America declared independence in 1776”</a:t>
            </a:r>
          </a:p>
          <a:p>
            <a:pPr lvl="1"/>
            <a:r>
              <a:rPr lang="en-US" dirty="0"/>
              <a:t>The computer is learning!!!!</a:t>
            </a:r>
          </a:p>
          <a:p>
            <a:pPr lvl="1"/>
            <a:r>
              <a:rPr lang="en-US" dirty="0"/>
              <a:t>…but it can’t DO anything with that knowledge</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568" y="1185963"/>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6723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106140" y="546756"/>
                <a:ext cx="5281439" cy="5936106"/>
              </a:xfrm>
            </p:spPr>
            <p:txBody>
              <a:bodyPr>
                <a:normAutofit fontScale="92500"/>
              </a:bodyPr>
              <a:lstStyle/>
              <a:p>
                <a:pPr marL="36900" indent="0" algn="ctr">
                  <a:buNone/>
                </a:pPr>
                <a:r>
                  <a:rPr lang="en-US" sz="2400" b="1" dirty="0"/>
                  <a:t>Logistic Regression: Example</a:t>
                </a:r>
              </a:p>
              <a:p>
                <a:pPr marL="36900" indent="0">
                  <a:buNone/>
                </a:pPr>
                <a:endParaRPr lang="en-US" dirty="0"/>
              </a:p>
              <a:p>
                <a:r>
                  <a:rPr lang="en-US" dirty="0"/>
                  <a:t>Training set </a:t>
                </a:r>
                <a:r>
                  <a:rPr lang="en-US" b="1" i="1" dirty="0"/>
                  <a:t>x</a:t>
                </a:r>
                <a:r>
                  <a:rPr lang="en-US" dirty="0"/>
                  <a:t> contains </a:t>
                </a:r>
                <a:r>
                  <a:rPr lang="en-US" b="1" i="1" dirty="0"/>
                  <a:t>n features</a:t>
                </a:r>
              </a:p>
              <a:p>
                <a:pPr lvl="1"/>
                <a:r>
                  <a:rPr lang="en-US" dirty="0"/>
                  <a:t>As before, these features can be anything but should be numeric</a:t>
                </a:r>
              </a:p>
              <a:p>
                <a:pPr lvl="1"/>
                <a:endParaRPr lang="en-US" dirty="0"/>
              </a:p>
              <a:p>
                <a:r>
                  <a:rPr lang="en-US" dirty="0"/>
                  <a:t>Output variable is one of two classifications</a:t>
                </a:r>
              </a:p>
              <a:p>
                <a:pPr lvl="1"/>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 {0, 1}</m:t>
                    </m:r>
                  </m:oMath>
                </a14:m>
                <a:endParaRPr lang="en-US" dirty="0"/>
              </a:p>
              <a:p>
                <a:pPr lvl="1"/>
                <a:r>
                  <a:rPr lang="en-US" dirty="0"/>
                  <a:t>0 is one class (e.g., tumor NOT malignant)</a:t>
                </a:r>
              </a:p>
              <a:p>
                <a:pPr lvl="1"/>
                <a:r>
                  <a:rPr lang="en-US" dirty="0"/>
                  <a:t>1 is other class (e.g., tumor is malignant)</a:t>
                </a:r>
              </a:p>
              <a:p>
                <a:pPr lvl="1"/>
                <a:endParaRPr lang="en-US" dirty="0"/>
              </a:p>
              <a:p>
                <a:r>
                  <a:rPr lang="en-US" dirty="0"/>
                  <a:t>We will extend this to more than two classifications soon…</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106140" y="546756"/>
                <a:ext cx="5281439" cy="5936106"/>
              </a:xfrm>
              <a:blipFill>
                <a:blip r:embed="rId2"/>
                <a:stretch>
                  <a:fillRect l="-480" t="-2564"/>
                </a:stretch>
              </a:blipFill>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252236" y="2357767"/>
            <a:ext cx="5882185" cy="2576220"/>
          </a:xfrm>
          <a:prstGeom prst="rect">
            <a:avLst/>
          </a:prstGeom>
        </p:spPr>
      </p:pic>
    </p:spTree>
    <p:extLst>
      <p:ext uri="{BB962C8B-B14F-4D97-AF65-F5344CB8AC3E}">
        <p14:creationId xmlns:p14="http://schemas.microsoft.com/office/powerpoint/2010/main" val="7184298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2492" y="771186"/>
            <a:ext cx="5298831" cy="5673967"/>
          </a:xfrm>
        </p:spPr>
        <p:txBody>
          <a:bodyPr>
            <a:normAutofit/>
          </a:bodyPr>
          <a:lstStyle/>
          <a:p>
            <a:pPr marL="36900" indent="0" algn="ctr">
              <a:buNone/>
            </a:pPr>
            <a:r>
              <a:rPr lang="en-US" sz="2400" b="1" dirty="0"/>
              <a:t>Logistic Regression: Example</a:t>
            </a:r>
          </a:p>
          <a:p>
            <a:pPr marL="36900" indent="0">
              <a:buNone/>
            </a:pPr>
            <a:endParaRPr lang="en-US" dirty="0"/>
          </a:p>
          <a:p>
            <a:r>
              <a:rPr lang="en-US" dirty="0"/>
              <a:t>As before, we want to fit a curve to this data</a:t>
            </a:r>
          </a:p>
          <a:p>
            <a:endParaRPr lang="en-US" dirty="0"/>
          </a:p>
          <a:p>
            <a:r>
              <a:rPr lang="en-US" dirty="0"/>
              <a:t>However, a linear fit doesn’t make any sense, so what curve can we fit here?</a:t>
            </a:r>
          </a:p>
          <a:p>
            <a:endParaRPr lang="en-US" dirty="0"/>
          </a:p>
          <a:p>
            <a:r>
              <a:rPr lang="en-US" dirty="0"/>
              <a:t>What might happen if we do fit a line to this data? What if there are some outliers?</a:t>
            </a:r>
          </a:p>
          <a:p>
            <a:endParaRPr lang="en-US" dirty="0"/>
          </a:p>
        </p:txBody>
      </p:sp>
      <p:pic>
        <p:nvPicPr>
          <p:cNvPr id="2" name="Picture 1"/>
          <p:cNvPicPr>
            <a:picLocks noChangeAspect="1"/>
          </p:cNvPicPr>
          <p:nvPr/>
        </p:nvPicPr>
        <p:blipFill>
          <a:blip r:embed="rId2"/>
          <a:stretch>
            <a:fillRect/>
          </a:stretch>
        </p:blipFill>
        <p:spPr>
          <a:xfrm>
            <a:off x="157966" y="2357767"/>
            <a:ext cx="5882185" cy="2576220"/>
          </a:xfrm>
          <a:prstGeom prst="rect">
            <a:avLst/>
          </a:prstGeom>
        </p:spPr>
      </p:pic>
    </p:spTree>
    <p:extLst>
      <p:ext uri="{BB962C8B-B14F-4D97-AF65-F5344CB8AC3E}">
        <p14:creationId xmlns:p14="http://schemas.microsoft.com/office/powerpoint/2010/main" val="3430831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Sigmoid Function!</a:t>
            </a:r>
          </a:p>
        </p:txBody>
      </p:sp>
      <mc:AlternateContent xmlns:mc="http://schemas.openxmlformats.org/markup-compatibility/2006">
        <mc:Choice xmlns:a14="http://schemas.microsoft.com/office/drawing/2010/main" Requires="a14">
          <p:sp>
            <p:nvSpPr>
              <p:cNvPr id="4" name="Content Placeholder 3"/>
              <p:cNvSpPr>
                <a:spLocks noGrp="1"/>
              </p:cNvSpPr>
              <p:nvPr>
                <p:ph sz="half" idx="1"/>
              </p:nvPr>
            </p:nvSpPr>
            <p:spPr>
              <a:xfrm>
                <a:off x="6325442" y="1675888"/>
                <a:ext cx="5064665" cy="4527983"/>
              </a:xfrm>
            </p:spPr>
            <p:txBody>
              <a:bodyPr>
                <a:normAutofit fontScale="77500" lnSpcReduction="20000"/>
              </a:bodyPr>
              <a:lstStyle/>
              <a:p>
                <a:pPr marL="494100" indent="-457200"/>
                <a:endParaRPr lang="en-US" sz="3800" dirty="0"/>
              </a:p>
              <a:p>
                <a:pPr marL="494100" indent="-457200"/>
                <a14:m>
                  <m:oMath xmlns:m="http://schemas.openxmlformats.org/officeDocument/2006/math">
                    <m:r>
                      <a:rPr lang="en-US" sz="3800" b="0" i="1" smtClean="0">
                        <a:latin typeface="Cambria Math" panose="02040503050406030204" pitchFamily="18" charset="0"/>
                      </a:rPr>
                      <m:t>𝑌</m:t>
                    </m:r>
                    <m:r>
                      <a:rPr lang="en-US" sz="3800" b="0" i="1" smtClean="0">
                        <a:latin typeface="Cambria Math" panose="02040503050406030204" pitchFamily="18" charset="0"/>
                      </a:rPr>
                      <m:t>= </m:t>
                    </m:r>
                    <m:f>
                      <m:fPr>
                        <m:ctrlPr>
                          <a:rPr lang="en-US" sz="3800" b="0" i="1" smtClean="0">
                            <a:latin typeface="Cambria Math" panose="02040503050406030204" pitchFamily="18" charset="0"/>
                          </a:rPr>
                        </m:ctrlPr>
                      </m:fPr>
                      <m:num>
                        <m:r>
                          <a:rPr lang="en-US" sz="3800" b="0" i="1" smtClean="0">
                            <a:latin typeface="Cambria Math" panose="02040503050406030204" pitchFamily="18" charset="0"/>
                          </a:rPr>
                          <m:t>1</m:t>
                        </m:r>
                      </m:num>
                      <m:den>
                        <m:r>
                          <a:rPr lang="en-US" sz="3800" b="0" i="1" smtClean="0">
                            <a:latin typeface="Cambria Math" panose="02040503050406030204" pitchFamily="18" charset="0"/>
                          </a:rPr>
                          <m:t>1+</m:t>
                        </m:r>
                        <m:r>
                          <a:rPr lang="en-US" sz="3800" b="0" i="1" smtClean="0">
                            <a:latin typeface="Cambria Math" panose="02040503050406030204" pitchFamily="18" charset="0"/>
                          </a:rPr>
                          <m:t>𝑒</m:t>
                        </m:r>
                        <m:r>
                          <a:rPr lang="en-US" sz="3800" b="0" i="1" baseline="18000" smtClean="0">
                            <a:latin typeface="Cambria Math" panose="02040503050406030204" pitchFamily="18" charset="0"/>
                          </a:rPr>
                          <m:t>−</m:t>
                        </m:r>
                        <m:r>
                          <a:rPr lang="en-US" sz="3800" b="0" i="1" baseline="30000" smtClean="0">
                            <a:latin typeface="Cambria Math" panose="02040503050406030204" pitchFamily="18" charset="0"/>
                          </a:rPr>
                          <m:t>𝑥</m:t>
                        </m:r>
                      </m:den>
                    </m:f>
                  </m:oMath>
                </a14:m>
                <a:endParaRPr lang="en-US" sz="3800" dirty="0"/>
              </a:p>
              <a:p>
                <a:pPr marL="494100" indent="-457200"/>
                <a:endParaRPr lang="en-US" sz="3800" dirty="0"/>
              </a:p>
              <a:p>
                <a:pPr marL="494100" indent="-457200"/>
                <a:r>
                  <a:rPr lang="en-US" sz="3800" dirty="0"/>
                  <a:t>So, logistic regression is basically linear regression but we are fitting to a sigmoid instead!</a:t>
                </a:r>
              </a:p>
            </p:txBody>
          </p:sp>
        </mc:Choice>
        <mc:Fallback>
          <p:sp>
            <p:nvSpPr>
              <p:cNvPr id="4" name="Content Placeholder 3"/>
              <p:cNvSpPr>
                <a:spLocks noGrp="1" noRot="1" noChangeAspect="1" noMove="1" noResize="1" noEditPoints="1" noAdjustHandles="1" noChangeArrowheads="1" noChangeShapeType="1" noTextEdit="1"/>
              </p:cNvSpPr>
              <p:nvPr>
                <p:ph sz="half" idx="1"/>
              </p:nvPr>
            </p:nvSpPr>
            <p:spPr>
              <a:xfrm>
                <a:off x="6325442" y="1675888"/>
                <a:ext cx="5064665" cy="4527983"/>
              </a:xfrm>
              <a:blipFill>
                <a:blip r:embed="rId2"/>
                <a:stretch>
                  <a:fillRect l="-1000" r="-1500"/>
                </a:stretch>
              </a:blipFill>
            </p:spPr>
            <p:txBody>
              <a:bodyPr/>
              <a:lstStyle/>
              <a:p>
                <a:r>
                  <a:rPr lang="en-US">
                    <a:noFill/>
                  </a:rPr>
                  <a:t> </a:t>
                </a:r>
              </a:p>
            </p:txBody>
          </p:sp>
        </mc:Fallback>
      </mc:AlternateContent>
      <p:pic>
        <p:nvPicPr>
          <p:cNvPr id="1028" name="Picture 4" descr="http://upload.wikimedia.org/wikipedia/commons/thumb/b/b5/SigmoidFunction.png/400px-SigmoidFunc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0007" y="1887522"/>
            <a:ext cx="4953000" cy="3900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5484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the Sigmoid Function!</a:t>
            </a:r>
          </a:p>
        </p:txBody>
      </p:sp>
      <mc:AlternateContent xmlns:mc="http://schemas.openxmlformats.org/markup-compatibility/2006">
        <mc:Choice xmlns:a14="http://schemas.microsoft.com/office/drawing/2010/main" Requires="a14">
          <p:sp>
            <p:nvSpPr>
              <p:cNvPr id="4" name="Content Placeholder 3"/>
              <p:cNvSpPr>
                <a:spLocks noGrp="1"/>
              </p:cNvSpPr>
              <p:nvPr>
                <p:ph sz="half" idx="1"/>
              </p:nvPr>
            </p:nvSpPr>
            <p:spPr>
              <a:xfrm>
                <a:off x="6202892" y="1732449"/>
                <a:ext cx="5064665" cy="4527983"/>
              </a:xfrm>
            </p:spPr>
            <p:txBody>
              <a:bodyPr>
                <a:normAutofit fontScale="92500" lnSpcReduction="20000"/>
              </a:bodyPr>
              <a:lstStyle/>
              <a:p>
                <a:pPr marL="36900" indent="0">
                  <a:buNone/>
                </a:pPr>
                <a14:m>
                  <m:oMathPara xmlns:m="http://schemas.openxmlformats.org/officeDocument/2006/math">
                    <m:oMathParaPr>
                      <m:jc m:val="centerGroup"/>
                    </m:oMathParaPr>
                    <m:oMath xmlns:m="http://schemas.openxmlformats.org/officeDocument/2006/math">
                      <m:r>
                        <a:rPr lang="en-US" sz="3000" i="1">
                          <a:latin typeface="Cambria Math" panose="02040503050406030204" pitchFamily="18" charset="0"/>
                        </a:rPr>
                        <m:t>𝑌</m:t>
                      </m:r>
                      <m:r>
                        <a:rPr lang="en-US" sz="3000" i="1">
                          <a:latin typeface="Cambria Math" panose="02040503050406030204" pitchFamily="18" charset="0"/>
                        </a:rPr>
                        <m:t>= </m:t>
                      </m:r>
                      <m:f>
                        <m:fPr>
                          <m:ctrlPr>
                            <a:rPr lang="en-US" sz="3000" i="1">
                              <a:latin typeface="Cambria Math" panose="02040503050406030204" pitchFamily="18" charset="0"/>
                            </a:rPr>
                          </m:ctrlPr>
                        </m:fPr>
                        <m:num>
                          <m:r>
                            <a:rPr lang="en-US" sz="3000" i="1">
                              <a:latin typeface="Cambria Math" panose="02040503050406030204" pitchFamily="18" charset="0"/>
                            </a:rPr>
                            <m:t>1</m:t>
                          </m:r>
                        </m:num>
                        <m:den>
                          <m:r>
                            <a:rPr lang="en-US" sz="3000" i="1">
                              <a:latin typeface="Cambria Math" panose="02040503050406030204" pitchFamily="18" charset="0"/>
                            </a:rPr>
                            <m:t>1+</m:t>
                          </m:r>
                          <m:r>
                            <a:rPr lang="en-US" sz="3000" i="1">
                              <a:latin typeface="Cambria Math" panose="02040503050406030204" pitchFamily="18" charset="0"/>
                            </a:rPr>
                            <m:t>𝑒</m:t>
                          </m:r>
                          <m:r>
                            <a:rPr lang="en-US" sz="3000" i="1" baseline="18000">
                              <a:latin typeface="Cambria Math" panose="02040503050406030204" pitchFamily="18" charset="0"/>
                            </a:rPr>
                            <m:t>−</m:t>
                          </m:r>
                          <m:r>
                            <a:rPr lang="en-US" sz="3000" i="1" baseline="30000">
                              <a:latin typeface="Cambria Math" panose="02040503050406030204" pitchFamily="18" charset="0"/>
                            </a:rPr>
                            <m:t>𝑥</m:t>
                          </m:r>
                        </m:den>
                      </m:f>
                    </m:oMath>
                  </m:oMathPara>
                </a14:m>
                <a:endParaRPr lang="en-US" sz="3000" dirty="0"/>
              </a:p>
              <a:p>
                <a:pPr marL="36900" indent="0">
                  <a:buNone/>
                </a:pPr>
                <a:endParaRPr lang="en-US" dirty="0"/>
              </a:p>
              <a:p>
                <a:pPr marL="494100" indent="-457200"/>
                <a:r>
                  <a:rPr lang="en-US" dirty="0"/>
                  <a:t>Assume I’ve fit this curve to my data and I’m given a new instance </a:t>
                </a:r>
                <a:r>
                  <a:rPr lang="en-US" b="1" i="1" dirty="0"/>
                  <a:t>z</a:t>
                </a:r>
              </a:p>
              <a:p>
                <a:pPr marL="494100" indent="-457200"/>
                <a:endParaRPr lang="en-US" b="1" i="1" dirty="0"/>
              </a:p>
              <a:p>
                <a:pPr marL="494100" indent="-457200"/>
                <a:r>
                  <a:rPr lang="en-US" dirty="0"/>
                  <a:t>Plugging the features of </a:t>
                </a:r>
                <a:r>
                  <a:rPr lang="en-US" b="1" i="1" dirty="0"/>
                  <a:t>z</a:t>
                </a:r>
                <a:r>
                  <a:rPr lang="en-US" dirty="0"/>
                  <a:t> into my sigmoid will give me </a:t>
                </a:r>
                <a:r>
                  <a:rPr lang="en-US" b="1" i="1" dirty="0"/>
                  <a:t>the probability that z should be classified as a 1</a:t>
                </a:r>
              </a:p>
              <a:p>
                <a:pPr marL="494100" indent="-457200"/>
                <a:endParaRPr lang="en-US" dirty="0"/>
              </a:p>
              <a:p>
                <a:pPr marL="494100" indent="-457200"/>
                <a:r>
                  <a:rPr lang="en-US" dirty="0"/>
                  <a:t>I can use that information however I wish</a:t>
                </a:r>
              </a:p>
            </p:txBody>
          </p:sp>
        </mc:Choice>
        <mc:Fallback>
          <p:sp>
            <p:nvSpPr>
              <p:cNvPr id="4" name="Content Placeholder 3"/>
              <p:cNvSpPr>
                <a:spLocks noGrp="1" noRot="1" noChangeAspect="1" noMove="1" noResize="1" noEditPoints="1" noAdjustHandles="1" noChangeArrowheads="1" noChangeShapeType="1" noTextEdit="1"/>
              </p:cNvSpPr>
              <p:nvPr>
                <p:ph sz="half" idx="1"/>
              </p:nvPr>
            </p:nvSpPr>
            <p:spPr>
              <a:xfrm>
                <a:off x="6202892" y="1732449"/>
                <a:ext cx="5064665" cy="4527983"/>
              </a:xfrm>
              <a:blipFill>
                <a:blip r:embed="rId2"/>
                <a:stretch>
                  <a:fillRect r="-1500" b="-1397"/>
                </a:stretch>
              </a:blipFill>
            </p:spPr>
            <p:txBody>
              <a:bodyPr/>
              <a:lstStyle/>
              <a:p>
                <a:r>
                  <a:rPr lang="en-US">
                    <a:noFill/>
                  </a:rPr>
                  <a:t> </a:t>
                </a:r>
              </a:p>
            </p:txBody>
          </p:sp>
        </mc:Fallback>
      </mc:AlternateContent>
      <p:pic>
        <p:nvPicPr>
          <p:cNvPr id="1028" name="Picture 4" descr="http://upload.wikimedia.org/wikipedia/commons/thumb/b/b5/SigmoidFunction.png/400px-SigmoidFunc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863" y="2143027"/>
            <a:ext cx="4953000" cy="3900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2201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6764" y="259062"/>
            <a:ext cx="8571801" cy="1081705"/>
          </a:xfrm>
        </p:spPr>
        <p:txBody>
          <a:bodyPr/>
          <a:lstStyle/>
          <a:p>
            <a:r>
              <a:rPr lang="en-US" dirty="0"/>
              <a:t>Logistic Regression: Hypothesis Function</a:t>
            </a:r>
          </a:p>
        </p:txBody>
      </p:sp>
      <mc:AlternateContent xmlns:mc="http://schemas.openxmlformats.org/markup-compatibility/2006">
        <mc:Choice xmlns:a14="http://schemas.microsoft.com/office/drawing/2010/main" Requires="a14">
          <p:sp>
            <p:nvSpPr>
              <p:cNvPr id="4" name="Content Placeholder 3"/>
              <p:cNvSpPr>
                <a:spLocks noGrp="1"/>
              </p:cNvSpPr>
              <p:nvPr>
                <p:ph sz="half" idx="1"/>
              </p:nvPr>
            </p:nvSpPr>
            <p:spPr>
              <a:xfrm>
                <a:off x="6081863" y="1159497"/>
                <a:ext cx="5588521" cy="5590095"/>
              </a:xfrm>
            </p:spPr>
            <p:txBody>
              <a:bodyPr>
                <a:noAutofit/>
              </a:bodyPr>
              <a:lstStyle/>
              <a:p>
                <a:r>
                  <a:rPr lang="en-US" sz="2400" dirty="0">
                    <a:latin typeface="Cambria Math" panose="02040503050406030204" pitchFamily="18" charset="0"/>
                  </a:rPr>
                  <a:t>Linear regression was:</a:t>
                </a:r>
                <a:endParaRPr lang="en-US" sz="2400" i="1" dirty="0">
                  <a:latin typeface="Cambria Math" panose="02040503050406030204" pitchFamily="18" charset="0"/>
                </a:endParaRPr>
              </a:p>
              <a:p>
                <a:pPr marL="3690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𝐻</m:t>
                      </m:r>
                      <m:r>
                        <a:rPr lang="en-US" sz="2400" i="1" baseline="-25000">
                          <a:latin typeface="Cambria Math" panose="02040503050406030204" pitchFamily="18" charset="0"/>
                          <a:ea typeface="Cambria Math" panose="02040503050406030204" pitchFamily="18" charset="0"/>
                        </a:rPr>
                        <m:t>𝜃</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𝜃</m:t>
                      </m:r>
                      <m:r>
                        <a:rPr lang="en-US" sz="2400" i="1" baseline="-25000">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𝜃</m:t>
                      </m:r>
                      <m:r>
                        <a:rPr lang="en-US" sz="2400" i="1" baseline="-25000">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m:t>
                      </m:r>
                      <m:r>
                        <a:rPr lang="en-US" sz="2400" i="1" baseline="-25000">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 …+ </m:t>
                      </m:r>
                      <m:r>
                        <a:rPr lang="en-US" sz="2400" i="1">
                          <a:latin typeface="Cambria Math" panose="02040503050406030204" pitchFamily="18" charset="0"/>
                          <a:ea typeface="Cambria Math" panose="02040503050406030204" pitchFamily="18" charset="0"/>
                        </a:rPr>
                        <m:t>𝜃</m:t>
                      </m:r>
                      <m:r>
                        <a:rPr lang="en-US" sz="2400" i="1" baseline="-25000">
                          <a:latin typeface="Cambria Math" panose="02040503050406030204" pitchFamily="18" charset="0"/>
                          <a:ea typeface="Cambria Math" panose="02040503050406030204" pitchFamily="18" charset="0"/>
                        </a:rPr>
                        <m:t>𝑚</m:t>
                      </m:r>
                      <m:r>
                        <a:rPr lang="en-US" sz="2400" i="1">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𝑚</m:t>
                          </m:r>
                        </m:sub>
                      </m:sSub>
                      <m:r>
                        <a:rPr lang="en-US" sz="2400" b="0" i="1" smtClean="0">
                          <a:latin typeface="Cambria Math" panose="02040503050406030204" pitchFamily="18" charset="0"/>
                          <a:ea typeface="Cambria Math" panose="02040503050406030204" pitchFamily="18" charset="0"/>
                        </a:rPr>
                        <m:t> </m:t>
                      </m:r>
                    </m:oMath>
                  </m:oMathPara>
                </a14:m>
                <a:endParaRPr lang="en-US" sz="2400" baseline="-25000" dirty="0">
                  <a:ea typeface="Cambria Math" panose="02040503050406030204" pitchFamily="18" charset="0"/>
                </a:endParaRPr>
              </a:p>
              <a:p>
                <a:pPr marL="36900" indent="0">
                  <a:buNone/>
                </a:pPr>
                <a:r>
                  <a:rPr lang="en-US" sz="2400" dirty="0"/>
                  <a:t>Which can be written as: </a:t>
                </a:r>
                <a14:m>
                  <m:oMath xmlns:m="http://schemas.openxmlformats.org/officeDocument/2006/math">
                    <m:r>
                      <a:rPr lang="en-US" sz="2400" i="1">
                        <a:latin typeface="Cambria Math" panose="02040503050406030204" pitchFamily="18" charset="0"/>
                        <a:ea typeface="Cambria Math" panose="02040503050406030204" pitchFamily="18" charset="0"/>
                      </a:rPr>
                      <m:t>𝜃</m:t>
                    </m:r>
                    <m:r>
                      <a:rPr lang="en-US" sz="2400" i="1" baseline="30000">
                        <a:latin typeface="Cambria Math" panose="02040503050406030204" pitchFamily="18" charset="0"/>
                        <a:ea typeface="Cambria Math" panose="02040503050406030204" pitchFamily="18" charset="0"/>
                      </a:rPr>
                      <m:t>𝑇</m:t>
                    </m:r>
                    <m:r>
                      <a:rPr lang="en-US" sz="2400" i="1">
                        <a:latin typeface="Cambria Math" panose="02040503050406030204" pitchFamily="18" charset="0"/>
                        <a:ea typeface="Cambria Math" panose="02040503050406030204" pitchFamily="18" charset="0"/>
                      </a:rPr>
                      <m:t>𝑥</m:t>
                    </m:r>
                  </m:oMath>
                </a14:m>
                <a:endParaRPr lang="en-US" sz="2400" dirty="0"/>
              </a:p>
              <a:p>
                <a:pPr marL="36900" indent="0">
                  <a:buNone/>
                </a:pPr>
                <a:endParaRPr lang="en-US" sz="2400" dirty="0"/>
              </a:p>
              <a:p>
                <a:r>
                  <a:rPr lang="en-US" sz="2400" dirty="0"/>
                  <a:t>Now we will use:</a:t>
                </a:r>
              </a:p>
              <a:p>
                <a:pPr marL="3690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𝐻</m:t>
                      </m:r>
                      <m:r>
                        <a:rPr lang="en-US" sz="2400" b="0" i="1" baseline="-25000" smtClean="0">
                          <a:latin typeface="Cambria Math" panose="02040503050406030204" pitchFamily="18" charset="0"/>
                          <a:ea typeface="Cambria Math" panose="02040503050406030204" pitchFamily="18" charset="0"/>
                        </a:rPr>
                        <m:t>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𝑔</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r>
                            <a:rPr lang="en-US" sz="2400" b="0" i="1" baseline="30000" smtClean="0">
                              <a:latin typeface="Cambria Math" panose="02040503050406030204" pitchFamily="18" charset="0"/>
                              <a:ea typeface="Cambria Math" panose="02040503050406030204" pitchFamily="18" charset="0"/>
                            </a:rPr>
                            <m:t>𝑇</m:t>
                          </m:r>
                          <m:r>
                            <a:rPr lang="en-US" sz="2400" b="0" i="1" smtClean="0">
                              <a:latin typeface="Cambria Math" panose="02040503050406030204" pitchFamily="18" charset="0"/>
                              <a:ea typeface="Cambria Math" panose="02040503050406030204" pitchFamily="18" charset="0"/>
                            </a:rPr>
                            <m:t>𝑥</m:t>
                          </m:r>
                        </m:e>
                      </m:d>
                    </m:oMath>
                  </m:oMathPara>
                </a14:m>
                <a:endParaRPr lang="en-US" sz="2400" b="0" dirty="0">
                  <a:ea typeface="Cambria Math" panose="02040503050406030204" pitchFamily="18" charset="0"/>
                </a:endParaRPr>
              </a:p>
              <a:p>
                <a:r>
                  <a:rPr lang="en-US" sz="2400" dirty="0"/>
                  <a:t>Where:</a:t>
                </a:r>
              </a:p>
              <a:p>
                <a:pPr marL="3690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𝑧</m:t>
                          </m:r>
                        </m:e>
                      </m:d>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m:t>
                          </m:r>
                          <m:r>
                            <a:rPr lang="en-US" sz="2400" b="0" i="1" smtClean="0">
                              <a:latin typeface="Cambria Math" panose="02040503050406030204" pitchFamily="18" charset="0"/>
                            </a:rPr>
                            <m:t>𝑒</m:t>
                          </m:r>
                          <m:r>
                            <a:rPr lang="en-US" sz="2400" b="0" i="1" baseline="18000" smtClean="0">
                              <a:latin typeface="Cambria Math" panose="02040503050406030204" pitchFamily="18" charset="0"/>
                            </a:rPr>
                            <m:t>−</m:t>
                          </m:r>
                          <m:r>
                            <a:rPr lang="en-US" sz="2400" b="0" i="1" baseline="30000" smtClean="0">
                              <a:latin typeface="Cambria Math" panose="02040503050406030204" pitchFamily="18" charset="0"/>
                            </a:rPr>
                            <m:t>𝑧</m:t>
                          </m:r>
                        </m:den>
                      </m:f>
                    </m:oMath>
                  </m:oMathPara>
                </a14:m>
                <a:endParaRPr lang="en-US" sz="2400" dirty="0"/>
              </a:p>
            </p:txBody>
          </p:sp>
        </mc:Choice>
        <mc:Fallback>
          <p:sp>
            <p:nvSpPr>
              <p:cNvPr id="4" name="Content Placeholder 3"/>
              <p:cNvSpPr>
                <a:spLocks noGrp="1" noRot="1" noChangeAspect="1" noMove="1" noResize="1" noEditPoints="1" noAdjustHandles="1" noChangeArrowheads="1" noChangeShapeType="1" noTextEdit="1"/>
              </p:cNvSpPr>
              <p:nvPr>
                <p:ph sz="half" idx="1"/>
              </p:nvPr>
            </p:nvSpPr>
            <p:spPr>
              <a:xfrm>
                <a:off x="6081863" y="1159497"/>
                <a:ext cx="5588521" cy="5590095"/>
              </a:xfrm>
              <a:blipFill>
                <a:blip r:embed="rId2"/>
                <a:stretch>
                  <a:fillRect l="-907"/>
                </a:stretch>
              </a:blipFill>
            </p:spPr>
            <p:txBody>
              <a:bodyPr/>
              <a:lstStyle/>
              <a:p>
                <a:r>
                  <a:rPr lang="en-US">
                    <a:noFill/>
                  </a:rPr>
                  <a:t> </a:t>
                </a:r>
              </a:p>
            </p:txBody>
          </p:sp>
        </mc:Fallback>
      </mc:AlternateContent>
      <p:pic>
        <p:nvPicPr>
          <p:cNvPr id="5" name="Picture 4" descr="http://upload.wikimedia.org/wikipedia/commons/thumb/b/b5/SigmoidFunction.png/400px-SigmoidFunction.png">
            <a:extLst>
              <a:ext uri="{FF2B5EF4-FFF2-40B4-BE49-F238E27FC236}">
                <a16:creationId xmlns:a16="http://schemas.microsoft.com/office/drawing/2014/main" id="{DEADFB10-17A1-8D46-BCDF-4832EB779C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863" y="2143027"/>
            <a:ext cx="4953000" cy="3900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0938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9018" y="445455"/>
            <a:ext cx="9165690" cy="1081705"/>
          </a:xfrm>
        </p:spPr>
        <p:txBody>
          <a:bodyPr/>
          <a:lstStyle/>
          <a:p>
            <a:r>
              <a:rPr lang="en-US" dirty="0"/>
              <a:t>Logistic Regression: Hypothesis Function</a:t>
            </a:r>
          </a:p>
        </p:txBody>
      </p:sp>
      <mc:AlternateContent xmlns:mc="http://schemas.openxmlformats.org/markup-compatibility/2006">
        <mc:Choice xmlns:a14="http://schemas.microsoft.com/office/drawing/2010/main" Requires="a14">
          <p:sp>
            <p:nvSpPr>
              <p:cNvPr id="4" name="Content Placeholder 3"/>
              <p:cNvSpPr>
                <a:spLocks noGrp="1"/>
              </p:cNvSpPr>
              <p:nvPr>
                <p:ph sz="half" idx="1"/>
              </p:nvPr>
            </p:nvSpPr>
            <p:spPr>
              <a:xfrm>
                <a:off x="6223267" y="1527159"/>
                <a:ext cx="5060620" cy="5194151"/>
              </a:xfrm>
            </p:spPr>
            <p:txBody>
              <a:bodyPr>
                <a:noAutofit/>
              </a:bodyPr>
              <a:lstStyle/>
              <a:p>
                <a:r>
                  <a:rPr lang="en-US" sz="2400" dirty="0"/>
                  <a:t>Now we will use:</a:t>
                </a:r>
              </a:p>
              <a:p>
                <a:pPr marL="3690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𝐻</m:t>
                      </m:r>
                      <m:r>
                        <a:rPr lang="en-US" sz="2400" b="0" i="1" baseline="-25000" smtClean="0">
                          <a:latin typeface="Cambria Math" panose="02040503050406030204" pitchFamily="18" charset="0"/>
                          <a:ea typeface="Cambria Math" panose="02040503050406030204" pitchFamily="18" charset="0"/>
                        </a:rPr>
                        <m:t>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𝑔</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r>
                            <a:rPr lang="en-US" sz="2400" b="0" i="1" baseline="30000" smtClean="0">
                              <a:latin typeface="Cambria Math" panose="02040503050406030204" pitchFamily="18" charset="0"/>
                              <a:ea typeface="Cambria Math" panose="02040503050406030204" pitchFamily="18" charset="0"/>
                            </a:rPr>
                            <m:t>𝑇</m:t>
                          </m:r>
                          <m:r>
                            <a:rPr lang="en-US" sz="2400" b="0" i="1" smtClean="0">
                              <a:latin typeface="Cambria Math" panose="02040503050406030204" pitchFamily="18" charset="0"/>
                              <a:ea typeface="Cambria Math" panose="02040503050406030204" pitchFamily="18" charset="0"/>
                            </a:rPr>
                            <m:t>𝑥</m:t>
                          </m:r>
                        </m:e>
                      </m:d>
                    </m:oMath>
                  </m:oMathPara>
                </a14:m>
                <a:endParaRPr lang="en-US" sz="2400" b="0" dirty="0">
                  <a:ea typeface="Cambria Math" panose="02040503050406030204" pitchFamily="18" charset="0"/>
                </a:endParaRPr>
              </a:p>
              <a:p>
                <a:r>
                  <a:rPr lang="en-US" sz="2400" dirty="0"/>
                  <a:t>Where:</a:t>
                </a:r>
              </a:p>
              <a:p>
                <a:pPr marL="3690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𝑧</m:t>
                          </m:r>
                        </m:e>
                      </m:d>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m:t>
                          </m:r>
                          <m:r>
                            <a:rPr lang="en-US" sz="2400" b="0" i="1" smtClean="0">
                              <a:latin typeface="Cambria Math" panose="02040503050406030204" pitchFamily="18" charset="0"/>
                            </a:rPr>
                            <m:t>𝑒</m:t>
                          </m:r>
                          <m:r>
                            <a:rPr lang="en-US" sz="2400" b="0" i="1" baseline="18000" smtClean="0">
                              <a:latin typeface="Cambria Math" panose="02040503050406030204" pitchFamily="18" charset="0"/>
                            </a:rPr>
                            <m:t>−</m:t>
                          </m:r>
                          <m:r>
                            <a:rPr lang="en-US" sz="2400" b="0" i="1" baseline="30000" smtClean="0">
                              <a:latin typeface="Cambria Math" panose="02040503050406030204" pitchFamily="18" charset="0"/>
                            </a:rPr>
                            <m:t>𝑧</m:t>
                          </m:r>
                        </m:den>
                      </m:f>
                    </m:oMath>
                  </m:oMathPara>
                </a14:m>
                <a:endParaRPr lang="en-US" sz="2400" dirty="0"/>
              </a:p>
              <a:p>
                <a:pPr marL="36900" indent="0">
                  <a:buNone/>
                </a:pPr>
                <a:endParaRPr lang="en-US" sz="2400" dirty="0"/>
              </a:p>
              <a:p>
                <a:pPr marL="36900" indent="0">
                  <a:buNone/>
                </a:pPr>
                <a:r>
                  <a:rPr lang="en-US" sz="2400" i="1" dirty="0"/>
                  <a:t>What should I do if I plug a new example into my hypothesis and get 0.6? </a:t>
                </a:r>
              </a:p>
            </p:txBody>
          </p:sp>
        </mc:Choice>
        <mc:Fallback>
          <p:sp>
            <p:nvSpPr>
              <p:cNvPr id="4" name="Content Placeholder 3"/>
              <p:cNvSpPr>
                <a:spLocks noGrp="1" noRot="1" noChangeAspect="1" noMove="1" noResize="1" noEditPoints="1" noAdjustHandles="1" noChangeArrowheads="1" noChangeShapeType="1" noTextEdit="1"/>
              </p:cNvSpPr>
              <p:nvPr>
                <p:ph sz="half" idx="1"/>
              </p:nvPr>
            </p:nvSpPr>
            <p:spPr>
              <a:xfrm>
                <a:off x="6223267" y="1527159"/>
                <a:ext cx="5060620" cy="5194151"/>
              </a:xfrm>
              <a:blipFill>
                <a:blip r:embed="rId2"/>
                <a:stretch>
                  <a:fillRect l="-1003" t="-244"/>
                </a:stretch>
              </a:blipFill>
            </p:spPr>
            <p:txBody>
              <a:bodyPr/>
              <a:lstStyle/>
              <a:p>
                <a:r>
                  <a:rPr lang="en-US">
                    <a:noFill/>
                  </a:rPr>
                  <a:t> </a:t>
                </a:r>
              </a:p>
            </p:txBody>
          </p:sp>
        </mc:Fallback>
      </mc:AlternateContent>
      <p:pic>
        <p:nvPicPr>
          <p:cNvPr id="5" name="Picture 4" descr="http://upload.wikimedia.org/wikipedia/commons/thumb/b/b5/SigmoidFunction.png/400px-SigmoidFunction.png">
            <a:extLst>
              <a:ext uri="{FF2B5EF4-FFF2-40B4-BE49-F238E27FC236}">
                <a16:creationId xmlns:a16="http://schemas.microsoft.com/office/drawing/2014/main" id="{E68BDDEF-FF1F-424D-9BC9-CA86FD064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863" y="2143027"/>
            <a:ext cx="4953000" cy="3900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3583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9873" y="259062"/>
            <a:ext cx="7950984" cy="1081705"/>
          </a:xfrm>
        </p:spPr>
        <p:txBody>
          <a:bodyPr/>
          <a:lstStyle/>
          <a:p>
            <a:r>
              <a:rPr lang="en-US" dirty="0"/>
              <a:t>Logistic Regression: Decision Boundary</a:t>
            </a:r>
          </a:p>
        </p:txBody>
      </p:sp>
      <mc:AlternateContent xmlns:mc="http://schemas.openxmlformats.org/markup-compatibility/2006">
        <mc:Choice xmlns:a14="http://schemas.microsoft.com/office/drawing/2010/main" Requires="a14">
          <p:sp>
            <p:nvSpPr>
              <p:cNvPr id="4" name="Content Placeholder 3"/>
              <p:cNvSpPr>
                <a:spLocks noGrp="1"/>
              </p:cNvSpPr>
              <p:nvPr>
                <p:ph sz="half" idx="1"/>
              </p:nvPr>
            </p:nvSpPr>
            <p:spPr>
              <a:xfrm>
                <a:off x="5976594" y="1018095"/>
                <a:ext cx="5825765" cy="5788058"/>
              </a:xfrm>
            </p:spPr>
            <p:txBody>
              <a:bodyPr>
                <a:noAutofit/>
              </a:bodyPr>
              <a:lstStyle/>
              <a:p>
                <a:r>
                  <a:rPr lang="en-US" sz="2400" dirty="0"/>
                  <a:t>Basic Idea: Figure out where cutoff should be between predicting a classification of 0 versus a classification of 1</a:t>
                </a:r>
              </a:p>
              <a:p>
                <a:endParaRPr lang="en-US" sz="2400" i="1" dirty="0"/>
              </a:p>
              <a:p>
                <a:pPr marL="36900" indent="0">
                  <a:buNone/>
                </a:pPr>
                <a:r>
                  <a:rPr lang="en-US" sz="2400" i="1" dirty="0"/>
                  <a:t>	</a:t>
                </a:r>
                <a:r>
                  <a:rPr lang="en-US" sz="2400" dirty="0"/>
                  <a:t>Very Basic Version:</a:t>
                </a:r>
              </a:p>
              <a:p>
                <a:pPr marL="36900" indent="0">
                  <a:buNone/>
                </a:pPr>
                <a:r>
                  <a:rPr lang="en-US" sz="2400" i="1" dirty="0"/>
                  <a:t>		If </a:t>
                </a:r>
                <a14:m>
                  <m:oMath xmlns:m="http://schemas.openxmlformats.org/officeDocument/2006/math">
                    <m:r>
                      <a:rPr lang="en-US" sz="2400" b="0" i="1" smtClean="0">
                        <a:latin typeface="Cambria Math" panose="02040503050406030204" pitchFamily="18" charset="0"/>
                      </a:rPr>
                      <m:t>h</m:t>
                    </m:r>
                    <m:r>
                      <a:rPr lang="en-US" sz="2400" b="0" i="1" baseline="-25000" smtClean="0">
                        <a:latin typeface="Cambria Math" panose="02040503050406030204" pitchFamily="18" charset="0"/>
                        <a:ea typeface="Cambria Math" panose="02040503050406030204" pitchFamily="18" charset="0"/>
                      </a:rPr>
                      <m:t>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≥0.5</m:t>
                    </m:r>
                  </m:oMath>
                </a14:m>
                <a:r>
                  <a:rPr lang="en-US" sz="2400" i="1" dirty="0"/>
                  <a:t>:</a:t>
                </a:r>
              </a:p>
              <a:p>
                <a:pPr marL="36900" indent="0">
                  <a:buNone/>
                </a:pPr>
                <a:r>
                  <a:rPr lang="en-US" sz="2400" i="1" dirty="0"/>
                  <a:t>			Output 1</a:t>
                </a:r>
              </a:p>
              <a:p>
                <a:pPr marL="36900" indent="0">
                  <a:buNone/>
                </a:pPr>
                <a:r>
                  <a:rPr lang="en-US" sz="2400" i="1" dirty="0"/>
                  <a:t>		Else If </a:t>
                </a:r>
                <a14:m>
                  <m:oMath xmlns:m="http://schemas.openxmlformats.org/officeDocument/2006/math">
                    <m:r>
                      <a:rPr lang="en-US" sz="2400" i="1">
                        <a:latin typeface="Cambria Math" panose="02040503050406030204" pitchFamily="18" charset="0"/>
                      </a:rPr>
                      <m:t>h</m:t>
                    </m:r>
                    <m:r>
                      <a:rPr lang="en-US" sz="2400" i="1" baseline="-25000">
                        <a:latin typeface="Cambria Math" panose="02040503050406030204" pitchFamily="18" charset="0"/>
                        <a:ea typeface="Cambria Math" panose="02040503050406030204" pitchFamily="18" charset="0"/>
                      </a:rPr>
                      <m:t>𝜃</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&lt;</m:t>
                    </m:r>
                    <m:r>
                      <a:rPr lang="en-US" sz="2400" i="1">
                        <a:latin typeface="Cambria Math" panose="02040503050406030204" pitchFamily="18" charset="0"/>
                        <a:ea typeface="Cambria Math" panose="02040503050406030204" pitchFamily="18" charset="0"/>
                      </a:rPr>
                      <m:t>0.5</m:t>
                    </m:r>
                  </m:oMath>
                </a14:m>
                <a:r>
                  <a:rPr lang="en-US" sz="2400" i="1" dirty="0"/>
                  <a:t>:</a:t>
                </a:r>
              </a:p>
              <a:p>
                <a:pPr marL="36900" indent="0">
                  <a:buNone/>
                </a:pPr>
                <a:r>
                  <a:rPr lang="en-US" sz="2400" i="1" dirty="0"/>
                  <a:t>			Output 0</a:t>
                </a:r>
              </a:p>
            </p:txBody>
          </p:sp>
        </mc:Choice>
        <mc:Fallback>
          <p:sp>
            <p:nvSpPr>
              <p:cNvPr id="4" name="Content Placeholder 3"/>
              <p:cNvSpPr>
                <a:spLocks noGrp="1" noRot="1" noChangeAspect="1" noMove="1" noResize="1" noEditPoints="1" noAdjustHandles="1" noChangeArrowheads="1" noChangeShapeType="1" noTextEdit="1"/>
              </p:cNvSpPr>
              <p:nvPr>
                <p:ph sz="half" idx="1"/>
              </p:nvPr>
            </p:nvSpPr>
            <p:spPr>
              <a:xfrm>
                <a:off x="5976594" y="1018095"/>
                <a:ext cx="5825765" cy="5788058"/>
              </a:xfrm>
              <a:blipFill>
                <a:blip r:embed="rId2"/>
                <a:stretch>
                  <a:fillRect l="-871"/>
                </a:stretch>
              </a:blipFill>
            </p:spPr>
            <p:txBody>
              <a:bodyPr/>
              <a:lstStyle/>
              <a:p>
                <a:r>
                  <a:rPr lang="en-US">
                    <a:noFill/>
                  </a:rPr>
                  <a:t> </a:t>
                </a:r>
              </a:p>
            </p:txBody>
          </p:sp>
        </mc:Fallback>
      </mc:AlternateContent>
      <p:pic>
        <p:nvPicPr>
          <p:cNvPr id="5" name="Picture 4" descr="http://upload.wikimedia.org/wikipedia/commons/thumb/b/b5/SigmoidFunction.png/400px-SigmoidFunction.png">
            <a:extLst>
              <a:ext uri="{FF2B5EF4-FFF2-40B4-BE49-F238E27FC236}">
                <a16:creationId xmlns:a16="http://schemas.microsoft.com/office/drawing/2014/main" id="{F0BFD241-78FB-2143-810E-8B9FD8767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863" y="2143027"/>
            <a:ext cx="4953000" cy="3900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08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01" y="287343"/>
            <a:ext cx="7950984" cy="1081705"/>
          </a:xfrm>
        </p:spPr>
        <p:txBody>
          <a:bodyPr/>
          <a:lstStyle/>
          <a:p>
            <a:r>
              <a:rPr lang="en-US" dirty="0"/>
              <a:t>Logistic Regression: Decision Boundary</a:t>
            </a:r>
          </a:p>
        </p:txBody>
      </p:sp>
      <p:sp>
        <p:nvSpPr>
          <p:cNvPr id="4" name="Content Placeholder 3"/>
          <p:cNvSpPr>
            <a:spLocks noGrp="1"/>
          </p:cNvSpPr>
          <p:nvPr>
            <p:ph sz="half" idx="1"/>
          </p:nvPr>
        </p:nvSpPr>
        <p:spPr>
          <a:xfrm>
            <a:off x="6575193" y="1055802"/>
            <a:ext cx="4699265" cy="5441609"/>
          </a:xfrm>
        </p:spPr>
        <p:txBody>
          <a:bodyPr>
            <a:noAutofit/>
          </a:bodyPr>
          <a:lstStyle/>
          <a:p>
            <a:r>
              <a:rPr lang="en-US" sz="2400" dirty="0"/>
              <a:t>Because we are passing a linear function into our sigmoid, our decision boundary looks like this</a:t>
            </a:r>
          </a:p>
          <a:p>
            <a:r>
              <a:rPr lang="en-US" sz="2400" dirty="0"/>
              <a:t>Assumes two features were used</a:t>
            </a:r>
          </a:p>
          <a:p>
            <a:endParaRPr lang="en-US" sz="2400" dirty="0"/>
          </a:p>
          <a:p>
            <a:r>
              <a:rPr lang="en-US" sz="2400" dirty="0"/>
              <a:t>So an input that falls directly on this line will result in exactly 0.5 being output from the sigmoid!</a:t>
            </a:r>
          </a:p>
          <a:p>
            <a:endParaRPr lang="en-US" sz="2400" dirty="0"/>
          </a:p>
          <a:p>
            <a:r>
              <a:rPr lang="en-US" sz="2400" dirty="0"/>
              <a:t>Intuitive, the line separates the two classifications</a:t>
            </a:r>
          </a:p>
        </p:txBody>
      </p:sp>
      <p:pic>
        <p:nvPicPr>
          <p:cNvPr id="1026" name="Picture 2" descr="http://2.bp.blogspot.com/-eCQJ4j3wqw0/Tr8-bwNir1I/AAAAAAAAApg/mBLTGATfgI0/s1600/plot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685" y="1730829"/>
            <a:ext cx="6311665" cy="4766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4498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3691" y="469474"/>
            <a:ext cx="7950984" cy="1081705"/>
          </a:xfrm>
        </p:spPr>
        <p:txBody>
          <a:bodyPr/>
          <a:lstStyle/>
          <a:p>
            <a:r>
              <a:rPr lang="en-US" dirty="0"/>
              <a:t>Logistic Regression: Decision Boundary</a:t>
            </a:r>
          </a:p>
        </p:txBody>
      </p:sp>
      <p:sp>
        <p:nvSpPr>
          <p:cNvPr id="4" name="Content Placeholder 3"/>
          <p:cNvSpPr>
            <a:spLocks noGrp="1"/>
          </p:cNvSpPr>
          <p:nvPr>
            <p:ph sz="half" idx="1"/>
          </p:nvPr>
        </p:nvSpPr>
        <p:spPr>
          <a:xfrm>
            <a:off x="6449183" y="1645987"/>
            <a:ext cx="4956182" cy="4766582"/>
          </a:xfrm>
        </p:spPr>
        <p:txBody>
          <a:bodyPr>
            <a:noAutofit/>
          </a:bodyPr>
          <a:lstStyle/>
          <a:p>
            <a:r>
              <a:rPr lang="en-US" sz="2400" dirty="0"/>
              <a:t>But what if our data points look like this!?</a:t>
            </a:r>
          </a:p>
          <a:p>
            <a:endParaRPr lang="en-US" sz="2400" dirty="0"/>
          </a:p>
          <a:p>
            <a:r>
              <a:rPr lang="en-US" sz="2400" dirty="0"/>
              <a:t>No line does a good job of splitting these classifications!</a:t>
            </a:r>
          </a:p>
          <a:p>
            <a:endParaRPr lang="en-US" sz="2400" dirty="0"/>
          </a:p>
          <a:p>
            <a:r>
              <a:rPr lang="en-US" sz="2400" dirty="0"/>
              <a:t>Need a new function to use as input to our sigmoid!!</a:t>
            </a:r>
          </a:p>
        </p:txBody>
      </p:sp>
      <p:pic>
        <p:nvPicPr>
          <p:cNvPr id="3" name="Picture 2"/>
          <p:cNvPicPr>
            <a:picLocks noChangeAspect="1"/>
          </p:cNvPicPr>
          <p:nvPr/>
        </p:nvPicPr>
        <p:blipFill>
          <a:blip r:embed="rId2"/>
          <a:stretch>
            <a:fillRect/>
          </a:stretch>
        </p:blipFill>
        <p:spPr>
          <a:xfrm>
            <a:off x="913795" y="1551179"/>
            <a:ext cx="5535388" cy="5125882"/>
          </a:xfrm>
          <a:prstGeom prst="rect">
            <a:avLst/>
          </a:prstGeom>
        </p:spPr>
      </p:pic>
    </p:spTree>
    <p:extLst>
      <p:ext uri="{BB962C8B-B14F-4D97-AF65-F5344CB8AC3E}">
        <p14:creationId xmlns:p14="http://schemas.microsoft.com/office/powerpoint/2010/main" val="38215059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Decision Boundary</a:t>
            </a:r>
          </a:p>
        </p:txBody>
      </p:sp>
      <mc:AlternateContent xmlns:mc="http://schemas.openxmlformats.org/markup-compatibility/2006">
        <mc:Choice xmlns:a14="http://schemas.microsoft.com/office/drawing/2010/main" Requires="a14">
          <p:sp>
            <p:nvSpPr>
              <p:cNvPr id="4" name="Content Placeholder 3"/>
              <p:cNvSpPr>
                <a:spLocks noGrp="1"/>
              </p:cNvSpPr>
              <p:nvPr>
                <p:ph sz="half" idx="1"/>
              </p:nvPr>
            </p:nvSpPr>
            <p:spPr>
              <a:xfrm>
                <a:off x="5692554" y="1580050"/>
                <a:ext cx="6142725" cy="5097011"/>
              </a:xfrm>
            </p:spPr>
            <p:txBody>
              <a:bodyPr>
                <a:noAutofit/>
              </a:bodyPr>
              <a:lstStyle/>
              <a:p>
                <a:pPr marL="36900" indent="0">
                  <a:buNone/>
                </a:pPr>
                <a:r>
                  <a:rPr lang="en-US" sz="2400" dirty="0"/>
                  <a:t>Instead use:</a:t>
                </a:r>
              </a:p>
              <a:p>
                <a:pPr marL="36900" indent="0">
                  <a:buNone/>
                </a:pPr>
                <a:endParaRPr lang="en-US" sz="2400" dirty="0"/>
              </a:p>
              <a:p>
                <a:pPr marL="3690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r>
                        <a:rPr lang="en-US" sz="2400" b="0" i="1" baseline="-25000" smtClean="0">
                          <a:latin typeface="Cambria Math" panose="02040503050406030204" pitchFamily="18" charset="0"/>
                          <a:ea typeface="Cambria Math" panose="02040503050406030204" pitchFamily="18" charset="0"/>
                        </a:rPr>
                        <m:t>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𝑔</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baseline="-25000"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baseline="-25000"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baseline="-25000"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baseline="-25000" smtClean="0">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1</m:t>
                      </m:r>
                      <m:r>
                        <a:rPr lang="en-US" sz="2400" b="0" i="1" baseline="30000"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baseline="-25000" smtClean="0">
                          <a:latin typeface="Cambria Math" panose="02040503050406030204" pitchFamily="18" charset="0"/>
                          <a:ea typeface="Cambria Math" panose="02040503050406030204" pitchFamily="18" charset="0"/>
                        </a:rPr>
                        <m:t>4</m:t>
                      </m:r>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2</m:t>
                      </m:r>
                      <m:r>
                        <a:rPr lang="en-US" sz="2400" b="0" i="1" baseline="30000"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m:t>
                      </m:r>
                    </m:oMath>
                  </m:oMathPara>
                </a14:m>
                <a:endParaRPr lang="en-US" sz="2400" dirty="0"/>
              </a:p>
              <a:p>
                <a:pPr marL="36900" indent="0">
                  <a:buNone/>
                </a:pPr>
                <a:endParaRPr lang="en-US" sz="2400" dirty="0"/>
              </a:p>
              <a:p>
                <a:pPr marL="36900" indent="0">
                  <a:buNone/>
                </a:pPr>
                <a:r>
                  <a:rPr lang="en-US" sz="2400" dirty="0"/>
                  <a:t>Remember that g() is still the sigmoid function</a:t>
                </a:r>
              </a:p>
              <a:p>
                <a:pPr marL="36900" indent="0">
                  <a:buNone/>
                </a:pPr>
                <a:endParaRPr lang="en-US" sz="2400" dirty="0"/>
              </a:p>
            </p:txBody>
          </p:sp>
        </mc:Choice>
        <mc:Fallback>
          <p:sp>
            <p:nvSpPr>
              <p:cNvPr id="4" name="Content Placeholder 3"/>
              <p:cNvSpPr>
                <a:spLocks noGrp="1" noRot="1" noChangeAspect="1" noMove="1" noResize="1" noEditPoints="1" noAdjustHandles="1" noChangeArrowheads="1" noChangeShapeType="1" noTextEdit="1"/>
              </p:cNvSpPr>
              <p:nvPr>
                <p:ph sz="half" idx="1"/>
              </p:nvPr>
            </p:nvSpPr>
            <p:spPr>
              <a:xfrm>
                <a:off x="5692554" y="1580050"/>
                <a:ext cx="6142725" cy="5097011"/>
              </a:xfrm>
              <a:blipFill>
                <a:blip r:embed="rId2"/>
                <a:stretch>
                  <a:fillRect l="-825"/>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130024" y="1551179"/>
            <a:ext cx="5535388" cy="5125882"/>
          </a:xfrm>
          <a:prstGeom prst="rect">
            <a:avLst/>
          </a:prstGeom>
        </p:spPr>
      </p:pic>
    </p:spTree>
    <p:extLst>
      <p:ext uri="{BB962C8B-B14F-4D97-AF65-F5344CB8AC3E}">
        <p14:creationId xmlns:p14="http://schemas.microsoft.com/office/powerpoint/2010/main" val="1468586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1349" y="675818"/>
            <a:ext cx="5298831" cy="5673967"/>
          </a:xfrm>
        </p:spPr>
        <p:txBody>
          <a:bodyPr>
            <a:normAutofit/>
          </a:bodyPr>
          <a:lstStyle/>
          <a:p>
            <a:pPr marL="36900" indent="0" algn="ctr">
              <a:buNone/>
            </a:pPr>
            <a:r>
              <a:rPr lang="en-US" sz="2400" b="1" dirty="0"/>
              <a:t>Learning by Doing</a:t>
            </a:r>
          </a:p>
          <a:p>
            <a:pPr marL="36900" indent="0">
              <a:buNone/>
            </a:pPr>
            <a:endParaRPr lang="en-US" dirty="0"/>
          </a:p>
          <a:p>
            <a:r>
              <a:rPr lang="en-US" dirty="0"/>
              <a:t>Learn to do something by practicing and retrying until you get better</a:t>
            </a:r>
          </a:p>
          <a:p>
            <a:pPr lvl="1"/>
            <a:r>
              <a:rPr lang="en-US" dirty="0"/>
              <a:t>Painting, math, sports, etc.</a:t>
            </a:r>
          </a:p>
          <a:p>
            <a:pPr lvl="1"/>
            <a:endParaRPr lang="en-US" dirty="0"/>
          </a:p>
          <a:p>
            <a:r>
              <a:rPr lang="en-US" dirty="0"/>
              <a:t>How can computers do this?</a:t>
            </a:r>
          </a:p>
          <a:p>
            <a:r>
              <a:rPr lang="en-US" dirty="0"/>
              <a:t>This is called </a:t>
            </a:r>
            <a:r>
              <a:rPr lang="en-US" b="1" u="sng" dirty="0"/>
              <a:t>Reinforcement Learning</a:t>
            </a:r>
            <a:r>
              <a:rPr lang="en-US" dirty="0"/>
              <a:t> and is a well-studied area</a:t>
            </a:r>
          </a:p>
          <a:p>
            <a:endParaRPr lang="en-US" dirty="0"/>
          </a:p>
        </p:txBody>
      </p:sp>
      <p:pic>
        <p:nvPicPr>
          <p:cNvPr id="4" name="Picture 2" descr="https://sp.yimg.com/ib/th?id=HN.608005616744729845&amp;pid=15.1&amp;P=0">
            <a:extLst>
              <a:ext uri="{FF2B5EF4-FFF2-40B4-BE49-F238E27FC236}">
                <a16:creationId xmlns:a16="http://schemas.microsoft.com/office/drawing/2014/main" id="{FCE108A7-324A-8A42-9D1A-87041EDED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568" y="1185963"/>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5002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8471" y="230782"/>
            <a:ext cx="7950984" cy="1081705"/>
          </a:xfrm>
        </p:spPr>
        <p:txBody>
          <a:bodyPr/>
          <a:lstStyle/>
          <a:p>
            <a:r>
              <a:rPr lang="en-US" dirty="0"/>
              <a:t>Logistic Regression: Decision Boundary</a:t>
            </a:r>
          </a:p>
        </p:txBody>
      </p:sp>
      <mc:AlternateContent xmlns:mc="http://schemas.openxmlformats.org/markup-compatibility/2006">
        <mc:Choice xmlns:a14="http://schemas.microsoft.com/office/drawing/2010/main" Requires="a14">
          <p:sp>
            <p:nvSpPr>
              <p:cNvPr id="4" name="Content Placeholder 3"/>
              <p:cNvSpPr>
                <a:spLocks noGrp="1"/>
              </p:cNvSpPr>
              <p:nvPr>
                <p:ph sz="half" idx="1"/>
              </p:nvPr>
            </p:nvSpPr>
            <p:spPr>
              <a:xfrm>
                <a:off x="5665412" y="1127563"/>
                <a:ext cx="6142725" cy="5097011"/>
              </a:xfrm>
            </p:spPr>
            <p:txBody>
              <a:bodyPr>
                <a:noAutofit/>
              </a:bodyPr>
              <a:lstStyle/>
              <a:p>
                <a:pPr marL="36900" indent="0">
                  <a:buNone/>
                </a:pPr>
                <a:r>
                  <a:rPr lang="en-US" sz="2400" dirty="0"/>
                  <a:t>Instead use:</a:t>
                </a:r>
              </a:p>
              <a:p>
                <a:pPr marL="36900" indent="0">
                  <a:buNone/>
                </a:pPr>
                <a:endParaRPr lang="en-US" sz="2400" dirty="0"/>
              </a:p>
              <a:p>
                <a:pPr marL="3690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r>
                        <a:rPr lang="en-US" sz="2400" b="0" i="1" baseline="-25000" smtClean="0">
                          <a:latin typeface="Cambria Math" panose="02040503050406030204" pitchFamily="18" charset="0"/>
                          <a:ea typeface="Cambria Math" panose="02040503050406030204" pitchFamily="18" charset="0"/>
                        </a:rPr>
                        <m:t>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𝑔</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baseline="-25000"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baseline="-25000"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baseline="-25000"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baseline="-25000" smtClean="0">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1</m:t>
                      </m:r>
                      <m:r>
                        <a:rPr lang="en-US" sz="2400" b="0" i="1" baseline="30000"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baseline="-25000" smtClean="0">
                          <a:latin typeface="Cambria Math" panose="02040503050406030204" pitchFamily="18" charset="0"/>
                          <a:ea typeface="Cambria Math" panose="02040503050406030204" pitchFamily="18" charset="0"/>
                        </a:rPr>
                        <m:t>4</m:t>
                      </m:r>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2</m:t>
                      </m:r>
                      <m:r>
                        <a:rPr lang="en-US" sz="2400" b="0" i="1" baseline="30000"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m:t>
                      </m:r>
                    </m:oMath>
                  </m:oMathPara>
                </a14:m>
                <a:endParaRPr lang="en-US" sz="2400" dirty="0"/>
              </a:p>
              <a:p>
                <a:pPr marL="36900" indent="0">
                  <a:buNone/>
                </a:pPr>
                <a:endParaRPr lang="en-US" sz="2400" dirty="0"/>
              </a:p>
              <a:p>
                <a:pPr marL="36900" indent="0">
                  <a:buNone/>
                </a:pPr>
                <a:r>
                  <a:rPr lang="en-US" sz="2400" dirty="0"/>
                  <a:t>Suppose we learn the following theta </a:t>
                </a:r>
                <a:r>
                  <a:rPr lang="en-US" sz="2400" dirty="0" err="1"/>
                  <a:t>vals</a:t>
                </a:r>
                <a:r>
                  <a:rPr lang="en-US" sz="2400" dirty="0"/>
                  <a:t>:</a:t>
                </a:r>
              </a:p>
              <a:p>
                <a:pPr marL="36900" indent="0">
                  <a:buNone/>
                </a:pPr>
                <a:endParaRPr lang="en-US" sz="2400" dirty="0"/>
              </a:p>
              <a:p>
                <a:pPr marL="3690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rPr>
                        <m:t>𝑥</m:t>
                      </m:r>
                      <m:r>
                        <a:rPr lang="en-US" sz="2400" b="0" i="1" baseline="-25000" smtClean="0">
                          <a:latin typeface="Cambria Math" panose="02040503050406030204" pitchFamily="18" charset="0"/>
                        </a:rPr>
                        <m:t>1</m:t>
                      </m:r>
                      <m:r>
                        <a:rPr lang="en-US" sz="2400" b="0" i="1" baseline="30000" smtClean="0">
                          <a:latin typeface="Cambria Math" panose="02040503050406030204" pitchFamily="18" charset="0"/>
                        </a:rPr>
                        <m:t>2</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baseline="-25000" smtClean="0">
                          <a:latin typeface="Cambria Math" panose="02040503050406030204" pitchFamily="18" charset="0"/>
                        </a:rPr>
                        <m:t>2</m:t>
                      </m:r>
                      <m:r>
                        <a:rPr lang="en-US" sz="2400" b="0" i="1" baseline="30000" smtClean="0">
                          <a:latin typeface="Cambria Math" panose="02040503050406030204" pitchFamily="18" charset="0"/>
                        </a:rPr>
                        <m:t>2</m:t>
                      </m:r>
                    </m:oMath>
                  </m:oMathPara>
                </a14:m>
                <a:endParaRPr lang="en-US" sz="2400" baseline="30000" dirty="0"/>
              </a:p>
              <a:p>
                <a:pPr marL="36900" indent="0">
                  <a:buNone/>
                </a:pPr>
                <a:endParaRPr lang="en-US" sz="2400" dirty="0"/>
              </a:p>
              <a:p>
                <a:pPr marL="36900" indent="0">
                  <a:buNone/>
                </a:pPr>
                <a:r>
                  <a:rPr lang="en-US" sz="2400" dirty="0"/>
                  <a:t>So </a:t>
                </a:r>
                <a14:m>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=[−1, 0, 0, 1, 1]</m:t>
                    </m:r>
                  </m:oMath>
                </a14:m>
                <a:endParaRPr lang="en-US" sz="2400" dirty="0"/>
              </a:p>
              <a:p>
                <a:pPr marL="36900" indent="0">
                  <a:buNone/>
                </a:pPr>
                <a:r>
                  <a:rPr lang="en-US" sz="2400" dirty="0"/>
                  <a:t>This is the formula for a circle! Yay!</a:t>
                </a:r>
              </a:p>
            </p:txBody>
          </p:sp>
        </mc:Choice>
        <mc:Fallback>
          <p:sp>
            <p:nvSpPr>
              <p:cNvPr id="4" name="Content Placeholder 3"/>
              <p:cNvSpPr>
                <a:spLocks noGrp="1" noRot="1" noChangeAspect="1" noMove="1" noResize="1" noEditPoints="1" noAdjustHandles="1" noChangeArrowheads="1" noChangeShapeType="1" noTextEdit="1"/>
              </p:cNvSpPr>
              <p:nvPr>
                <p:ph sz="half" idx="1"/>
              </p:nvPr>
            </p:nvSpPr>
            <p:spPr>
              <a:xfrm>
                <a:off x="5665412" y="1127563"/>
                <a:ext cx="6142725" cy="5097011"/>
              </a:xfrm>
              <a:blipFill>
                <a:blip r:embed="rId2"/>
                <a:stretch>
                  <a:fillRect l="-825" t="-249" b="-11692"/>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130024" y="1551179"/>
            <a:ext cx="5535388" cy="5125882"/>
          </a:xfrm>
          <a:prstGeom prst="rect">
            <a:avLst/>
          </a:prstGeom>
        </p:spPr>
      </p:pic>
    </p:spTree>
    <p:extLst>
      <p:ext uri="{BB962C8B-B14F-4D97-AF65-F5344CB8AC3E}">
        <p14:creationId xmlns:p14="http://schemas.microsoft.com/office/powerpoint/2010/main" val="37441915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Cost Function</a:t>
            </a:r>
          </a:p>
        </p:txBody>
      </p:sp>
      <mc:AlternateContent xmlns:mc="http://schemas.openxmlformats.org/markup-compatibility/2006" xmlns:a14="http://schemas.microsoft.com/office/drawing/2010/main">
        <mc:Choice Requires="a14">
          <p:sp>
            <p:nvSpPr>
              <p:cNvPr id="4" name="Content Placeholder 3"/>
              <p:cNvSpPr>
                <a:spLocks noGrp="1"/>
              </p:cNvSpPr>
              <p:nvPr>
                <p:ph sz="half" idx="1"/>
              </p:nvPr>
            </p:nvSpPr>
            <p:spPr>
              <a:xfrm>
                <a:off x="5345723" y="1732449"/>
                <a:ext cx="6555545" cy="4527983"/>
              </a:xfrm>
            </p:spPr>
            <p:txBody>
              <a:bodyPr>
                <a:noAutofit/>
              </a:bodyPr>
              <a:lstStyle/>
              <a:p>
                <a:r>
                  <a:rPr lang="en-US" sz="2400" dirty="0"/>
                  <a:t>Need a cost function that measures how well our current theta values predict the training data…just like before:</a:t>
                </a:r>
              </a:p>
              <a:p>
                <a:endParaRPr lang="en-US" sz="2400" dirty="0"/>
              </a:p>
              <a:p>
                <a:pPr marL="3690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𝐽</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𝑚</m:t>
                          </m:r>
                        </m:den>
                      </m:f>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𝑚</m:t>
                          </m:r>
                        </m:sup>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h</m:t>
                              </m:r>
                              <m:r>
                                <a:rPr lang="en-US" sz="2400" i="1" baseline="-25000">
                                  <a:latin typeface="Cambria Math" panose="02040503050406030204" pitchFamily="18" charset="0"/>
                                  <a:ea typeface="Cambria Math" panose="02040503050406030204" pitchFamily="18" charset="0"/>
                                </a:rPr>
                                <m:t>𝜃</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𝑦</m:t>
                              </m:r>
                            </m:e>
                          </m:d>
                          <m:r>
                            <a:rPr lang="en-US" sz="2400" i="1" baseline="30000">
                              <a:latin typeface="Cambria Math" panose="02040503050406030204" pitchFamily="18" charset="0"/>
                              <a:ea typeface="Cambria Math" panose="02040503050406030204" pitchFamily="18" charset="0"/>
                            </a:rPr>
                            <m:t>2</m:t>
                          </m:r>
                        </m:e>
                      </m:nary>
                    </m:oMath>
                  </m:oMathPara>
                </a14:m>
                <a:endParaRPr lang="en-US" sz="2400" b="0" dirty="0">
                  <a:ea typeface="Cambria Math" panose="02040503050406030204" pitchFamily="18" charset="0"/>
                </a:endParaRPr>
              </a:p>
              <a:p>
                <a:pPr marL="36900" indent="0">
                  <a:buNone/>
                </a:pPr>
                <a:endParaRPr lang="en-US" sz="2400" dirty="0"/>
              </a:p>
              <a:p>
                <a:pPr marL="36900" indent="0">
                  <a:buNone/>
                </a:pPr>
                <a:r>
                  <a:rPr lang="en-US" sz="2400" dirty="0"/>
                  <a:t>What is the problem with this? Can we use this and just do gradient descent again?</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5345723" y="1732449"/>
                <a:ext cx="6555545" cy="4527983"/>
              </a:xfrm>
              <a:blipFill rotWithShape="0">
                <a:blip r:embed="rId2"/>
                <a:stretch>
                  <a:fillRect/>
                </a:stretch>
              </a:blipFill>
            </p:spPr>
            <p:txBody>
              <a:bodyPr/>
              <a:lstStyle/>
              <a:p>
                <a:r>
                  <a:rPr lang="en-US">
                    <a:noFill/>
                  </a:rPr>
                  <a:t> </a:t>
                </a:r>
              </a:p>
            </p:txBody>
          </p:sp>
        </mc:Fallback>
      </mc:AlternateContent>
      <p:pic>
        <p:nvPicPr>
          <p:cNvPr id="1028" name="Picture 4" descr="http://upload.wikimedia.org/wikipedia/commons/thumb/b/b5/SigmoidFunction.png/400px-SigmoidFunc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36" y="2133600"/>
            <a:ext cx="4953000" cy="3900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5954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9107" y="558560"/>
            <a:ext cx="7950984" cy="1081705"/>
          </a:xfrm>
        </p:spPr>
        <p:txBody>
          <a:bodyPr/>
          <a:lstStyle/>
          <a:p>
            <a:r>
              <a:rPr lang="en-US" dirty="0"/>
              <a:t>Logistic Regression: Cost Function</a:t>
            </a:r>
          </a:p>
        </p:txBody>
      </p:sp>
      <mc:AlternateContent xmlns:mc="http://schemas.openxmlformats.org/markup-compatibility/2006">
        <mc:Choice xmlns:a14="http://schemas.microsoft.com/office/drawing/2010/main" Requires="a14">
          <p:sp>
            <p:nvSpPr>
              <p:cNvPr id="4" name="Content Placeholder 3"/>
              <p:cNvSpPr>
                <a:spLocks noGrp="1"/>
              </p:cNvSpPr>
              <p:nvPr>
                <p:ph sz="half" idx="1"/>
              </p:nvPr>
            </p:nvSpPr>
            <p:spPr>
              <a:xfrm>
                <a:off x="1197204" y="1338605"/>
                <a:ext cx="10015908" cy="5015060"/>
              </a:xfrm>
            </p:spPr>
            <p:txBody>
              <a:bodyPr>
                <a:noAutofit/>
              </a:bodyPr>
              <a:lstStyle/>
              <a:p>
                <a:pPr marL="36900" indent="0">
                  <a:buNone/>
                </a:pPr>
                <a:endParaRPr lang="en-US" sz="2400" dirty="0"/>
              </a:p>
              <a:p>
                <a:pPr marL="3690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𝐽</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𝑚</m:t>
                          </m:r>
                        </m:den>
                      </m:f>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𝑚</m:t>
                          </m:r>
                        </m:sup>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h</m:t>
                              </m:r>
                              <m:r>
                                <a:rPr lang="en-US" sz="2400" i="1" baseline="-25000">
                                  <a:latin typeface="Cambria Math" panose="02040503050406030204" pitchFamily="18" charset="0"/>
                                  <a:ea typeface="Cambria Math" panose="02040503050406030204" pitchFamily="18" charset="0"/>
                                </a:rPr>
                                <m:t>𝜃</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𝑦</m:t>
                              </m:r>
                            </m:e>
                          </m:d>
                          <m:r>
                            <a:rPr lang="en-US" sz="2400" i="1" baseline="30000">
                              <a:latin typeface="Cambria Math" panose="02040503050406030204" pitchFamily="18" charset="0"/>
                              <a:ea typeface="Cambria Math" panose="02040503050406030204" pitchFamily="18" charset="0"/>
                            </a:rPr>
                            <m:t>2</m:t>
                          </m:r>
                        </m:e>
                      </m:nary>
                    </m:oMath>
                  </m:oMathPara>
                </a14:m>
                <a:endParaRPr lang="en-US" sz="2400" b="0" dirty="0">
                  <a:ea typeface="Cambria Math" panose="02040503050406030204" pitchFamily="18" charset="0"/>
                </a:endParaRPr>
              </a:p>
              <a:p>
                <a:pPr marL="36900" indent="0">
                  <a:buNone/>
                </a:pPr>
                <a:endParaRPr lang="en-US" sz="2400" dirty="0"/>
              </a:p>
              <a:p>
                <a:pPr marL="36900" indent="0">
                  <a:buNone/>
                </a:pPr>
                <a:r>
                  <a:rPr lang="en-US" sz="2400" dirty="0"/>
                  <a:t>What is the problem with this? Can we use this and just do gradient descent again?</a:t>
                </a:r>
              </a:p>
              <a:p>
                <a:pPr marL="36900" indent="0">
                  <a:buNone/>
                </a:pPr>
                <a:endParaRPr lang="en-US" sz="2400" dirty="0"/>
              </a:p>
              <a:p>
                <a:pPr marL="36900" indent="0">
                  <a:buNone/>
                </a:pPr>
                <a:r>
                  <a:rPr lang="en-US" sz="2400" dirty="0"/>
                  <a:t>Because h(x) is a sigmoid, this cost function is not convex, so we aren’t guaranteed to find global minimum</a:t>
                </a:r>
              </a:p>
            </p:txBody>
          </p:sp>
        </mc:Choice>
        <mc:Fallback>
          <p:sp>
            <p:nvSpPr>
              <p:cNvPr id="4" name="Content Placeholder 3"/>
              <p:cNvSpPr>
                <a:spLocks noGrp="1" noRot="1" noChangeAspect="1" noMove="1" noResize="1" noEditPoints="1" noAdjustHandles="1" noChangeArrowheads="1" noChangeShapeType="1" noTextEdit="1"/>
              </p:cNvSpPr>
              <p:nvPr>
                <p:ph sz="half" idx="1"/>
              </p:nvPr>
            </p:nvSpPr>
            <p:spPr>
              <a:xfrm>
                <a:off x="1197204" y="1338605"/>
                <a:ext cx="10015908" cy="5015060"/>
              </a:xfrm>
              <a:blipFill>
                <a:blip r:embed="rId2"/>
                <a:stretch>
                  <a:fillRect l="-506" t="-9343" b="-1515"/>
                </a:stretch>
              </a:blipFill>
            </p:spPr>
            <p:txBody>
              <a:bodyPr/>
              <a:lstStyle/>
              <a:p>
                <a:r>
                  <a:rPr lang="en-US">
                    <a:noFill/>
                  </a:rPr>
                  <a:t> </a:t>
                </a:r>
              </a:p>
            </p:txBody>
          </p:sp>
        </mc:Fallback>
      </mc:AlternateContent>
    </p:spTree>
    <p:extLst>
      <p:ext uri="{BB962C8B-B14F-4D97-AF65-F5344CB8AC3E}">
        <p14:creationId xmlns:p14="http://schemas.microsoft.com/office/powerpoint/2010/main" val="30721976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8105" y="565609"/>
            <a:ext cx="8270144" cy="1321914"/>
          </a:xfrm>
        </p:spPr>
        <p:txBody>
          <a:bodyPr/>
          <a:lstStyle/>
          <a:p>
            <a:r>
              <a:rPr lang="en-US" dirty="0"/>
              <a:t>Logistic Regression: Better Cost Function</a:t>
            </a:r>
          </a:p>
        </p:txBody>
      </p:sp>
      <mc:AlternateContent xmlns:mc="http://schemas.openxmlformats.org/markup-compatibility/2006" xmlns:a14="http://schemas.microsoft.com/office/drawing/2010/main">
        <mc:Choice Requires="a14">
          <p:sp>
            <p:nvSpPr>
              <p:cNvPr id="4" name="Content Placeholder 3"/>
              <p:cNvSpPr>
                <a:spLocks noGrp="1"/>
              </p:cNvSpPr>
              <p:nvPr>
                <p:ph sz="half" idx="1"/>
              </p:nvPr>
            </p:nvSpPr>
            <p:spPr>
              <a:xfrm>
                <a:off x="1308295" y="1732449"/>
                <a:ext cx="10592973" cy="4921569"/>
              </a:xfrm>
            </p:spPr>
            <p:txBody>
              <a:bodyPr>
                <a:noAutofit/>
              </a:bodyPr>
              <a:lstStyle/>
              <a:p>
                <a:pPr marL="36900" indent="0">
                  <a:buNone/>
                </a:pPr>
                <a:r>
                  <a:rPr lang="en-US" sz="2400" dirty="0"/>
                  <a:t>Instead we use:</a:t>
                </a:r>
              </a:p>
              <a:p>
                <a:pPr marL="36900" indent="0">
                  <a:buNone/>
                </a:pPr>
                <a:endParaRPr lang="en-US" sz="2400" dirty="0"/>
              </a:p>
              <a:p>
                <a:pPr marL="3690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𝐶𝑜𝑠𝑡</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h</m:t>
                          </m:r>
                          <m:r>
                            <a:rPr lang="en-US" sz="2400" i="1" baseline="-25000" smtClean="0">
                              <a:latin typeface="Cambria Math" panose="02040503050406030204" pitchFamily="18" charset="0"/>
                              <a:ea typeface="Cambria Math" panose="02040503050406030204" pitchFamily="18" charset="0"/>
                            </a:rPr>
                            <m:t>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𝑦</m:t>
                          </m:r>
                        </m:e>
                      </m:d>
                      <m:r>
                        <a:rPr lang="en-US" sz="2400" i="1" smtClean="0">
                          <a:latin typeface="Cambria Math" panose="02040503050406030204" pitchFamily="18" charset="0"/>
                        </a:rPr>
                        <m:t>=</m:t>
                      </m:r>
                      <m:d>
                        <m:dPr>
                          <m:begChr m:val="{"/>
                          <m:endChr m:val=""/>
                          <m:ctrlPr>
                            <a:rPr lang="en-US" sz="2400" i="1" smtClean="0">
                              <a:latin typeface="Cambria Math" panose="02040503050406030204" pitchFamily="18" charset="0"/>
                            </a:rPr>
                          </m:ctrlPr>
                        </m:dPr>
                        <m:e>
                          <m:eqArr>
                            <m:eqArrPr>
                              <m:ctrlPr>
                                <a:rPr lang="en-US" sz="2400" i="1" smtClean="0">
                                  <a:latin typeface="Cambria Math" panose="02040503050406030204" pitchFamily="18" charset="0"/>
                                </a:rPr>
                              </m:ctrlPr>
                            </m:eqArrPr>
                            <m:e>
                              <m:r>
                                <a:rPr lang="en-US" sz="2400" i="1" smtClean="0">
                                  <a:latin typeface="Cambria Math" panose="02040503050406030204" pitchFamily="18" charset="0"/>
                                </a:rPr>
                                <m:t>−&amp;</m:t>
                              </m:r>
                              <m:r>
                                <m:rPr>
                                  <m:sty m:val="p"/>
                                </m:rPr>
                                <a:rPr lang="en-US" sz="2400" b="0" i="0" smtClean="0">
                                  <a:latin typeface="Cambria Math" panose="02040503050406030204" pitchFamily="18" charset="0"/>
                                </a:rPr>
                                <m:t>log</m:t>
                              </m:r>
                              <m:r>
                                <a:rPr lang="en-US" sz="2400" b="0" i="1" smtClean="0">
                                  <a:latin typeface="Cambria Math" panose="02040503050406030204" pitchFamily="18" charset="0"/>
                                </a:rPr>
                                <m:t>⁡(</m:t>
                              </m:r>
                              <m:r>
                                <a:rPr lang="en-US" sz="2400" b="0" i="1" smtClean="0">
                                  <a:latin typeface="Cambria Math" panose="02040503050406030204" pitchFamily="18" charset="0"/>
                                </a:rPr>
                                <m:t>h</m:t>
                              </m:r>
                              <m:r>
                                <a:rPr lang="en-US" sz="2400" b="0" i="1" baseline="-25000" smtClean="0">
                                  <a:latin typeface="Cambria Math" panose="02040503050406030204" pitchFamily="18" charset="0"/>
                                  <a:ea typeface="Cambria Math" panose="02040503050406030204" pitchFamily="18" charset="0"/>
                                </a:rPr>
                                <m:t>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rPr>
                                <m:t>,  </m:t>
                              </m:r>
                              <m:r>
                                <a:rPr lang="en-US" sz="2400" b="0" i="1" smtClean="0">
                                  <a:latin typeface="Cambria Math" panose="02040503050406030204" pitchFamily="18" charset="0"/>
                                </a:rPr>
                                <m:t>𝑦</m:t>
                              </m:r>
                              <m:r>
                                <a:rPr lang="en-US" sz="2400" b="0" i="1" smtClean="0">
                                  <a:latin typeface="Cambria Math" panose="02040503050406030204" pitchFamily="18" charset="0"/>
                                </a:rPr>
                                <m:t>=1</m:t>
                              </m:r>
                            </m:e>
                            <m:e>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h</m:t>
                                      </m:r>
                                      <m:r>
                                        <a:rPr lang="en-US" sz="2400" b="0" i="1" baseline="-25000" smtClean="0">
                                          <a:latin typeface="Cambria Math" panose="02040503050406030204" pitchFamily="18" charset="0"/>
                                          <a:ea typeface="Cambria Math" panose="02040503050406030204" pitchFamily="18" charset="0"/>
                                        </a:rPr>
                                        <m:t>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e>
                                  </m:d>
                                  <m:r>
                                    <a:rPr lang="en-US" sz="2400" b="0" i="1" smtClean="0">
                                      <a:latin typeface="Cambria Math" panose="02040503050406030204" pitchFamily="18" charset="0"/>
                                      <a:ea typeface="Cambria Math" panose="02040503050406030204" pitchFamily="18" charset="0"/>
                                    </a:rPr>
                                    <m:t>,</m:t>
                                  </m:r>
                                </m:e>
                              </m:func>
                              <m:r>
                                <a:rPr lang="en-US" sz="2400" i="1" smtClean="0">
                                  <a:latin typeface="Cambria Math" panose="02040503050406030204" pitchFamily="18" charset="0"/>
                                </a:rPr>
                                <m:t> </m:t>
                              </m:r>
                              <m:r>
                                <a:rPr lang="en-US" sz="2400" b="0" i="1" smtClean="0">
                                  <a:latin typeface="Cambria Math" panose="02040503050406030204" pitchFamily="18" charset="0"/>
                                </a:rPr>
                                <m:t>𝑦</m:t>
                              </m:r>
                              <m:r>
                                <a:rPr lang="en-US" sz="2400" b="0" i="1" smtClean="0">
                                  <a:latin typeface="Cambria Math" panose="02040503050406030204" pitchFamily="18" charset="0"/>
                                </a:rPr>
                                <m:t>=0</m:t>
                              </m:r>
                            </m:e>
                          </m:eqArr>
                        </m:e>
                      </m:d>
                    </m:oMath>
                  </m:oMathPara>
                </a14:m>
                <a:endParaRPr lang="en-US" sz="2400" dirty="0"/>
              </a:p>
              <a:p>
                <a:pPr marL="36900" indent="0">
                  <a:buNone/>
                </a:pPr>
                <a:endParaRPr lang="en-US" sz="2400" dirty="0"/>
              </a:p>
              <a:p>
                <a:pPr marL="36900" indent="0">
                  <a:buNone/>
                </a:pPr>
                <a:r>
                  <a:rPr lang="en-US" sz="2400" dirty="0"/>
                  <a:t>Why does this make sense?</a:t>
                </a:r>
              </a:p>
              <a:p>
                <a:pPr marL="36900" indent="0">
                  <a:buNone/>
                </a:pPr>
                <a:endParaRPr lang="en-US" sz="2400" dirty="0"/>
              </a:p>
              <a:p>
                <a:pPr marL="36900" indent="0">
                  <a:buNone/>
                </a:pPr>
                <a:r>
                  <a:rPr lang="en-US" sz="2400" dirty="0"/>
                  <a:t>Let’s plot it!</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1308295" y="1732449"/>
                <a:ext cx="10592973" cy="4921569"/>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114840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Content Placeholder 3"/>
              <p:cNvSpPr>
                <a:spLocks noGrp="1"/>
              </p:cNvSpPr>
              <p:nvPr>
                <p:ph sz="half" idx="1"/>
              </p:nvPr>
            </p:nvSpPr>
            <p:spPr>
              <a:xfrm>
                <a:off x="959503" y="1179432"/>
                <a:ext cx="10592973" cy="4921569"/>
              </a:xfrm>
            </p:spPr>
            <p:txBody>
              <a:bodyPr>
                <a:noAutofit/>
              </a:bodyPr>
              <a:lstStyle/>
              <a:p>
                <a:pPr marL="36900" indent="0">
                  <a:buNone/>
                </a:pPr>
                <a:r>
                  <a:rPr lang="en-US" sz="2400" dirty="0"/>
                  <a:t>We can write this function:</a:t>
                </a:r>
              </a:p>
              <a:p>
                <a:pPr marL="3690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𝐶𝑜𝑠𝑡</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h</m:t>
                          </m:r>
                          <m:r>
                            <a:rPr lang="en-US" sz="2400" i="1" baseline="-25000" smtClean="0">
                              <a:latin typeface="Cambria Math" panose="02040503050406030204" pitchFamily="18" charset="0"/>
                              <a:ea typeface="Cambria Math" panose="02040503050406030204" pitchFamily="18" charset="0"/>
                            </a:rPr>
                            <m:t>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𝑦</m:t>
                          </m:r>
                        </m:e>
                      </m:d>
                      <m:r>
                        <a:rPr lang="en-US" sz="2400" i="1" smtClean="0">
                          <a:latin typeface="Cambria Math" panose="02040503050406030204" pitchFamily="18" charset="0"/>
                        </a:rPr>
                        <m:t>=</m:t>
                      </m:r>
                      <m:d>
                        <m:dPr>
                          <m:begChr m:val="{"/>
                          <m:endChr m:val=""/>
                          <m:ctrlPr>
                            <a:rPr lang="en-US" sz="2400" i="1" smtClean="0">
                              <a:latin typeface="Cambria Math" panose="02040503050406030204" pitchFamily="18" charset="0"/>
                            </a:rPr>
                          </m:ctrlPr>
                        </m:dPr>
                        <m:e>
                          <m:eqArr>
                            <m:eqArrPr>
                              <m:ctrlPr>
                                <a:rPr lang="en-US" sz="2400" i="1" smtClean="0">
                                  <a:latin typeface="Cambria Math" panose="02040503050406030204" pitchFamily="18" charset="0"/>
                                </a:rPr>
                              </m:ctrlPr>
                            </m:eqArrPr>
                            <m:e>
                              <m:r>
                                <a:rPr lang="en-US" sz="2400" i="1" smtClean="0">
                                  <a:latin typeface="Cambria Math" panose="02040503050406030204" pitchFamily="18" charset="0"/>
                                </a:rPr>
                                <m:t>−&amp;</m:t>
                              </m:r>
                              <m:r>
                                <m:rPr>
                                  <m:sty m:val="p"/>
                                </m:rPr>
                                <a:rPr lang="en-US" sz="2400" b="0" i="0" smtClean="0">
                                  <a:latin typeface="Cambria Math" panose="02040503050406030204" pitchFamily="18" charset="0"/>
                                </a:rPr>
                                <m:t>log</m:t>
                              </m:r>
                              <m:r>
                                <a:rPr lang="en-US" sz="2400" b="0" i="1" smtClean="0">
                                  <a:latin typeface="Cambria Math" panose="02040503050406030204" pitchFamily="18" charset="0"/>
                                </a:rPr>
                                <m:t>⁡(</m:t>
                              </m:r>
                              <m:r>
                                <a:rPr lang="en-US" sz="2400" b="0" i="1" smtClean="0">
                                  <a:latin typeface="Cambria Math" panose="02040503050406030204" pitchFamily="18" charset="0"/>
                                </a:rPr>
                                <m:t>h</m:t>
                              </m:r>
                              <m:r>
                                <a:rPr lang="en-US" sz="2400" b="0" i="1" baseline="-25000" smtClean="0">
                                  <a:latin typeface="Cambria Math" panose="02040503050406030204" pitchFamily="18" charset="0"/>
                                  <a:ea typeface="Cambria Math" panose="02040503050406030204" pitchFamily="18" charset="0"/>
                                </a:rPr>
                                <m:t>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rPr>
                                <m:t>,  </m:t>
                              </m:r>
                              <m:r>
                                <a:rPr lang="en-US" sz="2400" b="0" i="1" smtClean="0">
                                  <a:latin typeface="Cambria Math" panose="02040503050406030204" pitchFamily="18" charset="0"/>
                                </a:rPr>
                                <m:t>𝑦</m:t>
                              </m:r>
                              <m:r>
                                <a:rPr lang="en-US" sz="2400" b="0" i="1" smtClean="0">
                                  <a:latin typeface="Cambria Math" panose="02040503050406030204" pitchFamily="18" charset="0"/>
                                </a:rPr>
                                <m:t>=1</m:t>
                              </m:r>
                            </m:e>
                            <m:e>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h</m:t>
                                      </m:r>
                                      <m:r>
                                        <a:rPr lang="en-US" sz="2400" b="0" i="1" baseline="-25000" smtClean="0">
                                          <a:latin typeface="Cambria Math" panose="02040503050406030204" pitchFamily="18" charset="0"/>
                                          <a:ea typeface="Cambria Math" panose="02040503050406030204" pitchFamily="18" charset="0"/>
                                        </a:rPr>
                                        <m:t>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e>
                                  </m:d>
                                  <m:r>
                                    <a:rPr lang="en-US" sz="2400" b="0" i="1" smtClean="0">
                                      <a:latin typeface="Cambria Math" panose="02040503050406030204" pitchFamily="18" charset="0"/>
                                      <a:ea typeface="Cambria Math" panose="02040503050406030204" pitchFamily="18" charset="0"/>
                                    </a:rPr>
                                    <m:t>,</m:t>
                                  </m:r>
                                </m:e>
                              </m:func>
                              <m:r>
                                <a:rPr lang="en-US" sz="2400" i="1" smtClean="0">
                                  <a:latin typeface="Cambria Math" panose="02040503050406030204" pitchFamily="18" charset="0"/>
                                </a:rPr>
                                <m:t> </m:t>
                              </m:r>
                              <m:r>
                                <a:rPr lang="en-US" sz="2400" b="0" i="1" smtClean="0">
                                  <a:latin typeface="Cambria Math" panose="02040503050406030204" pitchFamily="18" charset="0"/>
                                </a:rPr>
                                <m:t>𝑦</m:t>
                              </m:r>
                              <m:r>
                                <a:rPr lang="en-US" sz="2400" b="0" i="1" smtClean="0">
                                  <a:latin typeface="Cambria Math" panose="02040503050406030204" pitchFamily="18" charset="0"/>
                                </a:rPr>
                                <m:t>=0</m:t>
                              </m:r>
                            </m:e>
                          </m:eqArr>
                        </m:e>
                      </m:d>
                    </m:oMath>
                  </m:oMathPara>
                </a14:m>
                <a:endParaRPr lang="en-US" sz="2400" dirty="0"/>
              </a:p>
              <a:p>
                <a:pPr marL="36900" indent="0">
                  <a:buNone/>
                </a:pPr>
                <a:endParaRPr lang="en-US" sz="2400" dirty="0"/>
              </a:p>
              <a:p>
                <a:pPr marL="36900" indent="0">
                  <a:buNone/>
                </a:pPr>
                <a:r>
                  <a:rPr lang="en-US" sz="2400" dirty="0"/>
                  <a:t>Like this instead:</a:t>
                </a:r>
              </a:p>
              <a:p>
                <a:pPr marL="36900" indent="0">
                  <a:buNone/>
                </a:pPr>
                <a:endParaRPr lang="en-US" sz="2400" dirty="0"/>
              </a:p>
              <a:p>
                <a:pPr marL="3690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𝐶𝑜𝑠𝑡</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h</m:t>
                          </m:r>
                          <m:r>
                            <a:rPr lang="en-US" sz="2400" b="0" i="1" baseline="-25000" smtClean="0">
                              <a:latin typeface="Cambria Math" panose="02040503050406030204" pitchFamily="18" charset="0"/>
                              <a:ea typeface="Cambria Math" panose="02040503050406030204" pitchFamily="18" charset="0"/>
                            </a:rPr>
                            <m:t>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log</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h</m:t>
                              </m:r>
                              <m:r>
                                <a:rPr lang="en-US" sz="2400" b="0" i="1" baseline="-25000" smtClean="0">
                                  <a:latin typeface="Cambria Math" panose="02040503050406030204" pitchFamily="18" charset="0"/>
                                  <a:ea typeface="Cambria Math" panose="02040503050406030204" pitchFamily="18" charset="0"/>
                                </a:rPr>
                                <m:t>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e>
                          </m:d>
                        </m:e>
                      </m:func>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ea typeface="Cambria Math" panose="02040503050406030204" pitchFamily="18" charset="0"/>
                        </a:rPr>
                        <m:t>log</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h</m:t>
                      </m:r>
                      <m:r>
                        <a:rPr lang="en-US" sz="2400" b="0" i="1" baseline="-25000" smtClean="0">
                          <a:latin typeface="Cambria Math" panose="02040503050406030204" pitchFamily="18" charset="0"/>
                          <a:ea typeface="Cambria Math" panose="02040503050406030204" pitchFamily="18" charset="0"/>
                        </a:rPr>
                        <m:t>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m:t>
                      </m:r>
                    </m:oMath>
                  </m:oMathPara>
                </a14:m>
                <a:endParaRPr lang="en-US" sz="2400" dirty="0"/>
              </a:p>
              <a:p>
                <a:pPr marL="36900" indent="0">
                  <a:buNone/>
                </a:pPr>
                <a:endParaRPr lang="en-US" sz="2400" dirty="0"/>
              </a:p>
              <a:p>
                <a:pPr marL="36900" indent="0">
                  <a:buNone/>
                </a:pPr>
                <a:r>
                  <a:rPr lang="en-US" sz="2400" i="1" dirty="0"/>
                  <a:t>These are equivalent. The y or (1-y) part will cancel out one of the two terms but keep the other.</a:t>
                </a:r>
              </a:p>
            </p:txBody>
          </p:sp>
        </mc:Choice>
        <mc:Fallback>
          <p:sp>
            <p:nvSpPr>
              <p:cNvPr id="4" name="Content Placeholder 3"/>
              <p:cNvSpPr>
                <a:spLocks noGrp="1" noRot="1" noChangeAspect="1" noMove="1" noResize="1" noEditPoints="1" noAdjustHandles="1" noChangeArrowheads="1" noChangeShapeType="1" noTextEdit="1"/>
              </p:cNvSpPr>
              <p:nvPr>
                <p:ph sz="half" idx="1"/>
              </p:nvPr>
            </p:nvSpPr>
            <p:spPr>
              <a:xfrm>
                <a:off x="959503" y="1179432"/>
                <a:ext cx="10592973" cy="4921569"/>
              </a:xfrm>
              <a:blipFill>
                <a:blip r:embed="rId2"/>
                <a:stretch>
                  <a:fillRect l="-479" t="-29124" r="-719" b="-16753"/>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AB5AD5C6-5AFF-6949-BEC3-9B95DA237387}"/>
              </a:ext>
            </a:extLst>
          </p:cNvPr>
          <p:cNvSpPr txBox="1">
            <a:spLocks/>
          </p:cNvSpPr>
          <p:nvPr/>
        </p:nvSpPr>
        <p:spPr>
          <a:xfrm>
            <a:off x="2498105" y="565609"/>
            <a:ext cx="8270144" cy="1321914"/>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n-US"/>
              <a:t>Logistic Regression: Better Cost Function</a:t>
            </a:r>
            <a:endParaRPr lang="en-US" dirty="0"/>
          </a:p>
        </p:txBody>
      </p:sp>
    </p:spTree>
    <p:extLst>
      <p:ext uri="{BB962C8B-B14F-4D97-AF65-F5344CB8AC3E}">
        <p14:creationId xmlns:p14="http://schemas.microsoft.com/office/powerpoint/2010/main" val="3910852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3"/>
              <p:cNvSpPr>
                <a:spLocks noGrp="1"/>
              </p:cNvSpPr>
              <p:nvPr>
                <p:ph sz="half" idx="1"/>
              </p:nvPr>
            </p:nvSpPr>
            <p:spPr>
              <a:xfrm>
                <a:off x="1308295" y="1732449"/>
                <a:ext cx="10592973" cy="4921569"/>
              </a:xfrm>
            </p:spPr>
            <p:txBody>
              <a:bodyPr>
                <a:noAutofit/>
              </a:bodyPr>
              <a:lstStyle/>
              <a:p>
                <a:pPr marL="36900" indent="0">
                  <a:buNone/>
                </a:pPr>
                <a:r>
                  <a:rPr lang="en-US" sz="2400" dirty="0"/>
                  <a:t>Phew! So our final cost function for a single training example is:</a:t>
                </a:r>
              </a:p>
              <a:p>
                <a:pPr marL="36900" indent="0">
                  <a:buNone/>
                </a:pPr>
                <a:endParaRPr lang="en-US" sz="2400" dirty="0"/>
              </a:p>
              <a:p>
                <a:pPr marL="3690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𝐶𝑜𝑠𝑡</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h</m:t>
                          </m:r>
                          <m:r>
                            <a:rPr lang="en-US" sz="2400" b="0" i="1" baseline="-25000" smtClean="0">
                              <a:latin typeface="Cambria Math" panose="02040503050406030204" pitchFamily="18" charset="0"/>
                              <a:ea typeface="Cambria Math" panose="02040503050406030204" pitchFamily="18" charset="0"/>
                            </a:rPr>
                            <m:t>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log</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h</m:t>
                              </m:r>
                              <m:r>
                                <a:rPr lang="en-US" sz="2400" b="0" i="1" baseline="-25000" smtClean="0">
                                  <a:latin typeface="Cambria Math" panose="02040503050406030204" pitchFamily="18" charset="0"/>
                                  <a:ea typeface="Cambria Math" panose="02040503050406030204" pitchFamily="18" charset="0"/>
                                </a:rPr>
                                <m:t>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e>
                          </m:d>
                        </m:e>
                      </m:func>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log</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h</m:t>
                              </m:r>
                              <m:r>
                                <a:rPr lang="en-US" sz="2400" b="0" i="1" baseline="-25000" smtClean="0">
                                  <a:latin typeface="Cambria Math" panose="02040503050406030204" pitchFamily="18" charset="0"/>
                                  <a:ea typeface="Cambria Math" panose="02040503050406030204" pitchFamily="18" charset="0"/>
                                </a:rPr>
                                <m:t>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e>
                          </m:d>
                        </m:e>
                      </m:func>
                    </m:oMath>
                  </m:oMathPara>
                </a14:m>
                <a:endParaRPr lang="en-US" sz="2400" b="0" dirty="0">
                  <a:ea typeface="Cambria Math" panose="02040503050406030204" pitchFamily="18" charset="0"/>
                </a:endParaRPr>
              </a:p>
              <a:p>
                <a:pPr marL="36900" indent="0">
                  <a:buNone/>
                </a:pPr>
                <a:endParaRPr lang="en-US" sz="2400" dirty="0"/>
              </a:p>
              <a:p>
                <a:pPr marL="36900" indent="0">
                  <a:buNone/>
                </a:pPr>
                <a:r>
                  <a:rPr lang="en-US" sz="2400" dirty="0"/>
                  <a:t>And thus, for ALL training examples is:</a:t>
                </a:r>
              </a:p>
              <a:p>
                <a:pPr marL="36900" indent="0">
                  <a:buNone/>
                </a:pPr>
                <a:endParaRPr lang="en-US" sz="2400" dirty="0"/>
              </a:p>
              <a:p>
                <a:pPr marL="3690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𝐽</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r>
                        <a:rPr lang="en-US" sz="2400" b="0" i="1" smtClean="0">
                          <a:latin typeface="Cambria Math" panose="02040503050406030204" pitchFamily="18" charset="0"/>
                          <a:ea typeface="Cambria Math" panose="02040503050406030204" pitchFamily="18" charset="0"/>
                        </a:rPr>
                        <m:t>= </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𝑚</m:t>
                          </m:r>
                        </m:den>
                      </m:f>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r>
                            <a:rPr lang="en-US" sz="2400" i="1">
                              <a:latin typeface="Cambria Math" panose="02040503050406030204" pitchFamily="18" charset="0"/>
                            </a:rPr>
                            <m:t>𝐶𝑜𝑠𝑡</m:t>
                          </m:r>
                          <m:d>
                            <m:dPr>
                              <m:ctrlPr>
                                <a:rPr lang="en-US" sz="2400" i="1">
                                  <a:latin typeface="Cambria Math" panose="02040503050406030204" pitchFamily="18" charset="0"/>
                                </a:rPr>
                              </m:ctrlPr>
                            </m:dPr>
                            <m:e>
                              <m:r>
                                <a:rPr lang="en-US" sz="2400" i="1">
                                  <a:latin typeface="Cambria Math" panose="02040503050406030204" pitchFamily="18" charset="0"/>
                                </a:rPr>
                                <m:t>h</m:t>
                              </m:r>
                              <m:r>
                                <a:rPr lang="en-US" sz="2400" i="1" baseline="-25000">
                                  <a:latin typeface="Cambria Math" panose="02040503050406030204" pitchFamily="18" charset="0"/>
                                  <a:ea typeface="Cambria Math" panose="02040503050406030204" pitchFamily="18" charset="0"/>
                                </a:rPr>
                                <m:t>𝜃</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𝑦</m:t>
                              </m:r>
                            </m:e>
                          </m:d>
                        </m:e>
                      </m:nary>
                    </m:oMath>
                  </m:oMathPara>
                </a14:m>
                <a:endParaRPr lang="en-US" sz="240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1308295" y="1732449"/>
                <a:ext cx="10592973" cy="4921569"/>
              </a:xfrm>
              <a:blipFill rotWithShape="0">
                <a:blip r:embed="rId2"/>
                <a:stretch>
                  <a:fillRect/>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FAF7A518-EDC4-8543-8C54-33D796B30D64}"/>
              </a:ext>
            </a:extLst>
          </p:cNvPr>
          <p:cNvSpPr>
            <a:spLocks noGrp="1"/>
          </p:cNvSpPr>
          <p:nvPr>
            <p:ph type="title"/>
          </p:nvPr>
        </p:nvSpPr>
        <p:spPr>
          <a:xfrm>
            <a:off x="2498105" y="565609"/>
            <a:ext cx="8270144" cy="1321914"/>
          </a:xfrm>
        </p:spPr>
        <p:txBody>
          <a:bodyPr/>
          <a:lstStyle/>
          <a:p>
            <a:r>
              <a:rPr lang="en-US" dirty="0"/>
              <a:t>Logistic Regression: Better Cost Function</a:t>
            </a:r>
          </a:p>
        </p:txBody>
      </p:sp>
    </p:spTree>
    <p:extLst>
      <p:ext uri="{BB962C8B-B14F-4D97-AF65-F5344CB8AC3E}">
        <p14:creationId xmlns:p14="http://schemas.microsoft.com/office/powerpoint/2010/main" val="17994992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8215" y="409891"/>
            <a:ext cx="7950984" cy="1081705"/>
          </a:xfrm>
        </p:spPr>
        <p:txBody>
          <a:bodyPr/>
          <a:lstStyle/>
          <a:p>
            <a:r>
              <a:rPr lang="en-US" dirty="0"/>
              <a:t>Logistic Regression: Gradient Descent</a:t>
            </a:r>
          </a:p>
        </p:txBody>
      </p:sp>
      <mc:AlternateContent xmlns:mc="http://schemas.openxmlformats.org/markup-compatibility/2006">
        <mc:Choice xmlns:a14="http://schemas.microsoft.com/office/drawing/2010/main" Requires="a14">
          <p:sp>
            <p:nvSpPr>
              <p:cNvPr id="4" name="Content Placeholder 3"/>
              <p:cNvSpPr>
                <a:spLocks noGrp="1"/>
              </p:cNvSpPr>
              <p:nvPr>
                <p:ph sz="half" idx="1"/>
              </p:nvPr>
            </p:nvSpPr>
            <p:spPr>
              <a:xfrm>
                <a:off x="1308296" y="1195121"/>
                <a:ext cx="10003870" cy="5017143"/>
              </a:xfrm>
            </p:spPr>
            <p:txBody>
              <a:bodyPr>
                <a:noAutofit/>
              </a:bodyPr>
              <a:lstStyle/>
              <a:p>
                <a:pPr marL="36900" indent="0">
                  <a:buNone/>
                </a:pPr>
                <a:r>
                  <a:rPr lang="en-US" sz="2400" dirty="0"/>
                  <a:t>So let’s find the values of </a:t>
                </a:r>
                <a14:m>
                  <m:oMath xmlns:m="http://schemas.openxmlformats.org/officeDocument/2006/math">
                    <m:r>
                      <a:rPr lang="en-US" sz="2400" i="1">
                        <a:latin typeface="Cambria Math" panose="02040503050406030204" pitchFamily="18" charset="0"/>
                        <a:ea typeface="Cambria Math" panose="02040503050406030204" pitchFamily="18" charset="0"/>
                      </a:rPr>
                      <m:t>𝜃</m:t>
                    </m:r>
                  </m:oMath>
                </a14:m>
                <a:r>
                  <a:rPr lang="en-US" sz="2400" dirty="0"/>
                  <a:t> that minimizes this cost function:</a:t>
                </a:r>
              </a:p>
              <a:p>
                <a:pPr marL="3690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𝐽</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r>
                        <a:rPr lang="en-US" sz="2400" b="0" i="1" smtClean="0">
                          <a:latin typeface="Cambria Math" panose="02040503050406030204" pitchFamily="18" charset="0"/>
                          <a:ea typeface="Cambria Math" panose="02040503050406030204" pitchFamily="18" charset="0"/>
                        </a:rPr>
                        <m:t>= </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𝑚</m:t>
                          </m:r>
                        </m:den>
                      </m:f>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r>
                            <a:rPr lang="en-US" sz="2400" i="1">
                              <a:latin typeface="Cambria Math" panose="02040503050406030204" pitchFamily="18" charset="0"/>
                            </a:rPr>
                            <m:t>𝐶𝑜𝑠𝑡</m:t>
                          </m:r>
                          <m:d>
                            <m:dPr>
                              <m:ctrlPr>
                                <a:rPr lang="en-US" sz="2400" i="1">
                                  <a:latin typeface="Cambria Math" panose="02040503050406030204" pitchFamily="18" charset="0"/>
                                </a:rPr>
                              </m:ctrlPr>
                            </m:dPr>
                            <m:e>
                              <m:r>
                                <a:rPr lang="en-US" sz="2400" i="1">
                                  <a:latin typeface="Cambria Math" panose="02040503050406030204" pitchFamily="18" charset="0"/>
                                </a:rPr>
                                <m:t>h</m:t>
                              </m:r>
                              <m:r>
                                <a:rPr lang="en-US" sz="2400" i="1" baseline="-25000">
                                  <a:latin typeface="Cambria Math" panose="02040503050406030204" pitchFamily="18" charset="0"/>
                                  <a:ea typeface="Cambria Math" panose="02040503050406030204" pitchFamily="18" charset="0"/>
                                </a:rPr>
                                <m:t>𝜃</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𝑦</m:t>
                              </m:r>
                            </m:e>
                          </m:d>
                        </m:e>
                      </m:nary>
                    </m:oMath>
                  </m:oMathPara>
                </a14:m>
                <a:endParaRPr lang="en-US" sz="2400" dirty="0"/>
              </a:p>
              <a:p>
                <a:pPr marL="36900" indent="0">
                  <a:buNone/>
                </a:pPr>
                <a:endParaRPr lang="en-US" sz="2400" dirty="0"/>
              </a:p>
              <a:p>
                <a:pPr marL="36900" indent="0">
                  <a:buNone/>
                </a:pPr>
                <a:r>
                  <a:rPr lang="en-US" sz="2400" dirty="0"/>
                  <a:t>Reminder:</a:t>
                </a:r>
              </a:p>
              <a:p>
                <a:pPr marL="36900" indent="0">
                  <a:buNone/>
                </a:pPr>
                <a:r>
                  <a:rPr lang="en-US" sz="2400" dirty="0"/>
                  <a:t>Loop:</a:t>
                </a:r>
              </a:p>
              <a:p>
                <a:pPr marL="36900" indent="0">
                  <a:buNone/>
                </a:pPr>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baseline="-25000"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𝜃</m:t>
                    </m:r>
                    <m:r>
                      <a:rPr lang="en-US" sz="2400" b="0" i="1" baseline="-25000"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 − </m:t>
                    </m:r>
                    <m:r>
                      <a:rPr lang="en-US" sz="2400" b="0" i="1" smtClean="0">
                        <a:latin typeface="Cambria Math" panose="02040503050406030204" pitchFamily="18" charset="0"/>
                        <a:ea typeface="Cambria Math" panose="02040503050406030204" pitchFamily="18" charset="0"/>
                      </a:rPr>
                      <m:t>𝛼</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m:t>
                        </m:r>
                      </m:num>
                      <m:den>
                        <m:r>
                          <a:rPr lang="en-US" sz="2400" b="0" i="1" smtClean="0">
                            <a:latin typeface="Cambria Math" panose="02040503050406030204" pitchFamily="18" charset="0"/>
                            <a:ea typeface="Cambria Math" panose="02040503050406030204" pitchFamily="18" charset="0"/>
                          </a:rPr>
                          <m:t>𝜕𝜃</m:t>
                        </m:r>
                        <m:r>
                          <a:rPr lang="en-US" sz="2400" b="0" i="1" baseline="-25000" smtClean="0">
                            <a:latin typeface="Cambria Math" panose="02040503050406030204" pitchFamily="18" charset="0"/>
                            <a:ea typeface="Cambria Math" panose="02040503050406030204" pitchFamily="18" charset="0"/>
                          </a:rPr>
                          <m:t>𝑗</m:t>
                        </m:r>
                      </m:den>
                    </m:f>
                    <m:r>
                      <a:rPr lang="en-US" sz="2400" b="0" i="1" smtClean="0">
                        <a:latin typeface="Cambria Math" panose="02040503050406030204" pitchFamily="18" charset="0"/>
                        <a:ea typeface="Cambria Math" panose="02040503050406030204" pitchFamily="18" charset="0"/>
                      </a:rPr>
                      <m:t>𝐽</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oMath>
                </a14:m>
                <a:endParaRPr lang="en-US" sz="2400" dirty="0"/>
              </a:p>
              <a:p>
                <a:pPr marL="36900" indent="0">
                  <a:buNone/>
                </a:pPr>
                <a:r>
                  <a:rPr lang="en-US" sz="2400" dirty="0"/>
                  <a:t>	//So just need to differentiate J and we are done!</a:t>
                </a:r>
              </a:p>
            </p:txBody>
          </p:sp>
        </mc:Choice>
        <mc:Fallback>
          <p:sp>
            <p:nvSpPr>
              <p:cNvPr id="4" name="Content Placeholder 3"/>
              <p:cNvSpPr>
                <a:spLocks noGrp="1" noRot="1" noChangeAspect="1" noMove="1" noResize="1" noEditPoints="1" noAdjustHandles="1" noChangeArrowheads="1" noChangeShapeType="1" noTextEdit="1"/>
              </p:cNvSpPr>
              <p:nvPr>
                <p:ph sz="half" idx="1"/>
              </p:nvPr>
            </p:nvSpPr>
            <p:spPr>
              <a:xfrm>
                <a:off x="1308296" y="1195121"/>
                <a:ext cx="10003870" cy="5017143"/>
              </a:xfrm>
              <a:blipFill>
                <a:blip r:embed="rId2"/>
                <a:stretch>
                  <a:fillRect l="-507" t="-9343" b="-253"/>
                </a:stretch>
              </a:blipFill>
            </p:spPr>
            <p:txBody>
              <a:bodyPr/>
              <a:lstStyle/>
              <a:p>
                <a:r>
                  <a:rPr lang="en-US">
                    <a:noFill/>
                  </a:rPr>
                  <a:t> </a:t>
                </a:r>
              </a:p>
            </p:txBody>
          </p:sp>
        </mc:Fallback>
      </mc:AlternateContent>
    </p:spTree>
    <p:extLst>
      <p:ext uri="{BB962C8B-B14F-4D97-AF65-F5344CB8AC3E}">
        <p14:creationId xmlns:p14="http://schemas.microsoft.com/office/powerpoint/2010/main" val="8532150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Gradient Descent</a:t>
            </a:r>
          </a:p>
        </p:txBody>
      </p:sp>
      <mc:AlternateContent xmlns:mc="http://schemas.openxmlformats.org/markup-compatibility/2006">
        <mc:Choice xmlns:a14="http://schemas.microsoft.com/office/drawing/2010/main" Requires="a14">
          <p:sp>
            <p:nvSpPr>
              <p:cNvPr id="4" name="Content Placeholder 3"/>
              <p:cNvSpPr>
                <a:spLocks noGrp="1"/>
              </p:cNvSpPr>
              <p:nvPr>
                <p:ph sz="half" idx="1"/>
              </p:nvPr>
            </p:nvSpPr>
            <p:spPr>
              <a:xfrm>
                <a:off x="1308295" y="1732449"/>
                <a:ext cx="10592973" cy="4921569"/>
              </a:xfrm>
            </p:spPr>
            <p:txBody>
              <a:bodyPr>
                <a:noAutofit/>
              </a:bodyPr>
              <a:lstStyle/>
              <a:p>
                <a:pPr marL="36900" indent="0">
                  <a:buNone/>
                </a:pPr>
                <a:r>
                  <a:rPr lang="en-US" sz="2400" b="1" i="1" u="sng" dirty="0"/>
                  <a:t>Loop</a:t>
                </a:r>
                <a:r>
                  <a:rPr lang="en-US" sz="2400" dirty="0"/>
                  <a:t>:</a:t>
                </a:r>
                <a:br>
                  <a:rPr lang="en-US" sz="2400" dirty="0"/>
                </a:br>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baseline="-25000"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𝜃</m:t>
                    </m:r>
                    <m:r>
                      <a:rPr lang="en-US" sz="2400" b="0" i="1" baseline="-25000"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 − </m:t>
                    </m:r>
                    <m:r>
                      <a:rPr lang="en-US" sz="2400" b="0" i="1" smtClean="0">
                        <a:latin typeface="Cambria Math" panose="02040503050406030204" pitchFamily="18" charset="0"/>
                        <a:ea typeface="Cambria Math" panose="02040503050406030204" pitchFamily="18" charset="0"/>
                      </a:rPr>
                      <m:t>𝛼</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m:t>
                        </m:r>
                      </m:num>
                      <m:den>
                        <m:r>
                          <a:rPr lang="en-US" sz="2400" b="0" i="1" smtClean="0">
                            <a:latin typeface="Cambria Math" panose="02040503050406030204" pitchFamily="18" charset="0"/>
                            <a:ea typeface="Cambria Math" panose="02040503050406030204" pitchFamily="18" charset="0"/>
                          </a:rPr>
                          <m:t>𝜕𝜃</m:t>
                        </m:r>
                        <m:r>
                          <a:rPr lang="en-US" sz="2400" b="0" i="1" baseline="-25000" smtClean="0">
                            <a:latin typeface="Cambria Math" panose="02040503050406030204" pitchFamily="18" charset="0"/>
                            <a:ea typeface="Cambria Math" panose="02040503050406030204" pitchFamily="18" charset="0"/>
                          </a:rPr>
                          <m:t>𝑗</m:t>
                        </m:r>
                      </m:den>
                    </m:f>
                    <m:r>
                      <a:rPr lang="en-US" sz="2400" b="0" i="1" smtClean="0">
                        <a:latin typeface="Cambria Math" panose="02040503050406030204" pitchFamily="18" charset="0"/>
                        <a:ea typeface="Cambria Math" panose="02040503050406030204" pitchFamily="18" charset="0"/>
                      </a:rPr>
                      <m:t>𝐽</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oMath>
                </a14:m>
                <a:endParaRPr lang="en-US" sz="2400" dirty="0"/>
              </a:p>
              <a:p>
                <a:pPr marL="36900" indent="0">
                  <a:buNone/>
                </a:pPr>
                <a:endParaRPr lang="en-US" sz="2400" b="1" i="1" u="sng" dirty="0"/>
              </a:p>
              <a:p>
                <a:pPr marL="36900" indent="0">
                  <a:buNone/>
                </a:pPr>
                <a:r>
                  <a:rPr lang="en-US" sz="2400" b="1" i="1" u="sng" dirty="0"/>
                  <a:t>Where</a:t>
                </a:r>
                <a:r>
                  <a:rPr lang="en-US" sz="2400" dirty="0"/>
                  <a:t>:</a:t>
                </a:r>
              </a:p>
              <a:p>
                <a:pPr marL="36900" indent="0">
                  <a:buNone/>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num>
                        <m:den>
                          <m:r>
                            <a:rPr lang="en-US" sz="2400" i="1" smtClean="0">
                              <a:latin typeface="Cambria Math" panose="02040503050406030204" pitchFamily="18" charset="0"/>
                              <a:ea typeface="Cambria Math" panose="02040503050406030204" pitchFamily="18" charset="0"/>
                            </a:rPr>
                            <m:t>𝜕𝜃</m:t>
                          </m:r>
                          <m:r>
                            <a:rPr lang="en-US" sz="2400" b="0" i="1" baseline="-25000" smtClean="0">
                              <a:latin typeface="Cambria Math" panose="02040503050406030204" pitchFamily="18" charset="0"/>
                              <a:ea typeface="Cambria Math" panose="02040503050406030204" pitchFamily="18" charset="0"/>
                            </a:rPr>
                            <m:t>𝑗</m:t>
                          </m:r>
                        </m:den>
                      </m:f>
                      <m:r>
                        <a:rPr lang="en-US" sz="2400" b="0" i="1" smtClean="0">
                          <a:latin typeface="Cambria Math" panose="02040503050406030204" pitchFamily="18" charset="0"/>
                        </a:rPr>
                        <m:t>𝐽</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𝑚</m:t>
                          </m:r>
                        </m:den>
                      </m:f>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𝑚</m:t>
                          </m:r>
                        </m:sup>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h</m:t>
                              </m:r>
                              <m:r>
                                <a:rPr lang="en-US" sz="2400" b="0" i="1" baseline="-25000" smtClean="0">
                                  <a:latin typeface="Cambria Math" panose="02040503050406030204" pitchFamily="18" charset="0"/>
                                  <a:ea typeface="Cambria Math" panose="02040503050406030204" pitchFamily="18" charset="0"/>
                                </a:rPr>
                                <m:t>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𝑗</m:t>
                              </m:r>
                            </m:sub>
                          </m:sSub>
                          <m:r>
                            <a:rPr lang="en-US" sz="2400" b="0" i="1" smtClean="0">
                              <a:latin typeface="Cambria Math" panose="02040503050406030204" pitchFamily="18" charset="0"/>
                              <a:ea typeface="Cambria Math" panose="02040503050406030204" pitchFamily="18" charset="0"/>
                            </a:rPr>
                            <m:t> </m:t>
                          </m:r>
                        </m:e>
                      </m:nary>
                    </m:oMath>
                  </m:oMathPara>
                </a14:m>
                <a:endParaRPr lang="en-US" sz="2400" dirty="0"/>
              </a:p>
            </p:txBody>
          </p:sp>
        </mc:Choice>
        <mc:Fallback>
          <p:sp>
            <p:nvSpPr>
              <p:cNvPr id="4" name="Content Placeholder 3"/>
              <p:cNvSpPr>
                <a:spLocks noGrp="1" noRot="1" noChangeAspect="1" noMove="1" noResize="1" noEditPoints="1" noAdjustHandles="1" noChangeArrowheads="1" noChangeShapeType="1" noTextEdit="1"/>
              </p:cNvSpPr>
              <p:nvPr>
                <p:ph sz="half" idx="1"/>
              </p:nvPr>
            </p:nvSpPr>
            <p:spPr>
              <a:xfrm>
                <a:off x="1308295" y="1732449"/>
                <a:ext cx="10592973" cy="4921569"/>
              </a:xfrm>
              <a:blipFill>
                <a:blip r:embed="rId2"/>
                <a:stretch>
                  <a:fillRect l="-479" b="-10797"/>
                </a:stretch>
              </a:blipFill>
            </p:spPr>
            <p:txBody>
              <a:bodyPr/>
              <a:lstStyle/>
              <a:p>
                <a:r>
                  <a:rPr lang="en-US">
                    <a:noFill/>
                  </a:rPr>
                  <a:t> </a:t>
                </a:r>
              </a:p>
            </p:txBody>
          </p:sp>
        </mc:Fallback>
      </mc:AlternateContent>
    </p:spTree>
    <p:extLst>
      <p:ext uri="{BB962C8B-B14F-4D97-AF65-F5344CB8AC3E}">
        <p14:creationId xmlns:p14="http://schemas.microsoft.com/office/powerpoint/2010/main" val="3121031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sp>
        <p:nvSpPr>
          <p:cNvPr id="5" name="Text Placeholder 4"/>
          <p:cNvSpPr>
            <a:spLocks noGrp="1"/>
          </p:cNvSpPr>
          <p:nvPr>
            <p:ph type="body" idx="1"/>
          </p:nvPr>
        </p:nvSpPr>
        <p:spPr/>
        <p:txBody>
          <a:bodyPr/>
          <a:lstStyle/>
          <a:p>
            <a:r>
              <a:rPr lang="en-US" dirty="0"/>
              <a:t>Multi-class classification</a:t>
            </a:r>
          </a:p>
        </p:txBody>
      </p:sp>
    </p:spTree>
    <p:extLst>
      <p:ext uri="{BB962C8B-B14F-4D97-AF65-F5344CB8AC3E}">
        <p14:creationId xmlns:p14="http://schemas.microsoft.com/office/powerpoint/2010/main" val="1608211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Multi-Class Classification!</a:t>
            </a:r>
          </a:p>
        </p:txBody>
      </p:sp>
      <p:sp>
        <p:nvSpPr>
          <p:cNvPr id="4" name="Content Placeholder 3"/>
          <p:cNvSpPr>
            <a:spLocks noGrp="1"/>
          </p:cNvSpPr>
          <p:nvPr>
            <p:ph sz="half" idx="1"/>
          </p:nvPr>
        </p:nvSpPr>
        <p:spPr>
          <a:xfrm>
            <a:off x="5995500" y="1732449"/>
            <a:ext cx="5064665" cy="4527983"/>
          </a:xfrm>
        </p:spPr>
        <p:txBody>
          <a:bodyPr>
            <a:normAutofit/>
          </a:bodyPr>
          <a:lstStyle/>
          <a:p>
            <a:pPr marL="494100" indent="-457200"/>
            <a:endParaRPr lang="en-US" dirty="0"/>
          </a:p>
          <a:p>
            <a:pPr marL="494100" indent="-457200"/>
            <a:r>
              <a:rPr lang="en-US" dirty="0"/>
              <a:t>Problem: Doing classification but there is more than one class!</a:t>
            </a:r>
          </a:p>
          <a:p>
            <a:pPr marL="871200" lvl="1" indent="-457200"/>
            <a:r>
              <a:rPr lang="en-US" dirty="0"/>
              <a:t>Before we had 0 and 1</a:t>
            </a:r>
          </a:p>
          <a:p>
            <a:pPr marL="871200" lvl="1" indent="-457200"/>
            <a:r>
              <a:rPr lang="en-US" dirty="0"/>
              <a:t>But we could have 0-5 or anything else!</a:t>
            </a:r>
          </a:p>
          <a:p>
            <a:pPr marL="871200" lvl="1" indent="-457200"/>
            <a:endParaRPr lang="en-US" dirty="0"/>
          </a:p>
          <a:p>
            <a:pPr marL="494100" indent="-457200"/>
            <a:r>
              <a:rPr lang="en-US" dirty="0"/>
              <a:t>How can we adapt logistic regression to handle this?</a:t>
            </a:r>
          </a:p>
        </p:txBody>
      </p:sp>
      <p:pic>
        <p:nvPicPr>
          <p:cNvPr id="1028" name="Picture 4" descr="http://upload.wikimedia.org/wikipedia/commons/thumb/b/b5/SigmoidFunction.png/400px-SigmoidFun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133600"/>
            <a:ext cx="4953000" cy="3900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0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73640" y="695774"/>
            <a:ext cx="5298831" cy="5673967"/>
          </a:xfrm>
        </p:spPr>
        <p:txBody>
          <a:bodyPr>
            <a:normAutofit/>
          </a:bodyPr>
          <a:lstStyle/>
          <a:p>
            <a:pPr marL="36900" indent="0" algn="ctr">
              <a:buNone/>
            </a:pPr>
            <a:r>
              <a:rPr lang="en-US" sz="2400" b="1" dirty="0"/>
              <a:t>Learning by Doing</a:t>
            </a:r>
          </a:p>
          <a:p>
            <a:pPr marL="36900" indent="0">
              <a:buNone/>
            </a:pPr>
            <a:endParaRPr lang="en-US" dirty="0"/>
          </a:p>
          <a:p>
            <a:r>
              <a:rPr lang="en-US" dirty="0"/>
              <a:t>Reinforcement Learning Models usually contain (at a minimum):</a:t>
            </a:r>
          </a:p>
          <a:p>
            <a:pPr lvl="1"/>
            <a:r>
              <a:rPr lang="en-US" dirty="0"/>
              <a:t>A concept of reward</a:t>
            </a:r>
          </a:p>
          <a:p>
            <a:pPr lvl="1"/>
            <a:r>
              <a:rPr lang="en-US" dirty="0"/>
              <a:t>A set of actions an agent can take</a:t>
            </a:r>
          </a:p>
          <a:p>
            <a:pPr lvl="1"/>
            <a:r>
              <a:rPr lang="en-US" dirty="0"/>
              <a:t>A set of ways to observe the environment</a:t>
            </a:r>
          </a:p>
          <a:p>
            <a:pPr lvl="1"/>
            <a:r>
              <a:rPr lang="en-US" dirty="0"/>
              <a:t>Can be modeled with Markov Decision Processes and many other techniques</a:t>
            </a:r>
          </a:p>
          <a:p>
            <a:endParaRPr lang="en-US" dirty="0"/>
          </a:p>
        </p:txBody>
      </p:sp>
      <p:pic>
        <p:nvPicPr>
          <p:cNvPr id="4" name="Picture 2" descr="https://sp.yimg.com/ib/th?id=HN.608005616744729845&amp;pid=15.1&amp;P=0">
            <a:extLst>
              <a:ext uri="{FF2B5EF4-FFF2-40B4-BE49-F238E27FC236}">
                <a16:creationId xmlns:a16="http://schemas.microsoft.com/office/drawing/2014/main" id="{D20FF67C-81F7-F44D-BF1B-110741117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568" y="1185963"/>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6403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vs. One Algorithm!</a:t>
            </a:r>
          </a:p>
        </p:txBody>
      </p:sp>
      <p:sp>
        <p:nvSpPr>
          <p:cNvPr id="4" name="Content Placeholder 3"/>
          <p:cNvSpPr>
            <a:spLocks noGrp="1"/>
          </p:cNvSpPr>
          <p:nvPr>
            <p:ph sz="half" idx="1"/>
          </p:nvPr>
        </p:nvSpPr>
        <p:spPr>
          <a:xfrm>
            <a:off x="5882381" y="1666462"/>
            <a:ext cx="5064665" cy="4680877"/>
          </a:xfrm>
        </p:spPr>
        <p:txBody>
          <a:bodyPr>
            <a:normAutofit fontScale="92500" lnSpcReduction="20000"/>
          </a:bodyPr>
          <a:lstStyle/>
          <a:p>
            <a:pPr marL="494100" indent="-457200"/>
            <a:endParaRPr lang="en-US" dirty="0"/>
          </a:p>
          <a:p>
            <a:pPr marL="494100" indent="-457200"/>
            <a:r>
              <a:rPr lang="en-US" dirty="0"/>
              <a:t>One way to deal with this is called the many versus one algorithm</a:t>
            </a:r>
          </a:p>
          <a:p>
            <a:pPr marL="494100" indent="-457200"/>
            <a:endParaRPr lang="en-US" dirty="0"/>
          </a:p>
          <a:p>
            <a:pPr marL="494100" indent="-457200"/>
            <a:r>
              <a:rPr lang="en-US" dirty="0"/>
              <a:t>Suppose we have 5 classifications (1-5)</a:t>
            </a:r>
          </a:p>
          <a:p>
            <a:pPr marL="494100" indent="-457200"/>
            <a:endParaRPr lang="en-US" dirty="0"/>
          </a:p>
          <a:p>
            <a:pPr marL="494100" indent="-457200"/>
            <a:r>
              <a:rPr lang="en-US" dirty="0"/>
              <a:t>Idea:</a:t>
            </a:r>
          </a:p>
          <a:p>
            <a:pPr marL="871200" lvl="1" indent="-457200"/>
            <a:r>
              <a:rPr lang="en-US" dirty="0"/>
              <a:t>Treat 1 as a 1 and 2-5 as 0</a:t>
            </a:r>
          </a:p>
          <a:p>
            <a:pPr marL="871200" lvl="1" indent="-457200"/>
            <a:r>
              <a:rPr lang="en-US" dirty="0"/>
              <a:t>Run LR as we did before</a:t>
            </a:r>
          </a:p>
          <a:p>
            <a:pPr marL="871200" lvl="1" indent="-457200"/>
            <a:r>
              <a:rPr lang="en-US" dirty="0"/>
              <a:t>Then, Treat 2 as 1 and 1,3,4,5 as 0</a:t>
            </a:r>
          </a:p>
          <a:p>
            <a:pPr marL="871200" lvl="1" indent="-457200"/>
            <a:r>
              <a:rPr lang="en-US" dirty="0"/>
              <a:t>Run another LR</a:t>
            </a:r>
          </a:p>
        </p:txBody>
      </p:sp>
      <p:pic>
        <p:nvPicPr>
          <p:cNvPr id="1028" name="Picture 4" descr="http://upload.wikimedia.org/wikipedia/commons/thumb/b/b5/SigmoidFunction.png/400px-SigmoidFun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133600"/>
            <a:ext cx="4953000" cy="3900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4275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vs. One Algorithm!</a:t>
            </a:r>
          </a:p>
        </p:txBody>
      </p:sp>
      <p:sp>
        <p:nvSpPr>
          <p:cNvPr id="4" name="Content Placeholder 3"/>
          <p:cNvSpPr>
            <a:spLocks noGrp="1"/>
          </p:cNvSpPr>
          <p:nvPr>
            <p:ph sz="half" idx="1"/>
          </p:nvPr>
        </p:nvSpPr>
        <p:spPr>
          <a:xfrm>
            <a:off x="5910661" y="1609901"/>
            <a:ext cx="5064665" cy="4680877"/>
          </a:xfrm>
        </p:spPr>
        <p:txBody>
          <a:bodyPr>
            <a:normAutofit fontScale="92500" lnSpcReduction="20000"/>
          </a:bodyPr>
          <a:lstStyle/>
          <a:p>
            <a:pPr marL="494100" indent="-457200"/>
            <a:endParaRPr lang="en-US" dirty="0"/>
          </a:p>
          <a:p>
            <a:pPr marL="494100" indent="-457200"/>
            <a:r>
              <a:rPr lang="en-US" dirty="0"/>
              <a:t>One way to deal with this is called the many versus one algorithm</a:t>
            </a:r>
          </a:p>
          <a:p>
            <a:pPr marL="494100" indent="-457200"/>
            <a:endParaRPr lang="en-US" dirty="0"/>
          </a:p>
          <a:p>
            <a:pPr marL="494100" indent="-457200"/>
            <a:r>
              <a:rPr lang="en-US" dirty="0"/>
              <a:t>Suppose we have 5 classifications (1-5)</a:t>
            </a:r>
          </a:p>
          <a:p>
            <a:pPr marL="494100" indent="-457200"/>
            <a:endParaRPr lang="en-US" dirty="0"/>
          </a:p>
          <a:p>
            <a:pPr marL="494100" indent="-457200"/>
            <a:r>
              <a:rPr lang="en-US" dirty="0"/>
              <a:t>Idea:</a:t>
            </a:r>
          </a:p>
          <a:p>
            <a:pPr marL="871200" lvl="1" indent="-457200"/>
            <a:r>
              <a:rPr lang="en-US" dirty="0"/>
              <a:t>Treat 1 as a 1 and 2-5 as 0</a:t>
            </a:r>
          </a:p>
          <a:p>
            <a:pPr marL="871200" lvl="1" indent="-457200"/>
            <a:r>
              <a:rPr lang="en-US" dirty="0"/>
              <a:t>Run LR as we did before</a:t>
            </a:r>
          </a:p>
          <a:p>
            <a:pPr marL="871200" lvl="1" indent="-457200"/>
            <a:r>
              <a:rPr lang="en-US" dirty="0"/>
              <a:t>Then, Treat 2 as 1 and 1,3,4,5 as 0</a:t>
            </a:r>
          </a:p>
          <a:p>
            <a:pPr marL="871200" lvl="1" indent="-457200"/>
            <a:r>
              <a:rPr lang="en-US" dirty="0"/>
              <a:t>Run another LR</a:t>
            </a:r>
          </a:p>
        </p:txBody>
      </p:sp>
      <p:pic>
        <p:nvPicPr>
          <p:cNvPr id="1028" name="Picture 4" descr="http://upload.wikimedia.org/wikipedia/commons/thumb/b/b5/SigmoidFunction.png/400px-SigmoidFun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133600"/>
            <a:ext cx="4953000" cy="3900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1719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vs. One Algorithm!</a:t>
            </a:r>
          </a:p>
        </p:txBody>
      </p:sp>
      <p:sp>
        <p:nvSpPr>
          <p:cNvPr id="4" name="Content Placeholder 3"/>
          <p:cNvSpPr>
            <a:spLocks noGrp="1"/>
          </p:cNvSpPr>
          <p:nvPr>
            <p:ph sz="half" idx="1"/>
          </p:nvPr>
        </p:nvSpPr>
        <p:spPr>
          <a:xfrm>
            <a:off x="953270" y="1657035"/>
            <a:ext cx="10691360" cy="4680877"/>
          </a:xfrm>
        </p:spPr>
        <p:txBody>
          <a:bodyPr>
            <a:normAutofit fontScale="85000" lnSpcReduction="10000"/>
          </a:bodyPr>
          <a:lstStyle/>
          <a:p>
            <a:pPr marL="494100" indent="-457200"/>
            <a:r>
              <a:rPr lang="en-US" dirty="0"/>
              <a:t>So, we end up with (in this case) five unique logistic regressions!</a:t>
            </a:r>
          </a:p>
          <a:p>
            <a:pPr marL="494100" indent="-457200"/>
            <a:endParaRPr lang="en-US" dirty="0"/>
          </a:p>
          <a:p>
            <a:pPr marL="494100" indent="-457200"/>
            <a:r>
              <a:rPr lang="en-US" dirty="0"/>
              <a:t>1 vs 2-5			//Will return the percent chance an example is a 1 or something else</a:t>
            </a:r>
          </a:p>
          <a:p>
            <a:pPr marL="494100" indent="-457200"/>
            <a:endParaRPr lang="en-US" dirty="0"/>
          </a:p>
          <a:p>
            <a:pPr marL="494100" indent="-457200"/>
            <a:r>
              <a:rPr lang="en-US" dirty="0"/>
              <a:t>2 vs 1,3-5		//Will return the percent chance an example is a 2 or something else</a:t>
            </a:r>
          </a:p>
          <a:p>
            <a:pPr marL="494100" indent="-457200"/>
            <a:endParaRPr lang="en-US" dirty="0"/>
          </a:p>
          <a:p>
            <a:pPr marL="494100" indent="-457200"/>
            <a:r>
              <a:rPr lang="en-US" dirty="0"/>
              <a:t>3 vs 1,2,4,5		//…3 or something else</a:t>
            </a:r>
          </a:p>
          <a:p>
            <a:pPr marL="494100" indent="-457200"/>
            <a:endParaRPr lang="en-US" dirty="0"/>
          </a:p>
          <a:p>
            <a:pPr marL="494100" indent="-457200"/>
            <a:r>
              <a:rPr lang="en-US" dirty="0"/>
              <a:t>4 vs 1-3,5		//…4 or something else</a:t>
            </a:r>
          </a:p>
          <a:p>
            <a:pPr marL="494100" indent="-457200"/>
            <a:endParaRPr lang="en-US" dirty="0"/>
          </a:p>
          <a:p>
            <a:pPr marL="494100" indent="-457200"/>
            <a:r>
              <a:rPr lang="en-US" dirty="0"/>
              <a:t>5 vs 1-4			//…5 or something else</a:t>
            </a:r>
          </a:p>
        </p:txBody>
      </p:sp>
    </p:spTree>
    <p:extLst>
      <p:ext uri="{BB962C8B-B14F-4D97-AF65-F5344CB8AC3E}">
        <p14:creationId xmlns:p14="http://schemas.microsoft.com/office/powerpoint/2010/main" val="34451865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vs. One Algorithm!</a:t>
            </a:r>
          </a:p>
        </p:txBody>
      </p:sp>
      <p:sp>
        <p:nvSpPr>
          <p:cNvPr id="4" name="Content Placeholder 3"/>
          <p:cNvSpPr>
            <a:spLocks noGrp="1"/>
          </p:cNvSpPr>
          <p:nvPr>
            <p:ph sz="half" idx="1"/>
          </p:nvPr>
        </p:nvSpPr>
        <p:spPr>
          <a:xfrm>
            <a:off x="811867" y="1723023"/>
            <a:ext cx="10691360" cy="4680877"/>
          </a:xfrm>
        </p:spPr>
        <p:txBody>
          <a:bodyPr>
            <a:normAutofit fontScale="92500" lnSpcReduction="20000"/>
          </a:bodyPr>
          <a:lstStyle/>
          <a:p>
            <a:pPr marL="494100" indent="-457200"/>
            <a:r>
              <a:rPr lang="en-US" dirty="0"/>
              <a:t>So, we end up with (in this case) five unique logistic regressions!</a:t>
            </a:r>
          </a:p>
          <a:p>
            <a:pPr marL="494100" indent="-457200"/>
            <a:endParaRPr lang="en-US" dirty="0"/>
          </a:p>
          <a:p>
            <a:pPr marL="494100" indent="-457200"/>
            <a:r>
              <a:rPr lang="en-US" dirty="0"/>
              <a:t>1 vs 2-5			//Will return the percent chance an example is a 1 or something else</a:t>
            </a:r>
          </a:p>
          <a:p>
            <a:pPr marL="494100" indent="-457200"/>
            <a:r>
              <a:rPr lang="en-US" dirty="0"/>
              <a:t>2 vs 1,3-5		//Will return the percent chance an example is a 2 or something else</a:t>
            </a:r>
          </a:p>
          <a:p>
            <a:pPr marL="494100" indent="-457200"/>
            <a:r>
              <a:rPr lang="en-US" dirty="0"/>
              <a:t>3 vs 1,2,4,5		//…3 or something else</a:t>
            </a:r>
          </a:p>
          <a:p>
            <a:pPr marL="494100" indent="-457200"/>
            <a:r>
              <a:rPr lang="en-US" dirty="0"/>
              <a:t>4 vs 1-3,5		//…4 or something else</a:t>
            </a:r>
          </a:p>
          <a:p>
            <a:pPr marL="494100" indent="-457200"/>
            <a:r>
              <a:rPr lang="en-US" dirty="0"/>
              <a:t>5 vs 1-4			//…5 or something else</a:t>
            </a:r>
          </a:p>
          <a:p>
            <a:pPr marL="494100" indent="-457200"/>
            <a:endParaRPr lang="en-US" dirty="0"/>
          </a:p>
          <a:p>
            <a:pPr marL="494100" indent="-457200"/>
            <a:r>
              <a:rPr lang="en-US" dirty="0"/>
              <a:t>So, if we send an example through each regression it might return something like:</a:t>
            </a:r>
          </a:p>
          <a:p>
            <a:pPr marL="494100" indent="-457200"/>
            <a:r>
              <a:rPr lang="en-US" dirty="0"/>
              <a:t>1: 0.2		2: 0.4		3: 0.81		4: 0.46		5: 0.33</a:t>
            </a:r>
          </a:p>
        </p:txBody>
      </p:sp>
    </p:spTree>
    <p:extLst>
      <p:ext uri="{BB962C8B-B14F-4D97-AF65-F5344CB8AC3E}">
        <p14:creationId xmlns:p14="http://schemas.microsoft.com/office/powerpoint/2010/main" val="12282977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vs. One Algorithm!</a:t>
            </a:r>
          </a:p>
        </p:txBody>
      </p:sp>
      <p:sp>
        <p:nvSpPr>
          <p:cNvPr id="4" name="Content Placeholder 3"/>
          <p:cNvSpPr>
            <a:spLocks noGrp="1"/>
          </p:cNvSpPr>
          <p:nvPr>
            <p:ph sz="half" idx="1"/>
          </p:nvPr>
        </p:nvSpPr>
        <p:spPr>
          <a:xfrm>
            <a:off x="840148" y="1741876"/>
            <a:ext cx="10691360" cy="4680877"/>
          </a:xfrm>
        </p:spPr>
        <p:txBody>
          <a:bodyPr>
            <a:normAutofit/>
          </a:bodyPr>
          <a:lstStyle/>
          <a:p>
            <a:pPr marL="494100" indent="-457200"/>
            <a:endParaRPr lang="en-US" dirty="0"/>
          </a:p>
          <a:p>
            <a:pPr marL="494100" indent="-457200"/>
            <a:r>
              <a:rPr lang="en-US" dirty="0"/>
              <a:t>So, if we send an example through each regression it might return something like:</a:t>
            </a:r>
          </a:p>
          <a:p>
            <a:pPr marL="494100" indent="-457200"/>
            <a:r>
              <a:rPr lang="en-US" dirty="0"/>
              <a:t>1: 0.2		2: 0.4		3: 0.81		4: 0.46		5: 0.33</a:t>
            </a:r>
          </a:p>
          <a:p>
            <a:pPr marL="494100" indent="-457200"/>
            <a:endParaRPr lang="en-US" dirty="0"/>
          </a:p>
          <a:p>
            <a:pPr marL="494100" indent="-457200"/>
            <a:r>
              <a:rPr lang="en-US" dirty="0"/>
              <a:t>In this case we would return that this example is a 3 because that is the highest percentage we calculated</a:t>
            </a:r>
          </a:p>
          <a:p>
            <a:pPr marL="494100" indent="-457200"/>
            <a:endParaRPr lang="en-US" dirty="0"/>
          </a:p>
          <a:p>
            <a:pPr marL="494100" indent="-457200"/>
            <a:r>
              <a:rPr lang="en-US" dirty="0"/>
              <a:t>Usually, we return the percentage as well (as a degree of confidence measure)</a:t>
            </a:r>
          </a:p>
        </p:txBody>
      </p:sp>
    </p:spTree>
    <p:extLst>
      <p:ext uri="{BB962C8B-B14F-4D97-AF65-F5344CB8AC3E}">
        <p14:creationId xmlns:p14="http://schemas.microsoft.com/office/powerpoint/2010/main" val="7527968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610325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0447" y="438171"/>
            <a:ext cx="7950984" cy="1081705"/>
          </a:xfrm>
        </p:spPr>
        <p:txBody>
          <a:bodyPr/>
          <a:lstStyle/>
          <a:p>
            <a:r>
              <a:rPr lang="en-US" dirty="0"/>
              <a:t>Conclusions!</a:t>
            </a:r>
          </a:p>
        </p:txBody>
      </p:sp>
      <p:sp>
        <p:nvSpPr>
          <p:cNvPr id="4" name="Content Placeholder 3"/>
          <p:cNvSpPr>
            <a:spLocks noGrp="1"/>
          </p:cNvSpPr>
          <p:nvPr>
            <p:ph sz="half" idx="1"/>
          </p:nvPr>
        </p:nvSpPr>
        <p:spPr>
          <a:xfrm>
            <a:off x="1066392" y="1741876"/>
            <a:ext cx="10066664" cy="4960582"/>
          </a:xfrm>
        </p:spPr>
        <p:txBody>
          <a:bodyPr>
            <a:normAutofit fontScale="92500" lnSpcReduction="10000"/>
          </a:bodyPr>
          <a:lstStyle/>
          <a:p>
            <a:pPr marL="494100" indent="-457200"/>
            <a:r>
              <a:rPr lang="en-US" b="1" i="1" u="sng" dirty="0"/>
              <a:t>Supervised Learning</a:t>
            </a:r>
            <a:r>
              <a:rPr lang="en-US" dirty="0"/>
              <a:t>: Given training examples, learn to recognize patterns and identify new unseen instances of the same kind</a:t>
            </a:r>
          </a:p>
          <a:p>
            <a:pPr marL="494100" indent="-457200"/>
            <a:endParaRPr lang="en-US" dirty="0"/>
          </a:p>
          <a:p>
            <a:pPr marL="494100" indent="-457200"/>
            <a:r>
              <a:rPr lang="en-US" b="1" i="1" dirty="0"/>
              <a:t>Regression:</a:t>
            </a:r>
          </a:p>
          <a:p>
            <a:pPr marL="871200" lvl="1" indent="-457200"/>
            <a:r>
              <a:rPr lang="en-US" dirty="0"/>
              <a:t>Really strong, general technique for learning. Good for almost any data set with continuous output variable. Can use Normal Equation or Gradient Descent. Can be adapted to fit polynomials, normalized for simplification, etc. very easily</a:t>
            </a:r>
          </a:p>
          <a:p>
            <a:pPr marL="871200" lvl="1" indent="-457200"/>
            <a:r>
              <a:rPr lang="en-US" dirty="0"/>
              <a:t>Not as sophisticated as some approaches we’ll see later (Neural Networks etc.)</a:t>
            </a:r>
          </a:p>
          <a:p>
            <a:pPr marL="871200" lvl="1" indent="-457200"/>
            <a:endParaRPr lang="en-US" dirty="0"/>
          </a:p>
          <a:p>
            <a:pPr marL="494100" indent="-457200"/>
            <a:r>
              <a:rPr lang="en-US" b="1" i="1" dirty="0"/>
              <a:t>Logistic Regression</a:t>
            </a:r>
            <a:r>
              <a:rPr lang="en-US" dirty="0"/>
              <a:t>:</a:t>
            </a:r>
          </a:p>
          <a:p>
            <a:pPr marL="871200" lvl="1" indent="-457200"/>
            <a:r>
              <a:rPr lang="en-US" dirty="0"/>
              <a:t>Great for classification tasks (output variable is discreet). Naturally probabilistic. Same cost function (in form) as linear regression. Can handle multiple classes quite easily</a:t>
            </a:r>
          </a:p>
          <a:p>
            <a:pPr marL="871200" lvl="1" indent="-457200"/>
            <a:endParaRPr lang="en-US" dirty="0"/>
          </a:p>
        </p:txBody>
      </p:sp>
    </p:spTree>
    <p:extLst>
      <p:ext uri="{BB962C8B-B14F-4D97-AF65-F5344CB8AC3E}">
        <p14:creationId xmlns:p14="http://schemas.microsoft.com/office/powerpoint/2010/main" val="929903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88793" y="790040"/>
            <a:ext cx="5298831" cy="5673967"/>
          </a:xfrm>
        </p:spPr>
        <p:txBody>
          <a:bodyPr>
            <a:normAutofit fontScale="92500" lnSpcReduction="10000"/>
          </a:bodyPr>
          <a:lstStyle/>
          <a:p>
            <a:pPr marL="36900" indent="0" algn="ctr">
              <a:buNone/>
            </a:pPr>
            <a:r>
              <a:rPr lang="en-US" sz="2400" b="1" dirty="0"/>
              <a:t>Reinforcement Learning: Example</a:t>
            </a:r>
          </a:p>
          <a:p>
            <a:endParaRPr lang="en-US" dirty="0"/>
          </a:p>
          <a:p>
            <a:r>
              <a:rPr lang="en-US" dirty="0"/>
              <a:t>Suppose we want an agent that plays Mario</a:t>
            </a:r>
          </a:p>
          <a:p>
            <a:endParaRPr lang="en-US" dirty="0"/>
          </a:p>
          <a:p>
            <a:r>
              <a:rPr lang="en-US" dirty="0"/>
              <a:t>A concept of reward</a:t>
            </a:r>
          </a:p>
          <a:p>
            <a:pPr lvl="1"/>
            <a:r>
              <a:rPr lang="en-US" dirty="0"/>
              <a:t>Going to the right = reward (maximize this)</a:t>
            </a:r>
          </a:p>
          <a:p>
            <a:endParaRPr lang="en-US" dirty="0"/>
          </a:p>
          <a:p>
            <a:r>
              <a:rPr lang="en-US" dirty="0"/>
              <a:t>A set of actions an agent can take</a:t>
            </a:r>
          </a:p>
          <a:p>
            <a:pPr lvl="1"/>
            <a:r>
              <a:rPr lang="en-US" dirty="0"/>
              <a:t>Buttons on the controller (jump, etc.)</a:t>
            </a:r>
          </a:p>
          <a:p>
            <a:endParaRPr lang="en-US" dirty="0"/>
          </a:p>
          <a:p>
            <a:r>
              <a:rPr lang="en-US" dirty="0"/>
              <a:t>A set of ways to observe the environment</a:t>
            </a:r>
          </a:p>
          <a:p>
            <a:pPr lvl="1"/>
            <a:r>
              <a:rPr lang="en-US" dirty="0"/>
              <a:t>Depends. What are the options here?</a:t>
            </a:r>
          </a:p>
        </p:txBody>
      </p:sp>
      <p:pic>
        <p:nvPicPr>
          <p:cNvPr id="2" name="Picture 2" descr="http://blog.mlive.com/manzero/2007/10/large_20071001-supermariobroslostlevel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76" y="1561172"/>
            <a:ext cx="5740719" cy="4093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549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64211" y="705200"/>
            <a:ext cx="5298831" cy="5673967"/>
          </a:xfrm>
        </p:spPr>
        <p:txBody>
          <a:bodyPr>
            <a:normAutofit fontScale="92500" lnSpcReduction="20000"/>
          </a:bodyPr>
          <a:lstStyle/>
          <a:p>
            <a:pPr marL="36900" indent="0" algn="ctr">
              <a:buNone/>
            </a:pPr>
            <a:r>
              <a:rPr lang="en-US" sz="2400" b="1" dirty="0"/>
              <a:t>Learning by Example</a:t>
            </a:r>
          </a:p>
          <a:p>
            <a:pPr marL="36900" indent="0">
              <a:buNone/>
            </a:pPr>
            <a:endParaRPr lang="en-US" dirty="0"/>
          </a:p>
          <a:p>
            <a:r>
              <a:rPr lang="en-US" dirty="0"/>
              <a:t>If I show you a bunch of examples of a new species of animal, you’ll know how to recognize that animal</a:t>
            </a:r>
          </a:p>
          <a:p>
            <a:endParaRPr lang="en-US" dirty="0"/>
          </a:p>
          <a:p>
            <a:r>
              <a:rPr lang="en-US" dirty="0"/>
              <a:t>I didn’t explicitly teach you anything, so how did you do it?</a:t>
            </a:r>
          </a:p>
          <a:p>
            <a:endParaRPr lang="en-US" dirty="0"/>
          </a:p>
          <a:p>
            <a:r>
              <a:rPr lang="en-US" dirty="0"/>
              <a:t>This is called </a:t>
            </a:r>
            <a:r>
              <a:rPr lang="en-US" b="1" u="sng" dirty="0"/>
              <a:t>Supervised Learning</a:t>
            </a:r>
            <a:r>
              <a:rPr lang="en-US" dirty="0"/>
              <a:t> because a supervisor (teacher, etc.) is telling you the answer to many examples</a:t>
            </a:r>
          </a:p>
          <a:p>
            <a:endParaRPr lang="en-US" dirty="0"/>
          </a:p>
          <a:p>
            <a:r>
              <a:rPr lang="en-US" dirty="0"/>
              <a:t>Then, hopefully you can perform the task independently afterward</a:t>
            </a:r>
          </a:p>
        </p:txBody>
      </p:sp>
      <p:pic>
        <p:nvPicPr>
          <p:cNvPr id="4" name="Picture 2" descr="https://sp.yimg.com/ib/th?id=HN.608005616744729845&amp;pid=15.1&amp;P=0">
            <a:extLst>
              <a:ext uri="{FF2B5EF4-FFF2-40B4-BE49-F238E27FC236}">
                <a16:creationId xmlns:a16="http://schemas.microsoft.com/office/drawing/2014/main" id="{7FE6CC0F-4640-F54C-9A17-9A1B4CD81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568" y="1185963"/>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455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54784" y="610930"/>
            <a:ext cx="5298831" cy="5673967"/>
          </a:xfrm>
        </p:spPr>
        <p:txBody>
          <a:bodyPr>
            <a:normAutofit fontScale="92500" lnSpcReduction="10000"/>
          </a:bodyPr>
          <a:lstStyle/>
          <a:p>
            <a:pPr marL="36900" indent="0" algn="ctr">
              <a:buNone/>
            </a:pPr>
            <a:r>
              <a:rPr lang="en-US" sz="2400" b="1" dirty="0"/>
              <a:t>Learning by Example</a:t>
            </a:r>
          </a:p>
          <a:p>
            <a:pPr marL="36900" indent="0">
              <a:buNone/>
            </a:pPr>
            <a:endParaRPr lang="en-US" dirty="0"/>
          </a:p>
          <a:p>
            <a:r>
              <a:rPr lang="en-US" dirty="0"/>
              <a:t>This is called </a:t>
            </a:r>
            <a:r>
              <a:rPr lang="en-US" b="1" u="sng" dirty="0"/>
              <a:t>Supervised Learning</a:t>
            </a:r>
            <a:r>
              <a:rPr lang="en-US" dirty="0"/>
              <a:t> because a supervisor (teacher, etc.) is telling you the answer to many examples</a:t>
            </a:r>
          </a:p>
          <a:p>
            <a:endParaRPr lang="en-US" dirty="0"/>
          </a:p>
          <a:p>
            <a:r>
              <a:rPr lang="en-US" dirty="0"/>
              <a:t>For supervised learning, we will need:</a:t>
            </a:r>
          </a:p>
          <a:p>
            <a:pPr lvl="1"/>
            <a:r>
              <a:rPr lang="en-US" dirty="0"/>
              <a:t>Many examples with the correct answer!</a:t>
            </a:r>
          </a:p>
          <a:p>
            <a:pPr lvl="1"/>
            <a:r>
              <a:rPr lang="en-US" dirty="0"/>
              <a:t>A set of characteristics to look for in each example</a:t>
            </a:r>
          </a:p>
          <a:p>
            <a:pPr lvl="2"/>
            <a:r>
              <a:rPr lang="en-US" dirty="0"/>
              <a:t>E.g., looking at cardinals, we notice the male cardinals are red and the females are </a:t>
            </a:r>
            <a:r>
              <a:rPr lang="en-US" dirty="0" err="1"/>
              <a:t>green’ish</a:t>
            </a:r>
            <a:endParaRPr lang="en-US" dirty="0"/>
          </a:p>
          <a:p>
            <a:pPr lvl="2"/>
            <a:r>
              <a:rPr lang="en-US" dirty="0"/>
              <a:t>We call these </a:t>
            </a:r>
            <a:r>
              <a:rPr lang="en-US" b="1" u="sng" dirty="0"/>
              <a:t>features</a:t>
            </a:r>
          </a:p>
        </p:txBody>
      </p:sp>
      <p:pic>
        <p:nvPicPr>
          <p:cNvPr id="4" name="Picture 2" descr="https://sp.yimg.com/ib/th?id=HN.608005616744729845&amp;pid=15.1&amp;P=0">
            <a:extLst>
              <a:ext uri="{FF2B5EF4-FFF2-40B4-BE49-F238E27FC236}">
                <a16:creationId xmlns:a16="http://schemas.microsoft.com/office/drawing/2014/main" id="{62BCB218-AE2A-2246-A51E-9AB2F2CBD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568" y="1185963"/>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5899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{EDE6B604-3C90-5542-ACD8-ED153B7ACD07}tf16401378</Template>
  <TotalTime>2832</TotalTime>
  <Words>3428</Words>
  <Application>Microsoft Macintosh PowerPoint</Application>
  <PresentationFormat>Widescreen</PresentationFormat>
  <Paragraphs>636</Paragraphs>
  <Slides>66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MS Shell Dlg 2</vt:lpstr>
      <vt:lpstr>Arial</vt:lpstr>
      <vt:lpstr>Cambria Math</vt:lpstr>
      <vt:lpstr>Wingdings</vt:lpstr>
      <vt:lpstr>Wingdings 2</vt:lpstr>
      <vt:lpstr>Wingdings 3</vt:lpstr>
      <vt:lpstr>Madison</vt:lpstr>
      <vt:lpstr>CS3100: DSA2 Mark Floryan  Machine Learning: Intro</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Supervised Learning</vt:lpstr>
      <vt:lpstr>PowerPoint Presentation</vt:lpstr>
      <vt:lpstr>Example: Predicting Grades</vt:lpstr>
      <vt:lpstr>PowerPoint Presentation</vt:lpstr>
      <vt:lpstr>Example: Predicting Grades</vt:lpstr>
      <vt:lpstr>Supervised Learning: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Supervised Learning: Regression</vt:lpstr>
      <vt:lpstr>PowerPoint Presentation</vt:lpstr>
      <vt:lpstr>PowerPoint Presentation</vt:lpstr>
      <vt:lpstr>PowerPoint Presentation</vt:lpstr>
      <vt:lpstr>PowerPoint Presentation</vt:lpstr>
      <vt:lpstr>PowerPoint Presentation</vt:lpstr>
      <vt:lpstr>Logistic Regression</vt:lpstr>
      <vt:lpstr>Linear Regression vs. Logistic Regression</vt:lpstr>
      <vt:lpstr>PowerPoint Presentation</vt:lpstr>
      <vt:lpstr>PowerPoint Presentation</vt:lpstr>
      <vt:lpstr>PowerPoint Presentation</vt:lpstr>
      <vt:lpstr>The Sigmoid Function!</vt:lpstr>
      <vt:lpstr>Interpreting the Sigmoid Function!</vt:lpstr>
      <vt:lpstr>Logistic Regression: Hypothesis Function</vt:lpstr>
      <vt:lpstr>Logistic Regression: Hypothesis Function</vt:lpstr>
      <vt:lpstr>Logistic Regression: Decision Boundary</vt:lpstr>
      <vt:lpstr>Logistic Regression: Decision Boundary</vt:lpstr>
      <vt:lpstr>Logistic Regression: Decision Boundary</vt:lpstr>
      <vt:lpstr>Logistic Regression: Decision Boundary</vt:lpstr>
      <vt:lpstr>Logistic Regression: Decision Boundary</vt:lpstr>
      <vt:lpstr>Logistic Regression: Cost Function</vt:lpstr>
      <vt:lpstr>Logistic Regression: Cost Function</vt:lpstr>
      <vt:lpstr>Logistic Regression: Better Cost Function</vt:lpstr>
      <vt:lpstr>PowerPoint Presentation</vt:lpstr>
      <vt:lpstr>Logistic Regression: Better Cost Function</vt:lpstr>
      <vt:lpstr>Logistic Regression: Gradient Descent</vt:lpstr>
      <vt:lpstr>Logistic Regression: Gradient Descent</vt:lpstr>
      <vt:lpstr>Logistic Regression</vt:lpstr>
      <vt:lpstr>Multi-Class Classification!</vt:lpstr>
      <vt:lpstr>Many vs. One Algorithm!</vt:lpstr>
      <vt:lpstr>Many vs. One Algorithm!</vt:lpstr>
      <vt:lpstr>Many vs. One Algorithm!</vt:lpstr>
      <vt:lpstr>Many vs. One Algorithm!</vt:lpstr>
      <vt:lpstr>Many vs. One Algorithm!</vt:lpstr>
      <vt:lpstr>Summary</vt:lpstr>
      <vt:lpstr>Conclusions!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CS4710: Artificial Intelligence Course Introduction</dc:title>
  <dc:creator>Maya Kumazawa</dc:creator>
  <cp:lastModifiedBy>Mark Floryan</cp:lastModifiedBy>
  <cp:revision>231</cp:revision>
  <dcterms:created xsi:type="dcterms:W3CDTF">2014-12-16T15:21:56Z</dcterms:created>
  <dcterms:modified xsi:type="dcterms:W3CDTF">2022-10-13T14:46:28Z</dcterms:modified>
</cp:coreProperties>
</file>