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3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40"/>
  </p:notesMasterIdLst>
  <p:handoutMasterIdLst>
    <p:handoutMasterId r:id="rId41"/>
  </p:handoutMasterIdLst>
  <p:sldIdLst>
    <p:sldId id="377" r:id="rId2"/>
    <p:sldId id="517" r:id="rId3"/>
    <p:sldId id="457" r:id="rId4"/>
    <p:sldId id="428" r:id="rId5"/>
    <p:sldId id="429" r:id="rId6"/>
    <p:sldId id="430" r:id="rId7"/>
    <p:sldId id="432" r:id="rId8"/>
    <p:sldId id="459" r:id="rId9"/>
    <p:sldId id="328" r:id="rId10"/>
    <p:sldId id="518" r:id="rId11"/>
    <p:sldId id="530" r:id="rId12"/>
    <p:sldId id="531" r:id="rId13"/>
    <p:sldId id="532" r:id="rId14"/>
    <p:sldId id="534" r:id="rId15"/>
    <p:sldId id="535" r:id="rId16"/>
    <p:sldId id="536" r:id="rId17"/>
    <p:sldId id="533" r:id="rId18"/>
    <p:sldId id="510" r:id="rId19"/>
    <p:sldId id="415" r:id="rId20"/>
    <p:sldId id="416" r:id="rId21"/>
    <p:sldId id="417" r:id="rId22"/>
    <p:sldId id="516" r:id="rId23"/>
    <p:sldId id="446" r:id="rId24"/>
    <p:sldId id="447" r:id="rId25"/>
    <p:sldId id="452" r:id="rId26"/>
    <p:sldId id="440" r:id="rId27"/>
    <p:sldId id="519" r:id="rId28"/>
    <p:sldId id="443" r:id="rId29"/>
    <p:sldId id="522" r:id="rId30"/>
    <p:sldId id="521" r:id="rId31"/>
    <p:sldId id="520" r:id="rId32"/>
    <p:sldId id="524" r:id="rId33"/>
    <p:sldId id="444" r:id="rId34"/>
    <p:sldId id="458" r:id="rId35"/>
    <p:sldId id="410" r:id="rId36"/>
    <p:sldId id="529" r:id="rId37"/>
    <p:sldId id="525" r:id="rId38"/>
    <p:sldId id="526" r:id="rId39"/>
  </p:sldIdLst>
  <p:sldSz cx="12192000" cy="6858000"/>
  <p:notesSz cx="7315200" cy="9601200"/>
  <p:custDataLst>
    <p:tags r:id="rId4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7"/>
    <p:restoredTop sz="94815"/>
  </p:normalViewPr>
  <p:slideViewPr>
    <p:cSldViewPr>
      <p:cViewPr varScale="1">
        <p:scale>
          <a:sx n="134" d="100"/>
          <a:sy n="134" d="100"/>
        </p:scale>
        <p:origin x="36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D0E06-6B38-402A-80F4-A70DBD984D0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21196"/>
          </a:xfrm>
          <a:noFill/>
          <a:ln/>
        </p:spPr>
        <p:txBody>
          <a:bodyPr/>
          <a:lstStyle/>
          <a:p>
            <a:pPr eaLnBrk="1" hangingPunct="1"/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1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79B5F-A22B-4049-B456-587BD3D5757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 u is in the tree, v is not AND </a:t>
            </a:r>
          </a:p>
          <a:p>
            <a:pPr eaLnBrk="1" hangingPunct="1"/>
            <a:r>
              <a:rPr lang="en-US"/>
              <a:t>	where the edge weight is the smallest of all edges (where u is in the tree and v is not).</a:t>
            </a:r>
          </a:p>
        </p:txBody>
      </p:sp>
    </p:spTree>
    <p:extLst>
      <p:ext uri="{BB962C8B-B14F-4D97-AF65-F5344CB8AC3E}">
        <p14:creationId xmlns:p14="http://schemas.microsoft.com/office/powerpoint/2010/main" val="3321558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BB3A84-340F-4C09-91DC-CFCF1045DE19}" type="slidenum">
              <a:rPr lang="en-US"/>
              <a:pPr/>
              <a:t>26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0173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12934" y="13716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12934" y="40767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2.png"/><Relationship Id="rId4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3" Type="http://schemas.openxmlformats.org/officeDocument/2006/relationships/tags" Target="../tags/tag70.xml"/><Relationship Id="rId21" Type="http://schemas.openxmlformats.org/officeDocument/2006/relationships/tags" Target="../tags/tag88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0" Type="http://schemas.openxmlformats.org/officeDocument/2006/relationships/tags" Target="../tags/tag87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77.xml"/><Relationship Id="rId19" Type="http://schemas.openxmlformats.org/officeDocument/2006/relationships/tags" Target="../tags/tag86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Relationship Id="rId2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26" Type="http://schemas.openxmlformats.org/officeDocument/2006/relationships/tags" Target="../tags/tag116.xml"/><Relationship Id="rId3" Type="http://schemas.openxmlformats.org/officeDocument/2006/relationships/tags" Target="../tags/tag93.xml"/><Relationship Id="rId21" Type="http://schemas.openxmlformats.org/officeDocument/2006/relationships/tags" Target="../tags/tag111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tags" Target="../tags/tag115.xml"/><Relationship Id="rId3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6" Type="http://schemas.openxmlformats.org/officeDocument/2006/relationships/tags" Target="../tags/tag106.xml"/><Relationship Id="rId20" Type="http://schemas.openxmlformats.org/officeDocument/2006/relationships/tags" Target="../tags/tag110.xml"/><Relationship Id="rId29" Type="http://schemas.openxmlformats.org/officeDocument/2006/relationships/tags" Target="../tags/tag119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24" Type="http://schemas.openxmlformats.org/officeDocument/2006/relationships/tags" Target="../tags/tag114.xml"/><Relationship Id="rId32" Type="http://schemas.openxmlformats.org/officeDocument/2006/relationships/tags" Target="../tags/tag122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23" Type="http://schemas.openxmlformats.org/officeDocument/2006/relationships/tags" Target="../tags/tag113.xml"/><Relationship Id="rId28" Type="http://schemas.openxmlformats.org/officeDocument/2006/relationships/tags" Target="../tags/tag118.xml"/><Relationship Id="rId10" Type="http://schemas.openxmlformats.org/officeDocument/2006/relationships/tags" Target="../tags/tag100.xml"/><Relationship Id="rId19" Type="http://schemas.openxmlformats.org/officeDocument/2006/relationships/tags" Target="../tags/tag109.xml"/><Relationship Id="rId31" Type="http://schemas.openxmlformats.org/officeDocument/2006/relationships/tags" Target="../tags/tag121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Relationship Id="rId22" Type="http://schemas.openxmlformats.org/officeDocument/2006/relationships/tags" Target="../tags/tag112.xml"/><Relationship Id="rId27" Type="http://schemas.openxmlformats.org/officeDocument/2006/relationships/tags" Target="../tags/tag117.xml"/><Relationship Id="rId30" Type="http://schemas.openxmlformats.org/officeDocument/2006/relationships/tags" Target="../tags/tag120.xml"/><Relationship Id="rId8" Type="http://schemas.openxmlformats.org/officeDocument/2006/relationships/tags" Target="../tags/tag98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135.xml"/><Relationship Id="rId18" Type="http://schemas.openxmlformats.org/officeDocument/2006/relationships/tags" Target="../tags/tag140.xml"/><Relationship Id="rId26" Type="http://schemas.openxmlformats.org/officeDocument/2006/relationships/tags" Target="../tags/tag148.xml"/><Relationship Id="rId39" Type="http://schemas.openxmlformats.org/officeDocument/2006/relationships/tags" Target="../tags/tag161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42" Type="http://schemas.openxmlformats.org/officeDocument/2006/relationships/tags" Target="../tags/tag164.xml"/><Relationship Id="rId7" Type="http://schemas.openxmlformats.org/officeDocument/2006/relationships/tags" Target="../tags/tag129.xml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29" Type="http://schemas.openxmlformats.org/officeDocument/2006/relationships/tags" Target="../tags/tag151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tags" Target="../tags/tag162.xml"/><Relationship Id="rId45" Type="http://schemas.openxmlformats.org/officeDocument/2006/relationships/tags" Target="../tags/tag167.xml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10" Type="http://schemas.openxmlformats.org/officeDocument/2006/relationships/tags" Target="../tags/tag132.xml"/><Relationship Id="rId19" Type="http://schemas.openxmlformats.org/officeDocument/2006/relationships/tags" Target="../tags/tag141.xml"/><Relationship Id="rId31" Type="http://schemas.openxmlformats.org/officeDocument/2006/relationships/tags" Target="../tags/tag153.xml"/><Relationship Id="rId44" Type="http://schemas.openxmlformats.org/officeDocument/2006/relationships/tags" Target="../tags/tag166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tags" Target="../tags/tag165.xml"/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12" Type="http://schemas.openxmlformats.org/officeDocument/2006/relationships/tags" Target="../tags/tag134.xml"/><Relationship Id="rId17" Type="http://schemas.openxmlformats.org/officeDocument/2006/relationships/tags" Target="../tags/tag139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Relationship Id="rId46" Type="http://schemas.openxmlformats.org/officeDocument/2006/relationships/slideLayout" Target="../slideLayouts/slideLayout7.xml"/><Relationship Id="rId20" Type="http://schemas.openxmlformats.org/officeDocument/2006/relationships/tags" Target="../tags/tag142.xml"/><Relationship Id="rId41" Type="http://schemas.openxmlformats.org/officeDocument/2006/relationships/tags" Target="../tags/tag16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4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tags" Target="../tags/tag43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34" Type="http://schemas.openxmlformats.org/officeDocument/2006/relationships/slideLayout" Target="../slideLayouts/slideLayout12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42.xml"/><Relationship Id="rId33" Type="http://schemas.openxmlformats.org/officeDocument/2006/relationships/tags" Target="../tags/tag50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29" Type="http://schemas.openxmlformats.org/officeDocument/2006/relationships/tags" Target="../tags/tag46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32" Type="http://schemas.openxmlformats.org/officeDocument/2006/relationships/tags" Target="../tags/tag49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tags" Target="../tags/tag45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tags" Target="../tags/tag48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tags" Target="../tags/tag44.xml"/><Relationship Id="rId30" Type="http://schemas.openxmlformats.org/officeDocument/2006/relationships/tags" Target="../tags/tag47.xml"/><Relationship Id="rId8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 – Dijkstra’s, Prim’s, Indirect Heaps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3100</a:t>
            </a:r>
          </a:p>
          <a:p>
            <a:endParaRPr lang="en-US" dirty="0"/>
          </a:p>
          <a:p>
            <a:r>
              <a:rPr lang="en-US" dirty="0"/>
              <a:t>Readings: CLRS 23.2, 24.2, 24.3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Priority Queue implementation?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extract min from PQ: O(log(V))</a:t>
            </a:r>
          </a:p>
          <a:p>
            <a:pPr lvl="1"/>
            <a:r>
              <a:rPr lang="en-US" dirty="0"/>
              <a:t>But called V times total, so O(V*log(V))</a:t>
            </a:r>
          </a:p>
          <a:p>
            <a:pPr lvl="1"/>
            <a:endParaRPr lang="en-US" dirty="0"/>
          </a:p>
          <a:p>
            <a:r>
              <a:rPr lang="en-US" dirty="0"/>
              <a:t>Inner loop:</a:t>
            </a:r>
          </a:p>
          <a:p>
            <a:pPr lvl="1"/>
            <a:r>
              <a:rPr lang="en-US" dirty="0"/>
              <a:t>runs E times like before but….</a:t>
            </a:r>
          </a:p>
          <a:p>
            <a:pPr lvl="1"/>
            <a:r>
              <a:rPr lang="en-US" dirty="0"/>
              <a:t>Each edge could force a </a:t>
            </a:r>
            <a:r>
              <a:rPr lang="en-US" dirty="0" err="1"/>
              <a:t>PQ.decreaseKey</a:t>
            </a:r>
            <a:r>
              <a:rPr lang="en-US" dirty="0"/>
              <a:t>() call, runtime??</a:t>
            </a:r>
          </a:p>
          <a:p>
            <a:pPr lvl="1"/>
            <a:r>
              <a:rPr lang="en-US" dirty="0"/>
              <a:t>Naïve </a:t>
            </a:r>
            <a:r>
              <a:rPr lang="en-US" dirty="0" err="1"/>
              <a:t>decreaseKey</a:t>
            </a:r>
            <a:r>
              <a:rPr lang="en-US" dirty="0"/>
              <a:t>() is linear time: O(V), total of O(E*V)</a:t>
            </a:r>
          </a:p>
          <a:p>
            <a:pPr lvl="1"/>
            <a:endParaRPr lang="en-US" dirty="0"/>
          </a:p>
          <a:p>
            <a:r>
              <a:rPr lang="en-US" dirty="0"/>
              <a:t>So, total is O(V*log(V) + E*V). Is this better??</a:t>
            </a:r>
          </a:p>
        </p:txBody>
      </p:sp>
    </p:spTree>
    <p:extLst>
      <p:ext uri="{BB962C8B-B14F-4D97-AF65-F5344CB8AC3E}">
        <p14:creationId xmlns:p14="http://schemas.microsoft.com/office/powerpoint/2010/main" val="288143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Proof of Correctness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6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Prove Correctness??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en-US" dirty="0"/>
                  <a:t>Similar to BFS, we want to prove that: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do this by induction. I will draw it out!</a:t>
                </a:r>
              </a:p>
            </p:txBody>
          </p:sp>
        </mc:Choice>
        <mc:Fallback xmlns=""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16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w/ Picture: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76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w/ Picture: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C9F5769-90F3-4146-AC17-14671C9CA9E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09600" y="1354426"/>
            <a:ext cx="5562600" cy="482513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87747A-D345-2B44-9C9B-9DFC716F0F44}"/>
                  </a:ext>
                </a:extLst>
              </p:cNvPr>
              <p:cNvSpPr txBox="1"/>
              <p:nvPr/>
            </p:nvSpPr>
            <p:spPr>
              <a:xfrm>
                <a:off x="1752600" y="2743200"/>
                <a:ext cx="1142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87747A-D345-2B44-9C9B-9DFC716F0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743200"/>
                <a:ext cx="1142172" cy="461665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80AF0C-1E58-F84D-B397-492549006E9C}"/>
                  </a:ext>
                </a:extLst>
              </p:cNvPr>
              <p:cNvSpPr txBox="1"/>
              <p:nvPr/>
            </p:nvSpPr>
            <p:spPr>
              <a:xfrm>
                <a:off x="6154882" y="2133600"/>
                <a:ext cx="56388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was just by Dijkstra’s</a:t>
                </a:r>
              </a:p>
              <a:p>
                <a:endParaRPr lang="en-US" dirty="0"/>
              </a:p>
              <a:p>
                <a:r>
                  <a:rPr lang="en-US" dirty="0"/>
                  <a:t>Thus, by definition it is the lowest cost of any option of the form (path from s to known node + cost of edge to unknown node)</a:t>
                </a:r>
              </a:p>
              <a:p>
                <a:endParaRPr lang="en-US" dirty="0"/>
              </a:p>
              <a:p>
                <a:r>
                  <a:rPr lang="en-US" dirty="0"/>
                  <a:t>^^REMEMBER THIS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80AF0C-1E58-F84D-B397-492549006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882" y="2133600"/>
                <a:ext cx="5638800" cy="3046988"/>
              </a:xfrm>
              <a:prstGeom prst="rect">
                <a:avLst/>
              </a:prstGeom>
              <a:blipFill>
                <a:blip r:embed="rId5"/>
                <a:stretch>
                  <a:fillRect l="-1573" t="-1667"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128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w/ Picture: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80AF0C-1E58-F84D-B397-492549006E9C}"/>
              </a:ext>
            </a:extLst>
          </p:cNvPr>
          <p:cNvSpPr txBox="1"/>
          <p:nvPr/>
        </p:nvSpPr>
        <p:spPr>
          <a:xfrm>
            <a:off x="6781800" y="1173540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(For sake of contradiction):</a:t>
            </a:r>
          </a:p>
          <a:p>
            <a:endParaRPr lang="en-US" dirty="0"/>
          </a:p>
          <a:p>
            <a:r>
              <a:rPr lang="en-US" i="1" dirty="0"/>
              <a:t>s to u to v is NOT the optimal way to get to v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3B50AF-AEAB-A04D-A091-E40F1837B16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0" y="1188531"/>
            <a:ext cx="6679639" cy="493712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87747A-D345-2B44-9C9B-9DFC716F0F44}"/>
                  </a:ext>
                </a:extLst>
              </p:cNvPr>
              <p:cNvSpPr txBox="1"/>
              <p:nvPr/>
            </p:nvSpPr>
            <p:spPr>
              <a:xfrm>
                <a:off x="1752600" y="2743200"/>
                <a:ext cx="1142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87747A-D345-2B44-9C9B-9DFC716F0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743200"/>
                <a:ext cx="1142172" cy="461665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5564DD-82B8-B24B-9C81-D3A6574F6193}"/>
                  </a:ext>
                </a:extLst>
              </p:cNvPr>
              <p:cNvSpPr txBox="1"/>
              <p:nvPr/>
            </p:nvSpPr>
            <p:spPr>
              <a:xfrm>
                <a:off x="1447800" y="4297869"/>
                <a:ext cx="12144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5564DD-82B8-B24B-9C81-D3A6574F6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297869"/>
                <a:ext cx="1214499" cy="461665"/>
              </a:xfrm>
              <a:prstGeom prst="rect">
                <a:avLst/>
              </a:prstGeom>
              <a:blipFill>
                <a:blip r:embed="rId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370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w/ Picture: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80AF0C-1E58-F84D-B397-492549006E9C}"/>
              </a:ext>
            </a:extLst>
          </p:cNvPr>
          <p:cNvSpPr txBox="1"/>
          <p:nvPr/>
        </p:nvSpPr>
        <p:spPr>
          <a:xfrm>
            <a:off x="6781800" y="1173540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(For sake of contradiction):</a:t>
            </a:r>
          </a:p>
          <a:p>
            <a:endParaRPr lang="en-US" dirty="0"/>
          </a:p>
          <a:p>
            <a:r>
              <a:rPr lang="en-US" i="1" dirty="0"/>
              <a:t>s to u to v is NOT the optimal way to get to v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3B50AF-AEAB-A04D-A091-E40F1837B16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0" y="1188531"/>
            <a:ext cx="6679639" cy="493712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87747A-D345-2B44-9C9B-9DFC716F0F44}"/>
                  </a:ext>
                </a:extLst>
              </p:cNvPr>
              <p:cNvSpPr txBox="1"/>
              <p:nvPr/>
            </p:nvSpPr>
            <p:spPr>
              <a:xfrm>
                <a:off x="1752600" y="2743200"/>
                <a:ext cx="1142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87747A-D345-2B44-9C9B-9DFC716F0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743200"/>
                <a:ext cx="1142172" cy="461665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5564DD-82B8-B24B-9C81-D3A6574F6193}"/>
                  </a:ext>
                </a:extLst>
              </p:cNvPr>
              <p:cNvSpPr txBox="1"/>
              <p:nvPr/>
            </p:nvSpPr>
            <p:spPr>
              <a:xfrm>
                <a:off x="1447800" y="4297869"/>
                <a:ext cx="12144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5564DD-82B8-B24B-9C81-D3A6574F6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297869"/>
                <a:ext cx="1214499" cy="461665"/>
              </a:xfrm>
              <a:prstGeom prst="rect">
                <a:avLst/>
              </a:prstGeom>
              <a:blipFill>
                <a:blip r:embed="rId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A45D2A-16FE-3343-A2B1-2EC7966EE149}"/>
                  </a:ext>
                </a:extLst>
              </p:cNvPr>
              <p:cNvSpPr txBox="1"/>
              <p:nvPr/>
            </p:nvSpPr>
            <p:spPr>
              <a:xfrm>
                <a:off x="6754091" y="2971800"/>
                <a:ext cx="533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What follows:</a:t>
                </a:r>
              </a:p>
              <a:p>
                <a:endParaRPr lang="en-US" i="1" dirty="0"/>
              </a:p>
              <a:p>
                <a:r>
                  <a:rPr lang="en-US" i="1" dirty="0"/>
                  <a:t>There must be SOME better way to get to v. What does it look like:</a:t>
                </a:r>
              </a:p>
              <a:p>
                <a:endParaRPr lang="en-US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i="1" dirty="0"/>
              </a:p>
              <a:p>
                <a:endParaRPr lang="en-US" i="1" dirty="0"/>
              </a:p>
              <a:p>
                <a:r>
                  <a:rPr lang="en-US" i="1" dirty="0"/>
                  <a:t>Go from s to a known node, then to an unknown node, then maybe 0 or steps (Delta) to finish route to v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A45D2A-16FE-3343-A2B1-2EC7966E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091" y="2971800"/>
                <a:ext cx="5334000" cy="3785652"/>
              </a:xfrm>
              <a:prstGeom prst="rect">
                <a:avLst/>
              </a:prstGeom>
              <a:blipFill>
                <a:blip r:embed="rId6"/>
                <a:stretch>
                  <a:fillRect l="-1663" t="-1338" r="-713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26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891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04800" y="1219200"/>
                <a:ext cx="5791200" cy="5410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04800" y="1219200"/>
                <a:ext cx="5791200" cy="5410200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3709DC4E-C2AC-E547-AFEF-1215DDE3ED8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248400" y="1219200"/>
            <a:ext cx="5791200" cy="541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 3"/>
              <a:buNone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Wingdings 3"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E31DD-FA5D-084C-8274-4FB7C921A6E7}"/>
              </a:ext>
            </a:extLst>
          </p:cNvPr>
          <p:cNvSpPr txBox="1"/>
          <p:nvPr/>
        </p:nvSpPr>
        <p:spPr>
          <a:xfrm>
            <a:off x="4419600" y="1489589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Path that Dijkstra chose. Best path of this 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FE774-9A8F-834A-9A81-21C8AF96D516}"/>
              </a:ext>
            </a:extLst>
          </p:cNvPr>
          <p:cNvSpPr txBox="1"/>
          <p:nvPr/>
        </p:nvSpPr>
        <p:spPr>
          <a:xfrm>
            <a:off x="5846618" y="2420337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Suppose there is a better path s (start) to u’ (known node) to v’ (unknown node) to v (end node) where e’ = (u’, v’)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682A3-843C-0246-AD6D-D7ECDC2E2A9B}"/>
              </a:ext>
            </a:extLst>
          </p:cNvPr>
          <p:cNvSpPr txBox="1"/>
          <p:nvPr/>
        </p:nvSpPr>
        <p:spPr>
          <a:xfrm>
            <a:off x="3810000" y="3440668"/>
            <a:ext cx="641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Delta must be greater than 0 because this is requirement of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CEC02-B328-3749-8723-97E81067C5CF}"/>
              </a:ext>
            </a:extLst>
          </p:cNvPr>
          <p:cNvSpPr txBox="1"/>
          <p:nvPr/>
        </p:nvSpPr>
        <p:spPr>
          <a:xfrm>
            <a:off x="5673436" y="4154269"/>
            <a:ext cx="5985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Delta gets removed and inequality still holds (left side may get even smaller</a:t>
            </a:r>
          </a:p>
          <a:p>
            <a:endParaRPr lang="en-US" sz="1800" dirty="0"/>
          </a:p>
          <a:p>
            <a:r>
              <a:rPr lang="en-US" sz="1800" dirty="0"/>
              <a:t>This is a CONTRADICTION. If this equation were true, Dijkstra’s algorithm would have selected v’ as the next known node.</a:t>
            </a:r>
          </a:p>
        </p:txBody>
      </p:sp>
    </p:spTree>
    <p:extLst>
      <p:ext uri="{BB962C8B-B14F-4D97-AF65-F5344CB8AC3E}">
        <p14:creationId xmlns:p14="http://schemas.microsoft.com/office/powerpoint/2010/main" val="1283610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5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>
                <a:solidFill>
                  <a:srgbClr val="FF0000"/>
                </a:solidFill>
              </a:rPr>
              <a:t>Idea</a:t>
            </a:r>
            <a:r>
              <a:rPr lang="en-US"/>
              <a:t>: Grow a tree by adding an edge from the “known” vertices to the “unknown” vertices.  Pick the edge with the smallest weight.</a:t>
            </a:r>
          </a:p>
        </p:txBody>
      </p:sp>
      <p:sp>
        <p:nvSpPr>
          <p:cNvPr id="6554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844800" y="3429000"/>
            <a:ext cx="5805488" cy="2400300"/>
          </a:xfrm>
          <a:custGeom>
            <a:avLst/>
            <a:gdLst>
              <a:gd name="T0" fmla="*/ 2147483647 w 2743"/>
              <a:gd name="T1" fmla="*/ 2147483647 h 1099"/>
              <a:gd name="T2" fmla="*/ 2147483647 w 2743"/>
              <a:gd name="T3" fmla="*/ 2147483647 h 1099"/>
              <a:gd name="T4" fmla="*/ 2147483647 w 2743"/>
              <a:gd name="T5" fmla="*/ 2147483647 h 1099"/>
              <a:gd name="T6" fmla="*/ 2147483647 w 2743"/>
              <a:gd name="T7" fmla="*/ 2147483647 h 1099"/>
              <a:gd name="T8" fmla="*/ 2147483647 w 2743"/>
              <a:gd name="T9" fmla="*/ 2147483647 h 1099"/>
              <a:gd name="T10" fmla="*/ 2147483647 w 2743"/>
              <a:gd name="T11" fmla="*/ 2147483647 h 1099"/>
              <a:gd name="T12" fmla="*/ 2147483647 w 2743"/>
              <a:gd name="T13" fmla="*/ 2147483647 h 1099"/>
              <a:gd name="T14" fmla="*/ 2147483647 w 2743"/>
              <a:gd name="T15" fmla="*/ 2147483647 h 1099"/>
              <a:gd name="T16" fmla="*/ 2147483647 w 2743"/>
              <a:gd name="T17" fmla="*/ 2147483647 h 1099"/>
              <a:gd name="T18" fmla="*/ 2147483647 w 2743"/>
              <a:gd name="T19" fmla="*/ 2147483647 h 1099"/>
              <a:gd name="T20" fmla="*/ 2147483647 w 2743"/>
              <a:gd name="T21" fmla="*/ 2147483647 h 1099"/>
              <a:gd name="T22" fmla="*/ 2147483647 w 2743"/>
              <a:gd name="T23" fmla="*/ 2147483647 h 1099"/>
              <a:gd name="T24" fmla="*/ 2147483647 w 2743"/>
              <a:gd name="T25" fmla="*/ 2147483647 h 1099"/>
              <a:gd name="T26" fmla="*/ 2147483647 w 2743"/>
              <a:gd name="T27" fmla="*/ 2147483647 h 1099"/>
              <a:gd name="T28" fmla="*/ 2147483647 w 2743"/>
              <a:gd name="T29" fmla="*/ 2147483647 h 1099"/>
              <a:gd name="T30" fmla="*/ 2147483647 w 2743"/>
              <a:gd name="T31" fmla="*/ 2147483647 h 1099"/>
              <a:gd name="T32" fmla="*/ 2147483647 w 2743"/>
              <a:gd name="T33" fmla="*/ 2147483647 h 1099"/>
              <a:gd name="T34" fmla="*/ 2147483647 w 2743"/>
              <a:gd name="T35" fmla="*/ 2147483647 h 1099"/>
              <a:gd name="T36" fmla="*/ 2147483647 w 2743"/>
              <a:gd name="T37" fmla="*/ 2147483647 h 1099"/>
              <a:gd name="T38" fmla="*/ 2147483647 w 2743"/>
              <a:gd name="T39" fmla="*/ 2147483647 h 1099"/>
              <a:gd name="T40" fmla="*/ 2147483647 w 2743"/>
              <a:gd name="T41" fmla="*/ 2147483647 h 1099"/>
              <a:gd name="T42" fmla="*/ 2147483647 w 2743"/>
              <a:gd name="T43" fmla="*/ 2147483647 h 1099"/>
              <a:gd name="T44" fmla="*/ 2147483647 w 2743"/>
              <a:gd name="T45" fmla="*/ 2147483647 h 1099"/>
              <a:gd name="T46" fmla="*/ 2147483647 w 2743"/>
              <a:gd name="T47" fmla="*/ 2147483647 h 1099"/>
              <a:gd name="T48" fmla="*/ 2147483647 w 2743"/>
              <a:gd name="T49" fmla="*/ 2147483647 h 1099"/>
              <a:gd name="T50" fmla="*/ 2147483647 w 2743"/>
              <a:gd name="T51" fmla="*/ 2147483647 h 1099"/>
              <a:gd name="T52" fmla="*/ 2147483647 w 2743"/>
              <a:gd name="T53" fmla="*/ 2147483647 h 1099"/>
              <a:gd name="T54" fmla="*/ 2147483647 w 2743"/>
              <a:gd name="T55" fmla="*/ 2147483647 h 1099"/>
              <a:gd name="T56" fmla="*/ 2147483647 w 2743"/>
              <a:gd name="T57" fmla="*/ 2147483647 h 1099"/>
              <a:gd name="T58" fmla="*/ 2147483647 w 2743"/>
              <a:gd name="T59" fmla="*/ 2147483647 h 1099"/>
              <a:gd name="T60" fmla="*/ 2147483647 w 2743"/>
              <a:gd name="T61" fmla="*/ 0 h 1099"/>
              <a:gd name="T62" fmla="*/ 2147483647 w 2743"/>
              <a:gd name="T63" fmla="*/ 2147483647 h 1099"/>
              <a:gd name="T64" fmla="*/ 2147483647 w 2743"/>
              <a:gd name="T65" fmla="*/ 2147483647 h 10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743"/>
              <a:gd name="T100" fmla="*/ 0 h 1099"/>
              <a:gd name="T101" fmla="*/ 2743 w 2743"/>
              <a:gd name="T102" fmla="*/ 1099 h 109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743" h="1099">
                <a:moveTo>
                  <a:pt x="1364" y="118"/>
                </a:moveTo>
                <a:cubicBezTo>
                  <a:pt x="1298" y="181"/>
                  <a:pt x="1176" y="207"/>
                  <a:pt x="1086" y="224"/>
                </a:cubicBezTo>
                <a:cubicBezTo>
                  <a:pt x="890" y="217"/>
                  <a:pt x="705" y="193"/>
                  <a:pt x="510" y="182"/>
                </a:cubicBezTo>
                <a:cubicBezTo>
                  <a:pt x="432" y="185"/>
                  <a:pt x="354" y="187"/>
                  <a:pt x="276" y="192"/>
                </a:cubicBezTo>
                <a:cubicBezTo>
                  <a:pt x="254" y="194"/>
                  <a:pt x="233" y="198"/>
                  <a:pt x="212" y="203"/>
                </a:cubicBezTo>
                <a:cubicBezTo>
                  <a:pt x="190" y="208"/>
                  <a:pt x="148" y="224"/>
                  <a:pt x="148" y="224"/>
                </a:cubicBezTo>
                <a:cubicBezTo>
                  <a:pt x="102" y="270"/>
                  <a:pt x="85" y="330"/>
                  <a:pt x="41" y="374"/>
                </a:cubicBezTo>
                <a:cubicBezTo>
                  <a:pt x="15" y="452"/>
                  <a:pt x="26" y="416"/>
                  <a:pt x="9" y="480"/>
                </a:cubicBezTo>
                <a:cubicBezTo>
                  <a:pt x="14" y="530"/>
                  <a:pt x="0" y="590"/>
                  <a:pt x="30" y="630"/>
                </a:cubicBezTo>
                <a:cubicBezTo>
                  <a:pt x="168" y="814"/>
                  <a:pt x="507" y="772"/>
                  <a:pt x="692" y="779"/>
                </a:cubicBezTo>
                <a:cubicBezTo>
                  <a:pt x="774" y="800"/>
                  <a:pt x="835" y="861"/>
                  <a:pt x="905" y="907"/>
                </a:cubicBezTo>
                <a:cubicBezTo>
                  <a:pt x="936" y="954"/>
                  <a:pt x="994" y="978"/>
                  <a:pt x="1044" y="1003"/>
                </a:cubicBezTo>
                <a:cubicBezTo>
                  <a:pt x="1143" y="1052"/>
                  <a:pt x="1200" y="1048"/>
                  <a:pt x="1310" y="1067"/>
                </a:cubicBezTo>
                <a:cubicBezTo>
                  <a:pt x="1385" y="1080"/>
                  <a:pt x="1458" y="1090"/>
                  <a:pt x="1534" y="1099"/>
                </a:cubicBezTo>
                <a:cubicBezTo>
                  <a:pt x="1587" y="1095"/>
                  <a:pt x="1641" y="1094"/>
                  <a:pt x="1694" y="1088"/>
                </a:cubicBezTo>
                <a:cubicBezTo>
                  <a:pt x="1722" y="1085"/>
                  <a:pt x="1744" y="1066"/>
                  <a:pt x="1769" y="1056"/>
                </a:cubicBezTo>
                <a:cubicBezTo>
                  <a:pt x="1860" y="1019"/>
                  <a:pt x="1947" y="978"/>
                  <a:pt x="2036" y="939"/>
                </a:cubicBezTo>
                <a:cubicBezTo>
                  <a:pt x="2103" y="910"/>
                  <a:pt x="2117" y="918"/>
                  <a:pt x="2196" y="907"/>
                </a:cubicBezTo>
                <a:cubicBezTo>
                  <a:pt x="2239" y="901"/>
                  <a:pt x="2324" y="886"/>
                  <a:pt x="2324" y="886"/>
                </a:cubicBezTo>
                <a:cubicBezTo>
                  <a:pt x="2359" y="862"/>
                  <a:pt x="2393" y="862"/>
                  <a:pt x="2430" y="843"/>
                </a:cubicBezTo>
                <a:cubicBezTo>
                  <a:pt x="2487" y="815"/>
                  <a:pt x="2539" y="777"/>
                  <a:pt x="2601" y="758"/>
                </a:cubicBezTo>
                <a:cubicBezTo>
                  <a:pt x="2639" y="718"/>
                  <a:pt x="2694" y="693"/>
                  <a:pt x="2718" y="640"/>
                </a:cubicBezTo>
                <a:cubicBezTo>
                  <a:pt x="2727" y="619"/>
                  <a:pt x="2740" y="576"/>
                  <a:pt x="2740" y="576"/>
                </a:cubicBezTo>
                <a:cubicBezTo>
                  <a:pt x="2727" y="416"/>
                  <a:pt x="2743" y="482"/>
                  <a:pt x="2708" y="374"/>
                </a:cubicBezTo>
                <a:cubicBezTo>
                  <a:pt x="2683" y="299"/>
                  <a:pt x="2588" y="244"/>
                  <a:pt x="2537" y="192"/>
                </a:cubicBezTo>
                <a:cubicBezTo>
                  <a:pt x="2521" y="176"/>
                  <a:pt x="2494" y="178"/>
                  <a:pt x="2473" y="171"/>
                </a:cubicBezTo>
                <a:cubicBezTo>
                  <a:pt x="2434" y="158"/>
                  <a:pt x="2451" y="141"/>
                  <a:pt x="2409" y="139"/>
                </a:cubicBezTo>
                <a:cubicBezTo>
                  <a:pt x="2288" y="132"/>
                  <a:pt x="2167" y="132"/>
                  <a:pt x="2046" y="128"/>
                </a:cubicBezTo>
                <a:cubicBezTo>
                  <a:pt x="1941" y="116"/>
                  <a:pt x="1848" y="87"/>
                  <a:pt x="1748" y="54"/>
                </a:cubicBezTo>
                <a:cubicBezTo>
                  <a:pt x="1646" y="21"/>
                  <a:pt x="1791" y="70"/>
                  <a:pt x="1684" y="22"/>
                </a:cubicBezTo>
                <a:cubicBezTo>
                  <a:pt x="1663" y="13"/>
                  <a:pt x="1620" y="0"/>
                  <a:pt x="1620" y="0"/>
                </a:cubicBezTo>
                <a:cubicBezTo>
                  <a:pt x="1568" y="11"/>
                  <a:pt x="1520" y="26"/>
                  <a:pt x="1470" y="43"/>
                </a:cubicBezTo>
                <a:cubicBezTo>
                  <a:pt x="1441" y="53"/>
                  <a:pt x="1399" y="100"/>
                  <a:pt x="1364" y="11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56000" y="3429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65542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76800" y="42862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84800" y="49149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88000" y="41719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92800" y="45720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400800" y="48006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299200" y="42291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548" name="AutoShape 12"/>
          <p:cNvCxnSpPr>
            <a:cxnSpLocks noChangeShapeType="1"/>
            <a:stCxn id="65542" idx="6"/>
            <a:endCxn id="65544" idx="3"/>
          </p:cNvCxnSpPr>
          <p:nvPr>
            <p:custDataLst>
              <p:tags r:id="rId11"/>
            </p:custDataLst>
          </p:nvPr>
        </p:nvCxnSpPr>
        <p:spPr bwMode="auto">
          <a:xfrm flipV="1">
            <a:off x="5080001" y="4268788"/>
            <a:ext cx="538163" cy="746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49" name="AutoShape 13"/>
          <p:cNvCxnSpPr>
            <a:cxnSpLocks noChangeShapeType="1"/>
            <a:stCxn id="65544" idx="5"/>
            <a:endCxn id="65547" idx="2"/>
          </p:cNvCxnSpPr>
          <p:nvPr>
            <p:custDataLst>
              <p:tags r:id="rId12"/>
            </p:custDataLst>
          </p:nvPr>
        </p:nvCxnSpPr>
        <p:spPr bwMode="auto">
          <a:xfrm>
            <a:off x="5761038" y="4268788"/>
            <a:ext cx="538162" cy="174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0" name="AutoShape 14"/>
          <p:cNvCxnSpPr>
            <a:cxnSpLocks noChangeShapeType="1"/>
            <a:stCxn id="65545" idx="7"/>
            <a:endCxn id="65547" idx="5"/>
          </p:cNvCxnSpPr>
          <p:nvPr>
            <p:custDataLst>
              <p:tags r:id="rId13"/>
            </p:custDataLst>
          </p:nvPr>
        </p:nvCxnSpPr>
        <p:spPr bwMode="auto">
          <a:xfrm flipV="1">
            <a:off x="6065838" y="4325939"/>
            <a:ext cx="406400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1" name="AutoShape 15"/>
          <p:cNvCxnSpPr>
            <a:cxnSpLocks noChangeShapeType="1"/>
            <a:stCxn id="65546" idx="0"/>
            <a:endCxn id="65545" idx="5"/>
          </p:cNvCxnSpPr>
          <p:nvPr>
            <p:custDataLst>
              <p:tags r:id="rId14"/>
            </p:custDataLst>
          </p:nvPr>
        </p:nvCxnSpPr>
        <p:spPr bwMode="auto">
          <a:xfrm flipH="1" flipV="1">
            <a:off x="6065838" y="4668838"/>
            <a:ext cx="436562" cy="1317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2" name="AutoShape 16"/>
          <p:cNvCxnSpPr>
            <a:cxnSpLocks noChangeShapeType="1"/>
            <a:stCxn id="65547" idx="6"/>
            <a:endCxn id="65554" idx="2"/>
          </p:cNvCxnSpPr>
          <p:nvPr>
            <p:custDataLst>
              <p:tags r:id="rId15"/>
            </p:custDataLst>
          </p:nvPr>
        </p:nvCxnSpPr>
        <p:spPr bwMode="auto">
          <a:xfrm>
            <a:off x="6502400" y="4286250"/>
            <a:ext cx="914400" cy="57150"/>
          </a:xfrm>
          <a:prstGeom prst="straightConnector1">
            <a:avLst/>
          </a:prstGeom>
          <a:noFill/>
          <a:ln w="31750">
            <a:solidFill>
              <a:srgbClr val="339933"/>
            </a:solidFill>
            <a:round/>
            <a:headEnd/>
            <a:tailEnd/>
          </a:ln>
        </p:spPr>
      </p:cxnSp>
      <p:cxnSp>
        <p:nvCxnSpPr>
          <p:cNvPr id="65553" name="AutoShape 17"/>
          <p:cNvCxnSpPr>
            <a:cxnSpLocks noChangeShapeType="1"/>
            <a:stCxn id="65543" idx="7"/>
            <a:endCxn id="65545" idx="3"/>
          </p:cNvCxnSpPr>
          <p:nvPr>
            <p:custDataLst>
              <p:tags r:id="rId16"/>
            </p:custDataLst>
          </p:nvPr>
        </p:nvCxnSpPr>
        <p:spPr bwMode="auto">
          <a:xfrm flipV="1">
            <a:off x="5557839" y="4668839"/>
            <a:ext cx="365125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4" name="Oval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416800" y="42862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Freeform 19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4559300" y="4048126"/>
            <a:ext cx="2432050" cy="1108075"/>
          </a:xfrm>
          <a:custGeom>
            <a:avLst/>
            <a:gdLst>
              <a:gd name="T0" fmla="*/ 2147483647 w 1149"/>
              <a:gd name="T1" fmla="*/ 2147483647 h 931"/>
              <a:gd name="T2" fmla="*/ 2147483647 w 1149"/>
              <a:gd name="T3" fmla="*/ 2147483647 h 931"/>
              <a:gd name="T4" fmla="*/ 2147483647 w 1149"/>
              <a:gd name="T5" fmla="*/ 2147483647 h 931"/>
              <a:gd name="T6" fmla="*/ 2147483647 w 1149"/>
              <a:gd name="T7" fmla="*/ 2147483647 h 931"/>
              <a:gd name="T8" fmla="*/ 2147483647 w 1149"/>
              <a:gd name="T9" fmla="*/ 2147483647 h 931"/>
              <a:gd name="T10" fmla="*/ 2147483647 w 1149"/>
              <a:gd name="T11" fmla="*/ 2147483647 h 931"/>
              <a:gd name="T12" fmla="*/ 2147483647 w 1149"/>
              <a:gd name="T13" fmla="*/ 2147483647 h 931"/>
              <a:gd name="T14" fmla="*/ 2147483647 w 1149"/>
              <a:gd name="T15" fmla="*/ 2147483647 h 931"/>
              <a:gd name="T16" fmla="*/ 2147483647 w 1149"/>
              <a:gd name="T17" fmla="*/ 2147483647 h 931"/>
              <a:gd name="T18" fmla="*/ 2147483647 w 1149"/>
              <a:gd name="T19" fmla="*/ 2147483647 h 931"/>
              <a:gd name="T20" fmla="*/ 2147483647 w 1149"/>
              <a:gd name="T21" fmla="*/ 2147483647 h 931"/>
              <a:gd name="T22" fmla="*/ 2147483647 w 1149"/>
              <a:gd name="T23" fmla="*/ 2147483647 h 931"/>
              <a:gd name="T24" fmla="*/ 2147483647 w 1149"/>
              <a:gd name="T25" fmla="*/ 2147483647 h 931"/>
              <a:gd name="T26" fmla="*/ 2147483647 w 1149"/>
              <a:gd name="T27" fmla="*/ 2147483647 h 931"/>
              <a:gd name="T28" fmla="*/ 2147483647 w 1149"/>
              <a:gd name="T29" fmla="*/ 2147483647 h 931"/>
              <a:gd name="T30" fmla="*/ 2147483647 w 1149"/>
              <a:gd name="T31" fmla="*/ 2147483647 h 931"/>
              <a:gd name="T32" fmla="*/ 2147483647 w 1149"/>
              <a:gd name="T33" fmla="*/ 2147483647 h 931"/>
              <a:gd name="T34" fmla="*/ 2147483647 w 1149"/>
              <a:gd name="T35" fmla="*/ 2147483647 h 931"/>
              <a:gd name="T36" fmla="*/ 2147483647 w 1149"/>
              <a:gd name="T37" fmla="*/ 2147483647 h 931"/>
              <a:gd name="T38" fmla="*/ 2147483647 w 1149"/>
              <a:gd name="T39" fmla="*/ 2147483647 h 931"/>
              <a:gd name="T40" fmla="*/ 2147483647 w 1149"/>
              <a:gd name="T41" fmla="*/ 2147483647 h 931"/>
              <a:gd name="T42" fmla="*/ 2147483647 w 1149"/>
              <a:gd name="T43" fmla="*/ 2147483647 h 931"/>
              <a:gd name="T44" fmla="*/ 2147483647 w 1149"/>
              <a:gd name="T45" fmla="*/ 2147483647 h 931"/>
              <a:gd name="T46" fmla="*/ 2147483647 w 1149"/>
              <a:gd name="T47" fmla="*/ 2147483647 h 931"/>
              <a:gd name="T48" fmla="*/ 2147483647 w 1149"/>
              <a:gd name="T49" fmla="*/ 2147483647 h 931"/>
              <a:gd name="T50" fmla="*/ 2147483647 w 1149"/>
              <a:gd name="T51" fmla="*/ 2147483647 h 931"/>
              <a:gd name="T52" fmla="*/ 2147483647 w 1149"/>
              <a:gd name="T53" fmla="*/ 2147483647 h 931"/>
              <a:gd name="T54" fmla="*/ 2147483647 w 1149"/>
              <a:gd name="T55" fmla="*/ 2147483647 h 931"/>
              <a:gd name="T56" fmla="*/ 2147483647 w 1149"/>
              <a:gd name="T57" fmla="*/ 2147483647 h 931"/>
              <a:gd name="T58" fmla="*/ 2147483647 w 1149"/>
              <a:gd name="T59" fmla="*/ 2147483647 h 931"/>
              <a:gd name="T60" fmla="*/ 2147483647 w 1149"/>
              <a:gd name="T61" fmla="*/ 2147483647 h 931"/>
              <a:gd name="T62" fmla="*/ 2147483647 w 1149"/>
              <a:gd name="T63" fmla="*/ 2147483647 h 931"/>
              <a:gd name="T64" fmla="*/ 2147483647 w 1149"/>
              <a:gd name="T65" fmla="*/ 2147483647 h 931"/>
              <a:gd name="T66" fmla="*/ 2147483647 w 1149"/>
              <a:gd name="T67" fmla="*/ 2147483647 h 931"/>
              <a:gd name="T68" fmla="*/ 2147483647 w 1149"/>
              <a:gd name="T69" fmla="*/ 2147483647 h 931"/>
              <a:gd name="T70" fmla="*/ 2147483647 w 1149"/>
              <a:gd name="T71" fmla="*/ 2147483647 h 9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149"/>
              <a:gd name="T109" fmla="*/ 0 h 931"/>
              <a:gd name="T110" fmla="*/ 1149 w 1149"/>
              <a:gd name="T111" fmla="*/ 931 h 931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149" h="931">
                <a:moveTo>
                  <a:pt x="433" y="67"/>
                </a:moveTo>
                <a:cubicBezTo>
                  <a:pt x="454" y="0"/>
                  <a:pt x="457" y="26"/>
                  <a:pt x="326" y="45"/>
                </a:cubicBezTo>
                <a:cubicBezTo>
                  <a:pt x="275" y="52"/>
                  <a:pt x="186" y="62"/>
                  <a:pt x="134" y="88"/>
                </a:cubicBezTo>
                <a:cubicBezTo>
                  <a:pt x="93" y="109"/>
                  <a:pt x="66" y="148"/>
                  <a:pt x="27" y="173"/>
                </a:cubicBezTo>
                <a:cubicBezTo>
                  <a:pt x="2" y="250"/>
                  <a:pt x="0" y="222"/>
                  <a:pt x="17" y="301"/>
                </a:cubicBezTo>
                <a:cubicBezTo>
                  <a:pt x="19" y="312"/>
                  <a:pt x="18" y="326"/>
                  <a:pt x="27" y="333"/>
                </a:cubicBezTo>
                <a:cubicBezTo>
                  <a:pt x="45" y="346"/>
                  <a:pt x="70" y="348"/>
                  <a:pt x="91" y="355"/>
                </a:cubicBezTo>
                <a:cubicBezTo>
                  <a:pt x="102" y="359"/>
                  <a:pt x="123" y="365"/>
                  <a:pt x="123" y="365"/>
                </a:cubicBezTo>
                <a:cubicBezTo>
                  <a:pt x="346" y="357"/>
                  <a:pt x="337" y="369"/>
                  <a:pt x="475" y="333"/>
                </a:cubicBezTo>
                <a:cubicBezTo>
                  <a:pt x="525" y="337"/>
                  <a:pt x="578" y="326"/>
                  <a:pt x="625" y="344"/>
                </a:cubicBezTo>
                <a:cubicBezTo>
                  <a:pt x="639" y="349"/>
                  <a:pt x="618" y="373"/>
                  <a:pt x="614" y="387"/>
                </a:cubicBezTo>
                <a:cubicBezTo>
                  <a:pt x="602" y="429"/>
                  <a:pt x="611" y="416"/>
                  <a:pt x="571" y="429"/>
                </a:cubicBezTo>
                <a:cubicBezTo>
                  <a:pt x="508" y="495"/>
                  <a:pt x="398" y="522"/>
                  <a:pt x="347" y="600"/>
                </a:cubicBezTo>
                <a:cubicBezTo>
                  <a:pt x="328" y="629"/>
                  <a:pt x="308" y="664"/>
                  <a:pt x="294" y="696"/>
                </a:cubicBezTo>
                <a:cubicBezTo>
                  <a:pt x="285" y="717"/>
                  <a:pt x="273" y="760"/>
                  <a:pt x="273" y="760"/>
                </a:cubicBezTo>
                <a:cubicBezTo>
                  <a:pt x="282" y="881"/>
                  <a:pt x="251" y="906"/>
                  <a:pt x="347" y="931"/>
                </a:cubicBezTo>
                <a:cubicBezTo>
                  <a:pt x="444" y="906"/>
                  <a:pt x="405" y="918"/>
                  <a:pt x="465" y="899"/>
                </a:cubicBezTo>
                <a:cubicBezTo>
                  <a:pt x="504" y="858"/>
                  <a:pt x="489" y="849"/>
                  <a:pt x="550" y="835"/>
                </a:cubicBezTo>
                <a:cubicBezTo>
                  <a:pt x="583" y="802"/>
                  <a:pt x="608" y="764"/>
                  <a:pt x="646" y="739"/>
                </a:cubicBezTo>
                <a:cubicBezTo>
                  <a:pt x="650" y="728"/>
                  <a:pt x="649" y="715"/>
                  <a:pt x="657" y="707"/>
                </a:cubicBezTo>
                <a:cubicBezTo>
                  <a:pt x="687" y="677"/>
                  <a:pt x="729" y="712"/>
                  <a:pt x="753" y="728"/>
                </a:cubicBezTo>
                <a:cubicBezTo>
                  <a:pt x="818" y="827"/>
                  <a:pt x="905" y="844"/>
                  <a:pt x="1009" y="877"/>
                </a:cubicBezTo>
                <a:cubicBezTo>
                  <a:pt x="1123" y="840"/>
                  <a:pt x="1047" y="884"/>
                  <a:pt x="1083" y="824"/>
                </a:cubicBezTo>
                <a:cubicBezTo>
                  <a:pt x="1088" y="815"/>
                  <a:pt x="1098" y="810"/>
                  <a:pt x="1105" y="803"/>
                </a:cubicBezTo>
                <a:cubicBezTo>
                  <a:pt x="1122" y="728"/>
                  <a:pt x="1134" y="643"/>
                  <a:pt x="1083" y="579"/>
                </a:cubicBezTo>
                <a:cubicBezTo>
                  <a:pt x="1051" y="539"/>
                  <a:pt x="1014" y="531"/>
                  <a:pt x="966" y="515"/>
                </a:cubicBezTo>
                <a:cubicBezTo>
                  <a:pt x="955" y="511"/>
                  <a:pt x="934" y="504"/>
                  <a:pt x="934" y="504"/>
                </a:cubicBezTo>
                <a:cubicBezTo>
                  <a:pt x="899" y="451"/>
                  <a:pt x="915" y="409"/>
                  <a:pt x="966" y="376"/>
                </a:cubicBezTo>
                <a:cubicBezTo>
                  <a:pt x="990" y="340"/>
                  <a:pt x="1000" y="326"/>
                  <a:pt x="1041" y="312"/>
                </a:cubicBezTo>
                <a:cubicBezTo>
                  <a:pt x="1063" y="279"/>
                  <a:pt x="1088" y="265"/>
                  <a:pt x="1115" y="237"/>
                </a:cubicBezTo>
                <a:cubicBezTo>
                  <a:pt x="1132" y="187"/>
                  <a:pt x="1149" y="177"/>
                  <a:pt x="1126" y="131"/>
                </a:cubicBezTo>
                <a:cubicBezTo>
                  <a:pt x="1103" y="84"/>
                  <a:pt x="978" y="73"/>
                  <a:pt x="934" y="67"/>
                </a:cubicBezTo>
                <a:cubicBezTo>
                  <a:pt x="902" y="63"/>
                  <a:pt x="870" y="59"/>
                  <a:pt x="838" y="56"/>
                </a:cubicBezTo>
                <a:cubicBezTo>
                  <a:pt x="788" y="52"/>
                  <a:pt x="739" y="49"/>
                  <a:pt x="689" y="45"/>
                </a:cubicBezTo>
                <a:cubicBezTo>
                  <a:pt x="628" y="35"/>
                  <a:pt x="568" y="23"/>
                  <a:pt x="507" y="13"/>
                </a:cubicBezTo>
                <a:cubicBezTo>
                  <a:pt x="467" y="19"/>
                  <a:pt x="378" y="12"/>
                  <a:pt x="433" y="67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6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416800" y="3943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9933"/>
                </a:solidFill>
              </a:rPr>
              <a:t>v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700964" y="5575301"/>
            <a:ext cx="10763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known</a:t>
            </a:r>
          </a:p>
        </p:txBody>
      </p:sp>
      <p:sp>
        <p:nvSpPr>
          <p:cNvPr id="65558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 flipV="1">
            <a:off x="6908800" y="5086350"/>
            <a:ext cx="812800" cy="571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 + naïve runtime</a:t>
            </a:r>
          </a:p>
          <a:p>
            <a:pPr lvl="1"/>
            <a:r>
              <a:rPr lang="en-US" dirty="0"/>
              <a:t>Proof of correctness for Dijkstra’s algorithm</a:t>
            </a:r>
          </a:p>
          <a:p>
            <a:r>
              <a:rPr lang="en-US" dirty="0"/>
              <a:t>Prim’s algorithm + naïve runtime</a:t>
            </a:r>
          </a:p>
          <a:p>
            <a:pPr lvl="1"/>
            <a:r>
              <a:rPr lang="en-US" dirty="0"/>
              <a:t>No proof, left as exercise</a:t>
            </a:r>
          </a:p>
          <a:p>
            <a:r>
              <a:rPr lang="en-US" dirty="0"/>
              <a:t>Why these two algorithms? Turns out they are VERY similar</a:t>
            </a:r>
          </a:p>
          <a:p>
            <a:r>
              <a:rPr lang="en-US" dirty="0"/>
              <a:t>Indirect Heaps</a:t>
            </a:r>
          </a:p>
          <a:p>
            <a:pPr lvl="1"/>
            <a:r>
              <a:rPr lang="en-US" dirty="0"/>
              <a:t>A new data structure that makes both algorithms above more 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55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 for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where:</a:t>
            </a:r>
          </a:p>
          <a:p>
            <a:pPr lvl="1" eaLnBrk="1" hangingPunct="1"/>
            <a:r>
              <a:rPr lang="en-US"/>
              <a:t>u is in the tree, v is not AND </a:t>
            </a:r>
          </a:p>
          <a:p>
            <a:pPr lvl="1" eaLnBrk="1" hangingPunct="1"/>
            <a:r>
              <a:rPr lang="en-US"/>
              <a:t>where the edge weight is the smallest of all edges (where u is in the tree and v is not).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37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52400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4110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4953000" y="4379914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427663" y="1570039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6042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2452689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4559300" y="3198814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4656139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3690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2092326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2278063" y="3198814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3144838" y="4379914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3408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5876926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2374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2549525" y="1819276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2003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4559300" y="2012951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5216526" y="3271839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82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35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266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828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164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321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129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4648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759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637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408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462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1630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52400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4110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4953000" y="4379914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427663" y="1570039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6042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2452689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4559300" y="3198814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4656139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3690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2092326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2278063" y="3198814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3144838" y="4379914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3408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5876926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2374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2549525" y="1819276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2003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4559300" y="2012951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5216526" y="3271839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82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35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266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828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164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321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129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4648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759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637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408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462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67618" name="Text Box 81"/>
          <p:cNvSpPr txBox="1">
            <a:spLocks noChangeArrowheads="1"/>
          </p:cNvSpPr>
          <p:nvPr/>
        </p:nvSpPr>
        <p:spPr bwMode="auto">
          <a:xfrm>
            <a:off x="7467600" y="304801"/>
            <a:ext cx="2743200" cy="326858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v1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v4}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v2}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v3}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v7}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v6}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v5}</a:t>
            </a:r>
          </a:p>
        </p:txBody>
      </p:sp>
      <p:sp>
        <p:nvSpPr>
          <p:cNvPr id="105554" name="Oval 19"/>
          <p:cNvSpPr>
            <a:spLocks noChangeAspect="1" noChangeArrowheads="1"/>
          </p:cNvSpPr>
          <p:nvPr>
            <p:custDataLst>
              <p:tags r:id="rId33"/>
            </p:custDataLst>
          </p:nvPr>
        </p:nvSpPr>
        <p:spPr bwMode="auto">
          <a:xfrm>
            <a:off x="7010400" y="3810001"/>
            <a:ext cx="527050" cy="49371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sp>
        <p:nvSpPr>
          <p:cNvPr id="105555" name="Oval 3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822960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4</a:t>
            </a:r>
          </a:p>
        </p:txBody>
      </p:sp>
      <p:cxnSp>
        <p:nvCxnSpPr>
          <p:cNvPr id="105556" name="AutoShape 8"/>
          <p:cNvCxnSpPr>
            <a:cxnSpLocks noChangeShapeType="1"/>
            <a:stCxn id="105554" idx="6"/>
            <a:endCxn id="105555" idx="1"/>
          </p:cNvCxnSpPr>
          <p:nvPr>
            <p:custDataLst>
              <p:tags r:id="rId35"/>
            </p:custDataLst>
          </p:nvPr>
        </p:nvCxnSpPr>
        <p:spPr bwMode="auto">
          <a:xfrm>
            <a:off x="7556500" y="4057651"/>
            <a:ext cx="750888" cy="568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7" name="Oval 5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9448800" y="3694114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cxnSp>
        <p:nvCxnSpPr>
          <p:cNvPr id="105558" name="AutoShape 18"/>
          <p:cNvCxnSpPr>
            <a:cxnSpLocks noChangeShapeType="1"/>
            <a:stCxn id="105557" idx="2"/>
            <a:endCxn id="105554" idx="6"/>
          </p:cNvCxnSpPr>
          <p:nvPr>
            <p:custDataLst>
              <p:tags r:id="rId37"/>
            </p:custDataLst>
          </p:nvPr>
        </p:nvCxnSpPr>
        <p:spPr bwMode="auto">
          <a:xfrm flipH="1">
            <a:off x="7556500" y="3943350"/>
            <a:ext cx="187325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9" name="Oval 6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663575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3</a:t>
            </a:r>
          </a:p>
        </p:txBody>
      </p:sp>
      <p:cxnSp>
        <p:nvCxnSpPr>
          <p:cNvPr id="105560" name="AutoShape 17"/>
          <p:cNvCxnSpPr>
            <a:cxnSpLocks noChangeShapeType="1"/>
            <a:stCxn id="105559" idx="6"/>
            <a:endCxn id="105555" idx="2"/>
          </p:cNvCxnSpPr>
          <p:nvPr>
            <p:custDataLst>
              <p:tags r:id="rId39"/>
            </p:custDataLst>
          </p:nvPr>
        </p:nvCxnSpPr>
        <p:spPr bwMode="auto">
          <a:xfrm>
            <a:off x="7181850" y="4821238"/>
            <a:ext cx="1028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1" name="Oval 4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8991600" y="5599114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7</a:t>
            </a:r>
          </a:p>
        </p:txBody>
      </p:sp>
      <p:cxnSp>
        <p:nvCxnSpPr>
          <p:cNvPr id="105562" name="AutoShape 9"/>
          <p:cNvCxnSpPr>
            <a:cxnSpLocks noChangeShapeType="1"/>
            <a:stCxn id="105555" idx="5"/>
            <a:endCxn id="105561" idx="1"/>
          </p:cNvCxnSpPr>
          <p:nvPr>
            <p:custDataLst>
              <p:tags r:id="rId41"/>
            </p:custDataLst>
          </p:nvPr>
        </p:nvCxnSpPr>
        <p:spPr bwMode="auto">
          <a:xfrm>
            <a:off x="8678864" y="5014914"/>
            <a:ext cx="390525" cy="638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4" name="Oval 14"/>
          <p:cNvSpPr>
            <a:spLocks noChangeAspect="1" noChangeArrowheads="1"/>
          </p:cNvSpPr>
          <p:nvPr>
            <p:custDataLst>
              <p:tags r:id="rId42"/>
            </p:custDataLst>
          </p:nvPr>
        </p:nvSpPr>
        <p:spPr bwMode="auto">
          <a:xfrm>
            <a:off x="7473950" y="57912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6</a:t>
            </a:r>
          </a:p>
        </p:txBody>
      </p:sp>
      <p:cxnSp>
        <p:nvCxnSpPr>
          <p:cNvPr id="105565" name="AutoShape 11"/>
          <p:cNvCxnSpPr>
            <a:cxnSpLocks noChangeShapeType="1"/>
            <a:stCxn id="105561" idx="7"/>
            <a:endCxn id="105567" idx="3"/>
          </p:cNvCxnSpPr>
          <p:nvPr>
            <p:custDataLst>
              <p:tags r:id="rId43"/>
            </p:custDataLst>
          </p:nvPr>
        </p:nvCxnSpPr>
        <p:spPr bwMode="auto">
          <a:xfrm flipV="1">
            <a:off x="9440864" y="4938714"/>
            <a:ext cx="390525" cy="714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566" name="AutoShape 11"/>
          <p:cNvCxnSpPr>
            <a:cxnSpLocks noChangeShapeType="1"/>
            <a:stCxn id="105564" idx="6"/>
            <a:endCxn id="105561" idx="3"/>
          </p:cNvCxnSpPr>
          <p:nvPr>
            <p:custDataLst>
              <p:tags r:id="rId44"/>
            </p:custDataLst>
          </p:nvPr>
        </p:nvCxnSpPr>
        <p:spPr bwMode="auto">
          <a:xfrm>
            <a:off x="8020050" y="6040439"/>
            <a:ext cx="10493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7" name="Oval 7"/>
          <p:cNvSpPr>
            <a:spLocks noChangeAspect="1" noChangeArrowheads="1"/>
          </p:cNvSpPr>
          <p:nvPr>
            <p:custDataLst>
              <p:tags r:id="rId45"/>
            </p:custDataLst>
          </p:nvPr>
        </p:nvSpPr>
        <p:spPr bwMode="auto">
          <a:xfrm>
            <a:off x="9753600" y="44958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077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8" grpId="0"/>
      <p:bldP spid="105554" grpId="0" animBg="1"/>
      <p:bldP spid="105555" grpId="0" animBg="1"/>
      <p:bldP spid="105557" grpId="0" animBg="1"/>
      <p:bldP spid="105559" grpId="0" animBg="1"/>
      <p:bldP spid="105561" grpId="0" animBg="1"/>
      <p:bldP spid="105564" grpId="0" animBg="1"/>
      <p:bldP spid="1055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Prim’s MST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/>
              <a:t>Greedy strategy:</a:t>
            </a:r>
          </a:p>
          <a:p>
            <a:pPr lvl="1"/>
            <a:r>
              <a:rPr lang="en-US" sz="2400" dirty="0"/>
              <a:t>Choose some start vertex as current-tree</a:t>
            </a:r>
          </a:p>
          <a:p>
            <a:pPr lvl="1"/>
            <a:r>
              <a:rPr lang="en-US" sz="2400" dirty="0"/>
              <a:t>Greedy rule: Add edge from graph to current-tree that</a:t>
            </a:r>
          </a:p>
          <a:p>
            <a:pPr lvl="2"/>
            <a:r>
              <a:rPr lang="en-US" sz="2200" dirty="0"/>
              <a:t>has the lowest weight of edges that…</a:t>
            </a:r>
          </a:p>
          <a:p>
            <a:pPr lvl="2"/>
            <a:r>
              <a:rPr lang="en-US" sz="2200" dirty="0"/>
              <a:t>have one vertex in the tree and one not in the tree.</a:t>
            </a:r>
          </a:p>
          <a:p>
            <a:r>
              <a:rPr lang="en-US" sz="2800" dirty="0"/>
              <a:t>Thus builds-up one tree by adding a new edge to it</a:t>
            </a:r>
          </a:p>
          <a:p>
            <a:pPr algn="l"/>
            <a:r>
              <a:rPr lang="en-US" sz="2800" dirty="0"/>
              <a:t>Can this lead to an infeasible solution?</a:t>
            </a:r>
            <a:br>
              <a:rPr lang="en-US" sz="2800" dirty="0"/>
            </a:br>
            <a:r>
              <a:rPr lang="en-US" sz="2800" dirty="0"/>
              <a:t>(Tell me why not.)</a:t>
            </a:r>
          </a:p>
          <a:p>
            <a:r>
              <a:rPr lang="en-US" sz="2800" dirty="0"/>
              <a:t>Is it optimal? (Yes. Need a proof.)</a:t>
            </a:r>
          </a:p>
        </p:txBody>
      </p:sp>
    </p:spTree>
    <p:extLst>
      <p:ext uri="{BB962C8B-B14F-4D97-AF65-F5344CB8AC3E}">
        <p14:creationId xmlns:p14="http://schemas.microsoft.com/office/powerpoint/2010/main" val="231288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Tracking Edges for Prim’s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Candidate edges:  edge from a tree-node to a non-tree node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Since we’ll choose smallest, keep only one candidate edge for each non-tree node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But, may need to make sure we always have the smallest edge for each non-tree node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Fringe-nodes: non-trees nodes adjacent to the tree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Need data structure to hold fringe-nodes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Priority queue, ordered by min-edge weight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May need to update priorities!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3810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(w)){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057633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Cost of 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86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Looks VERY similar to Dijkstra’s doesn’t it!!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Outer loop extracts from PQ total of V times</a:t>
            </a:r>
          </a:p>
          <a:p>
            <a:pPr lvl="1"/>
            <a:r>
              <a:rPr lang="en-US" dirty="0">
                <a:sym typeface="Symbol" pitchFamily="18" charset="2"/>
              </a:rPr>
              <a:t>O(V*log(V))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Inner loop runs E times total, but calls </a:t>
            </a:r>
            <a:r>
              <a:rPr lang="en-US" dirty="0" err="1">
                <a:sym typeface="Symbol" pitchFamily="18" charset="2"/>
              </a:rPr>
              <a:t>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pPr lvl="1"/>
            <a:r>
              <a:rPr lang="en-US" dirty="0">
                <a:sym typeface="Symbol" pitchFamily="18" charset="2"/>
              </a:rPr>
              <a:t>If </a:t>
            </a:r>
            <a:r>
              <a:rPr lang="en-US" dirty="0" err="1">
                <a:sym typeface="Symbol" pitchFamily="18" charset="2"/>
              </a:rPr>
              <a:t>decreaseKey</a:t>
            </a:r>
            <a:r>
              <a:rPr lang="en-US" dirty="0">
                <a:sym typeface="Symbol" pitchFamily="18" charset="2"/>
              </a:rPr>
              <a:t>() is naïve and linear (V), then</a:t>
            </a:r>
          </a:p>
          <a:p>
            <a:pPr lvl="1"/>
            <a:r>
              <a:rPr lang="en-US" dirty="0">
                <a:sym typeface="Symbol" pitchFamily="18" charset="2"/>
              </a:rPr>
              <a:t>O(E*V)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Total: O(V*log(V) + E*V)</a:t>
            </a:r>
          </a:p>
        </p:txBody>
      </p:sp>
    </p:spTree>
    <p:extLst>
      <p:ext uri="{BB962C8B-B14F-4D97-AF65-F5344CB8AC3E}">
        <p14:creationId xmlns:p14="http://schemas.microsoft.com/office/powerpoint/2010/main" val="210456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Heaps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8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Both Dijkstra and Prim have same structure, and suffer from a naïve, slow implementation of </a:t>
            </a:r>
            <a:r>
              <a:rPr lang="en-US" dirty="0" err="1"/>
              <a:t>decreaseKey</a:t>
            </a:r>
            <a:r>
              <a:rPr lang="en-US" dirty="0"/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Let’s compare the code real fast, and then introduce the </a:t>
            </a:r>
            <a:r>
              <a:rPr lang="en-US" b="1" i="1" dirty="0">
                <a:sym typeface="Symbol" pitchFamily="18" charset="2"/>
              </a:rPr>
              <a:t>Indirect Heap</a:t>
            </a:r>
          </a:p>
        </p:txBody>
      </p:sp>
    </p:spTree>
    <p:extLst>
      <p:ext uri="{BB962C8B-B14F-4D97-AF65-F5344CB8AC3E}">
        <p14:creationId xmlns:p14="http://schemas.microsoft.com/office/powerpoint/2010/main" val="2920895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90517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1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wt[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609943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Goal: Lower cost of </a:t>
            </a:r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Example of naïve approach first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5254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Goal: Lower cost of </a:t>
            </a:r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Indirect Heap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4557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37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Cost of Dijkstra’s and Prim’s</a:t>
            </a:r>
          </a:p>
          <a:p>
            <a:pPr lvl="1"/>
            <a:r>
              <a:rPr lang="en-US" dirty="0">
                <a:sym typeface="Symbol" pitchFamily="18" charset="2"/>
              </a:rPr>
              <a:t>O(V*log(V) + E*</a:t>
            </a:r>
            <a:r>
              <a:rPr lang="en-US" b="1" i="1" dirty="0">
                <a:sym typeface="Symbol" pitchFamily="18" charset="2"/>
              </a:rPr>
              <a:t>V</a:t>
            </a:r>
            <a:r>
              <a:rPr lang="en-US" dirty="0">
                <a:sym typeface="Symbol" pitchFamily="18" charset="2"/>
              </a:rPr>
              <a:t>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Indirect heap makes bolded V become log(V)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New Cost:</a:t>
            </a:r>
          </a:p>
          <a:p>
            <a:pPr lvl="1"/>
            <a:r>
              <a:rPr lang="en-US" dirty="0">
                <a:sym typeface="Symbol" pitchFamily="18" charset="2"/>
              </a:rPr>
              <a:t>O(V*log(V) + E*log(V)) = O(E*log(V))</a:t>
            </a:r>
          </a:p>
          <a:p>
            <a:pPr lvl="2"/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7208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25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Dijkstra’s and Prim’s</a:t>
            </a:r>
          </a:p>
          <a:p>
            <a:pPr lvl="1"/>
            <a:r>
              <a:rPr lang="en-US" dirty="0"/>
              <a:t>Almost same algorithm but solve different problems!!</a:t>
            </a:r>
          </a:p>
          <a:p>
            <a:endParaRPr lang="en-US" dirty="0"/>
          </a:p>
          <a:p>
            <a:r>
              <a:rPr lang="en-US" dirty="0"/>
              <a:t>Review of Naïve runtime analysis</a:t>
            </a:r>
          </a:p>
          <a:p>
            <a:endParaRPr lang="en-US" dirty="0"/>
          </a:p>
          <a:p>
            <a:r>
              <a:rPr lang="en-US" dirty="0"/>
              <a:t>Indirect heap and better runtime for each algorithm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Problem (If Time Allows)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28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This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</a:t>
            </a:r>
            <a:r>
              <a:rPr lang="en-US" dirty="0" err="1"/>
              <a:t>Floryan</a:t>
            </a:r>
            <a:r>
              <a:rPr lang="en-US" dirty="0"/>
              <a:t> is traveling by flying from city S to city D. </a:t>
            </a:r>
            <a:r>
              <a:rPr lang="en-US" dirty="0" err="1"/>
              <a:t>Floryan</a:t>
            </a:r>
            <a:r>
              <a:rPr lang="en-US" dirty="0"/>
              <a:t> doesn’t mind sitting on planes, but he REALLY dislikes layovers in airports (I mean, you are just SITTING there not making any progress).</a:t>
            </a:r>
          </a:p>
          <a:p>
            <a:endParaRPr lang="en-US" dirty="0"/>
          </a:p>
          <a:p>
            <a:r>
              <a:rPr lang="en-US" dirty="0"/>
              <a:t>Given </a:t>
            </a:r>
            <a:r>
              <a:rPr lang="en-US" dirty="0" err="1"/>
              <a:t>Floryan’s</a:t>
            </a:r>
            <a:r>
              <a:rPr lang="en-US" dirty="0"/>
              <a:t> start city S, destination city D, and a long list of flights (each flight is start city, end city, departure date/time, arrival date/time), can you find the optimal itinerary that minimizes </a:t>
            </a:r>
            <a:r>
              <a:rPr lang="en-US" dirty="0" err="1"/>
              <a:t>Floryan’s</a:t>
            </a:r>
            <a:r>
              <a:rPr lang="en-US" dirty="0"/>
              <a:t> layover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57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Weighted Shortest Path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no negative weight edges.</a:t>
            </a:r>
          </a:p>
          <a:p>
            <a:pPr eaLnBrk="1" hangingPunct="1">
              <a:buClr>
                <a:schemeClr val="tx1"/>
              </a:buClr>
            </a:pPr>
            <a:r>
              <a:rPr lang="en-US" b="1">
                <a:solidFill>
                  <a:srgbClr val="FF0000"/>
                </a:solidFill>
              </a:rPr>
              <a:t>Dijkstra’s algorithm</a:t>
            </a:r>
            <a:r>
              <a:rPr lang="en-US"/>
              <a:t>: uses similar ideas as the unweighted case.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/>
              <a:t>Greedy</a:t>
            </a:r>
            <a:r>
              <a:rPr lang="en-US"/>
              <a:t> algorithms: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do what seems to be best at every decision point.</a:t>
            </a:r>
          </a:p>
        </p:txBody>
      </p:sp>
      <p:sp>
        <p:nvSpPr>
          <p:cNvPr id="3482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844800" y="4610101"/>
            <a:ext cx="6705600" cy="2009775"/>
          </a:xfrm>
          <a:custGeom>
            <a:avLst/>
            <a:gdLst>
              <a:gd name="T0" fmla="*/ 2147483647 w 2544"/>
              <a:gd name="T1" fmla="*/ 2147483647 h 1688"/>
              <a:gd name="T2" fmla="*/ 2147483647 w 2544"/>
              <a:gd name="T3" fmla="*/ 2147483647 h 1688"/>
              <a:gd name="T4" fmla="*/ 2147483647 w 2544"/>
              <a:gd name="T5" fmla="*/ 2147483647 h 1688"/>
              <a:gd name="T6" fmla="*/ 2147483647 w 2544"/>
              <a:gd name="T7" fmla="*/ 2147483647 h 1688"/>
              <a:gd name="T8" fmla="*/ 2147483647 w 2544"/>
              <a:gd name="T9" fmla="*/ 2147483647 h 1688"/>
              <a:gd name="T10" fmla="*/ 2147483647 w 2544"/>
              <a:gd name="T11" fmla="*/ 2147483647 h 1688"/>
              <a:gd name="T12" fmla="*/ 2147483647 w 2544"/>
              <a:gd name="T13" fmla="*/ 2147483647 h 1688"/>
              <a:gd name="T14" fmla="*/ 2147483647 w 2544"/>
              <a:gd name="T15" fmla="*/ 2147483647 h 1688"/>
              <a:gd name="T16" fmla="*/ 2147483647 w 2544"/>
              <a:gd name="T17" fmla="*/ 2147483647 h 1688"/>
              <a:gd name="T18" fmla="*/ 2147483647 w 2544"/>
              <a:gd name="T19" fmla="*/ 2147483647 h 1688"/>
              <a:gd name="T20" fmla="*/ 2147483647 w 2544"/>
              <a:gd name="T21" fmla="*/ 2147483647 h 1688"/>
              <a:gd name="T22" fmla="*/ 2147483647 w 2544"/>
              <a:gd name="T23" fmla="*/ 2147483647 h 1688"/>
              <a:gd name="T24" fmla="*/ 2147483647 w 2544"/>
              <a:gd name="T25" fmla="*/ 0 h 1688"/>
              <a:gd name="T26" fmla="*/ 2147483647 w 2544"/>
              <a:gd name="T27" fmla="*/ 2147483647 h 1688"/>
              <a:gd name="T28" fmla="*/ 2147483647 w 2544"/>
              <a:gd name="T29" fmla="*/ 2147483647 h 16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44"/>
              <a:gd name="T46" fmla="*/ 0 h 1688"/>
              <a:gd name="T47" fmla="*/ 2544 w 2544"/>
              <a:gd name="T48" fmla="*/ 1688 h 16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44" h="1688">
                <a:moveTo>
                  <a:pt x="1056" y="240"/>
                </a:moveTo>
                <a:cubicBezTo>
                  <a:pt x="1040" y="248"/>
                  <a:pt x="1112" y="184"/>
                  <a:pt x="960" y="240"/>
                </a:cubicBezTo>
                <a:cubicBezTo>
                  <a:pt x="808" y="296"/>
                  <a:pt x="288" y="448"/>
                  <a:pt x="144" y="576"/>
                </a:cubicBezTo>
                <a:cubicBezTo>
                  <a:pt x="0" y="704"/>
                  <a:pt x="56" y="896"/>
                  <a:pt x="96" y="1008"/>
                </a:cubicBezTo>
                <a:cubicBezTo>
                  <a:pt x="136" y="1120"/>
                  <a:pt x="288" y="1168"/>
                  <a:pt x="384" y="1248"/>
                </a:cubicBezTo>
                <a:cubicBezTo>
                  <a:pt x="480" y="1328"/>
                  <a:pt x="544" y="1512"/>
                  <a:pt x="672" y="1488"/>
                </a:cubicBezTo>
                <a:cubicBezTo>
                  <a:pt x="800" y="1464"/>
                  <a:pt x="992" y="1120"/>
                  <a:pt x="1152" y="1104"/>
                </a:cubicBezTo>
                <a:cubicBezTo>
                  <a:pt x="1312" y="1088"/>
                  <a:pt x="1496" y="1312"/>
                  <a:pt x="1632" y="1392"/>
                </a:cubicBezTo>
                <a:cubicBezTo>
                  <a:pt x="1768" y="1472"/>
                  <a:pt x="1840" y="1688"/>
                  <a:pt x="1968" y="1584"/>
                </a:cubicBezTo>
                <a:cubicBezTo>
                  <a:pt x="2096" y="1480"/>
                  <a:pt x="2320" y="1000"/>
                  <a:pt x="2400" y="768"/>
                </a:cubicBezTo>
                <a:cubicBezTo>
                  <a:pt x="2480" y="536"/>
                  <a:pt x="2544" y="288"/>
                  <a:pt x="2448" y="192"/>
                </a:cubicBezTo>
                <a:cubicBezTo>
                  <a:pt x="2352" y="96"/>
                  <a:pt x="2016" y="224"/>
                  <a:pt x="1824" y="192"/>
                </a:cubicBezTo>
                <a:cubicBezTo>
                  <a:pt x="1632" y="160"/>
                  <a:pt x="1424" y="0"/>
                  <a:pt x="1296" y="0"/>
                </a:cubicBezTo>
                <a:cubicBezTo>
                  <a:pt x="1168" y="0"/>
                  <a:pt x="1096" y="152"/>
                  <a:pt x="1056" y="192"/>
                </a:cubicBezTo>
                <a:cubicBezTo>
                  <a:pt x="1016" y="232"/>
                  <a:pt x="1072" y="232"/>
                  <a:pt x="1056" y="24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116264" y="4768851"/>
            <a:ext cx="3463925" cy="1522413"/>
          </a:xfrm>
          <a:custGeom>
            <a:avLst/>
            <a:gdLst>
              <a:gd name="T0" fmla="*/ 2147483647 w 1637"/>
              <a:gd name="T1" fmla="*/ 2147483647 h 1279"/>
              <a:gd name="T2" fmla="*/ 2147483647 w 1637"/>
              <a:gd name="T3" fmla="*/ 2147483647 h 1279"/>
              <a:gd name="T4" fmla="*/ 2147483647 w 1637"/>
              <a:gd name="T5" fmla="*/ 2147483647 h 1279"/>
              <a:gd name="T6" fmla="*/ 2147483647 w 1637"/>
              <a:gd name="T7" fmla="*/ 2147483647 h 1279"/>
              <a:gd name="T8" fmla="*/ 2147483647 w 1637"/>
              <a:gd name="T9" fmla="*/ 2147483647 h 1279"/>
              <a:gd name="T10" fmla="*/ 2147483647 w 1637"/>
              <a:gd name="T11" fmla="*/ 2147483647 h 1279"/>
              <a:gd name="T12" fmla="*/ 2147483647 w 1637"/>
              <a:gd name="T13" fmla="*/ 2147483647 h 1279"/>
              <a:gd name="T14" fmla="*/ 2147483647 w 1637"/>
              <a:gd name="T15" fmla="*/ 2147483647 h 1279"/>
              <a:gd name="T16" fmla="*/ 2147483647 w 1637"/>
              <a:gd name="T17" fmla="*/ 2147483647 h 1279"/>
              <a:gd name="T18" fmla="*/ 2147483647 w 1637"/>
              <a:gd name="T19" fmla="*/ 2147483647 h 1279"/>
              <a:gd name="T20" fmla="*/ 2147483647 w 1637"/>
              <a:gd name="T21" fmla="*/ 2147483647 h 1279"/>
              <a:gd name="T22" fmla="*/ 2147483647 w 1637"/>
              <a:gd name="T23" fmla="*/ 2147483647 h 1279"/>
              <a:gd name="T24" fmla="*/ 2147483647 w 1637"/>
              <a:gd name="T25" fmla="*/ 2147483647 h 1279"/>
              <a:gd name="T26" fmla="*/ 2147483647 w 1637"/>
              <a:gd name="T27" fmla="*/ 2147483647 h 1279"/>
              <a:gd name="T28" fmla="*/ 2147483647 w 1637"/>
              <a:gd name="T29" fmla="*/ 2147483647 h 1279"/>
              <a:gd name="T30" fmla="*/ 2147483647 w 1637"/>
              <a:gd name="T31" fmla="*/ 2147483647 h 1279"/>
              <a:gd name="T32" fmla="*/ 2147483647 w 1637"/>
              <a:gd name="T33" fmla="*/ 2147483647 h 1279"/>
              <a:gd name="T34" fmla="*/ 2147483647 w 1637"/>
              <a:gd name="T35" fmla="*/ 2147483647 h 1279"/>
              <a:gd name="T36" fmla="*/ 2147483647 w 1637"/>
              <a:gd name="T37" fmla="*/ 2147483647 h 1279"/>
              <a:gd name="T38" fmla="*/ 2147483647 w 1637"/>
              <a:gd name="T39" fmla="*/ 2147483647 h 1279"/>
              <a:gd name="T40" fmla="*/ 2147483647 w 1637"/>
              <a:gd name="T41" fmla="*/ 2147483647 h 1279"/>
              <a:gd name="T42" fmla="*/ 2147483647 w 1637"/>
              <a:gd name="T43" fmla="*/ 2147483647 h 1279"/>
              <a:gd name="T44" fmla="*/ 2147483647 w 1637"/>
              <a:gd name="T45" fmla="*/ 2147483647 h 1279"/>
              <a:gd name="T46" fmla="*/ 2147483647 w 1637"/>
              <a:gd name="T47" fmla="*/ 2147483647 h 1279"/>
              <a:gd name="T48" fmla="*/ 2147483647 w 1637"/>
              <a:gd name="T49" fmla="*/ 2147483647 h 1279"/>
              <a:gd name="T50" fmla="*/ 2147483647 w 1637"/>
              <a:gd name="T51" fmla="*/ 2147483647 h 1279"/>
              <a:gd name="T52" fmla="*/ 2147483647 w 1637"/>
              <a:gd name="T53" fmla="*/ 2147483647 h 1279"/>
              <a:gd name="T54" fmla="*/ 2147483647 w 1637"/>
              <a:gd name="T55" fmla="*/ 2147483647 h 1279"/>
              <a:gd name="T56" fmla="*/ 2147483647 w 1637"/>
              <a:gd name="T57" fmla="*/ 2147483647 h 1279"/>
              <a:gd name="T58" fmla="*/ 2147483647 w 1637"/>
              <a:gd name="T59" fmla="*/ 2147483647 h 1279"/>
              <a:gd name="T60" fmla="*/ 2147483647 w 1637"/>
              <a:gd name="T61" fmla="*/ 0 h 1279"/>
              <a:gd name="T62" fmla="*/ 2147483647 w 1637"/>
              <a:gd name="T63" fmla="*/ 2147483647 h 1279"/>
              <a:gd name="T64" fmla="*/ 2147483647 w 1637"/>
              <a:gd name="T65" fmla="*/ 2147483647 h 12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637"/>
              <a:gd name="T100" fmla="*/ 0 h 1279"/>
              <a:gd name="T101" fmla="*/ 1637 w 1637"/>
              <a:gd name="T102" fmla="*/ 1279 h 12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637" h="1279">
                <a:moveTo>
                  <a:pt x="1253" y="30"/>
                </a:moveTo>
                <a:cubicBezTo>
                  <a:pt x="1238" y="71"/>
                  <a:pt x="1176" y="106"/>
                  <a:pt x="1133" y="119"/>
                </a:cubicBezTo>
                <a:cubicBezTo>
                  <a:pt x="1111" y="142"/>
                  <a:pt x="1096" y="154"/>
                  <a:pt x="1066" y="164"/>
                </a:cubicBezTo>
                <a:cubicBezTo>
                  <a:pt x="940" y="248"/>
                  <a:pt x="749" y="261"/>
                  <a:pt x="602" y="284"/>
                </a:cubicBezTo>
                <a:cubicBezTo>
                  <a:pt x="516" y="315"/>
                  <a:pt x="427" y="332"/>
                  <a:pt x="340" y="359"/>
                </a:cubicBezTo>
                <a:cubicBezTo>
                  <a:pt x="310" y="368"/>
                  <a:pt x="280" y="379"/>
                  <a:pt x="250" y="389"/>
                </a:cubicBezTo>
                <a:cubicBezTo>
                  <a:pt x="221" y="399"/>
                  <a:pt x="200" y="419"/>
                  <a:pt x="168" y="426"/>
                </a:cubicBezTo>
                <a:cubicBezTo>
                  <a:pt x="146" y="441"/>
                  <a:pt x="123" y="449"/>
                  <a:pt x="101" y="464"/>
                </a:cubicBezTo>
                <a:cubicBezTo>
                  <a:pt x="96" y="471"/>
                  <a:pt x="92" y="479"/>
                  <a:pt x="86" y="486"/>
                </a:cubicBezTo>
                <a:cubicBezTo>
                  <a:pt x="79" y="494"/>
                  <a:pt x="70" y="500"/>
                  <a:pt x="63" y="508"/>
                </a:cubicBezTo>
                <a:cubicBezTo>
                  <a:pt x="52" y="522"/>
                  <a:pt x="33" y="553"/>
                  <a:pt x="33" y="553"/>
                </a:cubicBezTo>
                <a:cubicBezTo>
                  <a:pt x="28" y="568"/>
                  <a:pt x="22" y="583"/>
                  <a:pt x="18" y="598"/>
                </a:cubicBezTo>
                <a:cubicBezTo>
                  <a:pt x="13" y="618"/>
                  <a:pt x="4" y="658"/>
                  <a:pt x="4" y="658"/>
                </a:cubicBezTo>
                <a:cubicBezTo>
                  <a:pt x="7" y="696"/>
                  <a:pt x="0" y="737"/>
                  <a:pt x="18" y="770"/>
                </a:cubicBezTo>
                <a:cubicBezTo>
                  <a:pt x="45" y="818"/>
                  <a:pt x="70" y="830"/>
                  <a:pt x="116" y="853"/>
                </a:cubicBezTo>
                <a:cubicBezTo>
                  <a:pt x="158" y="875"/>
                  <a:pt x="196" y="909"/>
                  <a:pt x="235" y="935"/>
                </a:cubicBezTo>
                <a:cubicBezTo>
                  <a:pt x="256" y="949"/>
                  <a:pt x="285" y="962"/>
                  <a:pt x="303" y="980"/>
                </a:cubicBezTo>
                <a:cubicBezTo>
                  <a:pt x="334" y="1011"/>
                  <a:pt x="378" y="1030"/>
                  <a:pt x="415" y="1055"/>
                </a:cubicBezTo>
                <a:cubicBezTo>
                  <a:pt x="424" y="1061"/>
                  <a:pt x="429" y="1071"/>
                  <a:pt x="437" y="1077"/>
                </a:cubicBezTo>
                <a:cubicBezTo>
                  <a:pt x="451" y="1088"/>
                  <a:pt x="482" y="1107"/>
                  <a:pt x="482" y="1107"/>
                </a:cubicBezTo>
                <a:cubicBezTo>
                  <a:pt x="498" y="1131"/>
                  <a:pt x="519" y="1150"/>
                  <a:pt x="535" y="1174"/>
                </a:cubicBezTo>
                <a:cubicBezTo>
                  <a:pt x="546" y="1210"/>
                  <a:pt x="591" y="1257"/>
                  <a:pt x="624" y="1279"/>
                </a:cubicBezTo>
                <a:cubicBezTo>
                  <a:pt x="734" y="1266"/>
                  <a:pt x="795" y="1228"/>
                  <a:pt x="871" y="1152"/>
                </a:cubicBezTo>
                <a:cubicBezTo>
                  <a:pt x="906" y="1117"/>
                  <a:pt x="922" y="1064"/>
                  <a:pt x="961" y="1032"/>
                </a:cubicBezTo>
                <a:cubicBezTo>
                  <a:pt x="1057" y="954"/>
                  <a:pt x="1162" y="949"/>
                  <a:pt x="1283" y="942"/>
                </a:cubicBezTo>
                <a:cubicBezTo>
                  <a:pt x="1320" y="937"/>
                  <a:pt x="1352" y="931"/>
                  <a:pt x="1387" y="920"/>
                </a:cubicBezTo>
                <a:cubicBezTo>
                  <a:pt x="1461" y="871"/>
                  <a:pt x="1498" y="819"/>
                  <a:pt x="1537" y="740"/>
                </a:cubicBezTo>
                <a:cubicBezTo>
                  <a:pt x="1550" y="714"/>
                  <a:pt x="1550" y="679"/>
                  <a:pt x="1559" y="651"/>
                </a:cubicBezTo>
                <a:cubicBezTo>
                  <a:pt x="1582" y="482"/>
                  <a:pt x="1637" y="174"/>
                  <a:pt x="1470" y="60"/>
                </a:cubicBezTo>
                <a:cubicBezTo>
                  <a:pt x="1442" y="17"/>
                  <a:pt x="1471" y="51"/>
                  <a:pt x="1432" y="30"/>
                </a:cubicBezTo>
                <a:cubicBezTo>
                  <a:pt x="1416" y="21"/>
                  <a:pt x="1387" y="0"/>
                  <a:pt x="1387" y="0"/>
                </a:cubicBezTo>
                <a:cubicBezTo>
                  <a:pt x="1342" y="5"/>
                  <a:pt x="1309" y="9"/>
                  <a:pt x="1268" y="22"/>
                </a:cubicBezTo>
                <a:cubicBezTo>
                  <a:pt x="1250" y="49"/>
                  <a:pt x="1253" y="54"/>
                  <a:pt x="1253" y="3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319838" y="4794251"/>
            <a:ext cx="2925762" cy="1617663"/>
          </a:xfrm>
          <a:custGeom>
            <a:avLst/>
            <a:gdLst>
              <a:gd name="T0" fmla="*/ 2147483647 w 1175"/>
              <a:gd name="T1" fmla="*/ 2147483647 h 1358"/>
              <a:gd name="T2" fmla="*/ 2147483647 w 1175"/>
              <a:gd name="T3" fmla="*/ 2147483647 h 1358"/>
              <a:gd name="T4" fmla="*/ 2147483647 w 1175"/>
              <a:gd name="T5" fmla="*/ 2147483647 h 1358"/>
              <a:gd name="T6" fmla="*/ 2147483647 w 1175"/>
              <a:gd name="T7" fmla="*/ 2147483647 h 1358"/>
              <a:gd name="T8" fmla="*/ 2147483647 w 1175"/>
              <a:gd name="T9" fmla="*/ 0 h 1358"/>
              <a:gd name="T10" fmla="*/ 2147483647 w 1175"/>
              <a:gd name="T11" fmla="*/ 2147483647 h 1358"/>
              <a:gd name="T12" fmla="*/ 2147483647 w 1175"/>
              <a:gd name="T13" fmla="*/ 2147483647 h 1358"/>
              <a:gd name="T14" fmla="*/ 2147483647 w 1175"/>
              <a:gd name="T15" fmla="*/ 2147483647 h 1358"/>
              <a:gd name="T16" fmla="*/ 2147483647 w 1175"/>
              <a:gd name="T17" fmla="*/ 2147483647 h 1358"/>
              <a:gd name="T18" fmla="*/ 2147483647 w 1175"/>
              <a:gd name="T19" fmla="*/ 2147483647 h 1358"/>
              <a:gd name="T20" fmla="*/ 2147483647 w 1175"/>
              <a:gd name="T21" fmla="*/ 2147483647 h 1358"/>
              <a:gd name="T22" fmla="*/ 2147483647 w 1175"/>
              <a:gd name="T23" fmla="*/ 2147483647 h 1358"/>
              <a:gd name="T24" fmla="*/ 2147483647 w 1175"/>
              <a:gd name="T25" fmla="*/ 2147483647 h 1358"/>
              <a:gd name="T26" fmla="*/ 2147483647 w 1175"/>
              <a:gd name="T27" fmla="*/ 2147483647 h 1358"/>
              <a:gd name="T28" fmla="*/ 2147483647 w 1175"/>
              <a:gd name="T29" fmla="*/ 2147483647 h 1358"/>
              <a:gd name="T30" fmla="*/ 2147483647 w 1175"/>
              <a:gd name="T31" fmla="*/ 2147483647 h 1358"/>
              <a:gd name="T32" fmla="*/ 2147483647 w 1175"/>
              <a:gd name="T33" fmla="*/ 2147483647 h 1358"/>
              <a:gd name="T34" fmla="*/ 2147483647 w 1175"/>
              <a:gd name="T35" fmla="*/ 2147483647 h 1358"/>
              <a:gd name="T36" fmla="*/ 2147483647 w 1175"/>
              <a:gd name="T37" fmla="*/ 2147483647 h 1358"/>
              <a:gd name="T38" fmla="*/ 2147483647 w 1175"/>
              <a:gd name="T39" fmla="*/ 2147483647 h 1358"/>
              <a:gd name="T40" fmla="*/ 2147483647 w 1175"/>
              <a:gd name="T41" fmla="*/ 2147483647 h 1358"/>
              <a:gd name="T42" fmla="*/ 2147483647 w 1175"/>
              <a:gd name="T43" fmla="*/ 2147483647 h 1358"/>
              <a:gd name="T44" fmla="*/ 2147483647 w 1175"/>
              <a:gd name="T45" fmla="*/ 2147483647 h 1358"/>
              <a:gd name="T46" fmla="*/ 2147483647 w 1175"/>
              <a:gd name="T47" fmla="*/ 2147483647 h 1358"/>
              <a:gd name="T48" fmla="*/ 2147483647 w 1175"/>
              <a:gd name="T49" fmla="*/ 2147483647 h 1358"/>
              <a:gd name="T50" fmla="*/ 2147483647 w 1175"/>
              <a:gd name="T51" fmla="*/ 2147483647 h 1358"/>
              <a:gd name="T52" fmla="*/ 2147483647 w 1175"/>
              <a:gd name="T53" fmla="*/ 2147483647 h 1358"/>
              <a:gd name="T54" fmla="*/ 2147483647 w 1175"/>
              <a:gd name="T55" fmla="*/ 2147483647 h 1358"/>
              <a:gd name="T56" fmla="*/ 2147483647 w 1175"/>
              <a:gd name="T57" fmla="*/ 2147483647 h 1358"/>
              <a:gd name="T58" fmla="*/ 2147483647 w 1175"/>
              <a:gd name="T59" fmla="*/ 2147483647 h 1358"/>
              <a:gd name="T60" fmla="*/ 2147483647 w 1175"/>
              <a:gd name="T61" fmla="*/ 2147483647 h 135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75"/>
              <a:gd name="T94" fmla="*/ 0 h 1358"/>
              <a:gd name="T95" fmla="*/ 1175 w 1175"/>
              <a:gd name="T96" fmla="*/ 1358 h 135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175" h="1358">
                <a:moveTo>
                  <a:pt x="1175" y="277"/>
                </a:moveTo>
                <a:cubicBezTo>
                  <a:pt x="1109" y="180"/>
                  <a:pt x="1114" y="116"/>
                  <a:pt x="981" y="112"/>
                </a:cubicBezTo>
                <a:cubicBezTo>
                  <a:pt x="831" y="108"/>
                  <a:pt x="682" y="107"/>
                  <a:pt x="532" y="105"/>
                </a:cubicBezTo>
                <a:cubicBezTo>
                  <a:pt x="433" y="92"/>
                  <a:pt x="335" y="77"/>
                  <a:pt x="240" y="45"/>
                </a:cubicBezTo>
                <a:cubicBezTo>
                  <a:pt x="199" y="31"/>
                  <a:pt x="157" y="24"/>
                  <a:pt x="120" y="0"/>
                </a:cubicBezTo>
                <a:cubicBezTo>
                  <a:pt x="100" y="31"/>
                  <a:pt x="110" y="35"/>
                  <a:pt x="120" y="68"/>
                </a:cubicBezTo>
                <a:cubicBezTo>
                  <a:pt x="136" y="122"/>
                  <a:pt x="161" y="169"/>
                  <a:pt x="173" y="225"/>
                </a:cubicBezTo>
                <a:cubicBezTo>
                  <a:pt x="165" y="408"/>
                  <a:pt x="171" y="481"/>
                  <a:pt x="150" y="621"/>
                </a:cubicBezTo>
                <a:cubicBezTo>
                  <a:pt x="144" y="659"/>
                  <a:pt x="132" y="690"/>
                  <a:pt x="120" y="726"/>
                </a:cubicBezTo>
                <a:cubicBezTo>
                  <a:pt x="114" y="743"/>
                  <a:pt x="100" y="756"/>
                  <a:pt x="90" y="771"/>
                </a:cubicBezTo>
                <a:cubicBezTo>
                  <a:pt x="85" y="778"/>
                  <a:pt x="75" y="793"/>
                  <a:pt x="75" y="793"/>
                </a:cubicBezTo>
                <a:cubicBezTo>
                  <a:pt x="63" y="834"/>
                  <a:pt x="73" y="808"/>
                  <a:pt x="38" y="860"/>
                </a:cubicBezTo>
                <a:cubicBezTo>
                  <a:pt x="33" y="868"/>
                  <a:pt x="23" y="883"/>
                  <a:pt x="23" y="883"/>
                </a:cubicBezTo>
                <a:cubicBezTo>
                  <a:pt x="0" y="956"/>
                  <a:pt x="44" y="1015"/>
                  <a:pt x="113" y="1033"/>
                </a:cubicBezTo>
                <a:cubicBezTo>
                  <a:pt x="152" y="1072"/>
                  <a:pt x="258" y="1105"/>
                  <a:pt x="315" y="1122"/>
                </a:cubicBezTo>
                <a:cubicBezTo>
                  <a:pt x="347" y="1144"/>
                  <a:pt x="373" y="1168"/>
                  <a:pt x="405" y="1190"/>
                </a:cubicBezTo>
                <a:cubicBezTo>
                  <a:pt x="412" y="1195"/>
                  <a:pt x="427" y="1205"/>
                  <a:pt x="427" y="1205"/>
                </a:cubicBezTo>
                <a:cubicBezTo>
                  <a:pt x="466" y="1262"/>
                  <a:pt x="517" y="1333"/>
                  <a:pt x="584" y="1354"/>
                </a:cubicBezTo>
                <a:cubicBezTo>
                  <a:pt x="609" y="1352"/>
                  <a:pt x="636" y="1358"/>
                  <a:pt x="659" y="1347"/>
                </a:cubicBezTo>
                <a:cubicBezTo>
                  <a:pt x="675" y="1339"/>
                  <a:pt x="689" y="1302"/>
                  <a:pt x="689" y="1302"/>
                </a:cubicBezTo>
                <a:cubicBezTo>
                  <a:pt x="702" y="1248"/>
                  <a:pt x="708" y="1184"/>
                  <a:pt x="749" y="1145"/>
                </a:cubicBezTo>
                <a:cubicBezTo>
                  <a:pt x="761" y="1105"/>
                  <a:pt x="752" y="1128"/>
                  <a:pt x="786" y="1077"/>
                </a:cubicBezTo>
                <a:cubicBezTo>
                  <a:pt x="791" y="1070"/>
                  <a:pt x="801" y="1055"/>
                  <a:pt x="801" y="1055"/>
                </a:cubicBezTo>
                <a:cubicBezTo>
                  <a:pt x="812" y="1022"/>
                  <a:pt x="827" y="1007"/>
                  <a:pt x="846" y="980"/>
                </a:cubicBezTo>
                <a:cubicBezTo>
                  <a:pt x="863" y="956"/>
                  <a:pt x="875" y="929"/>
                  <a:pt x="891" y="905"/>
                </a:cubicBezTo>
                <a:cubicBezTo>
                  <a:pt x="931" y="846"/>
                  <a:pt x="957" y="777"/>
                  <a:pt x="996" y="718"/>
                </a:cubicBezTo>
                <a:cubicBezTo>
                  <a:pt x="1011" y="671"/>
                  <a:pt x="991" y="724"/>
                  <a:pt x="1025" y="666"/>
                </a:cubicBezTo>
                <a:cubicBezTo>
                  <a:pt x="1039" y="642"/>
                  <a:pt x="1047" y="615"/>
                  <a:pt x="1063" y="591"/>
                </a:cubicBezTo>
                <a:cubicBezTo>
                  <a:pt x="1071" y="567"/>
                  <a:pt x="1086" y="549"/>
                  <a:pt x="1093" y="524"/>
                </a:cubicBezTo>
                <a:cubicBezTo>
                  <a:pt x="1105" y="481"/>
                  <a:pt x="1114" y="441"/>
                  <a:pt x="1138" y="404"/>
                </a:cubicBezTo>
                <a:cubicBezTo>
                  <a:pt x="1153" y="356"/>
                  <a:pt x="1175" y="330"/>
                  <a:pt x="1175" y="277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65600" y="5181601"/>
            <a:ext cx="134844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      </a:t>
            </a:r>
            <a:r>
              <a:rPr lang="en-US" b="1">
                <a:solidFill>
                  <a:schemeClr val="accent2"/>
                </a:solidFill>
              </a:rPr>
              <a:t>S</a:t>
            </a:r>
          </a:p>
          <a:p>
            <a:r>
              <a:rPr lang="en-US">
                <a:solidFill>
                  <a:schemeClr val="accent2"/>
                </a:solidFill>
              </a:rPr>
              <a:t>“</a:t>
            </a:r>
            <a:r>
              <a:rPr lang="en-US" b="1">
                <a:solidFill>
                  <a:schemeClr val="accent2"/>
                </a:solidFill>
              </a:rPr>
              <a:t>known</a:t>
            </a:r>
            <a:r>
              <a:rPr lang="en-US">
                <a:solidFill>
                  <a:schemeClr val="accent2"/>
                </a:solidFill>
              </a:rPr>
              <a:t>”</a:t>
            </a:r>
          </a:p>
        </p:txBody>
      </p:sp>
      <p:sp>
        <p:nvSpPr>
          <p:cNvPr id="3482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52800" y="558165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51200" y="5295901"/>
            <a:ext cx="3048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10401" y="5410201"/>
            <a:ext cx="19097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     </a:t>
            </a:r>
            <a:r>
              <a:rPr lang="en-US" b="1">
                <a:solidFill>
                  <a:srgbClr val="FF0000"/>
                </a:solidFill>
              </a:rPr>
              <a:t>V -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</a:rPr>
              <a:t>S</a:t>
            </a:r>
          </a:p>
          <a:p>
            <a:r>
              <a:rPr lang="en-US">
                <a:solidFill>
                  <a:srgbClr val="FF0000"/>
                </a:solidFill>
              </a:rPr>
              <a:t>“</a:t>
            </a:r>
            <a:r>
              <a:rPr lang="en-US" b="1">
                <a:solidFill>
                  <a:srgbClr val="FF0000"/>
                </a:solidFill>
              </a:rPr>
              <a:t>unknown</a:t>
            </a:r>
            <a:r>
              <a:rPr lang="en-US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3482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6197600" y="495300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5994400" y="5753100"/>
            <a:ext cx="7112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197600" y="5010150"/>
            <a:ext cx="81280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6197600" y="53530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5994400" y="56959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5994400" y="5581650"/>
            <a:ext cx="9144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010400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6686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Initialize each vertex’s distance as infinity</a:t>
            </a:r>
          </a:p>
          <a:p>
            <a:r>
              <a:rPr lang="en-US" dirty="0"/>
              <a:t>Start at a given vertex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Update </a:t>
            </a:r>
            <a:r>
              <a:rPr lang="en-US" i="1" dirty="0" err="1"/>
              <a:t>s</a:t>
            </a:r>
            <a:r>
              <a:rPr lang="en-US" dirty="0" err="1"/>
              <a:t>’s</a:t>
            </a:r>
            <a:r>
              <a:rPr lang="en-US" dirty="0"/>
              <a:t> distance to be 0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Pick the next unknown vertex with the shortest distance to be the next </a:t>
            </a:r>
            <a:r>
              <a:rPr lang="en-US" i="1" dirty="0"/>
              <a:t>v</a:t>
            </a:r>
          </a:p>
          <a:p>
            <a:pPr lvl="2"/>
            <a:r>
              <a:rPr lang="en-US" dirty="0"/>
              <a:t>If no more vertices are unknown, terminate loop</a:t>
            </a:r>
          </a:p>
          <a:p>
            <a:pPr lvl="1"/>
            <a:r>
              <a:rPr lang="en-US" dirty="0"/>
              <a:t>Mark </a:t>
            </a:r>
            <a:r>
              <a:rPr lang="en-US" i="1" dirty="0"/>
              <a:t>v</a:t>
            </a:r>
            <a:r>
              <a:rPr lang="en-US" dirty="0"/>
              <a:t> as known</a:t>
            </a:r>
          </a:p>
          <a:p>
            <a:pPr lvl="1"/>
            <a:r>
              <a:rPr lang="en-US" dirty="0"/>
              <a:t>For each edge from </a:t>
            </a:r>
            <a:r>
              <a:rPr lang="en-US" i="1" dirty="0"/>
              <a:t>v</a:t>
            </a:r>
            <a:r>
              <a:rPr lang="en-US" dirty="0"/>
              <a:t> to adjacent unknown vertices </a:t>
            </a:r>
            <a:r>
              <a:rPr lang="en-US" i="1" dirty="0"/>
              <a:t>w</a:t>
            </a:r>
          </a:p>
          <a:p>
            <a:pPr lvl="2"/>
            <a:r>
              <a:rPr lang="en-US" dirty="0"/>
              <a:t>If the total distance to </a:t>
            </a:r>
            <a:r>
              <a:rPr lang="en-US" i="1" dirty="0"/>
              <a:t>w</a:t>
            </a:r>
            <a:r>
              <a:rPr lang="en-US" dirty="0"/>
              <a:t> is less than the current distance to </a:t>
            </a:r>
            <a:r>
              <a:rPr lang="en-US" i="1" dirty="0"/>
              <a:t>w</a:t>
            </a:r>
          </a:p>
          <a:p>
            <a:pPr lvl="3"/>
            <a:r>
              <a:rPr lang="en-US" dirty="0"/>
              <a:t>Update </a:t>
            </a:r>
            <a:r>
              <a:rPr lang="en-US" i="1" dirty="0" err="1"/>
              <a:t>w</a:t>
            </a:r>
            <a:r>
              <a:rPr lang="en-US" dirty="0" err="1"/>
              <a:t>’s</a:t>
            </a:r>
            <a:r>
              <a:rPr lang="en-US" dirty="0"/>
              <a:t> distance and the path to </a:t>
            </a:r>
            <a:r>
              <a:rPr lang="en-US" i="1" dirty="0"/>
              <a:t>w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1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aphicFrame>
        <p:nvGraphicFramePr>
          <p:cNvPr id="34899" name="Group 83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1676400" y="2565400"/>
          <a:ext cx="3886200" cy="370522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4895850" y="287338"/>
            <a:ext cx="5619750" cy="3117850"/>
            <a:chOff x="2220" y="181"/>
            <a:chExt cx="3540" cy="1964"/>
          </a:xfrm>
        </p:grpSpPr>
        <p:sp>
          <p:nvSpPr>
            <p:cNvPr id="36915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4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3</a:t>
              </a:r>
            </a:p>
          </p:txBody>
        </p:sp>
        <p:sp>
          <p:nvSpPr>
            <p:cNvPr id="36916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56" y="1979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6</a:t>
              </a:r>
            </a:p>
          </p:txBody>
        </p:sp>
        <p:sp>
          <p:nvSpPr>
            <p:cNvPr id="36917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44" y="18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sp>
          <p:nvSpPr>
            <p:cNvPr id="36918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20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2</a:t>
              </a:r>
            </a:p>
          </p:txBody>
        </p:sp>
        <p:sp>
          <p:nvSpPr>
            <p:cNvPr id="36919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292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4</a:t>
              </a:r>
            </a:p>
          </p:txBody>
        </p:sp>
        <p:cxnSp>
          <p:nvCxnSpPr>
            <p:cNvPr id="36920" name="AutoShape 9"/>
            <p:cNvCxnSpPr>
              <a:cxnSpLocks noChangeShapeType="1"/>
              <a:stCxn id="36931" idx="5"/>
              <a:endCxn id="36915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2676" y="387"/>
              <a:ext cx="1264" cy="5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1" name="AutoShape 10"/>
            <p:cNvCxnSpPr>
              <a:cxnSpLocks noChangeShapeType="1"/>
              <a:stCxn id="36915" idx="5"/>
              <a:endCxn id="36916" idx="2"/>
            </p:cNvCxnSpPr>
            <p:nvPr>
              <p:custDataLst>
                <p:tags r:id="rId9"/>
              </p:custDataLst>
            </p:nvPr>
          </p:nvCxnSpPr>
          <p:spPr bwMode="auto">
            <a:xfrm>
              <a:off x="4212" y="1078"/>
              <a:ext cx="1132" cy="9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2" name="AutoShape 11"/>
            <p:cNvCxnSpPr>
              <a:cxnSpLocks noChangeShapeType="1"/>
              <a:stCxn id="36915" idx="6"/>
              <a:endCxn id="36919" idx="2"/>
            </p:cNvCxnSpPr>
            <p:nvPr>
              <p:custDataLst>
                <p:tags r:id="rId10"/>
              </p:custDataLst>
            </p:nvPr>
          </p:nvCxnSpPr>
          <p:spPr bwMode="auto">
            <a:xfrm>
              <a:off x="4280" y="1011"/>
              <a:ext cx="1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3" name="AutoShape 12"/>
            <p:cNvCxnSpPr>
              <a:cxnSpLocks noChangeShapeType="1"/>
              <a:stCxn id="36926" idx="6"/>
              <a:endCxn id="36916" idx="2"/>
            </p:cNvCxnSpPr>
            <p:nvPr>
              <p:custDataLst>
                <p:tags r:id="rId11"/>
              </p:custDataLst>
            </p:nvPr>
          </p:nvCxnSpPr>
          <p:spPr bwMode="auto">
            <a:xfrm>
              <a:off x="3576" y="2034"/>
              <a:ext cx="1768" cy="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4" name="AutoShape 13"/>
            <p:cNvCxnSpPr>
              <a:cxnSpLocks noChangeShapeType="1"/>
              <a:stCxn id="36931" idx="4"/>
              <a:endCxn id="36918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2412" y="412"/>
              <a:ext cx="128" cy="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5" name="AutoShape 14"/>
            <p:cNvCxnSpPr>
              <a:cxnSpLocks noChangeShapeType="1"/>
              <a:stCxn id="36918" idx="5"/>
              <a:endCxn id="36926" idx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548" y="1078"/>
              <a:ext cx="688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26" name="Oval 1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80" y="195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5</a:t>
              </a:r>
            </a:p>
          </p:txBody>
        </p:sp>
        <p:cxnSp>
          <p:nvCxnSpPr>
            <p:cNvPr id="36927" name="AutoShape 16"/>
            <p:cNvCxnSpPr>
              <a:cxnSpLocks noChangeShapeType="1"/>
              <a:stCxn id="36915" idx="3"/>
              <a:endCxn id="36926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3372" y="1078"/>
              <a:ext cx="568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8" name="AutoShape 17"/>
            <p:cNvCxnSpPr>
              <a:cxnSpLocks noChangeShapeType="1"/>
              <a:stCxn id="36919" idx="0"/>
              <a:endCxn id="36917" idx="5"/>
            </p:cNvCxnSpPr>
            <p:nvPr>
              <p:custDataLst>
                <p:tags r:id="rId16"/>
              </p:custDataLst>
            </p:nvPr>
          </p:nvCxnSpPr>
          <p:spPr bwMode="auto">
            <a:xfrm flipH="1" flipV="1">
              <a:off x="5172" y="332"/>
              <a:ext cx="312" cy="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9" name="AutoShape 18"/>
            <p:cNvCxnSpPr>
              <a:cxnSpLocks noChangeShapeType="1"/>
              <a:stCxn id="36918" idx="6"/>
              <a:endCxn id="36915" idx="2"/>
            </p:cNvCxnSpPr>
            <p:nvPr>
              <p:custDataLst>
                <p:tags r:id="rId17"/>
              </p:custDataLst>
            </p:nvPr>
          </p:nvCxnSpPr>
          <p:spPr bwMode="auto">
            <a:xfrm>
              <a:off x="2616" y="1011"/>
              <a:ext cx="125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0" name="AutoShape 19"/>
            <p:cNvCxnSpPr>
              <a:cxnSpLocks noChangeShapeType="1"/>
              <a:stCxn id="36917" idx="2"/>
              <a:endCxn id="36931" idx="6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2744" y="264"/>
              <a:ext cx="2088" cy="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1" name="Oval 2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348" y="237"/>
              <a:ext cx="384" cy="16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0</a:t>
              </a:r>
            </a:p>
          </p:txBody>
        </p:sp>
        <p:cxnSp>
          <p:nvCxnSpPr>
            <p:cNvPr id="36932" name="AutoShape 21"/>
            <p:cNvCxnSpPr>
              <a:cxnSpLocks noChangeShapeType="1"/>
              <a:stCxn id="36915" idx="7"/>
              <a:endCxn id="36917" idx="3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4212" y="332"/>
              <a:ext cx="688" cy="6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3" name="AutoShape 22"/>
            <p:cNvCxnSpPr>
              <a:cxnSpLocks noChangeShapeType="1"/>
              <a:stCxn id="36916" idx="0"/>
              <a:endCxn id="36919" idx="4"/>
            </p:cNvCxnSpPr>
            <p:nvPr>
              <p:custDataLst>
                <p:tags r:id="rId21"/>
              </p:custDataLst>
            </p:nvPr>
          </p:nvCxnSpPr>
          <p:spPr bwMode="auto">
            <a:xfrm flipH="1" flipV="1">
              <a:off x="5484" y="1103"/>
              <a:ext cx="64" cy="8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4" name="Text Box 2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76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36935" name="Text Box 2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44" y="2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36936" name="Text Box 2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84" y="15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36937" name="Text Box 2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220" y="5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36938" name="Text Box 2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752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36939" name="Text Box 2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5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36940" name="Text Box 30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356" y="5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36941" name="Text Box 31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848" y="14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5</a:t>
              </a:r>
            </a:p>
          </p:txBody>
        </p:sp>
        <p:sp>
          <p:nvSpPr>
            <p:cNvPr id="36942" name="Text Box 3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548" y="14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36943" name="Text Box 3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68" y="51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5</a:t>
              </a:r>
            </a:p>
          </p:txBody>
        </p:sp>
        <p:sp>
          <p:nvSpPr>
            <p:cNvPr id="36944" name="Text Box 3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72" y="13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6</a:t>
              </a:r>
            </a:p>
          </p:txBody>
        </p:sp>
        <p:sp>
          <p:nvSpPr>
            <p:cNvPr id="36945" name="Text Box 3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176" y="17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95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1752600" y="304800"/>
            <a:ext cx="8839200" cy="6057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void Graph::dijkstra(Vertex s){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Vertex v,w;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s.dist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while (there exist unknown vertices, find the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    unknown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</a:t>
            </a:r>
            <a:r>
              <a:rPr lang="en-US" sz="2400" b="1">
                <a:latin typeface="Courier New" pitchFamily="49" charset="0"/>
              </a:rPr>
              <a:t> with the smallest distance)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v.known =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rgbClr val="339933"/>
                </a:solidFill>
                <a:latin typeface="Courier New" pitchFamily="49" charset="0"/>
              </a:rPr>
              <a:t>for each w adjacent to 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if (!w.known)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if (v.dist + Cost_VW &lt; w.dist){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     w.dist = v.dist + Cost_VW;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  w.path = 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69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Naïve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simple scan using an array: O(v)</a:t>
            </a:r>
          </a:p>
          <a:p>
            <a:r>
              <a:rPr lang="en-US" dirty="0"/>
              <a:t>Total running time:</a:t>
            </a:r>
          </a:p>
          <a:p>
            <a:pPr lvl="1"/>
            <a:r>
              <a:rPr lang="en-US" dirty="0"/>
              <a:t>Using a simple scan: O(v</a:t>
            </a:r>
            <a:r>
              <a:rPr lang="en-US" baseline="30000" dirty="0"/>
              <a:t>2</a:t>
            </a:r>
            <a:r>
              <a:rPr lang="en-US" dirty="0"/>
              <a:t>+e) = O(v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2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4541965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40702</TotalTime>
  <Words>2241</Words>
  <Application>Microsoft Macintosh PowerPoint</Application>
  <PresentationFormat>Widescreen</PresentationFormat>
  <Paragraphs>387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ＭＳ Ｐゴシック</vt:lpstr>
      <vt:lpstr>Arial</vt:lpstr>
      <vt:lpstr>Bookman Old Style</vt:lpstr>
      <vt:lpstr>Cambria Math</vt:lpstr>
      <vt:lpstr>Courier New</vt:lpstr>
      <vt:lpstr>Gill Sans MT</vt:lpstr>
      <vt:lpstr>Monotype Sorts</vt:lpstr>
      <vt:lpstr>Symbol</vt:lpstr>
      <vt:lpstr>Times New Roman</vt:lpstr>
      <vt:lpstr>Wingdings</vt:lpstr>
      <vt:lpstr>Wingdings 3</vt:lpstr>
      <vt:lpstr>Origin</vt:lpstr>
      <vt:lpstr>Graphs – Dijkstra’s, Prim’s, Indirect Heaps</vt:lpstr>
      <vt:lpstr>Topics</vt:lpstr>
      <vt:lpstr>Dijkstra’s Algorithm</vt:lpstr>
      <vt:lpstr>Weighted Shortest Path</vt:lpstr>
      <vt:lpstr>Dijkstra’s algorithm</vt:lpstr>
      <vt:lpstr> </vt:lpstr>
      <vt:lpstr>PowerPoint Presentation</vt:lpstr>
      <vt:lpstr>Naïve Analysis</vt:lpstr>
      <vt:lpstr>Dijkstra' Algorithm</vt:lpstr>
      <vt:lpstr>Analysis of Priority Queue implementation?</vt:lpstr>
      <vt:lpstr>Dijkstra’s Proof of Correctness</vt:lpstr>
      <vt:lpstr>How to Prove Correctness??</vt:lpstr>
      <vt:lpstr>Proof w/ Picture:</vt:lpstr>
      <vt:lpstr>Proof w/ Picture:</vt:lpstr>
      <vt:lpstr>Proof w/ Picture:</vt:lpstr>
      <vt:lpstr>Proof w/ Picture:</vt:lpstr>
      <vt:lpstr>Formulas</vt:lpstr>
      <vt:lpstr>Prim’s Algorithm</vt:lpstr>
      <vt:lpstr>Prim’s algorithm</vt:lpstr>
      <vt:lpstr>Prim’s Algorithm for MST</vt:lpstr>
      <vt:lpstr>MST</vt:lpstr>
      <vt:lpstr>MST</vt:lpstr>
      <vt:lpstr>Prim’s MST Algorithm</vt:lpstr>
      <vt:lpstr>Tracking Edges for Prim’s MST</vt:lpstr>
      <vt:lpstr>Prim’s Algorithm</vt:lpstr>
      <vt:lpstr>Cost of Prim’s Algorithm</vt:lpstr>
      <vt:lpstr>Indirect Heaps</vt:lpstr>
      <vt:lpstr>Compare</vt:lpstr>
      <vt:lpstr>Dijkstra' Algorithm</vt:lpstr>
      <vt:lpstr>Prim’s Algorithm</vt:lpstr>
      <vt:lpstr>Better PQ Implementations</vt:lpstr>
      <vt:lpstr>Better PQ Implementations</vt:lpstr>
      <vt:lpstr>Better PQ Implementations (2)</vt:lpstr>
      <vt:lpstr>Summary</vt:lpstr>
      <vt:lpstr>What Did We Learn?</vt:lpstr>
      <vt:lpstr>Extra Problem (If Time Allows)</vt:lpstr>
      <vt:lpstr>Solve This Problem</vt:lpstr>
      <vt:lpstr>Solution: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944</cp:revision>
  <cp:lastPrinted>2021-10-05T17:03:26Z</cp:lastPrinted>
  <dcterms:created xsi:type="dcterms:W3CDTF">2010-03-16T00:09:25Z</dcterms:created>
  <dcterms:modified xsi:type="dcterms:W3CDTF">2022-09-09T14:47:28Z</dcterms:modified>
</cp:coreProperties>
</file>