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642" r:id="rId2"/>
    <p:sldId id="617" r:id="rId3"/>
    <p:sldId id="664" r:id="rId4"/>
    <p:sldId id="568" r:id="rId5"/>
    <p:sldId id="586" r:id="rId6"/>
    <p:sldId id="673" r:id="rId7"/>
    <p:sldId id="571" r:id="rId8"/>
    <p:sldId id="572" r:id="rId9"/>
    <p:sldId id="674" r:id="rId10"/>
    <p:sldId id="675" r:id="rId11"/>
    <p:sldId id="580" r:id="rId12"/>
    <p:sldId id="575" r:id="rId13"/>
    <p:sldId id="682" r:id="rId14"/>
    <p:sldId id="589" r:id="rId15"/>
    <p:sldId id="590" r:id="rId16"/>
    <p:sldId id="579" r:id="rId17"/>
    <p:sldId id="576" r:id="rId18"/>
    <p:sldId id="683" r:id="rId19"/>
    <p:sldId id="684" r:id="rId20"/>
    <p:sldId id="700" r:id="rId21"/>
    <p:sldId id="701" r:id="rId22"/>
    <p:sldId id="702" r:id="rId23"/>
    <p:sldId id="703" r:id="rId24"/>
    <p:sldId id="704" r:id="rId25"/>
    <p:sldId id="7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700"/>
            <p14:sldId id="701"/>
            <p14:sldId id="702"/>
            <p14:sldId id="703"/>
            <p14:sldId id="704"/>
            <p14:sldId id="7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84"/>
    <p:restoredTop sz="92840" autoAdjust="0"/>
  </p:normalViewPr>
  <p:slideViewPr>
    <p:cSldViewPr>
      <p:cViewPr varScale="1">
        <p:scale>
          <a:sx n="132" d="100"/>
          <a:sy n="132" d="100"/>
        </p:scale>
        <p:origin x="7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Activity Selection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16.1, Activity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Proving the Greedy Choice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Let’s prove that this has the greedy choice property:</a:t>
            </a:r>
          </a:p>
          <a:p>
            <a:endParaRPr lang="en-US" dirty="0"/>
          </a:p>
          <a:p>
            <a:r>
              <a:rPr lang="en-US" dirty="0"/>
              <a:t>Proof Overview:</a:t>
            </a:r>
          </a:p>
          <a:p>
            <a:pPr lvl="1"/>
            <a:r>
              <a:rPr lang="en-US" dirty="0"/>
              <a:t>Assume </a:t>
            </a:r>
            <a:r>
              <a:rPr lang="en-US" b="1" i="1" dirty="0"/>
              <a:t>earliest finish time activity NOT in optimal </a:t>
            </a:r>
            <a:r>
              <a:rPr lang="en-US" dirty="0"/>
              <a:t>schedule</a:t>
            </a:r>
          </a:p>
          <a:p>
            <a:pPr lvl="1"/>
            <a:r>
              <a:rPr lang="en-US" dirty="0"/>
              <a:t>Describe what </a:t>
            </a:r>
            <a:r>
              <a:rPr lang="en-US" b="1" i="1" dirty="0"/>
              <a:t>optimal solution must look like </a:t>
            </a:r>
            <a:r>
              <a:rPr lang="en-US" dirty="0"/>
              <a:t>instead</a:t>
            </a:r>
          </a:p>
          <a:p>
            <a:pPr lvl="1"/>
            <a:r>
              <a:rPr lang="en-US" dirty="0"/>
              <a:t>Show we can </a:t>
            </a:r>
            <a:r>
              <a:rPr lang="en-US" b="1" i="1" dirty="0"/>
              <a:t>switch in the earliest finish time item </a:t>
            </a:r>
            <a:r>
              <a:rPr lang="en-US" dirty="0"/>
              <a:t>without changing the optimality of the solution (take one thing out, put one thing in)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56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09600" y="914400"/>
                <a:ext cx="10972800" cy="2667000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Greedy choice property states:</a:t>
                </a:r>
              </a:p>
              <a:p>
                <a:endParaRPr lang="en-US" dirty="0"/>
              </a:p>
              <a:p>
                <a:r>
                  <a:rPr lang="en-US" i="1" dirty="0"/>
                  <a:t>Earliest finish time item (let’s 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) MUST be in some optimal schedule.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09600" y="914400"/>
                <a:ext cx="10972800" cy="2667000"/>
              </a:xfrm>
              <a:blipFill>
                <a:blip r:embed="rId2"/>
                <a:stretch>
                  <a:fillRect l="-1389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2C43AF3-5D77-1847-A0EC-D920FFD7EDF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9398000" cy="1524000"/>
            <a:chOff x="480" y="2784"/>
            <a:chExt cx="3552" cy="576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92A15536-0AFD-3041-A523-EFF8676CA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E778DAB-5618-CB4C-AA3C-6057C0CCD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214D03C-2E2A-724F-919E-24421B86C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609E356-8A91-864D-B886-8F7805536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10B497E-415C-2946-9672-A8FEF58C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3322160-3718-DE4D-AA1C-A7616139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64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STEP 1: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in the optimal solution.</a:t>
                </a:r>
              </a:p>
              <a:p>
                <a:pPr lvl="1"/>
                <a:r>
                  <a:rPr lang="en-US" i="1" dirty="0"/>
                  <a:t>Done!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52C43AF3-5D77-1847-A0EC-D920FFD7EDFD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114800"/>
            <a:ext cx="9398000" cy="1524000"/>
            <a:chOff x="480" y="2784"/>
            <a:chExt cx="3552" cy="576"/>
          </a:xfrm>
        </p:grpSpPr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92A15536-0AFD-3041-A523-EFF8676CA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BE778DAB-5618-CB4C-AA3C-6057C0CCD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9214D03C-2E2A-724F-919E-24421B86C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5609E356-8A91-864D-B886-8F78055364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10B497E-415C-2946-9672-A8FEF58C3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63322160-3718-DE4D-AA1C-A7616139D6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131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</p:spPr>
            <p:txBody>
              <a:bodyPr>
                <a:normAutofit lnSpcReduction="10000"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STEP 2: Figure out what optimal solution looks like.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NOT in optimal solution, then solution contains other intervals instead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762000"/>
                <a:ext cx="10972800" cy="2667000"/>
              </a:xfrm>
              <a:blipFill>
                <a:blip r:embed="rId2"/>
                <a:stretch>
                  <a:fillRect l="-1387" b="-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2A15536-0AFD-3041-A523-EFF8676CA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638800"/>
            <a:ext cx="1397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E778DAB-5618-CB4C-AA3C-6057C0CC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5130800"/>
            <a:ext cx="762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214D03C-2E2A-724F-919E-24421B86C8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114800"/>
            <a:ext cx="2921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609E356-8A91-864D-B886-8F7805536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5638800"/>
            <a:ext cx="4445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A10B497E-415C-2946-9672-A8FEF58C3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8200" y="4622800"/>
            <a:ext cx="4699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63322160-3718-DE4D-AA1C-A7616139D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23200" y="4622800"/>
            <a:ext cx="2794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/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/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227570-229B-DB4B-B4A1-5C3C2DE05C4D}"/>
              </a:ext>
            </a:extLst>
          </p:cNvPr>
          <p:cNvSpPr txBox="1"/>
          <p:nvPr/>
        </p:nvSpPr>
        <p:spPr>
          <a:xfrm>
            <a:off x="5257800" y="6135469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This picture is just an EXAMPLE to help you visualize. Not good enough for a proof on its own</a:t>
            </a:r>
          </a:p>
        </p:txBody>
      </p:sp>
    </p:spTree>
    <p:extLst>
      <p:ext uri="{BB962C8B-B14F-4D97-AF65-F5344CB8AC3E}">
        <p14:creationId xmlns:p14="http://schemas.microsoft.com/office/powerpoint/2010/main" val="3668709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685800"/>
                <a:ext cx="11506200" cy="4135736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None/>
                </a:pPr>
                <a:endParaRPr lang="en-US" dirty="0"/>
              </a:p>
              <a:p>
                <a:r>
                  <a:rPr lang="en-US" dirty="0"/>
                  <a:t>STEP 3: Show we can switch in earliest finish time activity instead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KNOW THAT: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		//i1 finishes same time or before o1 (by definition of greedy)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		//o2 has to start after o1 finishes, else O not valid schedule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	//combining previous two lines o2 starts after i1 finishes</a:t>
                </a:r>
              </a:p>
              <a:p>
                <a:pPr marL="0" indent="0">
                  <a:buNone/>
                </a:pPr>
                <a:r>
                  <a:rPr lang="en-US" sz="2400" dirty="0"/>
                  <a:t>								so i1 and o2 are compatible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685800"/>
                <a:ext cx="11506200" cy="4135736"/>
              </a:xfrm>
              <a:blipFill>
                <a:blip r:embed="rId2"/>
                <a:stretch>
                  <a:fillRect l="-1103" b="-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2A15536-0AFD-3041-A523-EFF8676CA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638800"/>
            <a:ext cx="1397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E778DAB-5618-CB4C-AA3C-6057C0CC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5130800"/>
            <a:ext cx="762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609E356-8A91-864D-B886-8F7805536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5638800"/>
            <a:ext cx="4445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/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/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227570-229B-DB4B-B4A1-5C3C2DE05C4D}"/>
              </a:ext>
            </a:extLst>
          </p:cNvPr>
          <p:cNvSpPr txBox="1"/>
          <p:nvPr/>
        </p:nvSpPr>
        <p:spPr>
          <a:xfrm>
            <a:off x="5257800" y="6135469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This picture is just an EXAMPLE to help you visualize. Not good enough for a proof on its own</a:t>
            </a:r>
          </a:p>
        </p:txBody>
      </p:sp>
    </p:spTree>
    <p:extLst>
      <p:ext uri="{BB962C8B-B14F-4D97-AF65-F5344CB8AC3E}">
        <p14:creationId xmlns:p14="http://schemas.microsoft.com/office/powerpoint/2010/main" val="100452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11482"/>
                <a:ext cx="11506200" cy="3610053"/>
              </a:xfrm>
            </p:spPr>
            <p:txBody>
              <a:bodyPr anchor="t">
                <a:normAutofit/>
              </a:bodyPr>
              <a:lstStyle/>
              <a:p>
                <a:pPr>
                  <a:buNone/>
                </a:pPr>
                <a:r>
                  <a:rPr lang="en-US" dirty="0"/>
                  <a:t>STEP 3: Show we can switch in earliest finish time activity instead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	//so i1 and o2 are compatible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dirty="0"/>
                  <a:t>EXCHANGE</a:t>
                </a:r>
                <a:r>
                  <a:rPr lang="en-US" sz="2400" dirty="0"/>
                  <a:t>: You can safely </a:t>
                </a:r>
                <a:r>
                  <a:rPr lang="en-US" sz="2400" b="1" i="1" dirty="0"/>
                  <a:t>swap out o</a:t>
                </a:r>
                <a:r>
                  <a:rPr lang="en-US" sz="2400" b="1" i="1" baseline="-25000" dirty="0"/>
                  <a:t>1</a:t>
                </a:r>
                <a:r>
                  <a:rPr lang="en-US" sz="2400" b="1" i="1" dirty="0"/>
                  <a:t> for i</a:t>
                </a:r>
                <a:r>
                  <a:rPr lang="en-US" sz="2400" b="1" i="1" baseline="-25000" dirty="0"/>
                  <a:t>1</a:t>
                </a:r>
                <a:r>
                  <a:rPr lang="en-US" sz="2400" dirty="0"/>
                  <a:t>. Solution size doesn’t change at all (still optimal) and contradicts our assumption the NO optimal solution contains i1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i="1" u="sng" dirty="0"/>
                  <a:t>Greedy Choice Property Proven!!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11482"/>
                <a:ext cx="11506200" cy="3610053"/>
              </a:xfrm>
              <a:blipFill>
                <a:blip r:embed="rId2"/>
                <a:stretch>
                  <a:fillRect l="-1323" t="-1748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2A15536-0AFD-3041-A523-EFF8676CA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638800"/>
            <a:ext cx="13970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BE778DAB-5618-CB4C-AA3C-6057C0CCDB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200" y="5130800"/>
            <a:ext cx="762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609E356-8A91-864D-B886-8F7805536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1200" y="5638800"/>
            <a:ext cx="4445000" cy="0"/>
          </a:xfrm>
          <a:prstGeom prst="line">
            <a:avLst/>
          </a:prstGeom>
          <a:ln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EA40E-6A4F-434F-9F20-3BCCF600D66C}"/>
              </a:ext>
            </a:extLst>
          </p:cNvPr>
          <p:cNvCxnSpPr/>
          <p:nvPr/>
        </p:nvCxnSpPr>
        <p:spPr>
          <a:xfrm flipH="1" flipV="1">
            <a:off x="2108200" y="5791200"/>
            <a:ext cx="9144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/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726814C-FCD1-4547-904D-98AD7A45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6248400"/>
                <a:ext cx="838200" cy="461665"/>
              </a:xfrm>
              <a:prstGeom prst="rect">
                <a:avLst/>
              </a:prstGeom>
              <a:blipFill>
                <a:blip r:embed="rId3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/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722755-1AD6-0F4C-ADBC-83FCA6B12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724400"/>
                <a:ext cx="838200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/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7436C9-48B1-6B4D-A9BE-DC8502D48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181600"/>
                <a:ext cx="838200" cy="461665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2227570-229B-DB4B-B4A1-5C3C2DE05C4D}"/>
              </a:ext>
            </a:extLst>
          </p:cNvPr>
          <p:cNvSpPr txBox="1"/>
          <p:nvPr/>
        </p:nvSpPr>
        <p:spPr>
          <a:xfrm>
            <a:off x="5257800" y="6135469"/>
            <a:ext cx="6095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*Note: This picture is just an EXAMPLE to help you visualize. Not good enough for a proof on its own</a:t>
            </a:r>
          </a:p>
        </p:txBody>
      </p:sp>
    </p:spTree>
    <p:extLst>
      <p:ext uri="{BB962C8B-B14F-4D97-AF65-F5344CB8AC3E}">
        <p14:creationId xmlns:p14="http://schemas.microsoft.com/office/powerpoint/2010/main" val="10366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17624</TotalTime>
  <Words>2003</Words>
  <Application>Microsoft Macintosh PowerPoint</Application>
  <PresentationFormat>Widescreen</PresentationFormat>
  <Paragraphs>680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DejaVu LGC Sans</vt:lpstr>
      <vt:lpstr>Liberation Sans</vt:lpstr>
      <vt:lpstr>Math B</vt:lpstr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Monotype Sorts</vt:lpstr>
      <vt:lpstr>Symbol</vt:lpstr>
      <vt:lpstr>Times New Roman</vt:lpstr>
      <vt:lpstr>Verdana</vt:lpstr>
      <vt:lpstr>CS4102-SlimGray</vt:lpstr>
      <vt:lpstr>Greedy Algorithms Activity Selection</vt:lpstr>
      <vt:lpstr>CLRS Readings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Proving the Greedy Choice Property?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1298</cp:revision>
  <dcterms:created xsi:type="dcterms:W3CDTF">2017-08-21T20:54:06Z</dcterms:created>
  <dcterms:modified xsi:type="dcterms:W3CDTF">2022-10-18T17:03:43Z</dcterms:modified>
</cp:coreProperties>
</file>