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642" r:id="rId2"/>
    <p:sldId id="685" r:id="rId3"/>
    <p:sldId id="638" r:id="rId4"/>
    <p:sldId id="640" r:id="rId5"/>
    <p:sldId id="617" r:id="rId6"/>
    <p:sldId id="645" r:id="rId7"/>
    <p:sldId id="449" r:id="rId8"/>
    <p:sldId id="669" r:id="rId9"/>
    <p:sldId id="301" r:id="rId10"/>
    <p:sldId id="302" r:id="rId11"/>
    <p:sldId id="303" r:id="rId12"/>
    <p:sldId id="304" r:id="rId13"/>
    <p:sldId id="305" r:id="rId14"/>
    <p:sldId id="686" r:id="rId15"/>
    <p:sldId id="688" r:id="rId16"/>
    <p:sldId id="662" r:id="rId17"/>
    <p:sldId id="256" r:id="rId18"/>
    <p:sldId id="309" r:id="rId19"/>
    <p:sldId id="306" r:id="rId20"/>
    <p:sldId id="386" r:id="rId21"/>
    <p:sldId id="313" r:id="rId22"/>
    <p:sldId id="476" r:id="rId23"/>
    <p:sldId id="621" r:id="rId24"/>
    <p:sldId id="588" r:id="rId25"/>
    <p:sldId id="622" r:id="rId26"/>
    <p:sldId id="601" r:id="rId27"/>
    <p:sldId id="602" r:id="rId28"/>
    <p:sldId id="603" r:id="rId29"/>
    <p:sldId id="604" r:id="rId30"/>
    <p:sldId id="605" r:id="rId31"/>
    <p:sldId id="606" r:id="rId32"/>
    <p:sldId id="607" r:id="rId33"/>
    <p:sldId id="608" r:id="rId34"/>
    <p:sldId id="609" r:id="rId35"/>
    <p:sldId id="610" r:id="rId36"/>
    <p:sldId id="63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2"/>
            <p14:sldId id="685"/>
            <p14:sldId id="638"/>
            <p14:sldId id="640"/>
            <p14:sldId id="617"/>
            <p14:sldId id="645"/>
            <p14:sldId id="449"/>
            <p14:sldId id="669"/>
            <p14:sldId id="301"/>
            <p14:sldId id="302"/>
            <p14:sldId id="303"/>
            <p14:sldId id="304"/>
            <p14:sldId id="305"/>
            <p14:sldId id="686"/>
            <p14:sldId id="688"/>
            <p14:sldId id="662"/>
            <p14:sldId id="256"/>
            <p14:sldId id="309"/>
            <p14:sldId id="306"/>
            <p14:sldId id="386"/>
            <p14:sldId id="313"/>
            <p14:sldId id="476"/>
            <p14:sldId id="621"/>
            <p14:sldId id="588"/>
            <p14:sldId id="622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1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00"/>
    <a:srgbClr val="FFFF00"/>
    <a:srgbClr val="C57F70"/>
    <a:srgbClr val="FFFF66"/>
    <a:srgbClr val="FF99FF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25"/>
    <p:restoredTop sz="92901" autoAdjust="0"/>
  </p:normalViewPr>
  <p:slideViewPr>
    <p:cSldViewPr>
      <p:cViewPr varScale="1">
        <p:scale>
          <a:sx n="133" d="100"/>
          <a:sy n="133" d="100"/>
        </p:scale>
        <p:origin x="36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A(BC) vs. (AB)C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87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7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5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10/19/22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10/19/22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10/19/22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201.png"/><Relationship Id="rId4" Type="http://schemas.openxmlformats.org/officeDocument/2006/relationships/image" Target="../media/image191.png"/><Relationship Id="rId9" Type="http://schemas.openxmlformats.org/officeDocument/2006/relationships/image" Target="../media/image2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Dynamic Programming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 and Log / Rod Cutting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514600"/>
          </a:xfrm>
        </p:spPr>
        <p:txBody>
          <a:bodyPr/>
          <a:lstStyle/>
          <a:p>
            <a:r>
              <a:rPr lang="en-US" dirty="0"/>
              <a:t>CS 3100 – DSA2</a:t>
            </a:r>
          </a:p>
          <a:p>
            <a:r>
              <a:rPr lang="en-US" dirty="0"/>
              <a:t>Mark Floryan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5">
            <a:extLst>
              <a:ext uri="{FF2B5EF4-FFF2-40B4-BE49-F238E27FC236}">
                <a16:creationId xmlns:a16="http://schemas.microsoft.com/office/drawing/2014/main" id="{94C44BDA-351F-FF4E-BFA3-EC1CC6A7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C969A407-F946-744A-9E44-E95839F31E81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en-US" sz="14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76BC1513-528F-5649-83D8-38BBC58EB4C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514600" y="151765"/>
            <a:ext cx="7772400" cy="838200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Top-down using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Memoization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BFF0C8D-1B60-A648-AAC8-FCA8C8E761CD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676400" y="1524000"/>
            <a:ext cx="8793163" cy="4572000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Before talking about bottom-up dynamic programming using tables, top-down approach uses general technique of 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Memoization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AKA using a </a:t>
            </a:r>
            <a:r>
              <a:rPr lang="en-US" altLang="en-US" i="1" dirty="0">
                <a:ea typeface="ＭＳ Ｐゴシック" panose="020B0600070205080204" pitchFamily="34" charset="-128"/>
              </a:rPr>
              <a:t>memory function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Simple idea: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Calculate and store solutions to subproblems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Before solving it (again), look to see if you</a:t>
            </a:r>
            <a:r>
              <a:rPr lang="fr-FR" altLang="ja-JP" dirty="0">
                <a:ea typeface="ＭＳ Ｐゴシック" panose="020B0600070205080204" pitchFamily="34" charset="-128"/>
              </a:rPr>
              <a:t>'</a:t>
            </a:r>
            <a:r>
              <a:rPr lang="en-US" altLang="ja-JP" dirty="0" err="1">
                <a:ea typeface="ＭＳ Ｐゴシック" panose="020B0600070205080204" pitchFamily="34" charset="-128"/>
              </a:rPr>
              <a:t>ve</a:t>
            </a:r>
            <a:r>
              <a:rPr lang="en-US" altLang="ja-JP" dirty="0">
                <a:ea typeface="ＭＳ Ｐゴシック" panose="020B0600070205080204" pitchFamily="34" charset="-128"/>
              </a:rPr>
              <a:t> remembered it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607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>
            <a:extLst>
              <a:ext uri="{FF2B5EF4-FFF2-40B4-BE49-F238E27FC236}">
                <a16:creationId xmlns:a16="http://schemas.microsoft.com/office/drawing/2014/main" id="{16DD3B86-7977-E64C-B7A9-144A6B28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3C9CC8FB-65D3-DF4A-8CA7-59E4B4E9FB6F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en-US" sz="14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22C09743-9378-7240-96C3-62EA9506A2A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402840" y="121284"/>
            <a:ext cx="7772400" cy="990600"/>
          </a:xfrm>
        </p:spPr>
        <p:txBody>
          <a:bodyPr/>
          <a:lstStyle/>
          <a:p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Memoization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A960F14-8BE3-FA4D-8FFA-A0EC659D8AA1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524000" y="1676400"/>
            <a:ext cx="8945563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Use a Table abstract data type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Lookup key: whatever identifies a subproblem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Value stored: the solution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Could be an array/vector or 2D table(s)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E.g. for Fibonacci, store </a:t>
            </a:r>
            <a:r>
              <a:rPr lang="en-US" altLang="en-US" b="1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fib(n)</a:t>
            </a:r>
            <a:r>
              <a:rPr lang="en-US" altLang="en-US" dirty="0">
                <a:ea typeface="ＭＳ Ｐゴシック" panose="020B0600070205080204" pitchFamily="34" charset="-128"/>
              </a:rPr>
              <a:t> using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index </a:t>
            </a:r>
            <a:r>
              <a:rPr lang="en-US" altLang="en-US" b="1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Need to initialize the array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Could use a map / hash-table</a:t>
            </a:r>
          </a:p>
        </p:txBody>
      </p:sp>
    </p:spTree>
    <p:extLst>
      <p:ext uri="{BB962C8B-B14F-4D97-AF65-F5344CB8AC3E}">
        <p14:creationId xmlns:p14="http://schemas.microsoft.com/office/powerpoint/2010/main" val="3254949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>
            <a:extLst>
              <a:ext uri="{FF2B5EF4-FFF2-40B4-BE49-F238E27FC236}">
                <a16:creationId xmlns:a16="http://schemas.microsoft.com/office/drawing/2014/main" id="{EBE181E0-40C8-2E42-B5AB-4E6FB202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1C548329-48A6-6546-B436-4898DCCA129A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en-US" sz="14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3ABDC897-EC89-1C47-8AE3-F32A97C1B9D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97163" y="4572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Memoization and Fibonacci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B5CD2A1-7C1C-EF45-84AD-0FBA893F1F64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600200" y="1219200"/>
            <a:ext cx="8869363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Before recursive code below called, must initialize results[] so all values are -1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</a:t>
            </a:r>
            <a:r>
              <a:rPr lang="en-US" altLang="en-US" sz="2600" dirty="0">
                <a:ea typeface="ＭＳ Ｐゴシック" panose="020B0600070205080204" pitchFamily="34" charset="-128"/>
              </a:rPr>
              <a:t>long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fib_mem</a:t>
            </a:r>
            <a:r>
              <a:rPr lang="en-US" altLang="en-US" sz="2600" dirty="0">
                <a:ea typeface="ＭＳ Ｐゴシック" panose="020B0600070205080204" pitchFamily="34" charset="-128"/>
              </a:rPr>
              <a:t>(int n, long results[]) {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if ( results[n] != -1 )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    return results[n];  </a:t>
            </a:r>
            <a:r>
              <a:rPr lang="en-US" altLang="en-US" sz="2600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// return stored value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long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600" dirty="0">
                <a:ea typeface="ＭＳ Ｐゴシック" panose="020B0600070205080204" pitchFamily="34" charset="-128"/>
              </a:rPr>
              <a:t>;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if ( n == 0 || n ==1 )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600" dirty="0">
                <a:ea typeface="ＭＳ Ｐゴシック" panose="020B0600070205080204" pitchFamily="34" charset="-128"/>
              </a:rPr>
              <a:t> = n; </a:t>
            </a:r>
            <a:r>
              <a:rPr lang="en-US" altLang="en-US" sz="2600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// odd but right</a:t>
            </a:r>
            <a:br>
              <a:rPr lang="en-US" altLang="en-US" sz="2600" dirty="0">
                <a:solidFill>
                  <a:srgbClr val="333399"/>
                </a:solidFill>
                <a:ea typeface="ＭＳ Ｐゴシック" panose="020B0600070205080204" pitchFamily="34" charset="-128"/>
              </a:rPr>
            </a:br>
            <a:r>
              <a:rPr lang="en-US" altLang="en-US" sz="2600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       </a:t>
            </a:r>
            <a:r>
              <a:rPr lang="en-US" altLang="en-US" sz="2600" dirty="0">
                <a:ea typeface="ＭＳ Ｐゴシック" panose="020B0600070205080204" pitchFamily="34" charset="-128"/>
              </a:rPr>
              <a:t>else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   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600" dirty="0">
                <a:ea typeface="ＭＳ Ｐゴシック" panose="020B0600070205080204" pitchFamily="34" charset="-128"/>
              </a:rPr>
              <a:t> =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fib_mem</a:t>
            </a:r>
            <a:r>
              <a:rPr lang="en-US" altLang="en-US" sz="2600" dirty="0">
                <a:ea typeface="ＭＳ Ｐゴシック" panose="020B0600070205080204" pitchFamily="34" charset="-128"/>
              </a:rPr>
              <a:t>(n-1, results)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          +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fib_mem</a:t>
            </a:r>
            <a:r>
              <a:rPr lang="en-US" altLang="en-US" sz="2600" dirty="0">
                <a:ea typeface="ＭＳ Ｐゴシック" panose="020B0600070205080204" pitchFamily="34" charset="-128"/>
              </a:rPr>
              <a:t>(n-2, results);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results[n] =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600" dirty="0">
                <a:ea typeface="ＭＳ Ｐゴシック" panose="020B0600070205080204" pitchFamily="34" charset="-128"/>
              </a:rPr>
              <a:t>; </a:t>
            </a:r>
            <a:r>
              <a:rPr lang="en-US" altLang="en-US" sz="2600" dirty="0">
                <a:solidFill>
                  <a:srgbClr val="333399"/>
                </a:solidFill>
                <a:ea typeface="ＭＳ Ｐゴシック" panose="020B0600070205080204" pitchFamily="34" charset="-128"/>
              </a:rPr>
              <a:t>// store calculated value</a:t>
            </a:r>
            <a:r>
              <a:rPr lang="en-US" altLang="en-US" sz="2600" dirty="0">
                <a:ea typeface="ＭＳ Ｐゴシック" panose="020B0600070205080204" pitchFamily="34" charset="-128"/>
              </a:rPr>
              <a:t> 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    return </a:t>
            </a:r>
            <a:r>
              <a:rPr lang="en-US" altLang="en-US" sz="2600" dirty="0" err="1">
                <a:ea typeface="ＭＳ Ｐゴシック" panose="020B0600070205080204" pitchFamily="34" charset="-128"/>
              </a:rPr>
              <a:t>val</a:t>
            </a:r>
            <a:r>
              <a:rPr lang="en-US" altLang="en-US" sz="2600" dirty="0">
                <a:ea typeface="ＭＳ Ｐゴシック" panose="020B0600070205080204" pitchFamily="34" charset="-128"/>
              </a:rPr>
              <a:t>;</a:t>
            </a:r>
            <a:br>
              <a:rPr lang="en-US" altLang="en-US" sz="2600" dirty="0">
                <a:ea typeface="ＭＳ Ｐゴシック" panose="020B0600070205080204" pitchFamily="34" charset="-128"/>
              </a:rPr>
            </a:br>
            <a:r>
              <a:rPr lang="en-US" altLang="en-US" sz="2600" dirty="0">
                <a:ea typeface="ＭＳ Ｐゴシック" panose="020B0600070205080204" pitchFamily="34" charset="-128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178563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5">
            <a:extLst>
              <a:ext uri="{FF2B5EF4-FFF2-40B4-BE49-F238E27FC236}">
                <a16:creationId xmlns:a16="http://schemas.microsoft.com/office/drawing/2014/main" id="{7937A994-D01E-7846-85EC-108E6A22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0C8FEFAF-14DB-D643-AE21-DF7E1023B932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en-US" sz="14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CE548006-9B20-6B43-BA26-B25CFCAA973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4800">
                <a:ea typeface="ＭＳ Ｐゴシック" panose="020B0600070205080204" pitchFamily="34" charset="-128"/>
              </a:rPr>
              <a:t>Observations on fib_mem()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2D8F1B8-F546-F547-81B0-9F707579301E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>
                <a:ea typeface="ＭＳ Ｐゴシック" panose="020B0600070205080204" pitchFamily="34" charset="-128"/>
              </a:rPr>
              <a:t>Same elegant top-down, recursive approach based on definition</a:t>
            </a:r>
          </a:p>
          <a:p>
            <a:pPr lvl="1">
              <a:lnSpc>
                <a:spcPct val="90000"/>
              </a:lnSpc>
            </a:pPr>
            <a:r>
              <a:rPr lang="en-US" altLang="en-US" sz="3200">
                <a:ea typeface="ＭＳ Ｐゴシック" panose="020B0600070205080204" pitchFamily="34" charset="-128"/>
              </a:rPr>
              <a:t>Without repeated subproblems</a:t>
            </a:r>
          </a:p>
          <a:p>
            <a:pPr>
              <a:lnSpc>
                <a:spcPct val="90000"/>
              </a:lnSpc>
            </a:pPr>
            <a:r>
              <a:rPr lang="en-US" altLang="en-US" sz="3600">
                <a:ea typeface="ＭＳ Ｐゴシック" panose="020B0600070205080204" pitchFamily="34" charset="-128"/>
              </a:rPr>
              <a:t>Memory function: a function that remembers</a:t>
            </a:r>
          </a:p>
          <a:p>
            <a:pPr lvl="1">
              <a:lnSpc>
                <a:spcPct val="90000"/>
              </a:lnSpc>
            </a:pPr>
            <a:r>
              <a:rPr lang="en-US" altLang="en-US" sz="3200">
                <a:ea typeface="ＭＳ Ｐゴシック" panose="020B0600070205080204" pitchFamily="34" charset="-128"/>
              </a:rPr>
              <a:t>Save time by using extra space</a:t>
            </a:r>
          </a:p>
          <a:p>
            <a:pPr>
              <a:lnSpc>
                <a:spcPct val="90000"/>
              </a:lnSpc>
            </a:pPr>
            <a:r>
              <a:rPr lang="en-US" altLang="en-US" sz="3600">
                <a:ea typeface="ＭＳ Ｐゴシック" panose="020B0600070205080204" pitchFamily="34" charset="-128"/>
              </a:rPr>
              <a:t>Can show this runs in </a:t>
            </a:r>
            <a:r>
              <a:rPr lang="en-US" altLang="en-US" sz="3600" b="1">
                <a:ea typeface="ＭＳ Ｐゴシック" panose="020B0600070205080204" pitchFamily="34" charset="-128"/>
                <a:sym typeface="Symbol" pitchFamily="2" charset="2"/>
              </a:rPr>
              <a:t></a:t>
            </a:r>
            <a:r>
              <a:rPr lang="en-US" altLang="en-US" sz="3600">
                <a:ea typeface="ＭＳ Ｐゴシック" panose="020B0600070205080204" pitchFamily="34" charset="-128"/>
              </a:rPr>
              <a:t>(n)</a:t>
            </a:r>
          </a:p>
          <a:p>
            <a:pPr>
              <a:lnSpc>
                <a:spcPct val="90000"/>
              </a:lnSpc>
            </a:pPr>
            <a:endParaRPr lang="en-US" altLang="en-US" sz="36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2840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5">
            <a:extLst>
              <a:ext uri="{FF2B5EF4-FFF2-40B4-BE49-F238E27FC236}">
                <a16:creationId xmlns:a16="http://schemas.microsoft.com/office/drawing/2014/main" id="{94C44BDA-351F-FF4E-BFA3-EC1CC6A7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C969A407-F946-744A-9E44-E95839F31E81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en-US" sz="140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76BC1513-528F-5649-83D8-38BBC58EB4C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447800" y="151765"/>
            <a:ext cx="9448800" cy="83820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Bottom-Up Dynamic Programming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BFF0C8D-1B60-A648-AAC8-FCA8C8E761CD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676400" y="1524000"/>
            <a:ext cx="8793163" cy="4572000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Bottom-Up Dynamic Programming is similar</a:t>
            </a:r>
          </a:p>
          <a:p>
            <a:r>
              <a:rPr lang="en-US" altLang="en-US" i="1" dirty="0">
                <a:ea typeface="ＭＳ Ｐゴシック" panose="020B0600070205080204" pitchFamily="34" charset="-128"/>
              </a:rPr>
              <a:t>Solve the base cases first!</a:t>
            </a:r>
          </a:p>
          <a:p>
            <a:pPr lvl="1"/>
            <a:r>
              <a:rPr lang="en-US" altLang="en-US" i="1" dirty="0">
                <a:ea typeface="ＭＳ Ｐゴシック" panose="020B0600070205080204" pitchFamily="34" charset="-128"/>
              </a:rPr>
              <a:t>Fill in the next biggest sub-problems next</a:t>
            </a:r>
          </a:p>
          <a:p>
            <a:pPr lvl="1"/>
            <a:r>
              <a:rPr lang="en-US" altLang="en-US" i="1" dirty="0">
                <a:ea typeface="ＭＳ Ｐゴシック" panose="020B0600070205080204" pitchFamily="34" charset="-128"/>
              </a:rPr>
              <a:t>Repeat.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Draw a picture to visualize </a:t>
            </a:r>
            <a:r>
              <a:rPr lang="en-US" altLang="en-US" dirty="0">
                <a:ea typeface="ＭＳ Ｐゴシック" panose="020B0600070205080204" pitchFamily="34" charset="-128"/>
                <a:sym typeface="Wingdings" pitchFamily="2" charset="2"/>
              </a:rPr>
              <a:t>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0202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5">
            <a:extLst>
              <a:ext uri="{FF2B5EF4-FFF2-40B4-BE49-F238E27FC236}">
                <a16:creationId xmlns:a16="http://schemas.microsoft.com/office/drawing/2014/main" id="{EBE181E0-40C8-2E42-B5AB-4E6FB202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1C548329-48A6-6546-B436-4898DCCA129A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en-US" sz="1400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3ABDC897-EC89-1C47-8AE3-F32A97C1B9D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97163" y="4572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>
                <a:ea typeface="ＭＳ Ｐゴシック" panose="020B0600070205080204" pitchFamily="34" charset="-128"/>
              </a:rPr>
              <a:t>Bottom-Up Fibonacci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B5CD2A1-7C1C-EF45-84AD-0FBA893F1F64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81000" y="1219200"/>
            <a:ext cx="11430000" cy="5257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600" dirty="0">
                <a:ea typeface="ＭＳ Ｐゴシック" panose="020B0600070205080204" pitchFamily="34" charset="-128"/>
              </a:rPr>
              <a:t>Not recursive. Just fills in answers</a:t>
            </a:r>
          </a:p>
          <a:p>
            <a:pPr marL="0" indent="0">
              <a:lnSpc>
                <a:spcPct val="80000"/>
              </a:lnSpc>
              <a:buNone/>
            </a:pP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	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fib(</a:t>
            </a:r>
            <a:r>
              <a:rPr lang="en-US" altLang="en-US" sz="2600" i="1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 n):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600" i="1" dirty="0">
                <a:ea typeface="ＭＳ Ｐゴシック" panose="020B0600070205080204" pitchFamily="34" charset="-128"/>
              </a:rPr>
              <a:t>		long result[n+1];			</a:t>
            </a:r>
            <a:r>
              <a:rPr lang="en-US" altLang="en-US" sz="2600" i="1" dirty="0">
                <a:solidFill>
                  <a:schemeClr val="tx2">
                    <a:lumMod val="75000"/>
                  </a:schemeClr>
                </a:solidFill>
                <a:ea typeface="ＭＳ Ｐゴシック" panose="020B0600070205080204" pitchFamily="34" charset="-128"/>
              </a:rPr>
              <a:t>//index n stores nth fib number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600" i="1" dirty="0">
                <a:ea typeface="ＭＳ Ｐゴシック" panose="020B0600070205080204" pitchFamily="34" charset="-128"/>
              </a:rPr>
              <a:t>		result[0] = 0; result[1] = 1;		</a:t>
            </a:r>
            <a:r>
              <a:rPr lang="en-US" altLang="en-US" sz="2600" i="1" dirty="0">
                <a:solidFill>
                  <a:schemeClr val="tx2">
                    <a:lumMod val="75000"/>
                  </a:schemeClr>
                </a:solidFill>
                <a:ea typeface="ＭＳ Ｐゴシック" panose="020B0600070205080204" pitchFamily="34" charset="-128"/>
              </a:rPr>
              <a:t>//fill in base cases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600" i="1" dirty="0">
              <a:solidFill>
                <a:schemeClr val="tx2">
                  <a:lumMod val="75000"/>
                </a:schemeClr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600" i="1" dirty="0">
                <a:ea typeface="ＭＳ Ｐゴシック" panose="020B0600070205080204" pitchFamily="34" charset="-128"/>
              </a:rPr>
              <a:t>		for </a:t>
            </a:r>
            <a:r>
              <a:rPr lang="en-US" altLang="en-US" sz="2600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 = 2 to n: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600" i="1" dirty="0">
                <a:ea typeface="ＭＳ Ｐゴシック" panose="020B0600070205080204" pitchFamily="34" charset="-128"/>
              </a:rPr>
              <a:t>			result[</a:t>
            </a:r>
            <a:r>
              <a:rPr lang="en-US" altLang="en-US" sz="2600" i="1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] = result[i-1] + result[i-2];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600" i="1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600" i="1" dirty="0">
                <a:ea typeface="ＭＳ Ｐゴシック" panose="020B0600070205080204" pitchFamily="34" charset="-128"/>
              </a:rPr>
              <a:t>		return result[n];</a:t>
            </a:r>
          </a:p>
        </p:txBody>
      </p:sp>
    </p:spTree>
    <p:extLst>
      <p:ext uri="{BB962C8B-B14F-4D97-AF65-F5344CB8AC3E}">
        <p14:creationId xmlns:p14="http://schemas.microsoft.com/office/powerpoint/2010/main" val="2600068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  <a:br>
              <a:rPr lang="en-US" dirty="0"/>
            </a:br>
            <a:r>
              <a:rPr lang="en-US" dirty="0"/>
              <a:t>and Log Cutting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80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35743-C90A-4A0A-9264-862BA3348DB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Old “bad” name (see Wikipedia or textbook)</a:t>
            </a:r>
          </a:p>
          <a:p>
            <a:endParaRPr lang="en-US" dirty="0"/>
          </a:p>
          <a:p>
            <a:r>
              <a:rPr lang="en-US" dirty="0"/>
              <a:t>Useful when the solution can be recursively described in terms of solutions to sub-problems (</a:t>
            </a:r>
            <a:r>
              <a:rPr lang="en-US" i="1" dirty="0"/>
              <a:t>optimal substructure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But </a:t>
            </a:r>
            <a:r>
              <a:rPr lang="en-US" i="1" dirty="0"/>
              <a:t>greedy choice property </a:t>
            </a:r>
            <a:r>
              <a:rPr lang="en-US" dirty="0"/>
              <a:t>doesn’t hold for the problem</a:t>
            </a:r>
          </a:p>
          <a:p>
            <a:endParaRPr lang="en-US" dirty="0"/>
          </a:p>
          <a:p>
            <a:r>
              <a:rPr lang="en-US" dirty="0"/>
              <a:t>Algorithm finds solutions to sub-problems and stores them in memory for later use</a:t>
            </a:r>
          </a:p>
          <a:p>
            <a:endParaRPr lang="en-US" dirty="0"/>
          </a:p>
          <a:p>
            <a:r>
              <a:rPr lang="en-US" dirty="0"/>
              <a:t>More efficient than </a:t>
            </a:r>
            <a:r>
              <a:rPr lang="en-US" i="1" dirty="0"/>
              <a:t>brute-force methods</a:t>
            </a:r>
            <a:r>
              <a:rPr lang="en-US" dirty="0"/>
              <a:t> or recursive approaches that  solve the same sub-problems over and over again</a:t>
            </a:r>
          </a:p>
        </p:txBody>
      </p:sp>
    </p:spTree>
    <p:extLst>
      <p:ext uri="{BB962C8B-B14F-4D97-AF65-F5344CB8AC3E}">
        <p14:creationId xmlns:p14="http://schemas.microsoft.com/office/powerpoint/2010/main" val="1078124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Optimal Substructure Property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1D551-DEB3-4766-B5DD-9CD738239E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If S is an optimal solution to a problem, then the components of S are optimal solutions to sub-problems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True for coin-changing</a:t>
            </a:r>
          </a:p>
          <a:p>
            <a:pPr lvl="1"/>
            <a:r>
              <a:rPr lang="en-US" dirty="0"/>
              <a:t>True for single-source shortest path</a:t>
            </a:r>
          </a:p>
          <a:p>
            <a:pPr lvl="1"/>
            <a:r>
              <a:rPr lang="en-US" dirty="0"/>
              <a:t>Not true for longest-simple-path</a:t>
            </a:r>
          </a:p>
          <a:p>
            <a:pPr lvl="1"/>
            <a:r>
              <a:rPr lang="en-US" dirty="0"/>
              <a:t>True for knapsack</a:t>
            </a:r>
          </a:p>
        </p:txBody>
      </p:sp>
    </p:spTree>
    <p:extLst>
      <p:ext uri="{BB962C8B-B14F-4D97-AF65-F5344CB8AC3E}">
        <p14:creationId xmlns:p14="http://schemas.microsoft.com/office/powerpoint/2010/main" val="509187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Dynamic Programming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601C-40A5-4EBE-89A3-D9D1DE14628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work “bottom-up” or “top-down” (as seen with fib)</a:t>
            </a:r>
          </a:p>
          <a:p>
            <a:pPr lvl="1"/>
            <a:r>
              <a:rPr lang="en-US" dirty="0"/>
              <a:t>Both techniques store answers to subproblems in memory and look them up when necessary.</a:t>
            </a:r>
          </a:p>
          <a:p>
            <a:r>
              <a:rPr lang="en-US" dirty="0"/>
              <a:t>Comparison to greedy approach</a:t>
            </a:r>
          </a:p>
          <a:p>
            <a:pPr lvl="1"/>
            <a:r>
              <a:rPr lang="en-US" dirty="0"/>
              <a:t>Also requires optimal substructure</a:t>
            </a:r>
          </a:p>
          <a:p>
            <a:pPr lvl="1"/>
            <a:r>
              <a:rPr lang="en-US" dirty="0"/>
              <a:t>But greedy makes choice first, then solves</a:t>
            </a:r>
          </a:p>
          <a:p>
            <a:pPr lvl="1"/>
            <a:r>
              <a:rPr lang="en-US" dirty="0"/>
              <a:t>Greedy looks only at the current situation, not at a past ‘history’</a:t>
            </a:r>
          </a:p>
          <a:p>
            <a:r>
              <a:rPr lang="en-US" dirty="0"/>
              <a:t>DP is good when sub-problems overlap, when they’re not independent</a:t>
            </a:r>
          </a:p>
          <a:p>
            <a:pPr lvl="1"/>
            <a:r>
              <a:rPr lang="en-US" dirty="0"/>
              <a:t>No need to repeat the calculation to solve them</a:t>
            </a:r>
          </a:p>
          <a:p>
            <a:pPr lvl="1"/>
            <a:r>
              <a:rPr lang="en-US" dirty="0"/>
              <a:t>Dynamic programming has stored them, so doesn’t repeat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15374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958A-1B23-A64F-9249-F7943CB9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and Greedy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3B5F3-60DB-794C-8A50-2C59D77FE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TOPICS:</a:t>
            </a:r>
          </a:p>
          <a:p>
            <a:pPr lvl="1"/>
            <a:r>
              <a:rPr lang="en-US" dirty="0"/>
              <a:t>Intro to Dynamic Programming</a:t>
            </a:r>
          </a:p>
          <a:p>
            <a:pPr lvl="1"/>
            <a:r>
              <a:rPr lang="en-US" dirty="0" err="1"/>
              <a:t>Memoization</a:t>
            </a:r>
            <a:endParaRPr lang="en-US" dirty="0"/>
          </a:p>
          <a:p>
            <a:pPr lvl="1"/>
            <a:r>
              <a:rPr lang="en-US" dirty="0"/>
              <a:t>Example DP Problem:</a:t>
            </a:r>
          </a:p>
          <a:p>
            <a:pPr lvl="2"/>
            <a:r>
              <a:rPr lang="en-US" dirty="0"/>
              <a:t>Log Cutting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1E929-E141-4E40-B55C-8EF68A41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42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for Dynamic Programming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11506200" cy="51816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Recognize what the sub-problems are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recursive structure of the problem in terms of its sub-problems</a:t>
            </a:r>
          </a:p>
          <a:p>
            <a:pPr marL="914400" lvl="1" indent="-514350"/>
            <a:r>
              <a:rPr lang="en-US" dirty="0"/>
              <a:t>At the top level, what is the “last thing” done?</a:t>
            </a:r>
          </a:p>
          <a:p>
            <a:pPr marL="914400" lvl="1" indent="-514350"/>
            <a:r>
              <a:rPr lang="en-US" dirty="0"/>
              <a:t>This helps you see a recursive solution for any generic sub-problem in terms of smaller sub-problems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Formulate a data structure (array, table) that can look-up solution to any sub-problem in constant time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 an algorithm that loops through data structure solving each sub-problem one at a time</a:t>
            </a:r>
          </a:p>
          <a:p>
            <a:pPr marL="914400" lvl="1" indent="-514350"/>
            <a:r>
              <a:rPr lang="en-US" dirty="0"/>
              <a:t>Bottom-up: from smallest sub-problems, to next largest, …, to complete problem</a:t>
            </a:r>
          </a:p>
          <a:p>
            <a:pPr marL="914400" lvl="1" indent="-514350"/>
            <a:r>
              <a:rPr lang="en-US" dirty="0"/>
              <a:t>Or top-down: implement recursively and store solutions as you go.</a:t>
            </a:r>
          </a:p>
        </p:txBody>
      </p:sp>
    </p:spTree>
    <p:extLst>
      <p:ext uri="{BB962C8B-B14F-4D97-AF65-F5344CB8AC3E}">
        <p14:creationId xmlns:p14="http://schemas.microsoft.com/office/powerpoint/2010/main" val="35270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Problems Solved with Dyn. Prog.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A8F13-1787-4E0C-A286-F9FD3A55C76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Log cutting (first example, uses list data structure)</a:t>
            </a:r>
          </a:p>
          <a:p>
            <a:r>
              <a:rPr lang="en-US" dirty="0"/>
              <a:t>0/1 knapsack problem</a:t>
            </a:r>
          </a:p>
          <a:p>
            <a:r>
              <a:rPr lang="en-US" dirty="0"/>
              <a:t>Coin changing with “non-standard” coin selection</a:t>
            </a:r>
          </a:p>
          <a:p>
            <a:r>
              <a:rPr lang="en-US" dirty="0"/>
              <a:t>Longest common subsequence</a:t>
            </a:r>
          </a:p>
          <a:p>
            <a:r>
              <a:rPr lang="en-US" dirty="0"/>
              <a:t>Multiplying a sequence of matrices</a:t>
            </a:r>
          </a:p>
          <a:p>
            <a:pPr lvl="1"/>
            <a:r>
              <a:rPr lang="en-US" dirty="0"/>
              <a:t>Can do in various orders: (AB)C vs. A(BC)</a:t>
            </a:r>
          </a:p>
          <a:p>
            <a:pPr lvl="1"/>
            <a:r>
              <a:rPr lang="en-US" dirty="0"/>
              <a:t>Pick order that does fewest number of scalar multiplications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ones we might not get to:</a:t>
            </a:r>
          </a:p>
          <a:p>
            <a:r>
              <a:rPr lang="en-US" dirty="0"/>
              <a:t>All-pairs shortest paths (Floyd’s algorithm)</a:t>
            </a:r>
          </a:p>
          <a:p>
            <a:r>
              <a:rPr lang="en-US" dirty="0"/>
              <a:t>Constructing optimal binary search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658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Cutting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 dirty="0"/>
          </a:p>
        </p:txBody>
      </p:sp>
      <p:pic>
        <p:nvPicPr>
          <p:cNvPr id="1026" name="Picture 2" descr="Image result for l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5315804" y="1579376"/>
            <a:ext cx="1407992" cy="579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61416" y="1303037"/>
                <a:ext cx="854848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log of length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 and</a:t>
                </a:r>
              </a:p>
              <a:p>
                <a:r>
                  <a:rPr lang="en-US" sz="2400" dirty="0"/>
                  <a:t>a list (of length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of prices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400" dirty="0"/>
                  <a:t> 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 is the price of a cut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Find the best way to cut the log to maximize our profit.</a:t>
                </a:r>
              </a:p>
              <a:p>
                <a:r>
                  <a:rPr lang="en-US" sz="2400" dirty="0"/>
                  <a:t>     (Imagine we can sell each piece of the log at price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16" y="1303037"/>
                <a:ext cx="8548482" cy="1569660"/>
              </a:xfrm>
              <a:prstGeom prst="rect">
                <a:avLst/>
              </a:prstGeom>
              <a:blipFill>
                <a:blip r:embed="rId3"/>
                <a:stretch>
                  <a:fillRect l="-1039" t="-24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33528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862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196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530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864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198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532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866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1534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69257" y="35097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358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024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690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356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022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688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354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020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68657" y="35097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66276" y="35169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Length: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29881" y="305383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729826" y="5199798"/>
                <a:ext cx="6258701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Select a list of lengths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such that:</a:t>
                </a:r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=</m:t>
                        </m:r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to maximize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𝑃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[ℓ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826" y="5199798"/>
                <a:ext cx="6258701" cy="1384995"/>
              </a:xfrm>
              <a:prstGeom prst="rect">
                <a:avLst/>
              </a:prstGeom>
              <a:blipFill>
                <a:blip r:embed="rId4"/>
                <a:stretch>
                  <a:fillRect l="-7287" t="-17273" r="-1012" b="-7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019801" y="6019800"/>
                <a:ext cx="29847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Brute Force: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1" y="6019800"/>
                <a:ext cx="2984791" cy="523220"/>
              </a:xfrm>
              <a:prstGeom prst="rect">
                <a:avLst/>
              </a:prstGeom>
              <a:blipFill>
                <a:blip r:embed="rId5"/>
                <a:stretch>
                  <a:fillRect l="-3814" t="-11905" r="-1271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39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3124200"/>
            <a:ext cx="7467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Formulate a data structure (array, table) that can look-up solution to any sub-problem in constant time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recursively.  (Using memorization – we’ll do later!)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54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Identify Recursive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4560100" y="2687823"/>
            <a:ext cx="1600201" cy="658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38400" y="1828800"/>
                <a:ext cx="76231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)=</m:t>
                    </m:r>
                  </m:oMath>
                </a14:m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:r>
                  <a:rPr lang="en-US" sz="2800" dirty="0"/>
                  <a:t>value of best way to cut a log of length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828800"/>
                <a:ext cx="7623112" cy="523220"/>
              </a:xfrm>
              <a:prstGeom prst="rect">
                <a:avLst/>
              </a:prstGeom>
              <a:blipFill>
                <a:blip r:embed="rId3"/>
                <a:stretch>
                  <a:fillRect l="-500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7391400" y="5181598"/>
            <a:ext cx="0" cy="160020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0001" y="4724401"/>
                <a:ext cx="5679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1" y="4724401"/>
                <a:ext cx="567912" cy="461665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>
          <a:xfrm rot="16200000">
            <a:off x="4500265" y="2366661"/>
            <a:ext cx="457200" cy="5325078"/>
          </a:xfrm>
          <a:prstGeom prst="rightBrac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94410" y="4358119"/>
                <a:ext cx="19259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𝐶𝑢𝑡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10" y="4358119"/>
                <a:ext cx="1925976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438400" y="2893963"/>
                <a:ext cx="26111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893963"/>
                <a:ext cx="2611164" cy="523220"/>
              </a:xfrm>
              <a:prstGeom prst="rect">
                <a:avLst/>
              </a:prstGeom>
              <a:blipFill>
                <a:blip r:embed="rId6"/>
                <a:stretch>
                  <a:fillRect l="-1456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221879" y="2367297"/>
                <a:ext cx="3139514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…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79" y="2367297"/>
                <a:ext cx="3139514" cy="1815882"/>
              </a:xfrm>
              <a:prstGeom prst="rect">
                <a:avLst/>
              </a:prstGeom>
              <a:blipFill>
                <a:blip r:embed="rId7"/>
                <a:stretch>
                  <a:fillRect l="-806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10800000">
            <a:off x="4800601" y="2352020"/>
            <a:ext cx="506456" cy="1831159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91405" y="5778850"/>
            <a:ext cx="1199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Last 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09800" y="5791201"/>
                <a:ext cx="50294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FF33CC"/>
                    </a:solidFill>
                  </a:rPr>
                  <a:t>best way to cut a log of length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33CC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FF33CC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sz="2400" b="1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791201"/>
                <a:ext cx="5029454" cy="461665"/>
              </a:xfrm>
              <a:prstGeom prst="rect">
                <a:avLst/>
              </a:prstGeom>
              <a:blipFill>
                <a:blip r:embed="rId8"/>
                <a:stretch>
                  <a:fillRect l="-1763" t="-8333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895601" y="1371600"/>
                <a:ext cx="48124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value of a cut of length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𝑖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1" y="1371600"/>
                <a:ext cx="4812471" cy="523220"/>
              </a:xfrm>
              <a:prstGeom prst="rect">
                <a:avLst/>
              </a:prstGeom>
              <a:blipFill>
                <a:blip r:embed="rId9"/>
                <a:stretch>
                  <a:fillRect l="-792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29BB9C3A-5030-284A-BF75-60313905338F}"/>
              </a:ext>
            </a:extLst>
          </p:cNvPr>
          <p:cNvSpPr/>
          <p:nvPr/>
        </p:nvSpPr>
        <p:spPr>
          <a:xfrm>
            <a:off x="8484896" y="2528482"/>
            <a:ext cx="3498116" cy="1569660"/>
          </a:xfrm>
          <a:prstGeom prst="rect">
            <a:avLst/>
          </a:prstGeom>
          <a:ln w="25400">
            <a:solidFill>
              <a:srgbClr val="FF33CC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So for a given value of </a:t>
            </a:r>
            <a:r>
              <a:rPr lang="en-US" sz="2400" i="1" dirty="0">
                <a:solidFill>
                  <a:srgbClr val="FF33CC"/>
                </a:solidFill>
              </a:rPr>
              <a:t>n</a:t>
            </a:r>
            <a:r>
              <a:rPr lang="en-US" sz="2400" dirty="0">
                <a:solidFill>
                  <a:srgbClr val="FF33CC"/>
                </a:solidFill>
              </a:rPr>
              <a:t>, to find </a:t>
            </a:r>
            <a:r>
              <a:rPr lang="en-US" sz="2400" i="1" dirty="0">
                <a:solidFill>
                  <a:srgbClr val="FF33CC"/>
                </a:solidFill>
              </a:rPr>
              <a:t>Cut(n)</a:t>
            </a:r>
            <a:r>
              <a:rPr lang="en-US" sz="2400" dirty="0">
                <a:solidFill>
                  <a:srgbClr val="FF33CC"/>
                </a:solidFill>
              </a:rPr>
              <a:t>, we need sub-problem solutions for </a:t>
            </a:r>
            <a:r>
              <a:rPr lang="en-US" sz="2400" i="1" dirty="0">
                <a:solidFill>
                  <a:srgbClr val="FF33CC"/>
                </a:solidFill>
              </a:rPr>
              <a:t>Cut(n-1)</a:t>
            </a:r>
            <a:r>
              <a:rPr lang="en-US" sz="2400" dirty="0">
                <a:solidFill>
                  <a:srgbClr val="FF33CC"/>
                </a:solidFill>
              </a:rPr>
              <a:t> down to </a:t>
            </a:r>
            <a:r>
              <a:rPr lang="en-US" sz="2400" i="1" dirty="0">
                <a:solidFill>
                  <a:srgbClr val="FF33CC"/>
                </a:solidFill>
              </a:rPr>
              <a:t>Cut(0)</a:t>
            </a:r>
            <a:r>
              <a:rPr lang="en-US" sz="2400" dirty="0">
                <a:solidFill>
                  <a:srgbClr val="FF33CC"/>
                </a:solidFill>
              </a:rPr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E63B83-B373-E841-921F-C3E9BB2F9811}"/>
              </a:ext>
            </a:extLst>
          </p:cNvPr>
          <p:cNvSpPr/>
          <p:nvPr/>
        </p:nvSpPr>
        <p:spPr>
          <a:xfrm>
            <a:off x="8882674" y="4359390"/>
            <a:ext cx="3100338" cy="1200329"/>
          </a:xfrm>
          <a:prstGeom prst="rect">
            <a:avLst/>
          </a:prstGeom>
          <a:ln w="25400">
            <a:solidFill>
              <a:srgbClr val="FF33CC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33CC"/>
                </a:solidFill>
              </a:rPr>
              <a:t>What’s the problem with a top-down recursive approach?</a:t>
            </a:r>
          </a:p>
        </p:txBody>
      </p:sp>
    </p:spTree>
    <p:extLst>
      <p:ext uri="{BB962C8B-B14F-4D97-AF65-F5344CB8AC3E}">
        <p14:creationId xmlns:p14="http://schemas.microsoft.com/office/powerpoint/2010/main" val="234791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/>
      <p:bldP spid="15" grpId="0"/>
      <p:bldP spid="16" grpId="0" animBg="1"/>
      <p:bldP spid="17" grpId="0"/>
      <p:bldP spid="18" grpId="0"/>
      <p:bldP spid="19" grpId="1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4648200"/>
            <a:ext cx="7543800" cy="1295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the solution to each subproblem in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08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438400" y="2523144"/>
                <a:ext cx="20792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=0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523144"/>
                <a:ext cx="2079224" cy="523220"/>
              </a:xfrm>
              <a:prstGeom prst="rect">
                <a:avLst/>
              </a:prstGeom>
              <a:blipFill>
                <a:blip r:embed="rId4"/>
                <a:stretch>
                  <a:fillRect l="-1829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>
            <a:off x="2556247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11975" y="4852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91371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84438" r="37586"/>
          <a:stretch/>
        </p:blipFill>
        <p:spPr bwMode="auto">
          <a:xfrm rot="5400000">
            <a:off x="2268724" y="5469124"/>
            <a:ext cx="1600201" cy="102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438401" y="2523144"/>
                <a:ext cx="40563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+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[1]⁡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4056367" cy="523220"/>
              </a:xfrm>
              <a:prstGeom prst="rect">
                <a:avLst/>
              </a:prstGeom>
              <a:blipFill>
                <a:blip r:embed="rId4"/>
                <a:stretch>
                  <a:fillRect l="-940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/>
          <p:nvPr/>
        </p:nvCxnSpPr>
        <p:spPr>
          <a:xfrm>
            <a:off x="358140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32114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7B076C6-CEBD-0845-8204-962DC1CEA552}"/>
              </a:ext>
            </a:extLst>
          </p:cNvPr>
          <p:cNvGrpSpPr/>
          <p:nvPr/>
        </p:nvGrpSpPr>
        <p:grpSpPr>
          <a:xfrm>
            <a:off x="6599601" y="5591364"/>
            <a:ext cx="5008199" cy="852626"/>
            <a:chOff x="1315303" y="1594366"/>
            <a:chExt cx="5008199" cy="85262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FDAC17F-379B-7F40-A309-4A5550FBEAF2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F270270-49D5-3645-B535-7CDB0FC35A25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7231C5F-E9C1-9346-9DA9-61E7DBC99286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B4A742D-7213-614E-90C0-624AF0DA0665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25804AF-1A37-7340-AD3C-22FA2D3EEAFE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9385890-9011-F04F-8B40-264B1F3E2972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E1246EE-7D00-4C47-94D0-08688185F518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743963B-C616-1F48-B4FB-A85CD14A3171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42E68CB-4811-8040-8060-AA4FDBC3B49B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9376E9A-82E6-014D-B423-0433C527E88F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CF7F17D-B34A-B747-82E3-FD3E71779991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0C9929F-ADC6-6942-958C-C0A411FC209B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2D0588D-F259-1343-B7EA-3D1C31944A22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41684B3-52F8-C94D-82C1-511E3069B10E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68BEB3-2D5F-9943-896B-207FFD464104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28BA6C9-0DFD-3F41-AEEC-2B912727CD61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A689C99-D259-4E48-B821-B9B53BF45F63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BF5026F-7E89-3D44-9E53-B59C8BD505A6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A46F40B-3C56-5F42-B9AF-340A69D6D5FB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45D82D1-0603-7046-99B0-510EBD73C37E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2390E9A-6774-FC42-B8A0-26BCB41D0F8E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5BB6D3E-1F69-694D-AE6B-392A0932506E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710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76342" r="37586"/>
          <a:stretch/>
        </p:blipFill>
        <p:spPr bwMode="auto">
          <a:xfrm rot="5400000">
            <a:off x="2535424" y="5202424"/>
            <a:ext cx="1600201" cy="155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blipFill>
                <a:blip r:embed="rId4"/>
                <a:stretch>
                  <a:fillRect l="-150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/>
          <p:cNvSpPr/>
          <p:nvPr/>
        </p:nvSpPr>
        <p:spPr>
          <a:xfrm rot="10800000">
            <a:off x="4800601" y="2286000"/>
            <a:ext cx="506456" cy="1065164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21879" y="2298919"/>
                <a:ext cx="244374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79" y="2298919"/>
                <a:ext cx="2443746" cy="954107"/>
              </a:xfrm>
              <a:prstGeom prst="rect">
                <a:avLst/>
              </a:prstGeom>
              <a:blipFill>
                <a:blip r:embed="rId5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/>
          <p:nvPr/>
        </p:nvCxnSpPr>
        <p:spPr>
          <a:xfrm>
            <a:off x="411480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65514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D07CDAB-3EAB-2749-9BE1-EE5CDBE1BB3E}"/>
              </a:ext>
            </a:extLst>
          </p:cNvPr>
          <p:cNvGrpSpPr/>
          <p:nvPr/>
        </p:nvGrpSpPr>
        <p:grpSpPr>
          <a:xfrm>
            <a:off x="6599601" y="5591364"/>
            <a:ext cx="5008199" cy="852626"/>
            <a:chOff x="1315303" y="1594366"/>
            <a:chExt cx="5008199" cy="85262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1319491-EF4E-504A-9F4A-CFB33D79C854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337CF9A-55FA-8145-AC98-15528B0F5353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FEB8258-5E26-194A-B94C-7D76E541C2EB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8946994-9E8D-6A40-BF7F-6E48466404AB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FE31AE8-E2E4-9E45-B8A5-535CA41EC993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65E715E-91B7-0B45-B506-EE744ECFDD34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2F4D00C-9AFA-5747-8435-B8C1BC02F34C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099AC11-7D65-BC4B-8BDC-4C7AC61C6A05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A58FDF7-74E5-6642-9F9E-24B42608FD8A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CAB3B91-FB9D-764F-998C-107D9A41BACF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BB03C0C-7FF1-F740-BFE2-86157BC9B9C0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9F3FB51-55DF-314F-9813-DB93D6333666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6667260-6D54-254D-8888-9C2CF74BADEF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0C8DE3B-0BBB-D048-9AE7-5AC67AE6FC9F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F849E74-05D5-5445-902C-4AC15D6691C1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15EA95E-67B7-6448-AF69-C4FBFC95166D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5D2E9C-B5CE-134E-A949-163801FA5F61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DEBD19E-B59B-2341-8C2B-2E0EEB978141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7F0D51D-0C03-9649-9F49-0B6830AF5260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7842C60-6992-0C45-8FE8-66A3DEDA056C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DFD7357-2EA5-EF4E-A2EC-A41545B546C9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8B411C2-EB03-FB4B-B628-B41C814D3F5E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7EC46F6-C1F4-2F4E-A74B-7D011FC0DC82}"/>
              </a:ext>
            </a:extLst>
          </p:cNvPr>
          <p:cNvSpPr txBox="1"/>
          <p:nvPr/>
        </p:nvSpPr>
        <p:spPr>
          <a:xfrm>
            <a:off x="3648808" y="41851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7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67795" r="37586"/>
          <a:stretch/>
        </p:blipFill>
        <p:spPr bwMode="auto">
          <a:xfrm rot="5400000">
            <a:off x="2816929" y="4920919"/>
            <a:ext cx="1600201" cy="212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blipFill>
                <a:blip r:embed="rId4"/>
                <a:stretch>
                  <a:fillRect l="-150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/>
          <p:cNvSpPr/>
          <p:nvPr/>
        </p:nvSpPr>
        <p:spPr>
          <a:xfrm rot="10800000">
            <a:off x="4800601" y="2286000"/>
            <a:ext cx="421278" cy="1371600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21880" y="2298919"/>
                <a:ext cx="2495683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[3]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80" y="2298919"/>
                <a:ext cx="2495683" cy="1384995"/>
              </a:xfrm>
              <a:prstGeom prst="rect">
                <a:avLst/>
              </a:prstGeom>
              <a:blipFill>
                <a:blip r:embed="rId5"/>
                <a:stretch>
                  <a:fillRect l="-1010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>
            <a:off x="467781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28524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994E887-71CE-1243-B423-C99EC38DA852}"/>
              </a:ext>
            </a:extLst>
          </p:cNvPr>
          <p:cNvGrpSpPr/>
          <p:nvPr/>
        </p:nvGrpSpPr>
        <p:grpSpPr>
          <a:xfrm>
            <a:off x="6599601" y="5591364"/>
            <a:ext cx="5008199" cy="852626"/>
            <a:chOff x="1315303" y="1594366"/>
            <a:chExt cx="5008199" cy="85262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3F3AB4-DF18-2645-B7EA-AE6F72E4816D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432551D-5366-CB40-BEBF-572A0B448997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18D1DAC-88B5-CE4F-B321-218FDB1209A5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3316F5B-F06E-FB4C-A3B1-EC140EE03464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BB9AF50-1AB1-0B47-B442-EB38C1A55E67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E10565E-0AA3-6F47-9EA5-24D11C69D50E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CD7F6AA-C979-1440-B30E-83ECC89D4498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A99283E-A0A7-DC4C-AA26-90A9002BC7FB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0F4F257-ABBE-1248-9685-75D5F3EF3527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CD13F43-89D1-8641-B55A-07B06A4DD7B6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13ABF2C-F78D-D143-973E-BB62D0E888E5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CC82796-A278-C842-ABA7-A730C2BEF4B0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C4A7874-5971-2B4C-B4DD-A57351890A64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F7DFB34-5EFA-0A41-BB67-90AD85374EDE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C0A07B7-D7BD-BD42-AED3-384ABC3BB7A9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4E57F22-EC32-CE40-B80E-221F028A70CC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BE7001-5101-274B-AFF5-8ECDC298C279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E4A8829-5B85-C547-8796-A088D2E67912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DC0D7C0-59A3-724C-9C9D-E93A737BC6D6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CA46115-AAA3-0D48-840B-51ADD6D3A47C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16625C6-EFC3-B149-B73E-FB5EBCDC65B9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A8022F4-BA81-B841-8FC2-874BEE9893EB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02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Motivating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4905944"/>
                <a:ext cx="8229600" cy="1410460"/>
              </a:xfrm>
            </p:spPr>
            <p:txBody>
              <a:bodyPr>
                <a:noAutofit/>
              </a:bodyPr>
              <a:lstStyle/>
              <a:p>
                <a:r>
                  <a:rPr lang="en-US" sz="2400" i="1" dirty="0"/>
                  <a:t>r</a:t>
                </a:r>
                <a:r>
                  <a:rPr lang="en-US" sz="2400" i="1" baseline="-25000" dirty="0"/>
                  <a:t>1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⋅</m:t>
                    </m:r>
                  </m:oMath>
                </a14:m>
                <a:r>
                  <a:rPr lang="en-US" sz="2400" i="1" dirty="0"/>
                  <a:t>c</a:t>
                </a:r>
                <a:r>
                  <a:rPr lang="en-US" sz="2400" i="1" baseline="-25000" dirty="0"/>
                  <a:t>2</a:t>
                </a:r>
                <a:r>
                  <a:rPr lang="en-US" sz="2400" i="1" dirty="0"/>
                  <a:t> </a:t>
                </a:r>
                <a:r>
                  <a:rPr lang="en-US" sz="2400" dirty="0"/>
                  <a:t>elements in the result that we need to compute</a:t>
                </a:r>
              </a:p>
              <a:p>
                <a:r>
                  <a:rPr lang="en-US" sz="2400" i="1" dirty="0"/>
                  <a:t>c</a:t>
                </a:r>
                <a:r>
                  <a:rPr lang="en-US" sz="2400" i="1" baseline="-25000" dirty="0"/>
                  <a:t>1</a:t>
                </a:r>
                <a:r>
                  <a:rPr lang="en-US" sz="2400" dirty="0"/>
                  <a:t> scalar multiplications per element in result</a:t>
                </a:r>
              </a:p>
              <a:p>
                <a:r>
                  <a:rPr lang="en-US" sz="2400" dirty="0"/>
                  <a:t>Total cost: </a:t>
                </a:r>
                <a:r>
                  <a:rPr lang="en-US" sz="2400" i="1" dirty="0"/>
                  <a:t>r</a:t>
                </a:r>
                <a:r>
                  <a:rPr lang="en-US" sz="2400" i="1" baseline="-25000" dirty="0"/>
                  <a:t>1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baseline="-25000" dirty="0"/>
              </a:p>
              <a:p>
                <a:r>
                  <a:rPr lang="en-US" sz="2400" dirty="0"/>
                  <a:t>So the answer is…  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5)=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4905944"/>
                <a:ext cx="8229600" cy="1410460"/>
              </a:xfrm>
              <a:blipFill>
                <a:blip r:embed="rId2"/>
                <a:stretch>
                  <a:fillRect l="-1079" t="-3125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5765122" y="2792138"/>
            <a:ext cx="529979" cy="13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869224" y="3045639"/>
            <a:ext cx="135097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357185" y="2497433"/>
            <a:ext cx="1732629" cy="1422660"/>
            <a:chOff x="-462215" y="1485585"/>
            <a:chExt cx="1732629" cy="1422660"/>
          </a:xfrm>
        </p:grpSpPr>
        <p:sp>
          <p:nvSpPr>
            <p:cNvPr id="8" name="Rectangle 7"/>
            <p:cNvSpPr/>
            <p:nvPr/>
          </p:nvSpPr>
          <p:spPr>
            <a:xfrm>
              <a:off x="508123" y="1993845"/>
              <a:ext cx="621259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-462215" y="2260158"/>
                  <a:ext cx="9574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r</a:t>
                  </a:r>
                  <a:r>
                    <a:rPr lang="en-US" sz="2400" b="0" baseline="-25000" dirty="0"/>
                    <a:t>1</a:t>
                  </a:r>
                  <a:r>
                    <a:rPr lang="en-US" sz="2400" b="0" dirty="0"/>
                    <a:t>=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62215" y="2260158"/>
                  <a:ext cx="957427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9091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67090" y="1485585"/>
                  <a:ext cx="90332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0" dirty="0"/>
                    <a:t>c</a:t>
                  </a:r>
                  <a:r>
                    <a:rPr lang="en-US" sz="2400" b="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90" y="1485585"/>
                  <a:ext cx="903324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1111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19120" y="3222109"/>
                <a:ext cx="435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120" y="3222109"/>
                <a:ext cx="43550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17502" y="2630251"/>
                <a:ext cx="10252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c</a:t>
                </a:r>
                <a:r>
                  <a:rPr lang="en-US" sz="2400" b="0" baseline="-25000" dirty="0"/>
                  <a:t>2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502" y="2630251"/>
                <a:ext cx="1025217" cy="461665"/>
              </a:xfrm>
              <a:prstGeom prst="rect">
                <a:avLst/>
              </a:prstGeom>
              <a:blipFill>
                <a:blip r:embed="rId6"/>
                <a:stretch>
                  <a:fillRect l="-9756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478297" y="3236616"/>
                <a:ext cx="37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8297" y="3236616"/>
                <a:ext cx="37459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flipH="1">
                <a:off x="8053431" y="2584040"/>
                <a:ext cx="10712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53431" y="2584040"/>
                <a:ext cx="107129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69328" y="3183548"/>
                <a:ext cx="4732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328" y="3183548"/>
                <a:ext cx="47320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66207" y="3196193"/>
                <a:ext cx="410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207" y="3196193"/>
                <a:ext cx="41068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8B1D9FA-F8FE-DA46-942F-C8397779CFFF}"/>
              </a:ext>
            </a:extLst>
          </p:cNvPr>
          <p:cNvSpPr txBox="1">
            <a:spLocks/>
          </p:cNvSpPr>
          <p:nvPr/>
        </p:nvSpPr>
        <p:spPr>
          <a:xfrm>
            <a:off x="2049625" y="1447800"/>
            <a:ext cx="8382000" cy="8783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/>
              <a:t>How many scalar multiplications are required to multiply</a:t>
            </a:r>
            <a:br>
              <a:rPr lang="en-US" sz="2800" dirty="0"/>
            </a:br>
            <a:r>
              <a:rPr lang="en-US" sz="2800" dirty="0"/>
              <a:t>matrices A and B in this 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6032A-70D9-4540-AB82-57EF5F37CEF7}"/>
                  </a:ext>
                </a:extLst>
              </p:cNvPr>
              <p:cNvSpPr txBox="1"/>
              <p:nvPr/>
            </p:nvSpPr>
            <p:spPr>
              <a:xfrm>
                <a:off x="3395314" y="4074169"/>
                <a:ext cx="452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6032A-70D9-4540-AB82-57EF5F37C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314" y="4074169"/>
                <a:ext cx="45217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6EB3F2-6D1D-8449-9F7B-58338C44326C}"/>
                  </a:ext>
                </a:extLst>
              </p:cNvPr>
              <p:cNvSpPr txBox="1"/>
              <p:nvPr/>
            </p:nvSpPr>
            <p:spPr>
              <a:xfrm>
                <a:off x="5735956" y="4074168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6EB3F2-6D1D-8449-9F7B-58338C443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956" y="4074168"/>
                <a:ext cx="46384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668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Select a Good Order for Solving </a:t>
            </a:r>
            <a:r>
              <a:rPr lang="en-US" dirty="0" err="1"/>
              <a:t>Subproblems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59536" r="37586"/>
          <a:stretch/>
        </p:blipFill>
        <p:spPr bwMode="auto">
          <a:xfrm rot="5400000">
            <a:off x="3088963" y="4648885"/>
            <a:ext cx="1600201" cy="266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8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sub-problem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4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blipFill>
                <a:blip r:embed="rId4"/>
                <a:stretch>
                  <a:fillRect l="-150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/>
          <p:cNvSpPr/>
          <p:nvPr/>
        </p:nvSpPr>
        <p:spPr>
          <a:xfrm rot="10800000">
            <a:off x="4800601" y="2014210"/>
            <a:ext cx="421278" cy="1643390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21879" y="1905000"/>
                <a:ext cx="2443746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[1]</m:t>
                    </m:r>
                  </m:oMath>
                </a14:m>
                <a:r>
                  <a:rPr lang="en-US" sz="2800" i="1" dirty="0">
                    <a:solidFill>
                      <a:srgbClr val="FF33CC"/>
                    </a:solidFill>
                    <a:latin typeface="Cambria Math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[4]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79" y="1905000"/>
                <a:ext cx="2443746" cy="1815882"/>
              </a:xfrm>
              <a:prstGeom prst="rect">
                <a:avLst/>
              </a:prstGeom>
              <a:blipFill>
                <a:blip r:embed="rId5"/>
                <a:stretch>
                  <a:fillRect l="-1031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>
            <a:off x="518160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29200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DFE2F01-A21D-A546-9577-2CC8175B68DC}"/>
              </a:ext>
            </a:extLst>
          </p:cNvPr>
          <p:cNvGrpSpPr/>
          <p:nvPr/>
        </p:nvGrpSpPr>
        <p:grpSpPr>
          <a:xfrm>
            <a:off x="6599601" y="5591364"/>
            <a:ext cx="5008199" cy="852626"/>
            <a:chOff x="1315303" y="1594366"/>
            <a:chExt cx="5008199" cy="852626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FDFE4D4-BADA-4F49-852C-54E647B11196}"/>
                </a:ext>
              </a:extLst>
            </p:cNvPr>
            <p:cNvSpPr/>
            <p:nvPr/>
          </p:nvSpPr>
          <p:spPr>
            <a:xfrm>
              <a:off x="223871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9FB76A3-22FE-4745-A7C0-80A40F3B1B60}"/>
                </a:ext>
              </a:extLst>
            </p:cNvPr>
            <p:cNvSpPr/>
            <p:nvPr/>
          </p:nvSpPr>
          <p:spPr>
            <a:xfrm>
              <a:off x="2643930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1CF26BC-579F-A842-9764-3A260055A598}"/>
                </a:ext>
              </a:extLst>
            </p:cNvPr>
            <p:cNvSpPr/>
            <p:nvPr/>
          </p:nvSpPr>
          <p:spPr>
            <a:xfrm>
              <a:off x="3051277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C93181D-2C3E-864D-8C12-9A4BC1E1920E}"/>
                </a:ext>
              </a:extLst>
            </p:cNvPr>
            <p:cNvSpPr/>
            <p:nvPr/>
          </p:nvSpPr>
          <p:spPr>
            <a:xfrm>
              <a:off x="346037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D513F1B-2A80-9F42-99C0-4462ADAD3C2A}"/>
                </a:ext>
              </a:extLst>
            </p:cNvPr>
            <p:cNvSpPr/>
            <p:nvPr/>
          </p:nvSpPr>
          <p:spPr>
            <a:xfrm>
              <a:off x="386384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BF08366-0848-4F4D-A1CE-34428477954B}"/>
                </a:ext>
              </a:extLst>
            </p:cNvPr>
            <p:cNvSpPr/>
            <p:nvPr/>
          </p:nvSpPr>
          <p:spPr>
            <a:xfrm>
              <a:off x="42717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A0DF61F-1009-D647-A32A-687449F194D3}"/>
                </a:ext>
              </a:extLst>
            </p:cNvPr>
            <p:cNvSpPr/>
            <p:nvPr/>
          </p:nvSpPr>
          <p:spPr>
            <a:xfrm>
              <a:off x="4670633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588E8CC-0AE9-EA48-A329-67FB37BB689E}"/>
                </a:ext>
              </a:extLst>
            </p:cNvPr>
            <p:cNvSpPr/>
            <p:nvPr/>
          </p:nvSpPr>
          <p:spPr>
            <a:xfrm>
              <a:off x="507852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0173F9F-A5DB-344B-B556-F698290BBCFF}"/>
                </a:ext>
              </a:extLst>
            </p:cNvPr>
            <p:cNvSpPr/>
            <p:nvPr/>
          </p:nvSpPr>
          <p:spPr>
            <a:xfrm>
              <a:off x="5486375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11ED657-8896-FB49-A8D8-B5375426E650}"/>
                </a:ext>
              </a:extLst>
            </p:cNvPr>
            <p:cNvSpPr/>
            <p:nvPr/>
          </p:nvSpPr>
          <p:spPr>
            <a:xfrm>
              <a:off x="5895151" y="1594366"/>
              <a:ext cx="407892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41A1C2D-B7C6-BD49-BC7E-BF4C1F4CE20B}"/>
                </a:ext>
              </a:extLst>
            </p:cNvPr>
            <p:cNvSpPr txBox="1"/>
            <p:nvPr/>
          </p:nvSpPr>
          <p:spPr>
            <a:xfrm>
              <a:off x="5868498" y="2094560"/>
              <a:ext cx="4550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5E48E43-1D84-B74D-9E66-66B5F995ECD7}"/>
                </a:ext>
              </a:extLst>
            </p:cNvPr>
            <p:cNvSpPr txBox="1"/>
            <p:nvPr/>
          </p:nvSpPr>
          <p:spPr>
            <a:xfrm>
              <a:off x="5552733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9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1307612-2164-8B43-A4D3-0A37997F1A15}"/>
                </a:ext>
              </a:extLst>
            </p:cNvPr>
            <p:cNvSpPr txBox="1"/>
            <p:nvPr/>
          </p:nvSpPr>
          <p:spPr>
            <a:xfrm>
              <a:off x="5154710" y="209321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8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DF9443C-E203-1C40-898C-225D7977BA7D}"/>
                </a:ext>
              </a:extLst>
            </p:cNvPr>
            <p:cNvSpPr txBox="1"/>
            <p:nvPr/>
          </p:nvSpPr>
          <p:spPr>
            <a:xfrm>
              <a:off x="4747996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7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10A6A3B-A46E-FC47-A231-0389069F23AC}"/>
                </a:ext>
              </a:extLst>
            </p:cNvPr>
            <p:cNvSpPr txBox="1"/>
            <p:nvPr/>
          </p:nvSpPr>
          <p:spPr>
            <a:xfrm>
              <a:off x="4349455" y="2100463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6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CCB7293-2B39-D944-8045-9B9740730500}"/>
                </a:ext>
              </a:extLst>
            </p:cNvPr>
            <p:cNvSpPr txBox="1"/>
            <p:nvPr/>
          </p:nvSpPr>
          <p:spPr>
            <a:xfrm>
              <a:off x="3947428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E707127-7071-4D4B-84AA-DA3AABCC50A7}"/>
                </a:ext>
              </a:extLst>
            </p:cNvPr>
            <p:cNvSpPr txBox="1"/>
            <p:nvPr/>
          </p:nvSpPr>
          <p:spPr>
            <a:xfrm>
              <a:off x="350438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B1AC11D-5937-A94E-B84B-A6E72733FC74}"/>
                </a:ext>
              </a:extLst>
            </p:cNvPr>
            <p:cNvSpPr txBox="1"/>
            <p:nvPr/>
          </p:nvSpPr>
          <p:spPr>
            <a:xfrm>
              <a:off x="3122551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0711DCC-4AC9-7E4E-8D42-9696E2852C34}"/>
                </a:ext>
              </a:extLst>
            </p:cNvPr>
            <p:cNvSpPr txBox="1"/>
            <p:nvPr/>
          </p:nvSpPr>
          <p:spPr>
            <a:xfrm>
              <a:off x="2723306" y="2108438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16DD8F8-2BFE-8A48-88FE-D42781DD6325}"/>
                </a:ext>
              </a:extLst>
            </p:cNvPr>
            <p:cNvSpPr txBox="1"/>
            <p:nvPr/>
          </p:nvSpPr>
          <p:spPr>
            <a:xfrm>
              <a:off x="2311397" y="2097082"/>
              <a:ext cx="2429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FF93B41-0C47-F34E-A153-4585938D37EA}"/>
                </a:ext>
              </a:extLst>
            </p:cNvPr>
            <p:cNvSpPr txBox="1"/>
            <p:nvPr/>
          </p:nvSpPr>
          <p:spPr>
            <a:xfrm>
              <a:off x="1315303" y="2055831"/>
              <a:ext cx="88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Length: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FAA6B6C-A5C8-D744-9472-D70933C9E28B}"/>
                </a:ext>
              </a:extLst>
            </p:cNvPr>
            <p:cNvSpPr txBox="1"/>
            <p:nvPr/>
          </p:nvSpPr>
          <p:spPr>
            <a:xfrm>
              <a:off x="1322734" y="1594366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Price: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668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Cutting Pseudocode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1295401"/>
            <a:ext cx="823469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Initialize Memory C</a:t>
            </a:r>
          </a:p>
          <a:p>
            <a:r>
              <a:rPr lang="en-US" sz="3600" dirty="0"/>
              <a:t>Cut(n):</a:t>
            </a:r>
          </a:p>
          <a:p>
            <a:r>
              <a:rPr lang="en-US" sz="3600" dirty="0"/>
              <a:t>	C[0] = 0</a:t>
            </a:r>
          </a:p>
          <a:p>
            <a:r>
              <a:rPr lang="en-US" sz="3600" dirty="0"/>
              <a:t>	for </a:t>
            </a:r>
            <a:r>
              <a:rPr lang="en-US" sz="3600" dirty="0" err="1"/>
              <a:t>i</a:t>
            </a:r>
            <a:r>
              <a:rPr lang="en-US" sz="3600" dirty="0"/>
              <a:t>=1 to n: 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log size</a:t>
            </a:r>
          </a:p>
          <a:p>
            <a:r>
              <a:rPr lang="en-US" sz="3600" dirty="0"/>
              <a:t>		best = 0</a:t>
            </a:r>
          </a:p>
          <a:p>
            <a:r>
              <a:rPr lang="en-US" sz="3600" dirty="0"/>
              <a:t>		for j = 1 to </a:t>
            </a:r>
            <a:r>
              <a:rPr lang="en-US" sz="3600" dirty="0" err="1"/>
              <a:t>i</a:t>
            </a:r>
            <a:r>
              <a:rPr lang="en-US" sz="3600" dirty="0"/>
              <a:t>: 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last cut</a:t>
            </a:r>
          </a:p>
          <a:p>
            <a:r>
              <a:rPr lang="en-US" sz="3600" dirty="0"/>
              <a:t>			best = max(best, </a:t>
            </a:r>
            <a:r>
              <a:rPr lang="en-US" sz="3600" dirty="0">
                <a:solidFill>
                  <a:srgbClr val="FF33CC"/>
                </a:solidFill>
              </a:rPr>
              <a:t>C[</a:t>
            </a:r>
            <a:r>
              <a:rPr lang="en-US" sz="3600" dirty="0" err="1">
                <a:solidFill>
                  <a:srgbClr val="FF33CC"/>
                </a:solidFill>
              </a:rPr>
              <a:t>i</a:t>
            </a:r>
            <a:r>
              <a:rPr lang="en-US" sz="3600" dirty="0">
                <a:solidFill>
                  <a:srgbClr val="FF33CC"/>
                </a:solidFill>
              </a:rPr>
              <a:t>-j]</a:t>
            </a:r>
            <a:r>
              <a:rPr lang="en-US" sz="3600" dirty="0"/>
              <a:t> + </a:t>
            </a:r>
            <a:r>
              <a:rPr lang="en-US" sz="3600" dirty="0">
                <a:solidFill>
                  <a:srgbClr val="0070C0"/>
                </a:solidFill>
              </a:rPr>
              <a:t>P[j]</a:t>
            </a:r>
            <a:r>
              <a:rPr lang="en-US" sz="3600" dirty="0"/>
              <a:t>)</a:t>
            </a:r>
          </a:p>
          <a:p>
            <a:r>
              <a:rPr lang="en-US" sz="3600" dirty="0"/>
              <a:t>		C[</a:t>
            </a:r>
            <a:r>
              <a:rPr lang="en-US" sz="3600" dirty="0" err="1"/>
              <a:t>i</a:t>
            </a:r>
            <a:r>
              <a:rPr lang="en-US" sz="3600" dirty="0"/>
              <a:t>] = best</a:t>
            </a:r>
          </a:p>
          <a:p>
            <a:r>
              <a:rPr lang="en-US" sz="3600" dirty="0"/>
              <a:t>	return C[n]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01000" y="5987947"/>
                <a:ext cx="311694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Run Time: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3200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5987947"/>
                <a:ext cx="3116944" cy="584775"/>
              </a:xfrm>
              <a:prstGeom prst="rect">
                <a:avLst/>
              </a:prstGeom>
              <a:blipFill>
                <a:blip r:embed="rId2"/>
                <a:stretch>
                  <a:fillRect l="-4878" t="-10417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18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the cuts?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procedure told us the profit, but not the cuts themselves</a:t>
            </a:r>
          </a:p>
          <a:p>
            <a:r>
              <a:rPr lang="en-US" dirty="0"/>
              <a:t>Idea: </a:t>
            </a:r>
            <a:r>
              <a:rPr lang="en-US" dirty="0">
                <a:solidFill>
                  <a:srgbClr val="FF0000"/>
                </a:solidFill>
              </a:rPr>
              <a:t>remember</a:t>
            </a:r>
            <a:r>
              <a:rPr lang="en-US" dirty="0"/>
              <a:t> the choice that you made, then </a:t>
            </a:r>
            <a:r>
              <a:rPr lang="en-US" dirty="0">
                <a:solidFill>
                  <a:srgbClr val="FF0000"/>
                </a:solidFill>
              </a:rPr>
              <a:t>backtrack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71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choice made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1" y="1295400"/>
            <a:ext cx="6726713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Initialize Memory C, Choices</a:t>
            </a:r>
          </a:p>
          <a:p>
            <a:r>
              <a:rPr lang="en-US" sz="3200" dirty="0"/>
              <a:t>Cut(n):</a:t>
            </a:r>
          </a:p>
          <a:p>
            <a:r>
              <a:rPr lang="en-US" sz="3200" dirty="0"/>
              <a:t>	C[0] = 0</a:t>
            </a:r>
          </a:p>
          <a:p>
            <a:r>
              <a:rPr lang="en-US" sz="3200" dirty="0"/>
              <a:t>	for </a:t>
            </a:r>
            <a:r>
              <a:rPr lang="en-US" sz="3200" dirty="0" err="1"/>
              <a:t>i</a:t>
            </a:r>
            <a:r>
              <a:rPr lang="en-US" sz="3200" dirty="0"/>
              <a:t>=1 to n:</a:t>
            </a:r>
          </a:p>
          <a:p>
            <a:r>
              <a:rPr lang="en-US" sz="3200" dirty="0"/>
              <a:t>		best = 0</a:t>
            </a:r>
          </a:p>
          <a:p>
            <a:r>
              <a:rPr lang="en-US" sz="3200" dirty="0"/>
              <a:t>		for j = 1 to i:</a:t>
            </a:r>
          </a:p>
          <a:p>
            <a:r>
              <a:rPr lang="en-US" sz="3200" dirty="0"/>
              <a:t>			if best &lt; </a:t>
            </a:r>
            <a:r>
              <a:rPr lang="en-US" sz="3200" dirty="0">
                <a:solidFill>
                  <a:srgbClr val="FF33CC"/>
                </a:solidFill>
              </a:rPr>
              <a:t>C[</a:t>
            </a:r>
            <a:r>
              <a:rPr lang="en-US" sz="3200" dirty="0" err="1">
                <a:solidFill>
                  <a:srgbClr val="FF33CC"/>
                </a:solidFill>
              </a:rPr>
              <a:t>i</a:t>
            </a:r>
            <a:r>
              <a:rPr lang="en-US" sz="3200" dirty="0">
                <a:solidFill>
                  <a:srgbClr val="FF33CC"/>
                </a:solidFill>
              </a:rPr>
              <a:t>-j]</a:t>
            </a:r>
            <a:r>
              <a:rPr lang="en-US" sz="3200" dirty="0"/>
              <a:t> + </a:t>
            </a:r>
            <a:r>
              <a:rPr lang="en-US" sz="3200" dirty="0">
                <a:solidFill>
                  <a:srgbClr val="0070C0"/>
                </a:solidFill>
              </a:rPr>
              <a:t>P[j]</a:t>
            </a:r>
            <a:r>
              <a:rPr lang="en-US" sz="3200" dirty="0"/>
              <a:t>:</a:t>
            </a:r>
          </a:p>
          <a:p>
            <a:r>
              <a:rPr lang="en-US" sz="3200" dirty="0"/>
              <a:t>				best = </a:t>
            </a:r>
            <a:r>
              <a:rPr lang="en-US" sz="3200" dirty="0">
                <a:solidFill>
                  <a:srgbClr val="FF33CC"/>
                </a:solidFill>
              </a:rPr>
              <a:t>C[</a:t>
            </a:r>
            <a:r>
              <a:rPr lang="en-US" sz="3200" dirty="0" err="1">
                <a:solidFill>
                  <a:srgbClr val="FF33CC"/>
                </a:solidFill>
              </a:rPr>
              <a:t>i</a:t>
            </a:r>
            <a:r>
              <a:rPr lang="en-US" sz="3200" dirty="0">
                <a:solidFill>
                  <a:srgbClr val="FF33CC"/>
                </a:solidFill>
              </a:rPr>
              <a:t>-j]</a:t>
            </a:r>
            <a:r>
              <a:rPr lang="en-US" sz="3200" dirty="0"/>
              <a:t> + </a:t>
            </a:r>
            <a:r>
              <a:rPr lang="en-US" sz="3200" dirty="0">
                <a:solidFill>
                  <a:srgbClr val="0070C0"/>
                </a:solidFill>
              </a:rPr>
              <a:t>P[j]</a:t>
            </a:r>
            <a:endParaRPr lang="en-US" sz="3200" dirty="0"/>
          </a:p>
          <a:p>
            <a:r>
              <a:rPr lang="en-US" sz="3200" dirty="0"/>
              <a:t>				Choices[</a:t>
            </a:r>
            <a:r>
              <a:rPr lang="en-US" sz="3200" dirty="0" err="1"/>
              <a:t>i</a:t>
            </a:r>
            <a:r>
              <a:rPr lang="en-US" sz="3200" dirty="0"/>
              <a:t>]=j</a:t>
            </a:r>
          </a:p>
          <a:p>
            <a:r>
              <a:rPr lang="en-US" sz="3200" dirty="0"/>
              <a:t>		C[</a:t>
            </a:r>
            <a:r>
              <a:rPr lang="en-US" sz="3200" dirty="0" err="1"/>
              <a:t>i</a:t>
            </a:r>
            <a:r>
              <a:rPr lang="en-US" sz="3200" dirty="0"/>
              <a:t>] = best</a:t>
            </a:r>
          </a:p>
          <a:p>
            <a:r>
              <a:rPr lang="en-US" sz="3200" dirty="0"/>
              <a:t>	return C[n]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81600" y="5257800"/>
            <a:ext cx="21336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17372" y="5257801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Gives the size of the last cut</a:t>
            </a:r>
          </a:p>
        </p:txBody>
      </p:sp>
    </p:spTree>
    <p:extLst>
      <p:ext uri="{BB962C8B-B14F-4D97-AF65-F5344CB8AC3E}">
        <p14:creationId xmlns:p14="http://schemas.microsoft.com/office/powerpoint/2010/main" val="23663402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Reconstruct the Cuts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34525" y="3055119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4679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13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5534725" y="3055119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 8"/>
          <p:cNvSpPr/>
          <p:nvPr/>
        </p:nvSpPr>
        <p:spPr>
          <a:xfrm>
            <a:off x="60681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015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349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683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017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735125" y="3055119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50982" y="3593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175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841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507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173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839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505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17182" y="3577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837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50382" y="3593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52331" y="3570547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10526" y="313715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Choices: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401125" y="3055119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16982" y="358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5714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Backtrack through the choices</a:t>
            </a:r>
          </a:p>
        </p:txBody>
      </p:sp>
      <p:cxnSp>
        <p:nvCxnSpPr>
          <p:cNvPr id="31" name="Curved Connector 30"/>
          <p:cNvCxnSpPr>
            <a:stCxn id="14" idx="0"/>
            <a:endCxn id="11" idx="0"/>
          </p:cNvCxnSpPr>
          <p:nvPr/>
        </p:nvCxnSpPr>
        <p:spPr>
          <a:xfrm rot="16200000" flipV="1">
            <a:off x="8201725" y="2255019"/>
            <a:ext cx="12700" cy="1600200"/>
          </a:xfrm>
          <a:prstGeom prst="curvedConnector3">
            <a:avLst>
              <a:gd name="adj1" fmla="val 3662071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1" idx="0"/>
            <a:endCxn id="10" idx="0"/>
          </p:cNvCxnSpPr>
          <p:nvPr/>
        </p:nvCxnSpPr>
        <p:spPr>
          <a:xfrm rot="16200000" flipV="1">
            <a:off x="7134925" y="2788419"/>
            <a:ext cx="12700" cy="533400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0" idx="0"/>
            <a:endCxn id="6" idx="0"/>
          </p:cNvCxnSpPr>
          <p:nvPr/>
        </p:nvCxnSpPr>
        <p:spPr>
          <a:xfrm rot="16200000" flipV="1">
            <a:off x="5801425" y="1988319"/>
            <a:ext cx="12700" cy="2133600"/>
          </a:xfrm>
          <a:prstGeom prst="curvedConnector3">
            <a:avLst>
              <a:gd name="adj1" fmla="val 316552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6" idx="0"/>
            <a:endCxn id="5" idx="0"/>
          </p:cNvCxnSpPr>
          <p:nvPr/>
        </p:nvCxnSpPr>
        <p:spPr>
          <a:xfrm rot="16200000" flipV="1">
            <a:off x="4467925" y="2788419"/>
            <a:ext cx="12700" cy="533400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" descr="Image result for l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5645218" y="2216220"/>
            <a:ext cx="1427127" cy="587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Connector 43"/>
          <p:cNvCxnSpPr/>
          <p:nvPr/>
        </p:nvCxnSpPr>
        <p:spPr>
          <a:xfrm>
            <a:off x="7407975" y="4267200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58689" y="389074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6854886" y="4262651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705600" y="3886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4721286" y="4262651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572000" y="3886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187886" y="4262651"/>
            <a:ext cx="0" cy="160020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38600" y="38862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52" name="Curved Connector 51"/>
          <p:cNvCxnSpPr/>
          <p:nvPr/>
        </p:nvCxnSpPr>
        <p:spPr>
          <a:xfrm rot="16200000" flipV="1">
            <a:off x="3914836" y="2775718"/>
            <a:ext cx="12700" cy="533400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A306CC4-9C1F-D649-B5CD-93550DDEB577}"/>
              </a:ext>
            </a:extLst>
          </p:cNvPr>
          <p:cNvSpPr txBox="1"/>
          <p:nvPr/>
        </p:nvSpPr>
        <p:spPr>
          <a:xfrm>
            <a:off x="10063125" y="4911548"/>
            <a:ext cx="1905000" cy="120032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Example to demo Choices[] only.</a:t>
            </a:r>
            <a:br>
              <a:rPr lang="en-US" dirty="0"/>
            </a:br>
            <a:r>
              <a:rPr lang="en-US" dirty="0"/>
              <a:t>Profit of 20 is not optimal!</a:t>
            </a:r>
          </a:p>
        </p:txBody>
      </p:sp>
    </p:spTree>
    <p:extLst>
      <p:ext uri="{BB962C8B-B14F-4D97-AF65-F5344CB8AC3E}">
        <p14:creationId xmlns:p14="http://schemas.microsoft.com/office/powerpoint/2010/main" val="52961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9" grpId="0"/>
      <p:bldP spid="51" grpId="0"/>
      <p:bldP spid="5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n</a:t>
            </a:r>
          </a:p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&gt; 0:</a:t>
            </a:r>
          </a:p>
          <a:p>
            <a:pPr marL="0" indent="0">
              <a:buNone/>
            </a:pPr>
            <a:r>
              <a:rPr lang="en-US" dirty="0"/>
              <a:t>	print Choices[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– Choices[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153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3521-A051-784D-B0EF-4DFF53C6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Example: Getting Optimal Solution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E60F88A-DDA9-AE45-85E3-B2A7BD802B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764302"/>
              </p:ext>
            </p:extLst>
          </p:nvPr>
        </p:nvGraphicFramePr>
        <p:xfrm>
          <a:off x="609600" y="1600200"/>
          <a:ext cx="10668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0372497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04660137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645330639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4289239788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51289903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17102975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15796581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91845356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124169936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25030135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872228659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84263563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7637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C[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9279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Choices[</a:t>
                      </a:r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4886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94FCA-8119-AA42-80CE-9C09254C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E7E008-650C-514B-87D0-C547D185DEB6}"/>
              </a:ext>
            </a:extLst>
          </p:cNvPr>
          <p:cNvSpPr/>
          <p:nvPr/>
        </p:nvSpPr>
        <p:spPr>
          <a:xfrm>
            <a:off x="838200" y="3224948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n were 5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Best score is 13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Cut at Choices[n]=2, then cut at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Choices[n-Choices[n]]= Choices[5-2]= Choices[3]=3</a:t>
            </a:r>
          </a:p>
          <a:p>
            <a:pPr marL="342900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n were 7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Best score is 18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  <a:cs typeface="ＭＳ Ｐゴシック" charset="0"/>
              </a:rPr>
              <a:t>Cut at 1, then cut at 6</a:t>
            </a:r>
          </a:p>
        </p:txBody>
      </p:sp>
    </p:spTree>
    <p:extLst>
      <p:ext uri="{BB962C8B-B14F-4D97-AF65-F5344CB8AC3E}">
        <p14:creationId xmlns:p14="http://schemas.microsoft.com/office/powerpoint/2010/main" val="4296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Trickier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4316456"/>
                <a:ext cx="9906000" cy="198108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For a pair of matrices, remember it’s </a:t>
                </a:r>
                <a:r>
                  <a:rPr lang="en-US" i="1" dirty="0"/>
                  <a:t>r</a:t>
                </a:r>
                <a:r>
                  <a:rPr lang="en-US" i="1" baseline="-25000" dirty="0"/>
                  <a:t>1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aseline="-25000" dirty="0"/>
              </a:p>
              <a:p>
                <a:r>
                  <a:rPr lang="en-US" dirty="0"/>
                  <a:t>Calculate this cost for multiplying one pair of matrices</a:t>
                </a:r>
              </a:p>
              <a:p>
                <a:r>
                  <a:rPr lang="en-US" dirty="0"/>
                  <a:t>You need to multiply that result with the 3</a:t>
                </a:r>
                <a:r>
                  <a:rPr lang="en-US" baseline="30000" dirty="0"/>
                  <a:t>rd</a:t>
                </a:r>
                <a:r>
                  <a:rPr lang="en-US" dirty="0"/>
                  <a:t> matrix, too, so there’s a cost for that</a:t>
                </a:r>
              </a:p>
              <a:p>
                <a:r>
                  <a:rPr lang="en-US" dirty="0"/>
                  <a:t>Total cost is the sum of these two costs</a:t>
                </a:r>
              </a:p>
              <a:p>
                <a:r>
                  <a:rPr lang="en-US" dirty="0"/>
                  <a:t>So the answer is… 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5)+ 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4316456"/>
                <a:ext cx="9906000" cy="1981083"/>
              </a:xfrm>
              <a:blipFill>
                <a:blip r:embed="rId3"/>
                <a:stretch>
                  <a:fillRect l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4914359" y="2542395"/>
            <a:ext cx="529979" cy="1350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51357" y="2814761"/>
            <a:ext cx="9430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255122" y="2348890"/>
            <a:ext cx="1057684" cy="1321459"/>
            <a:chOff x="71698" y="1586786"/>
            <a:chExt cx="1057684" cy="1321459"/>
          </a:xfrm>
        </p:grpSpPr>
        <p:sp>
          <p:nvSpPr>
            <p:cNvPr id="8" name="Rectangle 7"/>
            <p:cNvSpPr/>
            <p:nvPr/>
          </p:nvSpPr>
          <p:spPr>
            <a:xfrm>
              <a:off x="508123" y="1993845"/>
              <a:ext cx="621259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1698" y="2260158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98" y="2260158"/>
                  <a:ext cx="42351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5849" y="1586786"/>
                  <a:ext cx="4235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849" y="1586786"/>
                  <a:ext cx="42351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68357" y="2972366"/>
                <a:ext cx="435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357" y="2972366"/>
                <a:ext cx="43550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31021" y="2356043"/>
                <a:ext cx="3686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021" y="2356043"/>
                <a:ext cx="368626" cy="461665"/>
              </a:xfrm>
              <a:prstGeom prst="rect">
                <a:avLst/>
              </a:prstGeom>
              <a:blipFill>
                <a:blip r:embed="rId7"/>
                <a:stretch>
                  <a:fillRect l="-3333"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60430" y="3005738"/>
                <a:ext cx="374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430" y="3005738"/>
                <a:ext cx="37459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flipH="1">
                <a:off x="9135020" y="2343373"/>
                <a:ext cx="10712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135020" y="2343373"/>
                <a:ext cx="107129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18565" y="2933805"/>
                <a:ext cx="4732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565" y="2933805"/>
                <a:ext cx="47320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248340" y="2965315"/>
                <a:ext cx="410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340" y="2965315"/>
                <a:ext cx="41068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8B1D9FA-F8FE-DA46-942F-C8397779CFFF}"/>
              </a:ext>
            </a:extLst>
          </p:cNvPr>
          <p:cNvSpPr txBox="1">
            <a:spLocks/>
          </p:cNvSpPr>
          <p:nvPr/>
        </p:nvSpPr>
        <p:spPr>
          <a:xfrm>
            <a:off x="2188578" y="1352870"/>
            <a:ext cx="8382000" cy="8783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What’s the smallest number of scalar multiplications required</a:t>
            </a:r>
            <a:br>
              <a:rPr lang="en-US" sz="2400" dirty="0"/>
            </a:br>
            <a:r>
              <a:rPr lang="en-US" sz="2400" dirty="0"/>
              <a:t>to calculate the matrix product ABC in this example?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6032A-70D9-4540-AB82-57EF5F37CEF7}"/>
                  </a:ext>
                </a:extLst>
              </p:cNvPr>
              <p:cNvSpPr txBox="1"/>
              <p:nvPr/>
            </p:nvSpPr>
            <p:spPr>
              <a:xfrm>
                <a:off x="2759338" y="3824425"/>
                <a:ext cx="452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66032A-70D9-4540-AB82-57EF5F37C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338" y="3824425"/>
                <a:ext cx="45217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6EB3F2-6D1D-8449-9F7B-58338C44326C}"/>
                  </a:ext>
                </a:extLst>
              </p:cNvPr>
              <p:cNvSpPr txBox="1"/>
              <p:nvPr/>
            </p:nvSpPr>
            <p:spPr>
              <a:xfrm>
                <a:off x="4885193" y="3824425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6EB3F2-6D1D-8449-9F7B-58338C443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193" y="3824425"/>
                <a:ext cx="463845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5FAF484B-57B6-0742-B3EE-38FD2F483FEB}"/>
              </a:ext>
            </a:extLst>
          </p:cNvPr>
          <p:cNvSpPr/>
          <p:nvPr/>
        </p:nvSpPr>
        <p:spPr>
          <a:xfrm rot="5400000">
            <a:off x="6788102" y="2714156"/>
            <a:ext cx="1211955" cy="943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AADB3C-2F01-5F42-95F7-791F3DD8245E}"/>
                  </a:ext>
                </a:extLst>
              </p:cNvPr>
              <p:cNvSpPr txBox="1"/>
              <p:nvPr/>
            </p:nvSpPr>
            <p:spPr>
              <a:xfrm>
                <a:off x="6487032" y="2991839"/>
                <a:ext cx="435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AADB3C-2F01-5F42-95F7-791F3DD82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32" y="2991839"/>
                <a:ext cx="43550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2A7A49-1E08-184F-A999-7D871877A8E1}"/>
                  </a:ext>
                </a:extLst>
              </p:cNvPr>
              <p:cNvSpPr txBox="1"/>
              <p:nvPr/>
            </p:nvSpPr>
            <p:spPr>
              <a:xfrm>
                <a:off x="7202668" y="2118058"/>
                <a:ext cx="3686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2A7A49-1E08-184F-A999-7D871877A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668" y="2118058"/>
                <a:ext cx="368626" cy="461665"/>
              </a:xfrm>
              <a:prstGeom prst="rect">
                <a:avLst/>
              </a:prstGeom>
              <a:blipFill>
                <a:blip r:embed="rId15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CC3D15-8221-D440-8441-D0D23518CC91}"/>
                  </a:ext>
                </a:extLst>
              </p:cNvPr>
              <p:cNvSpPr txBox="1"/>
              <p:nvPr/>
            </p:nvSpPr>
            <p:spPr>
              <a:xfrm>
                <a:off x="6030916" y="2967211"/>
                <a:ext cx="4732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ECC3D15-8221-D440-8441-D0D23518C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916" y="2967211"/>
                <a:ext cx="473206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64B15E-2BA8-0745-9789-8F44DC3C12E2}"/>
                  </a:ext>
                </a:extLst>
              </p:cNvPr>
              <p:cNvSpPr txBox="1"/>
              <p:nvPr/>
            </p:nvSpPr>
            <p:spPr>
              <a:xfrm>
                <a:off x="7303868" y="3843898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64B15E-2BA8-0745-9789-8F44DC3C1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868" y="3843898"/>
                <a:ext cx="463845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532CE33-0CA7-BD4D-8DC4-901124F479BC}"/>
              </a:ext>
            </a:extLst>
          </p:cNvPr>
          <p:cNvSpPr txBox="1">
            <a:spLocks/>
          </p:cNvSpPr>
          <p:nvPr/>
        </p:nvSpPr>
        <p:spPr>
          <a:xfrm>
            <a:off x="7303868" y="5667017"/>
            <a:ext cx="4168442" cy="818706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Nope!  The answer is 64.</a:t>
            </a:r>
            <a:br>
              <a:rPr lang="en-US" sz="2400" dirty="0"/>
            </a:br>
            <a:r>
              <a:rPr lang="en-US" sz="2400" dirty="0"/>
              <a:t>Think about how this might be!</a:t>
            </a:r>
          </a:p>
        </p:txBody>
      </p:sp>
    </p:spTree>
    <p:extLst>
      <p:ext uri="{BB962C8B-B14F-4D97-AF65-F5344CB8AC3E}">
        <p14:creationId xmlns:p14="http://schemas.microsoft.com/office/powerpoint/2010/main" val="205693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15, Dynamic Programming</a:t>
            </a:r>
          </a:p>
          <a:p>
            <a:pPr lvl="1"/>
            <a:r>
              <a:rPr lang="en-US" dirty="0"/>
              <a:t>Section 15.1, Log/Rod cutting, optimal substructure property</a:t>
            </a:r>
          </a:p>
          <a:p>
            <a:pPr lvl="2"/>
            <a:r>
              <a:rPr lang="en-US" dirty="0"/>
              <a:t>Note: </a:t>
            </a:r>
            <a:r>
              <a:rPr lang="en-US" dirty="0" err="1"/>
              <a:t>r</a:t>
            </a:r>
            <a:r>
              <a:rPr lang="en-US" baseline="-25000" dirty="0" err="1"/>
              <a:t>i</a:t>
            </a:r>
            <a:r>
              <a:rPr lang="en-US" dirty="0"/>
              <a:t> in book is called Cut() or C[] in our slides.  We do use their example.</a:t>
            </a:r>
          </a:p>
          <a:p>
            <a:pPr lvl="1"/>
            <a:r>
              <a:rPr lang="en-US" dirty="0"/>
              <a:t>Section 15.3, More on elements of DP, including optimal substructure property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2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958A-1B23-A64F-9249-F7943CB9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and Greedy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3B5F3-60DB-794C-8A50-2C59D77FE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 5 is on Dynamic Programming</a:t>
            </a:r>
          </a:p>
          <a:p>
            <a:pPr lvl="1"/>
            <a:r>
              <a:rPr lang="en-US" dirty="0"/>
              <a:t>Similar to </a:t>
            </a:r>
            <a:r>
              <a:rPr lang="en-US" b="1" i="1" dirty="0"/>
              <a:t>Greedy Algorithms</a:t>
            </a:r>
          </a:p>
          <a:p>
            <a:pPr lvl="1"/>
            <a:r>
              <a:rPr lang="en-US" dirty="0"/>
              <a:t>Solves problems that have </a:t>
            </a:r>
            <a:r>
              <a:rPr lang="en-US" b="1" i="1" dirty="0"/>
              <a:t>optimal substructure</a:t>
            </a:r>
            <a:r>
              <a:rPr lang="en-US" dirty="0"/>
              <a:t>, but do NOT have a known greedy choice for optimal solutions</a:t>
            </a:r>
          </a:p>
          <a:p>
            <a:pPr lvl="1"/>
            <a:r>
              <a:rPr lang="en-US" dirty="0"/>
              <a:t>Instead, </a:t>
            </a:r>
            <a:r>
              <a:rPr lang="en-US" b="1" i="1" dirty="0"/>
              <a:t>try every op</a:t>
            </a:r>
            <a:r>
              <a:rPr lang="en-US" dirty="0"/>
              <a:t>tion for the first “greedy” choice and see which one leads to optimal solution.</a:t>
            </a:r>
          </a:p>
          <a:p>
            <a:pPr lvl="2"/>
            <a:r>
              <a:rPr lang="en-US" dirty="0"/>
              <a:t>Will need some </a:t>
            </a:r>
            <a:r>
              <a:rPr lang="en-US" b="1" i="1" dirty="0"/>
              <a:t>optimizations</a:t>
            </a:r>
            <a:r>
              <a:rPr lang="en-US" dirty="0"/>
              <a:t> to make this efficient.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1E929-E141-4E40-B55C-8EF68A41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3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1066206" y="6460603"/>
            <a:ext cx="516194" cy="244997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7</a:t>
            </a:fld>
            <a:endParaRPr lang="en-US" sz="1200" b="0" dirty="0">
              <a:latin typeface="+mn-lt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Optimization Problems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524001"/>
            <a:ext cx="10972800" cy="493660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Both DP and Greedy solve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optimization problems</a:t>
            </a:r>
            <a:r>
              <a:rPr lang="en-US" i="1" dirty="0">
                <a:ea typeface="ＭＳ Ｐゴシック" charset="0"/>
                <a:cs typeface="ＭＳ Ｐゴシック" charset="0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i="1" dirty="0">
                <a:ea typeface="ＭＳ Ｐゴシック" charset="0"/>
                <a:cs typeface="ＭＳ Ｐゴシック" charset="0"/>
              </a:rPr>
              <a:t>       </a:t>
            </a:r>
            <a:r>
              <a:rPr lang="en-US" dirty="0">
                <a:ea typeface="ＭＳ Ｐゴシック" charset="0"/>
                <a:cs typeface="ＭＳ Ｐゴシック" charset="0"/>
              </a:rPr>
              <a:t>Find the best solution among all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feasible</a:t>
            </a:r>
            <a:r>
              <a:rPr lang="en-US" dirty="0">
                <a:ea typeface="ＭＳ Ｐゴシック" charset="0"/>
                <a:cs typeface="ＭＳ Ｐゴシック" charset="0"/>
              </a:rPr>
              <a:t> solutions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An example you know: </a:t>
            </a:r>
            <a:r>
              <a:rPr lang="en-US" i="1" dirty="0">
                <a:ea typeface="ＭＳ Ｐゴシック" charset="0"/>
                <a:cs typeface="ＭＳ Ｐゴシック" charset="0"/>
              </a:rPr>
              <a:t>Find the shortest path in a weighted graph G from s to v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Form of the solution: a path (and sum of its edge-weights)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Feasible solutions must meet problem constraints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Example: All edges in solution are in graph G and form a simple path from </a:t>
            </a:r>
            <a:r>
              <a:rPr lang="en-US" i="1" dirty="0">
                <a:ea typeface="ＭＳ Ｐゴシック" charset="0"/>
              </a:rPr>
              <a:t>s</a:t>
            </a:r>
            <a:r>
              <a:rPr lang="en-US" dirty="0">
                <a:ea typeface="ＭＳ Ｐゴシック" charset="0"/>
              </a:rPr>
              <a:t> to </a:t>
            </a:r>
            <a:r>
              <a:rPr lang="en-US" i="1" dirty="0">
                <a:ea typeface="ＭＳ Ｐゴシック" charset="0"/>
              </a:rPr>
              <a:t>v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We can get a score for each feasible s</a:t>
            </a:r>
            <a:r>
              <a:rPr lang="en-US" dirty="0">
                <a:ea typeface="ＭＳ Ｐゴシック" charset="0"/>
              </a:rPr>
              <a:t>olution on some criteria: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r>
              <a:rPr lang="en-US" dirty="0">
                <a:ea typeface="ＭＳ Ｐゴシック" charset="0"/>
              </a:rPr>
              <a:t>		We call this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</a:rPr>
              <a:t>objective function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Example:  the sum of the edge weights in path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One (or more) feasible solutions that scores highest (by the objective function) is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</a:rPr>
              <a:t>optimal solution(s)</a:t>
            </a:r>
          </a:p>
        </p:txBody>
      </p:sp>
    </p:spTree>
    <p:extLst>
      <p:ext uri="{BB962C8B-B14F-4D97-AF65-F5344CB8AC3E}">
        <p14:creationId xmlns:p14="http://schemas.microsoft.com/office/powerpoint/2010/main" val="407834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FC5A-303A-1742-9278-2EA63236C0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Memoization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132E6-E5CB-6145-BC4D-23909485AC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6A7B6-8497-8048-B27E-9ABBF97B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7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5">
            <a:extLst>
              <a:ext uri="{FF2B5EF4-FFF2-40B4-BE49-F238E27FC236}">
                <a16:creationId xmlns:a16="http://schemas.microsoft.com/office/drawing/2014/main" id="{A79CCBB3-34B7-124F-A760-7D183ED2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E783BADD-73DA-8249-92E7-5D5F254C5A24}" type="slidenum">
              <a:rPr kumimoji="0" lang="en-US" altLang="en-US" sz="1400"/>
              <a:pPr>
                <a:spcBef>
                  <a:spcPct val="5000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en-US" sz="140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002349A7-F884-794E-A858-EB3A5392731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Remember Fibonacci numbers?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CF7B962-9AC2-D144-AF11-71246978BFA8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752600" y="1600200"/>
            <a:ext cx="8716963" cy="4495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Formula:   F(n) = F(n-1) + F(n-2)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Recursive code: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  <a:r>
              <a:rPr lang="en-US" altLang="en-US" sz="2800" dirty="0">
                <a:ea typeface="ＭＳ Ｐゴシック" panose="020B0600070205080204" pitchFamily="34" charset="-128"/>
              </a:rPr>
              <a:t>long fib(int n) {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    assert(n &gt;= 0);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    if ( n == 0 ) return 0;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    if ( n == 1 ) return 1;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    return fib(n-1) + fib(n-2);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}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What</a:t>
            </a:r>
            <a:r>
              <a:rPr lang="fr-FR" altLang="ja-JP" dirty="0"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s the problem?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Repeatedly solves the same subproblems</a:t>
            </a:r>
          </a:p>
          <a:p>
            <a:pPr lvl="1"/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Obscenely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exponential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3335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15692</TotalTime>
  <Words>2520</Words>
  <Application>Microsoft Macintosh PowerPoint</Application>
  <PresentationFormat>Widescreen</PresentationFormat>
  <Paragraphs>565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ＭＳ Ｐゴシック</vt:lpstr>
      <vt:lpstr>Arial</vt:lpstr>
      <vt:lpstr>Calibri</vt:lpstr>
      <vt:lpstr>Cambria Math</vt:lpstr>
      <vt:lpstr>Helvetica Neue</vt:lpstr>
      <vt:lpstr>Helvetica Neue Thin</vt:lpstr>
      <vt:lpstr>Monotype Sorts</vt:lpstr>
      <vt:lpstr>Symbol</vt:lpstr>
      <vt:lpstr>Wingdings</vt:lpstr>
      <vt:lpstr>CS4102-SlimGray</vt:lpstr>
      <vt:lpstr>Dynamic Programming Intro and Log / Rod Cutting</vt:lpstr>
      <vt:lpstr>Dynamic Programming and Greedy Approach</vt:lpstr>
      <vt:lpstr>Motivating Example</vt:lpstr>
      <vt:lpstr>Trickier Question</vt:lpstr>
      <vt:lpstr>CLRS Readings</vt:lpstr>
      <vt:lpstr>Dynamic Programming and Greedy Approach</vt:lpstr>
      <vt:lpstr>Optimization Problems</vt:lpstr>
      <vt:lpstr>Memoization</vt:lpstr>
      <vt:lpstr>Remember Fibonacci numbers?</vt:lpstr>
      <vt:lpstr>Top-down using Memoization</vt:lpstr>
      <vt:lpstr>Memoization</vt:lpstr>
      <vt:lpstr>Memoization and Fibonacci</vt:lpstr>
      <vt:lpstr>Observations on fib_mem()</vt:lpstr>
      <vt:lpstr>Bottom-Up Dynamic Programming</vt:lpstr>
      <vt:lpstr>Bottom-Up Fibonacci</vt:lpstr>
      <vt:lpstr>Dynamic Programming and Log Cutting</vt:lpstr>
      <vt:lpstr>Dynamic programming</vt:lpstr>
      <vt:lpstr>Optimal Substructure Property</vt:lpstr>
      <vt:lpstr>Dynamic Programming</vt:lpstr>
      <vt:lpstr>Process for Dynamic Programming</vt:lpstr>
      <vt:lpstr>Problems Solved with Dyn. Prog.</vt:lpstr>
      <vt:lpstr>Log Cutting</vt:lpstr>
      <vt:lpstr>Dynamic Programming</vt:lpstr>
      <vt:lpstr>1. Identify Recursive Structure</vt:lpstr>
      <vt:lpstr>Dynamic Programming</vt:lpstr>
      <vt:lpstr>3. Select a Good Order for Solving Subproblems</vt:lpstr>
      <vt:lpstr>3. Select a Good Order for Solving Subproblems</vt:lpstr>
      <vt:lpstr>3. Select a Good Order for Solving Subproblems</vt:lpstr>
      <vt:lpstr>3. Select a Good Order for Solving Subproblems</vt:lpstr>
      <vt:lpstr>3. Select a Good Order for Solving Subproblems</vt:lpstr>
      <vt:lpstr>Log Cutting Pseudocode</vt:lpstr>
      <vt:lpstr>How to find the cuts?</vt:lpstr>
      <vt:lpstr>Remember the choice made</vt:lpstr>
      <vt:lpstr>Reconstruct the Cuts</vt:lpstr>
      <vt:lpstr>Backtracking Pseudocode</vt:lpstr>
      <vt:lpstr>Our Example: Getting Optimal Solution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Mark Floryan</cp:lastModifiedBy>
  <cp:revision>1282</cp:revision>
  <dcterms:created xsi:type="dcterms:W3CDTF">2017-08-21T20:54:06Z</dcterms:created>
  <dcterms:modified xsi:type="dcterms:W3CDTF">2022-10-19T13:15:07Z</dcterms:modified>
</cp:coreProperties>
</file>