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52" r:id="rId1"/>
  </p:sldMasterIdLst>
  <p:notesMasterIdLst>
    <p:notesMasterId r:id="rId12"/>
  </p:notesMasterIdLst>
  <p:handoutMasterIdLst>
    <p:handoutMasterId r:id="rId13"/>
  </p:handoutMasterIdLst>
  <p:sldIdLst>
    <p:sldId id="447" r:id="rId2"/>
    <p:sldId id="505" r:id="rId3"/>
    <p:sldId id="506" r:id="rId4"/>
    <p:sldId id="507" r:id="rId5"/>
    <p:sldId id="508" r:id="rId6"/>
    <p:sldId id="509" r:id="rId7"/>
    <p:sldId id="510" r:id="rId8"/>
    <p:sldId id="511" r:id="rId9"/>
    <p:sldId id="512" r:id="rId10"/>
    <p:sldId id="513" r:id="rId11"/>
  </p:sldIdLst>
  <p:sldSz cx="12192000" cy="6858000"/>
  <p:notesSz cx="7315200" cy="9601200"/>
  <p:custDataLst>
    <p:tags r:id="rId14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0">
          <p15:clr>
            <a:srgbClr val="A4A3A4"/>
          </p15:clr>
        </p15:guide>
        <p15:guide id="2" pos="2200">
          <p15:clr>
            <a:srgbClr val="A4A3A4"/>
          </p15:clr>
        </p15:guide>
        <p15:guide id="3" orient="horz" pos="3024">
          <p15:clr>
            <a:srgbClr val="A4A3A4"/>
          </p15:clr>
        </p15:guide>
        <p15:guide id="4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rton, Tom (tbh3f)" initials="HT(" lastIdx="5" clrIdx="0">
    <p:extLst>
      <p:ext uri="{19B8F6BF-5375-455C-9EA6-DF929625EA0E}">
        <p15:presenceInfo xmlns:p15="http://schemas.microsoft.com/office/powerpoint/2012/main" userId="S::tbh3f@virginia.edu::db589c69-5451-4833-9298-0c009cd5327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47"/>
    <p:restoredTop sz="94720"/>
  </p:normalViewPr>
  <p:slideViewPr>
    <p:cSldViewPr>
      <p:cViewPr varScale="1">
        <p:scale>
          <a:sx n="157" d="100"/>
          <a:sy n="157" d="100"/>
        </p:scale>
        <p:origin x="176" y="26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1074" y="-84"/>
      </p:cViewPr>
      <p:guideLst>
        <p:guide orient="horz" pos="2920"/>
        <p:guide pos="2200"/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ctr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726" y="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ctr" anchorCtr="0" compatLnSpc="1">
            <a:prstTxWarp prst="textNoShape">
              <a:avLst/>
            </a:prstTxWarp>
          </a:bodyPr>
          <a:lstStyle>
            <a:lvl1pPr algn="r"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140"/>
            <a:ext cx="3983459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b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726" y="912114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b" anchorCtr="0" compatLnSpc="1">
            <a:prstTxWarp prst="textNoShape">
              <a:avLst/>
            </a:prstTxWarp>
          </a:bodyPr>
          <a:lstStyle>
            <a:lvl1pPr algn="r" defTabSz="966393">
              <a:defRPr sz="1200"/>
            </a:lvl1pPr>
          </a:lstStyle>
          <a:p>
            <a:pPr>
              <a:defRPr/>
            </a:pPr>
            <a:fld id="{CEA9B5E1-EA14-496C-B36E-19A3815EB4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97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726" y="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252" y="4560570"/>
            <a:ext cx="5366697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69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14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726" y="912114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defTabSz="966393">
              <a:defRPr sz="1200"/>
            </a:lvl1pPr>
          </a:lstStyle>
          <a:p>
            <a:pPr>
              <a:defRPr/>
            </a:pPr>
            <a:fld id="{31890EBB-E05E-4685-8A9C-8E0AC45FB3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981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86CB5-510A-4EF6-9466-BC7A8F0DDE87}" type="datetime1">
              <a:rPr lang="en-US" smtClean="0"/>
              <a:pPr/>
              <a:t>9/14/22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911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97853-24B4-4D05-83E4-0AD2E86C55E5}" type="datetime1">
              <a:rPr lang="en-US" smtClean="0"/>
              <a:pPr/>
              <a:t>9/14/22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243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DD9E-5768-4705-9537-0C020B1BB310}" type="datetime1">
              <a:rPr lang="en-US" smtClean="0"/>
              <a:pPr/>
              <a:t>9/14/22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765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7C27E-59C2-41CA-9776-94955CBEE440}" type="datetime1">
              <a:rPr lang="en-US" smtClean="0"/>
              <a:pPr/>
              <a:t>9/14/22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586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80747-A137-49C6-9C74-AB7EE86F4904}" type="datetime1">
              <a:rPr lang="en-US" smtClean="0"/>
              <a:pPr/>
              <a:t>9/14/22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559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A31D9-ADC1-480D-86A8-1EAFB6A86A35}" type="datetime1">
              <a:rPr lang="en-US" smtClean="0"/>
              <a:pPr/>
              <a:t>9/14/22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874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AE9AE-3B2F-4DEA-8C41-BDDF4CDF6F40}" type="datetime1">
              <a:rPr lang="en-US" smtClean="0"/>
              <a:pPr/>
              <a:t>9/14/22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502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52F7F-E8FE-413B-8521-D4ED924C6DE5}" type="datetime1">
              <a:rPr lang="en-US" smtClean="0"/>
              <a:pPr/>
              <a:t>9/14/22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714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1B124-70E3-4E4A-90E2-6B55DB7659B3}" type="datetime1">
              <a:rPr lang="en-US" smtClean="0"/>
              <a:pPr/>
              <a:t>9/14/22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39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F4C98-3CD6-4C87-BD40-5718C2628835}" type="datetime1">
              <a:rPr lang="en-US" smtClean="0"/>
              <a:pPr/>
              <a:t>9/14/22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73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408A8-6B1B-4CDA-875E-7BEECDBA31DF}" type="datetime1">
              <a:rPr lang="en-US" smtClean="0"/>
              <a:pPr/>
              <a:t>9/14/22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21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C55AAF07-D2F5-4B3C-B443-40DE8C337A77}" type="datetime1">
              <a:rPr lang="en-US" smtClean="0"/>
              <a:pPr/>
              <a:t>9/14/22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532931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hyperlink" Target="https://discord.gg/x7Vf8sUa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hyperlink" Target="https://discord.gg/x7Vf8sUa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4" Type="http://schemas.openxmlformats.org/officeDocument/2006/relationships/hyperlink" Target="https://discord.gg/x7Vf8sUa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4" Type="http://schemas.openxmlformats.org/officeDocument/2006/relationships/hyperlink" Target="https://discord.gg/x7Vf8sUa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4" Type="http://schemas.openxmlformats.org/officeDocument/2006/relationships/hyperlink" Target="https://discord.gg/x7Vf8sUa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CS3100 – Data Structures and Algorithms II</a:t>
            </a:r>
          </a:p>
        </p:txBody>
      </p:sp>
      <p:sp>
        <p:nvSpPr>
          <p:cNvPr id="5123" name="Rectangle 17"/>
          <p:cNvSpPr>
            <a:spLocks noGrp="1" noChangeArrowheads="1"/>
          </p:cNvSpPr>
          <p:nvPr>
            <p:ph idx="1"/>
          </p:nvPr>
        </p:nvSpPr>
        <p:spPr>
          <a:xfrm>
            <a:off x="2895600" y="3810000"/>
            <a:ext cx="6629400" cy="2133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Daily Announcements!!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124" name="Rectangle 18"/>
          <p:cNvSpPr>
            <a:spLocks noChangeArrowheads="1"/>
          </p:cNvSpPr>
          <p:nvPr/>
        </p:nvSpPr>
        <p:spPr bwMode="auto">
          <a:xfrm>
            <a:off x="2136648" y="1981200"/>
            <a:ext cx="8074152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>
                <a:latin typeface="Tahoma" charset="0"/>
              </a:rPr>
              <a:t>Mark Floryan</a:t>
            </a:r>
          </a:p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 err="1">
                <a:latin typeface="Tahoma" charset="0"/>
              </a:rPr>
              <a:t>mfloryan@cs.virginia.edu</a:t>
            </a:r>
            <a:endParaRPr kumimoji="1" lang="en-US" sz="2800" dirty="0">
              <a:latin typeface="Tahoma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Wednesday, Sep. 14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00200" y="1066800"/>
            <a:ext cx="9067800" cy="5486400"/>
          </a:xfrm>
        </p:spPr>
        <p:txBody>
          <a:bodyPr>
            <a:normAutofit/>
          </a:bodyPr>
          <a:lstStyle/>
          <a:p>
            <a:r>
              <a:rPr lang="en-US" dirty="0"/>
              <a:t>You should be done or VERY close to done with module 1 </a:t>
            </a:r>
            <a:r>
              <a:rPr lang="en-US" dirty="0" err="1"/>
              <a:t>homeworks</a:t>
            </a:r>
            <a:r>
              <a:rPr lang="en-US" dirty="0"/>
              <a:t>.</a:t>
            </a:r>
          </a:p>
          <a:p>
            <a:r>
              <a:rPr lang="en-US" dirty="0"/>
              <a:t>After today, you should start working on module 2 </a:t>
            </a:r>
            <a:r>
              <a:rPr lang="en-US" dirty="0" err="1"/>
              <a:t>homeworks</a:t>
            </a:r>
            <a:endParaRPr lang="en-US" dirty="0"/>
          </a:p>
          <a:p>
            <a:pPr lvl="1"/>
            <a:r>
              <a:rPr lang="en-US" dirty="0"/>
              <a:t>recommended deadline is on 9/23</a:t>
            </a:r>
          </a:p>
          <a:p>
            <a:r>
              <a:rPr lang="en-US" dirty="0"/>
              <a:t>First quiz day is coming up fast.</a:t>
            </a:r>
          </a:p>
          <a:p>
            <a:pPr lvl="1"/>
            <a:r>
              <a:rPr lang="en-US" dirty="0"/>
              <a:t>Modules 1-2 quiz: Monday 9/26</a:t>
            </a:r>
          </a:p>
          <a:p>
            <a:r>
              <a:rPr lang="en-US" dirty="0"/>
              <a:t>Videos for reviewing sorting algorithms (for you 2150 folks) have been posted to lecture capture. Might need to scroll down.</a:t>
            </a:r>
          </a:p>
          <a:p>
            <a:r>
              <a:rPr lang="en-US" dirty="0"/>
              <a:t>I am told we are NOT moving to Gilmer quite yet. They are moving classes in phases…we will get an email when the room has been changed in SIS.</a:t>
            </a:r>
          </a:p>
          <a:p>
            <a:r>
              <a:rPr lang="en-US" dirty="0"/>
              <a:t>Today we continue module 2. Kruskal’s and onward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834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Friday, Aug. 26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76400" y="1143000"/>
            <a:ext cx="8991600" cy="54102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Any Questions on the course structure / syllabus?</a:t>
            </a:r>
          </a:p>
          <a:p>
            <a:pPr lvl="1"/>
            <a:r>
              <a:rPr lang="en-US" dirty="0"/>
              <a:t>We will go over a couple quick last items today (won’t take long)</a:t>
            </a:r>
          </a:p>
          <a:p>
            <a:r>
              <a:rPr lang="en-US" dirty="0"/>
              <a:t>Please join the Discord Server: </a:t>
            </a:r>
            <a:r>
              <a:rPr lang="en-US" dirty="0">
                <a:hlinkClick r:id="rId4"/>
              </a:rPr>
              <a:t>https://discord.gg/x7Vf8sUa</a:t>
            </a:r>
            <a:endParaRPr lang="en-US" dirty="0"/>
          </a:p>
          <a:p>
            <a:pPr lvl="1"/>
            <a:r>
              <a:rPr lang="en-US" dirty="0"/>
              <a:t>It isn’t fully setup yet, but we will get there.</a:t>
            </a:r>
          </a:p>
          <a:p>
            <a:r>
              <a:rPr lang="en-US" dirty="0"/>
              <a:t>My final thoughts on the subject of CSO1 after DSA2 and such…</a:t>
            </a:r>
          </a:p>
          <a:p>
            <a:r>
              <a:rPr lang="en-US" dirty="0"/>
              <a:t>Website Updates! </a:t>
            </a:r>
          </a:p>
          <a:p>
            <a:pPr lvl="1"/>
            <a:r>
              <a:rPr lang="en-US" dirty="0"/>
              <a:t>Office Hours are now posted, homework links fixed, first 2 modules </a:t>
            </a:r>
            <a:r>
              <a:rPr lang="en-US" dirty="0" err="1"/>
              <a:t>hw</a:t>
            </a:r>
            <a:r>
              <a:rPr lang="en-US" dirty="0"/>
              <a:t> set!</a:t>
            </a:r>
          </a:p>
          <a:p>
            <a:pPr lvl="1"/>
            <a:r>
              <a:rPr lang="en-US" dirty="0"/>
              <a:t>Slides now have a column listing the CLRS chapters for that slide deck</a:t>
            </a:r>
          </a:p>
          <a:p>
            <a:r>
              <a:rPr lang="en-US" dirty="0" err="1"/>
              <a:t>Gradescope</a:t>
            </a:r>
            <a:endParaRPr lang="en-US" dirty="0"/>
          </a:p>
          <a:p>
            <a:pPr lvl="1"/>
            <a:r>
              <a:rPr lang="en-US" dirty="0"/>
              <a:t>Is configured for first 2 modules now. Deadline set to recommended deadline.</a:t>
            </a:r>
          </a:p>
          <a:p>
            <a:r>
              <a:rPr lang="en-US" dirty="0"/>
              <a:t>We have a graduate TA and two other “Head” Tas. Will post to website soon.</a:t>
            </a:r>
          </a:p>
          <a:p>
            <a:r>
              <a:rPr lang="en-US" dirty="0"/>
              <a:t>Today we start module 1 (graphs) and begin discussing BFS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131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Monday, Aug. 29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76400" y="1143000"/>
            <a:ext cx="8991600" cy="5410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Any Questions on the course structure / syllabus?</a:t>
            </a:r>
          </a:p>
          <a:p>
            <a:pPr lvl="1"/>
            <a:r>
              <a:rPr lang="en-US" dirty="0"/>
              <a:t>We will go over a couple quick last items today (won’t take long)</a:t>
            </a:r>
          </a:p>
          <a:p>
            <a:r>
              <a:rPr lang="en-US" dirty="0"/>
              <a:t>Please join the Discord Server: </a:t>
            </a:r>
            <a:r>
              <a:rPr lang="en-US" dirty="0">
                <a:hlinkClick r:id="rId4"/>
              </a:rPr>
              <a:t>https://discord.gg/x7Vf8sUa</a:t>
            </a:r>
            <a:endParaRPr lang="en-US" dirty="0"/>
          </a:p>
          <a:p>
            <a:pPr lvl="1"/>
            <a:r>
              <a:rPr lang="en-US" dirty="0"/>
              <a:t>It is mostly set up now. Expect a few small changes though.</a:t>
            </a:r>
          </a:p>
          <a:p>
            <a:r>
              <a:rPr lang="en-US" dirty="0"/>
              <a:t>Website Updates! </a:t>
            </a:r>
          </a:p>
          <a:p>
            <a:pPr lvl="1"/>
            <a:r>
              <a:rPr lang="en-US" dirty="0"/>
              <a:t>Office hours finalized on website. Head TA info is on website as well.</a:t>
            </a:r>
          </a:p>
          <a:p>
            <a:pPr lvl="1"/>
            <a:r>
              <a:rPr lang="en-US" dirty="0"/>
              <a:t>We will have a weekly discussion section with Grad TA on Tuesdays 3-4</a:t>
            </a:r>
          </a:p>
          <a:p>
            <a:pPr lvl="2"/>
            <a:r>
              <a:rPr lang="en-US" dirty="0"/>
              <a:t>Starts NEXT week. I’ll set up a room and such for that soon.</a:t>
            </a:r>
          </a:p>
          <a:p>
            <a:r>
              <a:rPr lang="en-US" dirty="0" err="1"/>
              <a:t>Gradescope</a:t>
            </a:r>
            <a:endParaRPr lang="en-US" dirty="0"/>
          </a:p>
          <a:p>
            <a:pPr lvl="1"/>
            <a:r>
              <a:rPr lang="en-US" dirty="0"/>
              <a:t>Is configured for first 2 modules now. Deadline set to recommended deadline.</a:t>
            </a:r>
          </a:p>
          <a:p>
            <a:r>
              <a:rPr lang="en-US" dirty="0"/>
              <a:t>Today we continue module 1 (graphs) and begin discussing BFS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809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Wednesday, Aug. 31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76400" y="1143000"/>
            <a:ext cx="8991600" cy="5410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Please join the Discord Server: </a:t>
            </a:r>
            <a:r>
              <a:rPr lang="en-US" dirty="0">
                <a:hlinkClick r:id="rId4"/>
              </a:rPr>
              <a:t>https://discord.gg/x7Vf8sUa</a:t>
            </a:r>
            <a:endParaRPr lang="en-US" dirty="0"/>
          </a:p>
          <a:p>
            <a:pPr lvl="1"/>
            <a:r>
              <a:rPr lang="en-US" dirty="0"/>
              <a:t>It is mostly set up now. Expect a few small changes though.</a:t>
            </a:r>
          </a:p>
          <a:p>
            <a:r>
              <a:rPr lang="en-US" dirty="0"/>
              <a:t>Website Updates! </a:t>
            </a:r>
          </a:p>
          <a:p>
            <a:pPr lvl="1"/>
            <a:r>
              <a:rPr lang="en-US" dirty="0"/>
              <a:t>Office hours updated again. Have those been going ok so far?</a:t>
            </a:r>
          </a:p>
          <a:p>
            <a:pPr lvl="1"/>
            <a:r>
              <a:rPr lang="en-US" dirty="0"/>
              <a:t>We will have a weekly discussion section with Grad TA on Tuesdays 3-4</a:t>
            </a:r>
          </a:p>
          <a:p>
            <a:pPr lvl="2"/>
            <a:r>
              <a:rPr lang="en-US" dirty="0"/>
              <a:t>Starts NEXT week. See website for room and such.</a:t>
            </a:r>
          </a:p>
          <a:p>
            <a:r>
              <a:rPr lang="en-US" dirty="0" err="1"/>
              <a:t>Gradescope</a:t>
            </a:r>
            <a:endParaRPr lang="en-US" dirty="0"/>
          </a:p>
          <a:p>
            <a:pPr lvl="1"/>
            <a:r>
              <a:rPr lang="en-US" dirty="0"/>
              <a:t>Is configured for first 3 modules now. Deadline set to recommended deadline.</a:t>
            </a:r>
          </a:p>
          <a:p>
            <a:r>
              <a:rPr lang="en-US" dirty="0"/>
              <a:t>I’ll let you know when you are “ready” to start each homework. Should be able to get started after today’s lecture (I think)</a:t>
            </a:r>
          </a:p>
          <a:p>
            <a:r>
              <a:rPr lang="en-US" dirty="0"/>
              <a:t>I’m working on figuring out the Final Exam date / details.</a:t>
            </a:r>
          </a:p>
          <a:p>
            <a:r>
              <a:rPr lang="en-US" dirty="0"/>
              <a:t>Today we continue module 1 (graphs), finish BFS, start DFS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495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Friday, Sep. 2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76400" y="1143000"/>
            <a:ext cx="8991600" cy="5410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Please join the Discord Server: </a:t>
            </a:r>
            <a:r>
              <a:rPr lang="en-US" dirty="0">
                <a:hlinkClick r:id="rId4"/>
              </a:rPr>
              <a:t>https://discord.gg/x7Vf8sUa</a:t>
            </a:r>
            <a:endParaRPr lang="en-US" dirty="0"/>
          </a:p>
          <a:p>
            <a:pPr lvl="1"/>
            <a:r>
              <a:rPr lang="en-US" dirty="0"/>
              <a:t>It is mostly set up now. Expect a few small changes though.</a:t>
            </a:r>
          </a:p>
          <a:p>
            <a:r>
              <a:rPr lang="en-US" dirty="0"/>
              <a:t>Website Updates! </a:t>
            </a:r>
          </a:p>
          <a:p>
            <a:pPr lvl="1"/>
            <a:r>
              <a:rPr lang="en-US" dirty="0"/>
              <a:t>More </a:t>
            </a:r>
            <a:r>
              <a:rPr lang="en-US" dirty="0" err="1"/>
              <a:t>homeworks</a:t>
            </a:r>
            <a:r>
              <a:rPr lang="en-US" dirty="0"/>
              <a:t> posted (finalized through module 5).</a:t>
            </a:r>
          </a:p>
          <a:p>
            <a:pPr lvl="1"/>
            <a:r>
              <a:rPr lang="en-US" dirty="0"/>
              <a:t>Minor schedule changes / updates</a:t>
            </a:r>
          </a:p>
          <a:p>
            <a:r>
              <a:rPr lang="en-US" dirty="0" err="1"/>
              <a:t>Gradescope</a:t>
            </a:r>
            <a:endParaRPr lang="en-US" dirty="0"/>
          </a:p>
          <a:p>
            <a:pPr lvl="1"/>
            <a:r>
              <a:rPr lang="en-US" dirty="0"/>
              <a:t>Is configured for first 5 modules now. Deadline set to recommended deadline.</a:t>
            </a:r>
          </a:p>
          <a:p>
            <a:r>
              <a:rPr lang="en-US" dirty="0"/>
              <a:t>You can now start the “board games” homework assignment</a:t>
            </a:r>
          </a:p>
          <a:p>
            <a:r>
              <a:rPr lang="en-US" dirty="0"/>
              <a:t>After today, you’ll PROBABLY be able to start the “tasks” homework as well</a:t>
            </a:r>
          </a:p>
          <a:p>
            <a:r>
              <a:rPr lang="en-US" dirty="0"/>
              <a:t>Today we continue module 1 (graphs), finish DFS, and probably do Topological sort as well.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034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Monday, Sep. 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76400" y="1143000"/>
            <a:ext cx="8991600" cy="5410200"/>
          </a:xfrm>
        </p:spPr>
        <p:txBody>
          <a:bodyPr>
            <a:normAutofit/>
          </a:bodyPr>
          <a:lstStyle/>
          <a:p>
            <a:r>
              <a:rPr lang="en-US" dirty="0"/>
              <a:t>Please join the Discord Server: </a:t>
            </a:r>
            <a:r>
              <a:rPr lang="en-US" dirty="0">
                <a:hlinkClick r:id="rId4"/>
              </a:rPr>
              <a:t>https://discord.gg/x7Vf8sUa</a:t>
            </a:r>
            <a:endParaRPr lang="en-US" dirty="0"/>
          </a:p>
          <a:p>
            <a:pPr lvl="1"/>
            <a:r>
              <a:rPr lang="en-US" dirty="0"/>
              <a:t>It is mostly set up now. Expect a few small changes though.</a:t>
            </a:r>
          </a:p>
          <a:p>
            <a:r>
              <a:rPr lang="en-US" dirty="0"/>
              <a:t>You should be working on module 1 </a:t>
            </a:r>
            <a:r>
              <a:rPr lang="en-US" dirty="0" err="1"/>
              <a:t>homeworks</a:t>
            </a:r>
            <a:r>
              <a:rPr lang="en-US" dirty="0"/>
              <a:t> NOW. ”Tasks” and “Board Games” can be completed now.</a:t>
            </a:r>
          </a:p>
          <a:p>
            <a:pPr lvl="1"/>
            <a:r>
              <a:rPr lang="en-US" dirty="0"/>
              <a:t>Recommended due date for this is Sep. 12</a:t>
            </a:r>
          </a:p>
          <a:p>
            <a:pPr lvl="1"/>
            <a:r>
              <a:rPr lang="en-US" dirty="0"/>
              <a:t>You should be averaging 1 homework per week from here on out.</a:t>
            </a:r>
          </a:p>
          <a:p>
            <a:r>
              <a:rPr lang="en-US" dirty="0"/>
              <a:t>Any issues with OH so far? Any adjustments we need to make?</a:t>
            </a:r>
          </a:p>
          <a:p>
            <a:r>
              <a:rPr lang="en-US" dirty="0"/>
              <a:t>Today we finish module 1 by going over Strongly Connected Components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257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Wednesday, Sep. 7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76400" y="1143000"/>
            <a:ext cx="8991600" cy="5410200"/>
          </a:xfrm>
        </p:spPr>
        <p:txBody>
          <a:bodyPr>
            <a:normAutofit/>
          </a:bodyPr>
          <a:lstStyle/>
          <a:p>
            <a:r>
              <a:rPr lang="en-US" dirty="0"/>
              <a:t>Please join the Discord Server (New invite on Piazza I believe)</a:t>
            </a:r>
          </a:p>
          <a:p>
            <a:r>
              <a:rPr lang="en-US" dirty="0"/>
              <a:t>You should be working on module 1 </a:t>
            </a:r>
            <a:r>
              <a:rPr lang="en-US" dirty="0" err="1"/>
              <a:t>homeworks</a:t>
            </a:r>
            <a:r>
              <a:rPr lang="en-US" dirty="0"/>
              <a:t> NOW. ”Tasks” and “Board Games” can be completed now.</a:t>
            </a:r>
          </a:p>
          <a:p>
            <a:pPr lvl="1"/>
            <a:r>
              <a:rPr lang="en-US" dirty="0"/>
              <a:t>Recommended due date for this is Sep. 12</a:t>
            </a:r>
          </a:p>
          <a:p>
            <a:pPr lvl="1"/>
            <a:r>
              <a:rPr lang="en-US" dirty="0"/>
              <a:t>You should be averaging 1 homework per week from here on out.</a:t>
            </a:r>
          </a:p>
          <a:p>
            <a:r>
              <a:rPr lang="en-US" dirty="0"/>
              <a:t>Quick comment about online vs. in-person OH</a:t>
            </a:r>
          </a:p>
          <a:p>
            <a:r>
              <a:rPr lang="en-US" dirty="0"/>
              <a:t>First discussion section was yesterday. Sounds like it went well but we might move to a room that is more private.</a:t>
            </a:r>
          </a:p>
          <a:p>
            <a:pPr lvl="1"/>
            <a:r>
              <a:rPr lang="en-US" dirty="0"/>
              <a:t>Next week’s discussion section will be on the sorting material you 2150 folks missed!!</a:t>
            </a:r>
          </a:p>
          <a:p>
            <a:r>
              <a:rPr lang="en-US" dirty="0"/>
              <a:t>Today we begin module 2!!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1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Friday, Sep. 9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76400" y="1143000"/>
            <a:ext cx="8991600" cy="5410200"/>
          </a:xfrm>
        </p:spPr>
        <p:txBody>
          <a:bodyPr>
            <a:normAutofit/>
          </a:bodyPr>
          <a:lstStyle/>
          <a:p>
            <a:r>
              <a:rPr lang="en-US" dirty="0"/>
              <a:t>Please join the Discord Server (New invite on Piazza I believe)</a:t>
            </a:r>
          </a:p>
          <a:p>
            <a:r>
              <a:rPr lang="en-US" dirty="0"/>
              <a:t>You should be working on module 1 </a:t>
            </a:r>
            <a:r>
              <a:rPr lang="en-US" dirty="0" err="1"/>
              <a:t>homeworks</a:t>
            </a:r>
            <a:r>
              <a:rPr lang="en-US" dirty="0"/>
              <a:t> NOW. ”Tasks” and “Board Games” can be completed now.</a:t>
            </a:r>
          </a:p>
          <a:p>
            <a:pPr lvl="1"/>
            <a:r>
              <a:rPr lang="en-US" dirty="0"/>
              <a:t>Recommended due date for this is Sep. 12</a:t>
            </a:r>
          </a:p>
          <a:p>
            <a:pPr lvl="1"/>
            <a:r>
              <a:rPr lang="en-US" dirty="0"/>
              <a:t>You should be averaging 1 homework per week from here on out.</a:t>
            </a:r>
          </a:p>
          <a:p>
            <a:r>
              <a:rPr lang="en-US" dirty="0"/>
              <a:t>“Tasks” </a:t>
            </a:r>
            <a:r>
              <a:rPr lang="en-US" dirty="0" err="1"/>
              <a:t>autograder</a:t>
            </a:r>
            <a:r>
              <a:rPr lang="en-US" dirty="0"/>
              <a:t> now accepts ANY valid topological sort</a:t>
            </a:r>
          </a:p>
          <a:p>
            <a:r>
              <a:rPr lang="en-US" dirty="0"/>
              <a:t>We will likely be changing the room for the Tuesday discussion sections…stay tuned.</a:t>
            </a:r>
          </a:p>
          <a:p>
            <a:pPr lvl="1"/>
            <a:r>
              <a:rPr lang="en-US" dirty="0"/>
              <a:t>Next week’s discussion section will be on the sorting material you 2150 folks missed!!</a:t>
            </a:r>
          </a:p>
          <a:p>
            <a:r>
              <a:rPr lang="en-US" dirty="0"/>
              <a:t>Today we continue module 2. Dijkstra proof of correctness + Prim’s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385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Monday, Sep. 12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00200" y="1066800"/>
            <a:ext cx="9067800" cy="5486400"/>
          </a:xfrm>
        </p:spPr>
        <p:txBody>
          <a:bodyPr>
            <a:normAutofit/>
          </a:bodyPr>
          <a:lstStyle/>
          <a:p>
            <a:r>
              <a:rPr lang="en-US" dirty="0"/>
              <a:t>You should be working on module 1 </a:t>
            </a:r>
            <a:r>
              <a:rPr lang="en-US" dirty="0" err="1"/>
              <a:t>homeworks</a:t>
            </a:r>
            <a:r>
              <a:rPr lang="en-US" dirty="0"/>
              <a:t> NOW. ”Tasks” and “Board Games” can be completed now.</a:t>
            </a:r>
          </a:p>
          <a:p>
            <a:pPr lvl="1"/>
            <a:r>
              <a:rPr lang="en-US" dirty="0"/>
              <a:t>You should have 1 of them finished by now, and another almost completed</a:t>
            </a:r>
          </a:p>
          <a:p>
            <a:r>
              <a:rPr lang="en-US" dirty="0"/>
              <a:t>“Tasks” </a:t>
            </a:r>
            <a:r>
              <a:rPr lang="en-US" dirty="0" err="1"/>
              <a:t>autograder</a:t>
            </a:r>
            <a:r>
              <a:rPr lang="en-US" dirty="0"/>
              <a:t> now accepts ANY valid topological sort</a:t>
            </a:r>
          </a:p>
          <a:p>
            <a:r>
              <a:rPr lang="en-US" dirty="0"/>
              <a:t>Still no solid updates on discussion room section change. Not a lot of room options. Will let you know if things change. Check website to confirm.</a:t>
            </a:r>
          </a:p>
          <a:p>
            <a:r>
              <a:rPr lang="en-US" dirty="0"/>
              <a:t>I am told we are NOT moving to Gilmer quite yet. They are moving classes in phases…we will get an email when the room has been changed in SIS.</a:t>
            </a:r>
          </a:p>
          <a:p>
            <a:r>
              <a:rPr lang="en-US" dirty="0"/>
              <a:t>Today we continue module 2. Prim’s, Indirect Heaps, and Kruskal’s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7987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{EDE6B604-3C90-5542-ACD8-ED153B7ACD07}tf16401378</Template>
  <TotalTime>39165</TotalTime>
  <Words>1129</Words>
  <Application>Microsoft Macintosh PowerPoint</Application>
  <PresentationFormat>Widescreen</PresentationFormat>
  <Paragraphs>104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ＭＳ Ｐゴシック</vt:lpstr>
      <vt:lpstr>MS Shell Dlg 2</vt:lpstr>
      <vt:lpstr>Arial</vt:lpstr>
      <vt:lpstr>Tahoma</vt:lpstr>
      <vt:lpstr>Times New Roman</vt:lpstr>
      <vt:lpstr>Wingdings</vt:lpstr>
      <vt:lpstr>Wingdings 3</vt:lpstr>
      <vt:lpstr>Madison</vt:lpstr>
      <vt:lpstr>CS3100 – Data Structures and Algorithms II</vt:lpstr>
      <vt:lpstr>Friday, Aug. 26</vt:lpstr>
      <vt:lpstr>Monday, Aug. 29</vt:lpstr>
      <vt:lpstr>Wednesday, Aug. 31</vt:lpstr>
      <vt:lpstr>Friday, Sep. 2</vt:lpstr>
      <vt:lpstr>Monday, Sep. 5</vt:lpstr>
      <vt:lpstr>Wednesday, Sep. 7</vt:lpstr>
      <vt:lpstr>Friday, Sep. 9</vt:lpstr>
      <vt:lpstr>Monday, Sep. 12</vt:lpstr>
      <vt:lpstr>Wednesday, Sep. 14</vt:lpstr>
    </vt:vector>
  </TitlesOfParts>
  <Company>Home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External Memory</dc:title>
  <dc:creator>Adrian &amp; Wendy</dc:creator>
  <cp:lastModifiedBy>Mark Floryan</cp:lastModifiedBy>
  <cp:revision>485</cp:revision>
  <cp:lastPrinted>1999-12-17T13:56:08Z</cp:lastPrinted>
  <dcterms:created xsi:type="dcterms:W3CDTF">2010-01-20T18:12:12Z</dcterms:created>
  <dcterms:modified xsi:type="dcterms:W3CDTF">2022-09-14T12:31:39Z</dcterms:modified>
</cp:coreProperties>
</file>