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1"/>
  </p:notesMasterIdLst>
  <p:sldIdLst>
    <p:sldId id="461" r:id="rId2"/>
    <p:sldId id="462" r:id="rId3"/>
    <p:sldId id="475" r:id="rId4"/>
    <p:sldId id="474" r:id="rId5"/>
    <p:sldId id="280" r:id="rId6"/>
    <p:sldId id="277" r:id="rId7"/>
    <p:sldId id="279" r:id="rId8"/>
    <p:sldId id="314" r:id="rId9"/>
    <p:sldId id="486" r:id="rId10"/>
    <p:sldId id="487" r:id="rId11"/>
    <p:sldId id="488" r:id="rId12"/>
    <p:sldId id="284" r:id="rId13"/>
    <p:sldId id="489" r:id="rId14"/>
    <p:sldId id="285" r:id="rId15"/>
    <p:sldId id="490" r:id="rId16"/>
    <p:sldId id="491" r:id="rId17"/>
    <p:sldId id="339" r:id="rId18"/>
    <p:sldId id="476" r:id="rId19"/>
    <p:sldId id="369" r:id="rId20"/>
    <p:sldId id="478" r:id="rId21"/>
    <p:sldId id="477" r:id="rId22"/>
    <p:sldId id="479" r:id="rId23"/>
    <p:sldId id="480" r:id="rId24"/>
    <p:sldId id="492" r:id="rId25"/>
    <p:sldId id="493" r:id="rId26"/>
    <p:sldId id="482" r:id="rId27"/>
    <p:sldId id="483" r:id="rId28"/>
    <p:sldId id="484" r:id="rId29"/>
    <p:sldId id="463" r:id="rId30"/>
    <p:sldId id="466" r:id="rId31"/>
    <p:sldId id="465" r:id="rId32"/>
    <p:sldId id="485" r:id="rId33"/>
    <p:sldId id="467" r:id="rId34"/>
    <p:sldId id="468" r:id="rId35"/>
    <p:sldId id="469" r:id="rId36"/>
    <p:sldId id="470" r:id="rId37"/>
    <p:sldId id="471" r:id="rId38"/>
    <p:sldId id="472" r:id="rId39"/>
    <p:sldId id="47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46"/>
    <p:restoredTop sz="94645"/>
  </p:normalViewPr>
  <p:slideViewPr>
    <p:cSldViewPr snapToGrid="0" snapToObjects="1">
      <p:cViewPr varScale="1">
        <p:scale>
          <a:sx n="154" d="100"/>
          <a:sy n="154" d="100"/>
        </p:scale>
        <p:origin x="240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9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8.xml"/><Relationship Id="rId4" Type="http://schemas.openxmlformats.org/officeDocument/2006/relationships/tags" Target="../tags/tag3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7" Type="http://schemas.openxmlformats.org/officeDocument/2006/relationships/image" Target="../media/image7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image" Target="../media/image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47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0.xml"/><Relationship Id="rId3" Type="http://schemas.openxmlformats.org/officeDocument/2006/relationships/tags" Target="../tags/tag65.xml"/><Relationship Id="rId7" Type="http://schemas.openxmlformats.org/officeDocument/2006/relationships/tags" Target="../tags/tag69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tags" Target="../tags/tag68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10" Type="http://schemas.openxmlformats.org/officeDocument/2006/relationships/tags" Target="../tags/tag72.xml"/><Relationship Id="rId4" Type="http://schemas.openxmlformats.org/officeDocument/2006/relationships/tags" Target="../tags/tag66.xml"/><Relationship Id="rId9" Type="http://schemas.openxmlformats.org/officeDocument/2006/relationships/tags" Target="../tags/tag7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6" Type="http://schemas.openxmlformats.org/officeDocument/2006/relationships/image" Target="../media/image12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84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9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Relationship Id="rId5" Type="http://schemas.openxmlformats.org/officeDocument/2006/relationships/image" Target="../media/image15.png"/><Relationship Id="rId4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16.png"/><Relationship Id="rId4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5.xml"/><Relationship Id="rId1" Type="http://schemas.openxmlformats.org/officeDocument/2006/relationships/tags" Target="../tags/tag94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5" Type="http://schemas.openxmlformats.org/officeDocument/2006/relationships/image" Target="NULL"/><Relationship Id="rId4" Type="http://schemas.openxmlformats.org/officeDocument/2006/relationships/tags" Target="NUL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17.png"/><Relationship Id="rId4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8.png"/><Relationship Id="rId4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106.xml"/><Relationship Id="rId7" Type="http://schemas.openxmlformats.org/officeDocument/2006/relationships/image" Target="../media/image10.png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tags" Target="../tags/tag10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112.xml"/><Relationship Id="rId2" Type="http://schemas.openxmlformats.org/officeDocument/2006/relationships/tags" Target="../tags/tag111.xml"/><Relationship Id="rId1" Type="http://schemas.openxmlformats.org/officeDocument/2006/relationships/tags" Target="../tags/tag1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Graphs – Basic Structure and BFS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Data Structures and Algorithms II</a:t>
            </a:r>
            <a:br>
              <a:rPr lang="en-US" dirty="0"/>
            </a:br>
            <a:r>
              <a:rPr lang="en-US" dirty="0"/>
              <a:t>Mark Floryan</a:t>
            </a:r>
          </a:p>
          <a:p>
            <a:pPr algn="ctr"/>
            <a:r>
              <a:rPr lang="en-US" dirty="0"/>
              <a:t>CLRS Chapter 22.1 and 22.2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32E88-8BD7-F41C-4192-A9F2ED259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5B94B95-19BE-4008-3F60-9AD01F7A33F6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More Graph Terms!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FF68D734-960F-671B-AEF5-D2043215BEF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Path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Sequence of nodes that are adjacent to one another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602961-EA54-95ED-8626-86393A69DD31}"/>
              </a:ext>
            </a:extLst>
          </p:cNvPr>
          <p:cNvCxnSpPr/>
          <p:nvPr/>
        </p:nvCxnSpPr>
        <p:spPr>
          <a:xfrm>
            <a:off x="259200" y="2714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AD24FE8-87CF-D367-1D89-4BC514D42753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640BB92-5A1A-DA42-A68F-5334DE1467F3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0B49914-D471-261C-9EF9-9170977CDAE3}"/>
              </a:ext>
            </a:extLst>
          </p:cNvPr>
          <p:cNvSpPr/>
          <p:nvPr/>
        </p:nvSpPr>
        <p:spPr>
          <a:xfrm>
            <a:off x="6344612" y="19746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9DCEADB-FEA7-8561-A806-C60580F4D229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9FCF1AE-12AB-1E78-7326-B1DE3D1CC292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5929846" y="2065246"/>
            <a:ext cx="414766" cy="17755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26843967-2A54-3B42-FE50-48547598D1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8016211" y="1502399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 </a:t>
            </a:r>
            <a:r>
              <a:rPr lang="en-US" sz="1600" b="1" i="1" dirty="0"/>
              <a:t>simple path</a:t>
            </a:r>
            <a:r>
              <a:rPr lang="en-US" sz="1600" i="1" dirty="0"/>
              <a:t> is one that does not repeat any nodes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CE7C1735-C9FA-0950-4A27-1AAB525ABC2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9813" y="29178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Connected Graph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All nodes reachable from others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A06D1D-4FC9-79E8-6F4A-47C96BF6A057}"/>
              </a:ext>
            </a:extLst>
          </p:cNvPr>
          <p:cNvSpPr/>
          <p:nvPr/>
        </p:nvSpPr>
        <p:spPr>
          <a:xfrm>
            <a:off x="7079607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646D66D-0F64-F26F-D7CB-6995B0748D67}"/>
              </a:ext>
            </a:extLst>
          </p:cNvPr>
          <p:cNvCxnSpPr>
            <a:cxnSpLocks/>
            <a:stCxn id="18" idx="5"/>
            <a:endCxn id="22" idx="1"/>
          </p:cNvCxnSpPr>
          <p:nvPr/>
        </p:nvCxnSpPr>
        <p:spPr>
          <a:xfrm>
            <a:off x="7537453" y="4843724"/>
            <a:ext cx="401202" cy="3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D9DBEEA-A969-15E2-8710-4C0EB6E3BDE8}"/>
              </a:ext>
            </a:extLst>
          </p:cNvPr>
          <p:cNvCxnSpPr>
            <a:cxnSpLocks/>
            <a:stCxn id="18" idx="4"/>
            <a:endCxn id="19" idx="7"/>
          </p:cNvCxnSpPr>
          <p:nvPr/>
        </p:nvCxnSpPr>
        <p:spPr>
          <a:xfrm>
            <a:off x="7347807" y="4922278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490CB1C-19E0-7C63-E67C-9A93042AEF3A}"/>
              </a:ext>
            </a:extLst>
          </p:cNvPr>
          <p:cNvCxnSpPr>
            <a:cxnSpLocks/>
            <a:stCxn id="19" idx="0"/>
            <a:endCxn id="18" idx="3"/>
          </p:cNvCxnSpPr>
          <p:nvPr/>
        </p:nvCxnSpPr>
        <p:spPr>
          <a:xfrm flipH="1" flipV="1">
            <a:off x="7158161" y="4843724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3C7A58FB-88F2-9966-3A15-C28426DA7510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533019" y="6161002"/>
            <a:ext cx="1226674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Connected!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E287ED4-B976-EC26-16C5-4A38573741E4}"/>
              </a:ext>
            </a:extLst>
          </p:cNvPr>
          <p:cNvSpPr/>
          <p:nvPr/>
        </p:nvSpPr>
        <p:spPr>
          <a:xfrm>
            <a:off x="7236646" y="156207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DBB3C4-92B1-3611-DFC8-8BF6B1EEE33C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6881012" y="1438200"/>
            <a:ext cx="434188" cy="202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5E8875-1BB3-4D52-BCB1-84281FC80E09}"/>
              </a:ext>
            </a:extLst>
          </p:cNvPr>
          <p:cNvCxnSpPr>
            <a:cxnSpLocks/>
            <a:stCxn id="3" idx="3"/>
            <a:endCxn id="8" idx="6"/>
          </p:cNvCxnSpPr>
          <p:nvPr/>
        </p:nvCxnSpPr>
        <p:spPr>
          <a:xfrm flipH="1">
            <a:off x="6881012" y="2019923"/>
            <a:ext cx="434188" cy="22287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14292EF-0271-440C-E293-98512B6C0B15}"/>
              </a:ext>
            </a:extLst>
          </p:cNvPr>
          <p:cNvSpPr/>
          <p:nvPr/>
        </p:nvSpPr>
        <p:spPr>
          <a:xfrm>
            <a:off x="6901024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02F76F9-052B-0EE5-EBA0-E41A768FB790}"/>
              </a:ext>
            </a:extLst>
          </p:cNvPr>
          <p:cNvSpPr/>
          <p:nvPr/>
        </p:nvSpPr>
        <p:spPr>
          <a:xfrm>
            <a:off x="7860101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EA00F13-8C4E-2A17-4AA1-B17658D244D9}"/>
              </a:ext>
            </a:extLst>
          </p:cNvPr>
          <p:cNvCxnSpPr>
            <a:cxnSpLocks/>
            <a:stCxn id="22" idx="3"/>
            <a:endCxn id="19" idx="6"/>
          </p:cNvCxnSpPr>
          <p:nvPr/>
        </p:nvCxnSpPr>
        <p:spPr>
          <a:xfrm flipH="1">
            <a:off x="7437424" y="5563725"/>
            <a:ext cx="501231" cy="127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DD023D31-340D-2BB6-C5C8-2A3257E58691}"/>
              </a:ext>
            </a:extLst>
          </p:cNvPr>
          <p:cNvSpPr/>
          <p:nvPr/>
        </p:nvSpPr>
        <p:spPr>
          <a:xfrm>
            <a:off x="9850395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754AA68-BF3B-54CC-00B3-D5884ADA406A}"/>
              </a:ext>
            </a:extLst>
          </p:cNvPr>
          <p:cNvCxnSpPr>
            <a:cxnSpLocks/>
            <a:stCxn id="40" idx="5"/>
            <a:endCxn id="45" idx="1"/>
          </p:cNvCxnSpPr>
          <p:nvPr/>
        </p:nvCxnSpPr>
        <p:spPr>
          <a:xfrm>
            <a:off x="10308241" y="4843724"/>
            <a:ext cx="401202" cy="34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5A86331-62B7-57FE-6F68-DB5624C9E84E}"/>
              </a:ext>
            </a:extLst>
          </p:cNvPr>
          <p:cNvCxnSpPr>
            <a:cxnSpLocks/>
            <a:stCxn id="40" idx="4"/>
            <a:endCxn id="44" idx="7"/>
          </p:cNvCxnSpPr>
          <p:nvPr/>
        </p:nvCxnSpPr>
        <p:spPr>
          <a:xfrm>
            <a:off x="10118595" y="4922278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6AD08B5-3AA5-6BE5-92EB-58D46904808B}"/>
              </a:ext>
            </a:extLst>
          </p:cNvPr>
          <p:cNvCxnSpPr>
            <a:cxnSpLocks/>
            <a:stCxn id="44" idx="0"/>
            <a:endCxn id="40" idx="3"/>
          </p:cNvCxnSpPr>
          <p:nvPr/>
        </p:nvCxnSpPr>
        <p:spPr>
          <a:xfrm flipH="1" flipV="1">
            <a:off x="9928949" y="4843724"/>
            <a:ext cx="11063" cy="57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F4855FB-A710-D227-0EC2-9A16936F2BD0}"/>
              </a:ext>
            </a:extLst>
          </p:cNvPr>
          <p:cNvSpPr/>
          <p:nvPr/>
        </p:nvSpPr>
        <p:spPr>
          <a:xfrm>
            <a:off x="9671812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20C2650-2042-5878-F50D-8C099AE417F1}"/>
              </a:ext>
            </a:extLst>
          </p:cNvPr>
          <p:cNvSpPr/>
          <p:nvPr/>
        </p:nvSpPr>
        <p:spPr>
          <a:xfrm>
            <a:off x="10630889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0C614B-9C00-B9EF-F423-6BFB2E43F8A8}"/>
              </a:ext>
            </a:extLst>
          </p:cNvPr>
          <p:cNvSpPr/>
          <p:nvPr/>
        </p:nvSpPr>
        <p:spPr>
          <a:xfrm>
            <a:off x="4243109" y="43858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AB12248-A58D-2E54-CC56-343871B427D2}"/>
              </a:ext>
            </a:extLst>
          </p:cNvPr>
          <p:cNvSpPr/>
          <p:nvPr/>
        </p:nvSpPr>
        <p:spPr>
          <a:xfrm>
            <a:off x="4064526" y="5422678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AF691C6-6116-DCFA-19A9-F16C367404C7}"/>
              </a:ext>
            </a:extLst>
          </p:cNvPr>
          <p:cNvSpPr/>
          <p:nvPr/>
        </p:nvSpPr>
        <p:spPr>
          <a:xfrm>
            <a:off x="5023603" y="5105879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807458EE-3848-45BE-3C31-9587096A4D15}"/>
              </a:ext>
            </a:extLst>
          </p:cNvPr>
          <p:cNvSpPr/>
          <p:nvPr/>
        </p:nvSpPr>
        <p:spPr>
          <a:xfrm>
            <a:off x="1711602" y="439085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07D358F-2B91-FCBC-128B-6C433241CBB3}"/>
              </a:ext>
            </a:extLst>
          </p:cNvPr>
          <p:cNvSpPr/>
          <p:nvPr/>
        </p:nvSpPr>
        <p:spPr>
          <a:xfrm>
            <a:off x="1533019" y="542765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092FC48-73C5-9015-AA9C-D9BABD068DAB}"/>
              </a:ext>
            </a:extLst>
          </p:cNvPr>
          <p:cNvSpPr/>
          <p:nvPr/>
        </p:nvSpPr>
        <p:spPr>
          <a:xfrm>
            <a:off x="2492096" y="511085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E1C810-3BB8-ABEB-E53D-E70FE65979EA}"/>
              </a:ext>
            </a:extLst>
          </p:cNvPr>
          <p:cNvCxnSpPr>
            <a:stCxn id="55" idx="4"/>
            <a:endCxn id="59" idx="0"/>
          </p:cNvCxnSpPr>
          <p:nvPr/>
        </p:nvCxnSpPr>
        <p:spPr>
          <a:xfrm flipH="1">
            <a:off x="1801219" y="4927251"/>
            <a:ext cx="178583" cy="5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0" name="Straight Connector 20479">
            <a:extLst>
              <a:ext uri="{FF2B5EF4-FFF2-40B4-BE49-F238E27FC236}">
                <a16:creationId xmlns:a16="http://schemas.microsoft.com/office/drawing/2014/main" id="{2AE828EB-4246-B986-7C37-9510003D5643}"/>
              </a:ext>
            </a:extLst>
          </p:cNvPr>
          <p:cNvCxnSpPr>
            <a:cxnSpLocks/>
            <a:stCxn id="60" idx="3"/>
            <a:endCxn id="59" idx="6"/>
          </p:cNvCxnSpPr>
          <p:nvPr/>
        </p:nvCxnSpPr>
        <p:spPr>
          <a:xfrm flipH="1">
            <a:off x="2069419" y="5568698"/>
            <a:ext cx="501231" cy="127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84" name="Straight Connector 20483">
            <a:extLst>
              <a:ext uri="{FF2B5EF4-FFF2-40B4-BE49-F238E27FC236}">
                <a16:creationId xmlns:a16="http://schemas.microsoft.com/office/drawing/2014/main" id="{7243BABC-DE13-8565-0C68-BD4DDD88BBD0}"/>
              </a:ext>
            </a:extLst>
          </p:cNvPr>
          <p:cNvCxnSpPr>
            <a:cxnSpLocks/>
            <a:stCxn id="48" idx="4"/>
            <a:endCxn id="52" idx="0"/>
          </p:cNvCxnSpPr>
          <p:nvPr/>
        </p:nvCxnSpPr>
        <p:spPr>
          <a:xfrm flipH="1">
            <a:off x="4332726" y="4922278"/>
            <a:ext cx="178583" cy="500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7" name="Rectangle 3">
            <a:extLst>
              <a:ext uri="{FF2B5EF4-FFF2-40B4-BE49-F238E27FC236}">
                <a16:creationId xmlns:a16="http://schemas.microsoft.com/office/drawing/2014/main" id="{99D1653B-AEC2-9403-2359-FFEDD039A5FD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4000260" y="6161002"/>
            <a:ext cx="1471740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Not Connected</a:t>
            </a:r>
          </a:p>
        </p:txBody>
      </p:sp>
      <p:sp>
        <p:nvSpPr>
          <p:cNvPr id="20488" name="Rectangle 3">
            <a:extLst>
              <a:ext uri="{FF2B5EF4-FFF2-40B4-BE49-F238E27FC236}">
                <a16:creationId xmlns:a16="http://schemas.microsoft.com/office/drawing/2014/main" id="{BE4AF7D1-6D31-AFEA-CDFC-2AB8FC24820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801582" y="6161002"/>
            <a:ext cx="1818715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Strongly Connected!</a:t>
            </a:r>
          </a:p>
        </p:txBody>
      </p:sp>
      <p:sp>
        <p:nvSpPr>
          <p:cNvPr id="20489" name="Rectangle 3">
            <a:extLst>
              <a:ext uri="{FF2B5EF4-FFF2-40B4-BE49-F238E27FC236}">
                <a16:creationId xmlns:a16="http://schemas.microsoft.com/office/drawing/2014/main" id="{F5211A8F-CB83-CFC0-2B56-D33191DAC7D0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9477437" y="6161001"/>
            <a:ext cx="1818715" cy="352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Weakly Connected!</a:t>
            </a:r>
          </a:p>
        </p:txBody>
      </p:sp>
    </p:spTree>
    <p:extLst>
      <p:ext uri="{BB962C8B-B14F-4D97-AF65-F5344CB8AC3E}">
        <p14:creationId xmlns:p14="http://schemas.microsoft.com/office/powerpoint/2010/main" val="4111456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042EE-0D44-5509-FC14-AFF977B9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9F7A5135-4794-D768-3A74-C317B5B9816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Cycle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DA28639E-3F98-0488-ED45-E673F390A7D9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Cycle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 path that starts and ends at the same node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800C40-DAF5-99AA-5585-073BCB0E89E1}"/>
              </a:ext>
            </a:extLst>
          </p:cNvPr>
          <p:cNvCxnSpPr/>
          <p:nvPr/>
        </p:nvCxnSpPr>
        <p:spPr>
          <a:xfrm>
            <a:off x="361200" y="3371105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F7C86D8-1DC8-9650-3A58-48088BBA25A0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65F3516-519D-C8DC-2A22-15D879CCF081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D32B1E-F176-BB80-6F75-BF1AEC8D72E7}"/>
              </a:ext>
            </a:extLst>
          </p:cNvPr>
          <p:cNvSpPr/>
          <p:nvPr/>
        </p:nvSpPr>
        <p:spPr>
          <a:xfrm>
            <a:off x="5826212" y="2588195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9185373-96E2-C9B0-5E44-F261F2BA252F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959E387A-F0C8-ECE9-E981-3D5FFB6D0BBD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459884" y="2208655"/>
            <a:ext cx="2077978" cy="8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 – B – C is a CYCLE in this graph!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63D36DB-E791-41D2-3225-5E2BEAC12B45}"/>
              </a:ext>
            </a:extLst>
          </p:cNvPr>
          <p:cNvSpPr/>
          <p:nvPr/>
        </p:nvSpPr>
        <p:spPr>
          <a:xfrm>
            <a:off x="7311460" y="1840654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515D112-BD86-5D5B-29C5-733D80EF1192}"/>
              </a:ext>
            </a:extLst>
          </p:cNvPr>
          <p:cNvCxnSpPr>
            <a:cxnSpLocks/>
            <a:stCxn id="3" idx="1"/>
            <a:endCxn id="7" idx="6"/>
          </p:cNvCxnSpPr>
          <p:nvPr/>
        </p:nvCxnSpPr>
        <p:spPr>
          <a:xfrm flipH="1" flipV="1">
            <a:off x="6881012" y="1438200"/>
            <a:ext cx="509002" cy="4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C44782B-D290-7209-2969-AB70909067AA}"/>
              </a:ext>
            </a:extLst>
          </p:cNvPr>
          <p:cNvSpPr/>
          <p:nvPr/>
        </p:nvSpPr>
        <p:spPr>
          <a:xfrm>
            <a:off x="6693936" y="2526585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7F1FD81-8311-BF66-D789-9CB394A2746E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740200" y="2143800"/>
            <a:ext cx="354212" cy="4443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151EC25-0BFD-A85A-F501-5E40CFE5692C}"/>
              </a:ext>
            </a:extLst>
          </p:cNvPr>
          <p:cNvCxnSpPr>
            <a:cxnSpLocks/>
            <a:stCxn id="8" idx="7"/>
            <a:endCxn id="7" idx="4"/>
          </p:cNvCxnSpPr>
          <p:nvPr/>
        </p:nvCxnSpPr>
        <p:spPr>
          <a:xfrm flipV="1">
            <a:off x="6284058" y="1706400"/>
            <a:ext cx="328754" cy="96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3823BA-6863-41AD-A01F-C58864F115B7}"/>
              </a:ext>
            </a:extLst>
          </p:cNvPr>
          <p:cNvCxnSpPr>
            <a:cxnSpLocks/>
            <a:stCxn id="12" idx="7"/>
            <a:endCxn id="3" idx="4"/>
          </p:cNvCxnSpPr>
          <p:nvPr/>
        </p:nvCxnSpPr>
        <p:spPr>
          <a:xfrm flipV="1">
            <a:off x="7151782" y="2377054"/>
            <a:ext cx="427878" cy="22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BA5A801B-B248-FC05-1941-2D2CF9C498EA}"/>
              </a:ext>
            </a:extLst>
          </p:cNvPr>
          <p:cNvSpPr/>
          <p:nvPr/>
        </p:nvSpPr>
        <p:spPr>
          <a:xfrm>
            <a:off x="5390876" y="451286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00AF69A-B314-4065-68BD-49AEE87D3596}"/>
              </a:ext>
            </a:extLst>
          </p:cNvPr>
          <p:cNvSpPr/>
          <p:nvPr/>
        </p:nvSpPr>
        <p:spPr>
          <a:xfrm>
            <a:off x="6263488" y="4075462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867F188-4FFB-EE04-658B-568C174675C0}"/>
              </a:ext>
            </a:extLst>
          </p:cNvPr>
          <p:cNvSpPr/>
          <p:nvPr/>
        </p:nvSpPr>
        <p:spPr>
          <a:xfrm>
            <a:off x="5745088" y="549365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E500A4-05DE-C0FF-4130-0465DF83BC5B}"/>
              </a:ext>
            </a:extLst>
          </p:cNvPr>
          <p:cNvCxnSpPr>
            <a:cxnSpLocks/>
            <a:stCxn id="34" idx="7"/>
            <a:endCxn id="35" idx="2"/>
          </p:cNvCxnSpPr>
          <p:nvPr/>
        </p:nvCxnSpPr>
        <p:spPr>
          <a:xfrm flipV="1">
            <a:off x="5848722" y="4343662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9A115C4A-E9E1-C7B4-AD84-7901D482D84F}"/>
              </a:ext>
            </a:extLst>
          </p:cNvPr>
          <p:cNvSpPr/>
          <p:nvPr/>
        </p:nvSpPr>
        <p:spPr>
          <a:xfrm>
            <a:off x="7230336" y="4746116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11BBD71-A929-EE68-F15E-E92D4890AF06}"/>
              </a:ext>
            </a:extLst>
          </p:cNvPr>
          <p:cNvCxnSpPr>
            <a:cxnSpLocks/>
            <a:stCxn id="39" idx="1"/>
            <a:endCxn id="35" idx="6"/>
          </p:cNvCxnSpPr>
          <p:nvPr/>
        </p:nvCxnSpPr>
        <p:spPr>
          <a:xfrm flipH="1" flipV="1">
            <a:off x="6799888" y="4343662"/>
            <a:ext cx="509002" cy="4810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C47C2EBF-9966-CD21-FDA1-395DCD92E288}"/>
              </a:ext>
            </a:extLst>
          </p:cNvPr>
          <p:cNvSpPr/>
          <p:nvPr/>
        </p:nvSpPr>
        <p:spPr>
          <a:xfrm>
            <a:off x="6612812" y="5432047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BE0560B-8F2E-291A-DF1E-ECAA94C1B9D6}"/>
              </a:ext>
            </a:extLst>
          </p:cNvPr>
          <p:cNvCxnSpPr>
            <a:cxnSpLocks/>
            <a:stCxn id="36" idx="7"/>
            <a:endCxn id="35" idx="4"/>
          </p:cNvCxnSpPr>
          <p:nvPr/>
        </p:nvCxnSpPr>
        <p:spPr>
          <a:xfrm flipV="1">
            <a:off x="6202934" y="4611862"/>
            <a:ext cx="328754" cy="960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EC5412E-7DF0-0582-AA59-1B9B14828ABF}"/>
              </a:ext>
            </a:extLst>
          </p:cNvPr>
          <p:cNvCxnSpPr>
            <a:cxnSpLocks/>
            <a:stCxn id="47" idx="7"/>
            <a:endCxn id="39" idx="4"/>
          </p:cNvCxnSpPr>
          <p:nvPr/>
        </p:nvCxnSpPr>
        <p:spPr>
          <a:xfrm flipV="1">
            <a:off x="7070658" y="5282516"/>
            <a:ext cx="427878" cy="2280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90" name="Rectangle 3">
            <a:extLst>
              <a:ext uri="{FF2B5EF4-FFF2-40B4-BE49-F238E27FC236}">
                <a16:creationId xmlns:a16="http://schemas.microsoft.com/office/drawing/2014/main" id="{587BDF3D-9476-9310-12C0-67EA08391EA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713920" y="3874809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Acyclic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Graph does NOT contain any cycles</a:t>
            </a:r>
          </a:p>
        </p:txBody>
      </p:sp>
      <p:sp>
        <p:nvSpPr>
          <p:cNvPr id="20491" name="Rectangle 3">
            <a:extLst>
              <a:ext uri="{FF2B5EF4-FFF2-40B4-BE49-F238E27FC236}">
                <a16:creationId xmlns:a16="http://schemas.microsoft.com/office/drawing/2014/main" id="{847FCA10-4736-11B3-0794-E1704113E3C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9010254" y="4993605"/>
            <a:ext cx="2077978" cy="8059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All linked-lists and trees do not have any cycles!</a:t>
            </a:r>
          </a:p>
        </p:txBody>
      </p:sp>
      <p:cxnSp>
        <p:nvCxnSpPr>
          <p:cNvPr id="20493" name="Straight Connector 20492">
            <a:extLst>
              <a:ext uri="{FF2B5EF4-FFF2-40B4-BE49-F238E27FC236}">
                <a16:creationId xmlns:a16="http://schemas.microsoft.com/office/drawing/2014/main" id="{3B0FD8F7-4581-9F10-6B90-B9951D130BB3}"/>
              </a:ext>
            </a:extLst>
          </p:cNvPr>
          <p:cNvCxnSpPr>
            <a:cxnSpLocks/>
          </p:cNvCxnSpPr>
          <p:nvPr/>
        </p:nvCxnSpPr>
        <p:spPr>
          <a:xfrm>
            <a:off x="8255824" y="2108854"/>
            <a:ext cx="1204060" cy="1653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5" name="Straight Connector 20494">
            <a:extLst>
              <a:ext uri="{FF2B5EF4-FFF2-40B4-BE49-F238E27FC236}">
                <a16:creationId xmlns:a16="http://schemas.microsoft.com/office/drawing/2014/main" id="{4290D848-625E-4629-B375-5A9E5C415C99}"/>
              </a:ext>
            </a:extLst>
          </p:cNvPr>
          <p:cNvCxnSpPr>
            <a:cxnSpLocks/>
          </p:cNvCxnSpPr>
          <p:nvPr/>
        </p:nvCxnSpPr>
        <p:spPr>
          <a:xfrm>
            <a:off x="8197184" y="4946454"/>
            <a:ext cx="813070" cy="14558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4572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36918"/>
            <a:ext cx="9905998" cy="713482"/>
          </a:xfrm>
        </p:spPr>
        <p:txBody>
          <a:bodyPr/>
          <a:lstStyle/>
          <a:p>
            <a:pPr algn="ctr"/>
            <a:r>
              <a:rPr lang="en-US" dirty="0"/>
              <a:t>Definitions: Weighted Graph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412193" y="2137360"/>
            <a:ext cx="6087387" cy="1161422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A </a:t>
            </a:r>
            <a:r>
              <a:rPr lang="en-US" b="1" i="1" u="sng" dirty="0">
                <a:solidFill>
                  <a:sysClr val="windowText" lastClr="000000"/>
                </a:solidFill>
              </a:rPr>
              <a:t>weighted graph</a:t>
            </a:r>
            <a:r>
              <a:rPr lang="en-US" dirty="0">
                <a:solidFill>
                  <a:sysClr val="windowText" lastClr="000000"/>
                </a:solidFill>
              </a:rPr>
              <a:t> is one in which each edge is associate with a weight (integer or real value).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1AC82D3-3E04-0F8E-7A0F-15234FE35331}"/>
              </a:ext>
            </a:extLst>
          </p:cNvPr>
          <p:cNvGrpSpPr/>
          <p:nvPr/>
        </p:nvGrpSpPr>
        <p:grpSpPr>
          <a:xfrm>
            <a:off x="6616800" y="1627713"/>
            <a:ext cx="4694400" cy="3967200"/>
            <a:chOff x="6408000" y="2044800"/>
            <a:chExt cx="4694400" cy="39672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5C1BDBE7-7B8B-B057-7732-466E7ED55444}"/>
                </a:ext>
              </a:extLst>
            </p:cNvPr>
            <p:cNvGrpSpPr/>
            <p:nvPr/>
          </p:nvGrpSpPr>
          <p:grpSpPr>
            <a:xfrm>
              <a:off x="6408000" y="2044800"/>
              <a:ext cx="4694400" cy="3967200"/>
              <a:chOff x="3441600" y="1814400"/>
              <a:chExt cx="4694400" cy="396720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B2FF091-B807-1DD2-D52B-3C39BC6E3984}"/>
                  </a:ext>
                </a:extLst>
              </p:cNvPr>
              <p:cNvSpPr/>
              <p:nvPr/>
            </p:nvSpPr>
            <p:spPr>
              <a:xfrm>
                <a:off x="3441600" y="1814400"/>
                <a:ext cx="4694400" cy="39672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EE0F8B0F-AACB-FE7C-1CE6-A1BE218D543F}"/>
                  </a:ext>
                </a:extLst>
              </p:cNvPr>
              <p:cNvSpPr/>
              <p:nvPr/>
            </p:nvSpPr>
            <p:spPr>
              <a:xfrm>
                <a:off x="7116711" y="3562911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CHO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91BC258-5E98-9544-1D10-9E01F3D7F1AD}"/>
                  </a:ext>
                </a:extLst>
              </p:cNvPr>
              <p:cNvSpPr/>
              <p:nvPr/>
            </p:nvSpPr>
            <p:spPr>
              <a:xfrm>
                <a:off x="7124327" y="1875322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LGA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9239289-0AD8-005E-3010-71B41ABFC016}"/>
                  </a:ext>
                </a:extLst>
              </p:cNvPr>
              <p:cNvSpPr/>
              <p:nvPr/>
            </p:nvSpPr>
            <p:spPr>
              <a:xfrm>
                <a:off x="5632184" y="298562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IAD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9BB871F-8DAB-9A81-FBE0-01466340CDD1}"/>
                  </a:ext>
                </a:extLst>
              </p:cNvPr>
              <p:cNvSpPr/>
              <p:nvPr/>
            </p:nvSpPr>
            <p:spPr>
              <a:xfrm>
                <a:off x="3499757" y="2971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NRT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79561976-40C2-231F-5FFF-795E3B2312F2}"/>
                  </a:ext>
                </a:extLst>
              </p:cNvPr>
              <p:cNvSpPr/>
              <p:nvPr/>
            </p:nvSpPr>
            <p:spPr>
              <a:xfrm>
                <a:off x="4905600" y="4345800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LAX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674BD9B-DBF8-5DB9-F4C9-5071C293E3E1}"/>
                  </a:ext>
                </a:extLst>
              </p:cNvPr>
              <p:cNvSpPr/>
              <p:nvPr/>
            </p:nvSpPr>
            <p:spPr>
              <a:xfrm>
                <a:off x="6369600" y="4796595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CLT</a:t>
                </a: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267B852-7B91-FB35-8161-FEE1A83F2322}"/>
                  </a:ext>
                </a:extLst>
              </p:cNvPr>
              <p:cNvCxnSpPr>
                <a:cxnSpLocks/>
                <a:stCxn id="7" idx="6"/>
                <a:endCxn id="4" idx="0"/>
              </p:cNvCxnSpPr>
              <p:nvPr/>
            </p:nvCxnSpPr>
            <p:spPr>
              <a:xfrm>
                <a:off x="6546584" y="3442827"/>
                <a:ext cx="1027327" cy="1200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A2AD3847-B3E6-E88B-8DA3-B94F996A9A75}"/>
                  </a:ext>
                </a:extLst>
              </p:cNvPr>
              <p:cNvCxnSpPr>
                <a:cxnSpLocks/>
                <a:stCxn id="4" idx="0"/>
                <a:endCxn id="6" idx="4"/>
              </p:cNvCxnSpPr>
              <p:nvPr/>
            </p:nvCxnSpPr>
            <p:spPr>
              <a:xfrm flipV="1">
                <a:off x="7573911" y="2789722"/>
                <a:ext cx="7616" cy="773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A2019B3-9730-A510-8952-F5D600383B27}"/>
                  </a:ext>
                </a:extLst>
              </p:cNvPr>
              <p:cNvCxnSpPr>
                <a:cxnSpLocks/>
                <a:stCxn id="4" idx="4"/>
                <a:endCxn id="10" idx="0"/>
              </p:cNvCxnSpPr>
              <p:nvPr/>
            </p:nvCxnSpPr>
            <p:spPr>
              <a:xfrm flipH="1">
                <a:off x="6826800" y="4477311"/>
                <a:ext cx="747111" cy="31928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3CC1E6F-FD48-8292-24FD-90B4A9A95F11}"/>
                  </a:ext>
                </a:extLst>
              </p:cNvPr>
              <p:cNvCxnSpPr>
                <a:cxnSpLocks/>
                <a:stCxn id="9" idx="6"/>
                <a:endCxn id="10" idx="2"/>
              </p:cNvCxnSpPr>
              <p:nvPr/>
            </p:nvCxnSpPr>
            <p:spPr>
              <a:xfrm>
                <a:off x="5820000" y="4803000"/>
                <a:ext cx="549600" cy="45079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EC160AE-C406-1F0F-4AC1-03DC389DBF6C}"/>
                  </a:ext>
                </a:extLst>
              </p:cNvPr>
              <p:cNvCxnSpPr>
                <a:cxnSpLocks/>
                <a:stCxn id="8" idx="5"/>
                <a:endCxn id="9" idx="2"/>
              </p:cNvCxnSpPr>
              <p:nvPr/>
            </p:nvCxnSpPr>
            <p:spPr>
              <a:xfrm>
                <a:off x="4280246" y="3752289"/>
                <a:ext cx="625354" cy="105071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2CD20634-B454-CE41-F709-56C27E46D6AC}"/>
                  </a:ext>
                </a:extLst>
              </p:cNvPr>
              <p:cNvCxnSpPr>
                <a:cxnSpLocks/>
                <a:stCxn id="8" idx="6"/>
                <a:endCxn id="7" idx="2"/>
              </p:cNvCxnSpPr>
              <p:nvPr/>
            </p:nvCxnSpPr>
            <p:spPr>
              <a:xfrm>
                <a:off x="4414157" y="3429000"/>
                <a:ext cx="1218027" cy="1382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BFA913AA-FCD3-684B-C973-35B8BE75E17B}"/>
                  </a:ext>
                </a:extLst>
              </p:cNvPr>
              <p:cNvCxnSpPr>
                <a:cxnSpLocks/>
                <a:stCxn id="8" idx="7"/>
                <a:endCxn id="6" idx="2"/>
              </p:cNvCxnSpPr>
              <p:nvPr/>
            </p:nvCxnSpPr>
            <p:spPr>
              <a:xfrm flipV="1">
                <a:off x="4280246" y="2332522"/>
                <a:ext cx="2844081" cy="77318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9F9D42A-3182-6591-B845-2EA8386E6FD5}"/>
                </a:ext>
              </a:extLst>
            </p:cNvPr>
            <p:cNvSpPr txBox="1"/>
            <p:nvPr/>
          </p:nvSpPr>
          <p:spPr>
            <a:xfrm>
              <a:off x="10085985" y="4784534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$50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8B8F0B-9076-EB6C-C908-00534CCC1863}"/>
                </a:ext>
              </a:extLst>
            </p:cNvPr>
            <p:cNvSpPr txBox="1"/>
            <p:nvPr/>
          </p:nvSpPr>
          <p:spPr>
            <a:xfrm>
              <a:off x="8598584" y="53091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$250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69441A2-9EED-44AB-5F1A-F125176642A6}"/>
                </a:ext>
              </a:extLst>
            </p:cNvPr>
            <p:cNvSpPr txBox="1"/>
            <p:nvPr/>
          </p:nvSpPr>
          <p:spPr>
            <a:xfrm>
              <a:off x="6865200" y="429277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$900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FE6F11D-92FE-13DE-B4D4-6095B8894A2B}"/>
                </a:ext>
              </a:extLst>
            </p:cNvPr>
            <p:cNvSpPr txBox="1"/>
            <p:nvPr/>
          </p:nvSpPr>
          <p:spPr>
            <a:xfrm>
              <a:off x="9577816" y="3651803"/>
              <a:ext cx="5645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$60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A26717B-8B97-6E61-062C-DA7EB1DAAAF0}"/>
                </a:ext>
              </a:extLst>
            </p:cNvPr>
            <p:cNvSpPr txBox="1"/>
            <p:nvPr/>
          </p:nvSpPr>
          <p:spPr>
            <a:xfrm>
              <a:off x="7738552" y="3346537"/>
              <a:ext cx="817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$1600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09D956EC-57EF-41DF-5DB0-55A9377E6D2C}"/>
                </a:ext>
              </a:extLst>
            </p:cNvPr>
            <p:cNvSpPr txBox="1"/>
            <p:nvPr/>
          </p:nvSpPr>
          <p:spPr>
            <a:xfrm>
              <a:off x="8556405" y="245580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$800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9850377-5D91-8381-4C72-EED50766E12E}"/>
                </a:ext>
              </a:extLst>
            </p:cNvPr>
            <p:cNvSpPr txBox="1"/>
            <p:nvPr/>
          </p:nvSpPr>
          <p:spPr>
            <a:xfrm>
              <a:off x="9904792" y="3049534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$400</a:t>
              </a:r>
            </a:p>
          </p:txBody>
        </p:sp>
      </p:grpSp>
      <p:sp>
        <p:nvSpPr>
          <p:cNvPr id="37" name="Content Placeholder 8">
            <a:extLst>
              <a:ext uri="{FF2B5EF4-FFF2-40B4-BE49-F238E27FC236}">
                <a16:creationId xmlns:a16="http://schemas.microsoft.com/office/drawing/2014/main" id="{D5E9DC11-55F6-E230-06D1-99316421E5B5}"/>
              </a:ext>
            </a:extLst>
          </p:cNvPr>
          <p:cNvSpPr txBox="1">
            <a:spLocks/>
          </p:cNvSpPr>
          <p:nvPr/>
        </p:nvSpPr>
        <p:spPr>
          <a:xfrm>
            <a:off x="1042785" y="4736779"/>
            <a:ext cx="41548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One question we might ask of a weighted graph: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What is the cheapest way to get from CHO to NRT?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C2A379E-E07C-7B7E-B2D3-87F95D16FA3B}"/>
              </a:ext>
            </a:extLst>
          </p:cNvPr>
          <p:cNvCxnSpPr>
            <a:cxnSpLocks/>
          </p:cNvCxnSpPr>
          <p:nvPr/>
        </p:nvCxnSpPr>
        <p:spPr>
          <a:xfrm flipV="1">
            <a:off x="5018452" y="3988800"/>
            <a:ext cx="1451887" cy="99360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71F42-F86D-9828-8F91-F6D8CDBEF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DD9112-22EF-E754-7FF9-0FDFC27DA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-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531FCF-309F-4302-CF6B-7EF1F98F10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2927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Graph Representation 1: Adjacency Matrix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54975" y="1193609"/>
            <a:ext cx="9692435" cy="45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Adjacency Matrix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DF899A3-FE25-19C9-2B8D-7CF6A0FEFD67}"/>
              </a:ext>
            </a:extLst>
          </p:cNvPr>
          <p:cNvGrpSpPr/>
          <p:nvPr/>
        </p:nvGrpSpPr>
        <p:grpSpPr>
          <a:xfrm>
            <a:off x="2767445" y="3233660"/>
            <a:ext cx="3151909" cy="2696109"/>
            <a:chOff x="581891" y="3187164"/>
            <a:chExt cx="3151909" cy="269610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30BB96D-142E-5D9C-03D0-277C7C91C1AC}"/>
                </a:ext>
              </a:extLst>
            </p:cNvPr>
            <p:cNvSpPr/>
            <p:nvPr/>
          </p:nvSpPr>
          <p:spPr>
            <a:xfrm>
              <a:off x="581891" y="3187164"/>
              <a:ext cx="3151909" cy="269610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173DBED-EA26-F3E3-5783-6D7B2923615A}"/>
                </a:ext>
              </a:extLst>
            </p:cNvPr>
            <p:cNvSpPr/>
            <p:nvPr/>
          </p:nvSpPr>
          <p:spPr>
            <a:xfrm>
              <a:off x="1205345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8684C2D-1F4A-EC0D-1FA8-C11CBB37264E}"/>
                </a:ext>
              </a:extLst>
            </p:cNvPr>
            <p:cNvSpPr/>
            <p:nvPr/>
          </p:nvSpPr>
          <p:spPr>
            <a:xfrm>
              <a:off x="2515986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EB5F4F1C-730D-9E46-7B17-4CDA908C0234}"/>
                </a:ext>
              </a:extLst>
            </p:cNvPr>
            <p:cNvSpPr/>
            <p:nvPr/>
          </p:nvSpPr>
          <p:spPr>
            <a:xfrm>
              <a:off x="1205345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0DC373E-19EA-6393-E1B3-99EBC7BB0485}"/>
                </a:ext>
              </a:extLst>
            </p:cNvPr>
            <p:cNvSpPr/>
            <p:nvPr/>
          </p:nvSpPr>
          <p:spPr>
            <a:xfrm>
              <a:off x="2515986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12B19C1-C7B1-B666-91FB-1628AA1C83B4}"/>
                </a:ext>
              </a:extLst>
            </p:cNvPr>
            <p:cNvSpPr/>
            <p:nvPr/>
          </p:nvSpPr>
          <p:spPr>
            <a:xfrm>
              <a:off x="1823258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C78AC13-05F5-1745-391A-42F22A8B205D}"/>
                </a:ext>
              </a:extLst>
            </p:cNvPr>
            <p:cNvSpPr/>
            <p:nvPr/>
          </p:nvSpPr>
          <p:spPr>
            <a:xfrm>
              <a:off x="65947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51578A2-A083-88B6-D744-C85584988921}"/>
                </a:ext>
              </a:extLst>
            </p:cNvPr>
            <p:cNvSpPr/>
            <p:nvPr/>
          </p:nvSpPr>
          <p:spPr>
            <a:xfrm>
              <a:off x="315121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4B3B1C9-ADCC-0CB1-6F5B-CFB64D5522E9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12669" y="3478877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CDC4885-F85F-5DF5-FC63-153514A75A0E}"/>
                </a:ext>
              </a:extLst>
            </p:cNvPr>
            <p:cNvCxnSpPr>
              <a:cxnSpLocks/>
              <a:stCxn id="4" idx="7"/>
              <a:endCxn id="3" idx="3"/>
            </p:cNvCxnSpPr>
            <p:nvPr/>
          </p:nvCxnSpPr>
          <p:spPr>
            <a:xfrm flipV="1">
              <a:off x="1553018" y="3622888"/>
              <a:ext cx="1022619" cy="7593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22979C-F265-1D72-18BB-C84A69F4EA57}"/>
                </a:ext>
              </a:extLst>
            </p:cNvPr>
            <p:cNvCxnSpPr>
              <a:cxnSpLocks/>
              <a:stCxn id="2" idx="4"/>
              <a:endCxn id="4" idx="0"/>
            </p:cNvCxnSpPr>
            <p:nvPr/>
          </p:nvCxnSpPr>
          <p:spPr>
            <a:xfrm>
              <a:off x="1409007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C15F41-EC72-E1F3-C4C4-E02714B22311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612669" y="4526281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13F04F7-472E-878B-F6F4-B6326915DEF0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2719648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DFA4B6-ECA0-EE8B-96E1-CEF1BA2AC532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409007" y="4729943"/>
              <a:ext cx="473902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93CFA72-745B-619B-2DD1-5DB582BF3B59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2170931" y="4729943"/>
              <a:ext cx="548717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39D551-7C9A-870D-AF4E-461E31A2C39B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2230582" y="5551517"/>
              <a:ext cx="92063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D8162A-D29D-51BD-B020-E4243A1F1E4A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066800" y="5551517"/>
              <a:ext cx="75645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3230241D-2A53-3EFA-8B8C-A6A0DCF2385B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207376" y="2837116"/>
                <a:ext cx="3627222" cy="306399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7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Rectangle 3">
                <a:extLst>
                  <a:ext uri="{FF2B5EF4-FFF2-40B4-BE49-F238E27FC236}">
                    <a16:creationId xmlns:a16="http://schemas.microsoft.com/office/drawing/2014/main" id="{3230241D-2A53-3EFA-8B8C-A6A0DCF23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6207376" y="2837116"/>
                <a:ext cx="3627222" cy="3063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3D5190E1-7F0C-F4E1-153F-01C5BA2320BF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Represent the graph by creating a matrix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by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. Each entry at position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stores the presence (1) or absence (0) of the edge between nodes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</a:t>
                </a:r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3D5190E1-7F0C-F4E1-153F-01C5BA232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blipFill>
                <a:blip r:embed="rId7"/>
                <a:stretch>
                  <a:fillRect l="-654" b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978AD-76D2-D2A5-D947-8C427CFA3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28B320A2-DFF1-4459-6D6B-63BD3701F81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Graph Representation 1: Adjacency List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B502C12-2564-8D7C-935F-F49A5BB60ED1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354975" y="1193609"/>
            <a:ext cx="9692435" cy="4532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Adjacency List</a:t>
            </a:r>
            <a:endParaRPr lang="en-US" sz="18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44D9333-BB10-40B9-67E7-A4DAC199D43E}"/>
              </a:ext>
            </a:extLst>
          </p:cNvPr>
          <p:cNvGrpSpPr/>
          <p:nvPr/>
        </p:nvGrpSpPr>
        <p:grpSpPr>
          <a:xfrm>
            <a:off x="1638021" y="3265303"/>
            <a:ext cx="3151909" cy="2696109"/>
            <a:chOff x="581891" y="3187164"/>
            <a:chExt cx="3151909" cy="269610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C7B9F1D-79DD-5809-E525-BEB90B35419A}"/>
                </a:ext>
              </a:extLst>
            </p:cNvPr>
            <p:cNvSpPr/>
            <p:nvPr/>
          </p:nvSpPr>
          <p:spPr>
            <a:xfrm>
              <a:off x="581891" y="3187164"/>
              <a:ext cx="3151909" cy="269610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B0F6769-7F41-B95D-4F5F-F34BA5F8DD29}"/>
                </a:ext>
              </a:extLst>
            </p:cNvPr>
            <p:cNvSpPr/>
            <p:nvPr/>
          </p:nvSpPr>
          <p:spPr>
            <a:xfrm>
              <a:off x="1205345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D7AF444E-F68D-3F74-6C8D-B5733F1A28EB}"/>
                </a:ext>
              </a:extLst>
            </p:cNvPr>
            <p:cNvSpPr/>
            <p:nvPr/>
          </p:nvSpPr>
          <p:spPr>
            <a:xfrm>
              <a:off x="2515986" y="327521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5A9B520-9918-9F16-21B1-14C03667460A}"/>
                </a:ext>
              </a:extLst>
            </p:cNvPr>
            <p:cNvSpPr/>
            <p:nvPr/>
          </p:nvSpPr>
          <p:spPr>
            <a:xfrm>
              <a:off x="1205345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AEDD0B-D214-6522-2000-760792EDC48B}"/>
                </a:ext>
              </a:extLst>
            </p:cNvPr>
            <p:cNvSpPr/>
            <p:nvPr/>
          </p:nvSpPr>
          <p:spPr>
            <a:xfrm>
              <a:off x="2515986" y="4322619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1B381D0-EC15-30E4-5F85-4029D0A8BC59}"/>
                </a:ext>
              </a:extLst>
            </p:cNvPr>
            <p:cNvSpPr/>
            <p:nvPr/>
          </p:nvSpPr>
          <p:spPr>
            <a:xfrm>
              <a:off x="1823258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B46D5EF-A080-1B33-6EF9-302C2C1FB96C}"/>
                </a:ext>
              </a:extLst>
            </p:cNvPr>
            <p:cNvSpPr/>
            <p:nvPr/>
          </p:nvSpPr>
          <p:spPr>
            <a:xfrm>
              <a:off x="65947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0727BD-C00C-7C10-A7FD-0358A8A43CA8}"/>
                </a:ext>
              </a:extLst>
            </p:cNvPr>
            <p:cNvSpPr/>
            <p:nvPr/>
          </p:nvSpPr>
          <p:spPr>
            <a:xfrm>
              <a:off x="3151216" y="5347855"/>
              <a:ext cx="407324" cy="40732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32B9C96-634D-016B-C5B0-51B60A9EDB9D}"/>
                </a:ext>
              </a:extLst>
            </p:cNvPr>
            <p:cNvCxnSpPr>
              <a:stCxn id="2" idx="6"/>
              <a:endCxn id="3" idx="2"/>
            </p:cNvCxnSpPr>
            <p:nvPr/>
          </p:nvCxnSpPr>
          <p:spPr>
            <a:xfrm>
              <a:off x="1612669" y="3478877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39A4EC7-6F1E-8BEA-7101-B69F508F50D5}"/>
                </a:ext>
              </a:extLst>
            </p:cNvPr>
            <p:cNvCxnSpPr>
              <a:cxnSpLocks/>
              <a:stCxn id="4" idx="7"/>
              <a:endCxn id="3" idx="3"/>
            </p:cNvCxnSpPr>
            <p:nvPr/>
          </p:nvCxnSpPr>
          <p:spPr>
            <a:xfrm flipV="1">
              <a:off x="1553018" y="3622888"/>
              <a:ext cx="1022619" cy="759382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0B63EE-AFCD-0F60-A8CE-28EBE5D64F14}"/>
                </a:ext>
              </a:extLst>
            </p:cNvPr>
            <p:cNvCxnSpPr>
              <a:cxnSpLocks/>
              <a:stCxn id="2" idx="4"/>
              <a:endCxn id="4" idx="0"/>
            </p:cNvCxnSpPr>
            <p:nvPr/>
          </p:nvCxnSpPr>
          <p:spPr>
            <a:xfrm>
              <a:off x="1409007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81FC7D-AD79-B7EC-0D4B-6FBF78E849D7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1612669" y="4526281"/>
              <a:ext cx="903317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FCEE16B-2F67-03FF-BEC8-1AD287C3D783}"/>
                </a:ext>
              </a:extLst>
            </p:cNvPr>
            <p:cNvCxnSpPr>
              <a:cxnSpLocks/>
              <a:stCxn id="5" idx="0"/>
              <a:endCxn id="3" idx="4"/>
            </p:cNvCxnSpPr>
            <p:nvPr/>
          </p:nvCxnSpPr>
          <p:spPr>
            <a:xfrm flipV="1">
              <a:off x="2719648" y="3682539"/>
              <a:ext cx="0" cy="64008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BE3808A-7359-FE90-D5C7-9783D532A893}"/>
                </a:ext>
              </a:extLst>
            </p:cNvPr>
            <p:cNvCxnSpPr>
              <a:cxnSpLocks/>
              <a:stCxn id="4" idx="4"/>
              <a:endCxn id="7" idx="1"/>
            </p:cNvCxnSpPr>
            <p:nvPr/>
          </p:nvCxnSpPr>
          <p:spPr>
            <a:xfrm>
              <a:off x="1409007" y="4729943"/>
              <a:ext cx="473902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79BDF7D-8F83-3F7C-48B3-E36AD9407B78}"/>
                </a:ext>
              </a:extLst>
            </p:cNvPr>
            <p:cNvCxnSpPr>
              <a:cxnSpLocks/>
              <a:stCxn id="5" idx="4"/>
              <a:endCxn id="7" idx="7"/>
            </p:cNvCxnSpPr>
            <p:nvPr/>
          </p:nvCxnSpPr>
          <p:spPr>
            <a:xfrm flipH="1">
              <a:off x="2170931" y="4729943"/>
              <a:ext cx="548717" cy="677563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6896DD7-8047-FCD1-669C-80ACF2130D41}"/>
                </a:ext>
              </a:extLst>
            </p:cNvPr>
            <p:cNvCxnSpPr>
              <a:cxnSpLocks/>
              <a:stCxn id="9" idx="2"/>
              <a:endCxn id="7" idx="6"/>
            </p:cNvCxnSpPr>
            <p:nvPr/>
          </p:nvCxnSpPr>
          <p:spPr>
            <a:xfrm flipH="1">
              <a:off x="2230582" y="5551517"/>
              <a:ext cx="920634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ECDBC8-5B57-6A27-41AC-FAD31AD80E5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1066800" y="5551517"/>
              <a:ext cx="756458" cy="0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A84859F5-0B6E-9A10-89FD-B0B39EDEEC97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>
                    <a:solidFill>
                      <a:sysClr val="windowText" lastClr="000000"/>
                    </a:solidFill>
                  </a:rPr>
                  <a:t>Represent the graph by an array of size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. Each entry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solidFill>
                      <a:sysClr val="windowText" lastClr="000000"/>
                    </a:solidFill>
                  </a:rPr>
                  <a:t> contains a linked-list of node number i’s neighbors</a:t>
                </a:r>
                <a:endParaRPr lang="en-US" sz="18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>
          <p:sp>
            <p:nvSpPr>
              <p:cNvPr id="40" name="Rectangle 3">
                <a:extLst>
                  <a:ext uri="{FF2B5EF4-FFF2-40B4-BE49-F238E27FC236}">
                    <a16:creationId xmlns:a16="http://schemas.microsoft.com/office/drawing/2014/main" id="{A84859F5-0B6E-9A10-89FD-B0B39EDEEC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1354974" y="1569854"/>
                <a:ext cx="9692435" cy="842307"/>
              </a:xfrm>
              <a:prstGeom prst="rect">
                <a:avLst/>
              </a:prstGeom>
              <a:blipFill>
                <a:blip r:embed="rId5"/>
                <a:stretch>
                  <a:fillRect l="-654" b="-5882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706" name="Group 29705">
            <a:extLst>
              <a:ext uri="{FF2B5EF4-FFF2-40B4-BE49-F238E27FC236}">
                <a16:creationId xmlns:a16="http://schemas.microsoft.com/office/drawing/2014/main" id="{A046F5F6-D9AD-B092-F74D-E008800CBEC6}"/>
              </a:ext>
            </a:extLst>
          </p:cNvPr>
          <p:cNvGrpSpPr/>
          <p:nvPr/>
        </p:nvGrpSpPr>
        <p:grpSpPr>
          <a:xfrm>
            <a:off x="5677592" y="2879546"/>
            <a:ext cx="5411591" cy="3467625"/>
            <a:chOff x="5677592" y="2879546"/>
            <a:chExt cx="5411591" cy="346762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F8D599C-A72C-08FB-776A-32D32D86AD10}"/>
                </a:ext>
              </a:extLst>
            </p:cNvPr>
            <p:cNvSpPr/>
            <p:nvPr/>
          </p:nvSpPr>
          <p:spPr>
            <a:xfrm>
              <a:off x="5677592" y="287954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1421192-4F41-32E2-4D96-D73BB0C6EF86}"/>
                </a:ext>
              </a:extLst>
            </p:cNvPr>
            <p:cNvSpPr/>
            <p:nvPr/>
          </p:nvSpPr>
          <p:spPr>
            <a:xfrm>
              <a:off x="5677592" y="337492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B378C67-BA8B-147F-680E-C03F70A1808D}"/>
                </a:ext>
              </a:extLst>
            </p:cNvPr>
            <p:cNvSpPr/>
            <p:nvPr/>
          </p:nvSpPr>
          <p:spPr>
            <a:xfrm>
              <a:off x="5677592" y="387029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364E87-5AE6-8783-1A8E-7C6E959F68D4}"/>
                </a:ext>
              </a:extLst>
            </p:cNvPr>
            <p:cNvSpPr/>
            <p:nvPr/>
          </p:nvSpPr>
          <p:spPr>
            <a:xfrm>
              <a:off x="5677592" y="436567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3A1F922-E66C-9DD3-ADCD-3544FD3D4F99}"/>
                </a:ext>
              </a:extLst>
            </p:cNvPr>
            <p:cNvSpPr/>
            <p:nvPr/>
          </p:nvSpPr>
          <p:spPr>
            <a:xfrm>
              <a:off x="5677592" y="486104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6360A2F-1580-807B-11DD-55A6BA826921}"/>
                </a:ext>
              </a:extLst>
            </p:cNvPr>
            <p:cNvSpPr/>
            <p:nvPr/>
          </p:nvSpPr>
          <p:spPr>
            <a:xfrm>
              <a:off x="5677592" y="5356421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430ECA7-36D5-FAD4-30FE-8F237D30735A}"/>
                </a:ext>
              </a:extLst>
            </p:cNvPr>
            <p:cNvSpPr/>
            <p:nvPr/>
          </p:nvSpPr>
          <p:spPr>
            <a:xfrm>
              <a:off x="5677592" y="5851796"/>
              <a:ext cx="507077" cy="495375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87A1871-6163-98AA-4310-BA9DB26CFB3C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6184669" y="312723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63C9C4C-2D64-83F0-61E1-49BC53802984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6184669" y="3622609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6040DE5-432A-3D47-A55B-C432D5453E91}"/>
                </a:ext>
              </a:extLst>
            </p:cNvPr>
            <p:cNvCxnSpPr/>
            <p:nvPr/>
          </p:nvCxnSpPr>
          <p:spPr>
            <a:xfrm flipV="1">
              <a:off x="6184669" y="4104684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95FD49-04DB-42D3-C1DB-776C96D970B6}"/>
                </a:ext>
              </a:extLst>
            </p:cNvPr>
            <p:cNvCxnSpPr>
              <a:cxnSpLocks/>
            </p:cNvCxnSpPr>
            <p:nvPr/>
          </p:nvCxnSpPr>
          <p:spPr>
            <a:xfrm>
              <a:off x="6184669" y="4600060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1EF2EA9-4647-6EEC-37BD-EAF2E2E37F7D}"/>
                </a:ext>
              </a:extLst>
            </p:cNvPr>
            <p:cNvCxnSpPr/>
            <p:nvPr/>
          </p:nvCxnSpPr>
          <p:spPr>
            <a:xfrm flipV="1">
              <a:off x="6184669" y="508379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65881E2-177D-63B1-24E5-2E461B7958EA}"/>
                </a:ext>
              </a:extLst>
            </p:cNvPr>
            <p:cNvCxnSpPr>
              <a:cxnSpLocks/>
            </p:cNvCxnSpPr>
            <p:nvPr/>
          </p:nvCxnSpPr>
          <p:spPr>
            <a:xfrm>
              <a:off x="6184669" y="5579169"/>
              <a:ext cx="706582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8DE6CED2-B049-903F-7065-A122CA3D34A3}"/>
                </a:ext>
              </a:extLst>
            </p:cNvPr>
            <p:cNvCxnSpPr/>
            <p:nvPr/>
          </p:nvCxnSpPr>
          <p:spPr>
            <a:xfrm flipV="1">
              <a:off x="6184669" y="6061244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0B088C-1F46-F8B2-70F0-1091B17318CE}"/>
                </a:ext>
              </a:extLst>
            </p:cNvPr>
            <p:cNvSpPr/>
            <p:nvPr/>
          </p:nvSpPr>
          <p:spPr>
            <a:xfrm>
              <a:off x="6899564" y="29611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D63AFE6-67BB-1FB7-B354-A1387F457E8E}"/>
                </a:ext>
              </a:extLst>
            </p:cNvPr>
            <p:cNvCxnSpPr/>
            <p:nvPr/>
          </p:nvCxnSpPr>
          <p:spPr>
            <a:xfrm flipV="1">
              <a:off x="7406641" y="313138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492DDDA-9D9E-1097-41E5-5DF8AC3C704F}"/>
                </a:ext>
              </a:extLst>
            </p:cNvPr>
            <p:cNvSpPr/>
            <p:nvPr/>
          </p:nvSpPr>
          <p:spPr>
            <a:xfrm>
              <a:off x="8121536" y="296526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01D5DBF-D8A0-B10C-F0AC-26ED0BE11D5B}"/>
                </a:ext>
              </a:extLst>
            </p:cNvPr>
            <p:cNvSpPr/>
            <p:nvPr/>
          </p:nvSpPr>
          <p:spPr>
            <a:xfrm>
              <a:off x="6899564" y="347305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5C7DD46-8BEB-D6B8-4C85-A1B6ADB0D509}"/>
                </a:ext>
              </a:extLst>
            </p:cNvPr>
            <p:cNvCxnSpPr/>
            <p:nvPr/>
          </p:nvCxnSpPr>
          <p:spPr>
            <a:xfrm flipV="1">
              <a:off x="7406641" y="364333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919C6F4B-0017-3702-D07C-E2B494F6994D}"/>
                </a:ext>
              </a:extLst>
            </p:cNvPr>
            <p:cNvSpPr/>
            <p:nvPr/>
          </p:nvSpPr>
          <p:spPr>
            <a:xfrm>
              <a:off x="8121536" y="347721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0210B68-3E1C-A8D3-F4D7-F4433FA89A35}"/>
                </a:ext>
              </a:extLst>
            </p:cNvPr>
            <p:cNvCxnSpPr/>
            <p:nvPr/>
          </p:nvCxnSpPr>
          <p:spPr>
            <a:xfrm flipV="1">
              <a:off x="8620300" y="363918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CBDD4440-EDFE-43E8-E242-8F76A29E3ADA}"/>
                </a:ext>
              </a:extLst>
            </p:cNvPr>
            <p:cNvSpPr/>
            <p:nvPr/>
          </p:nvSpPr>
          <p:spPr>
            <a:xfrm>
              <a:off x="9335195" y="347305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73BD4CF-1436-BCEC-1DEA-05A7FA634B0B}"/>
                </a:ext>
              </a:extLst>
            </p:cNvPr>
            <p:cNvSpPr/>
            <p:nvPr/>
          </p:nvSpPr>
          <p:spPr>
            <a:xfrm>
              <a:off x="6899564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2E3BCA97-87D6-B253-7AE9-224715C11D07}"/>
                </a:ext>
              </a:extLst>
            </p:cNvPr>
            <p:cNvCxnSpPr/>
            <p:nvPr/>
          </p:nvCxnSpPr>
          <p:spPr>
            <a:xfrm flipV="1">
              <a:off x="7406641" y="4096407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F267FB7-DC3A-61DE-728B-9DE9B826D540}"/>
                </a:ext>
              </a:extLst>
            </p:cNvPr>
            <p:cNvSpPr/>
            <p:nvPr/>
          </p:nvSpPr>
          <p:spPr>
            <a:xfrm>
              <a:off x="8121536" y="3930282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58F2F27-8415-502C-3C45-18B92505E6B5}"/>
                </a:ext>
              </a:extLst>
            </p:cNvPr>
            <p:cNvCxnSpPr/>
            <p:nvPr/>
          </p:nvCxnSpPr>
          <p:spPr>
            <a:xfrm flipV="1">
              <a:off x="8620300" y="4092251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0E9F113-FB94-07D0-0FC8-F31A680FDE80}"/>
                </a:ext>
              </a:extLst>
            </p:cNvPr>
            <p:cNvSpPr/>
            <p:nvPr/>
          </p:nvSpPr>
          <p:spPr>
            <a:xfrm>
              <a:off x="9335195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0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A786BFB-652D-5A66-54C3-7457EA55EF32}"/>
                </a:ext>
              </a:extLst>
            </p:cNvPr>
            <p:cNvCxnSpPr/>
            <p:nvPr/>
          </p:nvCxnSpPr>
          <p:spPr>
            <a:xfrm flipV="1">
              <a:off x="9850585" y="4092251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FE6E13D-5E64-7340-5413-62B045E7EB3E}"/>
                </a:ext>
              </a:extLst>
            </p:cNvPr>
            <p:cNvSpPr/>
            <p:nvPr/>
          </p:nvSpPr>
          <p:spPr>
            <a:xfrm>
              <a:off x="10565480" y="3926126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1AA8BA56-B53A-A4EC-8695-96A10E783DB0}"/>
                </a:ext>
              </a:extLst>
            </p:cNvPr>
            <p:cNvSpPr/>
            <p:nvPr/>
          </p:nvSpPr>
          <p:spPr>
            <a:xfrm>
              <a:off x="6907877" y="44357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1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8F69959-3F89-257C-AAA0-573498249F69}"/>
                </a:ext>
              </a:extLst>
            </p:cNvPr>
            <p:cNvCxnSpPr/>
            <p:nvPr/>
          </p:nvCxnSpPr>
          <p:spPr>
            <a:xfrm flipV="1">
              <a:off x="7414954" y="460598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A4BE549-79B1-0FF3-7927-899997266377}"/>
                </a:ext>
              </a:extLst>
            </p:cNvPr>
            <p:cNvSpPr/>
            <p:nvPr/>
          </p:nvSpPr>
          <p:spPr>
            <a:xfrm>
              <a:off x="8129849" y="443986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0899A3B-332F-5FCB-C5C8-56A5151B204D}"/>
                </a:ext>
              </a:extLst>
            </p:cNvPr>
            <p:cNvCxnSpPr/>
            <p:nvPr/>
          </p:nvCxnSpPr>
          <p:spPr>
            <a:xfrm flipV="1">
              <a:off x="8628613" y="460183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5BA1EB5-44FD-AB21-DA41-30578F5B4E2C}"/>
                </a:ext>
              </a:extLst>
            </p:cNvPr>
            <p:cNvSpPr/>
            <p:nvPr/>
          </p:nvSpPr>
          <p:spPr>
            <a:xfrm>
              <a:off x="9343508" y="443570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336A6706-9647-7309-FE5F-6CB4F597C24B}"/>
                </a:ext>
              </a:extLst>
            </p:cNvPr>
            <p:cNvSpPr/>
            <p:nvPr/>
          </p:nvSpPr>
          <p:spPr>
            <a:xfrm>
              <a:off x="6907877" y="4934242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  <p:sp>
          <p:nvSpPr>
            <p:cNvPr id="29696" name="Rectangle 29695">
              <a:extLst>
                <a:ext uri="{FF2B5EF4-FFF2-40B4-BE49-F238E27FC236}">
                  <a16:creationId xmlns:a16="http://schemas.microsoft.com/office/drawing/2014/main" id="{8C93DCA9-1A58-9427-C67A-458192ABAC0F}"/>
                </a:ext>
              </a:extLst>
            </p:cNvPr>
            <p:cNvSpPr/>
            <p:nvPr/>
          </p:nvSpPr>
          <p:spPr>
            <a:xfrm>
              <a:off x="6916190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4</a:t>
              </a:r>
            </a:p>
          </p:txBody>
        </p:sp>
        <p:cxnSp>
          <p:nvCxnSpPr>
            <p:cNvPr id="29697" name="Straight Arrow Connector 29696">
              <a:extLst>
                <a:ext uri="{FF2B5EF4-FFF2-40B4-BE49-F238E27FC236}">
                  <a16:creationId xmlns:a16="http://schemas.microsoft.com/office/drawing/2014/main" id="{DC466B00-1AEC-6CF6-25BF-5B1239EC6A0A}"/>
                </a:ext>
              </a:extLst>
            </p:cNvPr>
            <p:cNvCxnSpPr/>
            <p:nvPr/>
          </p:nvCxnSpPr>
          <p:spPr>
            <a:xfrm flipV="1">
              <a:off x="7423267" y="5604109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0" name="Rectangle 29699">
              <a:extLst>
                <a:ext uri="{FF2B5EF4-FFF2-40B4-BE49-F238E27FC236}">
                  <a16:creationId xmlns:a16="http://schemas.microsoft.com/office/drawing/2014/main" id="{9EF0E470-F8B7-9636-D47A-2165EECEF230}"/>
                </a:ext>
              </a:extLst>
            </p:cNvPr>
            <p:cNvSpPr/>
            <p:nvPr/>
          </p:nvSpPr>
          <p:spPr>
            <a:xfrm>
              <a:off x="8138162" y="5437984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6</a:t>
              </a:r>
            </a:p>
          </p:txBody>
        </p:sp>
        <p:cxnSp>
          <p:nvCxnSpPr>
            <p:cNvPr id="29701" name="Straight Arrow Connector 29700">
              <a:extLst>
                <a:ext uri="{FF2B5EF4-FFF2-40B4-BE49-F238E27FC236}">
                  <a16:creationId xmlns:a16="http://schemas.microsoft.com/office/drawing/2014/main" id="{54274BCE-9DFA-FE06-49D5-C11043001C6A}"/>
                </a:ext>
              </a:extLst>
            </p:cNvPr>
            <p:cNvCxnSpPr/>
            <p:nvPr/>
          </p:nvCxnSpPr>
          <p:spPr>
            <a:xfrm flipV="1">
              <a:off x="8636926" y="559995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2" name="Rectangle 29701">
              <a:extLst>
                <a:ext uri="{FF2B5EF4-FFF2-40B4-BE49-F238E27FC236}">
                  <a16:creationId xmlns:a16="http://schemas.microsoft.com/office/drawing/2014/main" id="{6A57EA6F-090E-24F1-E00C-4D6A05E11A98}"/>
                </a:ext>
              </a:extLst>
            </p:cNvPr>
            <p:cNvSpPr/>
            <p:nvPr/>
          </p:nvSpPr>
          <p:spPr>
            <a:xfrm>
              <a:off x="9351821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2</a:t>
              </a:r>
            </a:p>
          </p:txBody>
        </p:sp>
        <p:cxnSp>
          <p:nvCxnSpPr>
            <p:cNvPr id="29703" name="Straight Arrow Connector 29702">
              <a:extLst>
                <a:ext uri="{FF2B5EF4-FFF2-40B4-BE49-F238E27FC236}">
                  <a16:creationId xmlns:a16="http://schemas.microsoft.com/office/drawing/2014/main" id="{7B31E60A-CC92-1A93-66B5-983F255051E9}"/>
                </a:ext>
              </a:extLst>
            </p:cNvPr>
            <p:cNvCxnSpPr/>
            <p:nvPr/>
          </p:nvCxnSpPr>
          <p:spPr>
            <a:xfrm flipV="1">
              <a:off x="9867211" y="5599953"/>
              <a:ext cx="706582" cy="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704" name="Rectangle 29703">
              <a:extLst>
                <a:ext uri="{FF2B5EF4-FFF2-40B4-BE49-F238E27FC236}">
                  <a16:creationId xmlns:a16="http://schemas.microsoft.com/office/drawing/2014/main" id="{160EB3BC-4965-47D2-630A-5301C0D4534A}"/>
                </a:ext>
              </a:extLst>
            </p:cNvPr>
            <p:cNvSpPr/>
            <p:nvPr/>
          </p:nvSpPr>
          <p:spPr>
            <a:xfrm>
              <a:off x="10582106" y="5433828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3</a:t>
              </a:r>
            </a:p>
          </p:txBody>
        </p:sp>
        <p:sp>
          <p:nvSpPr>
            <p:cNvPr id="29705" name="Rectangle 29704">
              <a:extLst>
                <a:ext uri="{FF2B5EF4-FFF2-40B4-BE49-F238E27FC236}">
                  <a16:creationId xmlns:a16="http://schemas.microsoft.com/office/drawing/2014/main" id="{E7B9ADCB-1B40-B8C0-B0C6-A92763B76366}"/>
                </a:ext>
              </a:extLst>
            </p:cNvPr>
            <p:cNvSpPr/>
            <p:nvPr/>
          </p:nvSpPr>
          <p:spPr>
            <a:xfrm>
              <a:off x="6899564" y="5911630"/>
              <a:ext cx="507077" cy="299101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ysClr val="windowText" lastClr="000000"/>
                  </a:solidFill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4310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BA70E-75AA-1060-4438-88CC37C9C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041B7CBF-AE9F-CE55-CD6B-9946E2D7AD64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11194"/>
            <a:ext cx="9905998" cy="716568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Pros and Cons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84D1331E-65DF-4590-4908-FC4196CF671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1642498"/>
            <a:ext cx="4644248" cy="4532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Adjacency Matrix</a:t>
            </a:r>
            <a:endParaRPr lang="en-US" sz="1800" dirty="0"/>
          </a:p>
        </p:txBody>
      </p:sp>
      <p:sp>
        <p:nvSpPr>
          <p:cNvPr id="40" name="Rectangle 3">
            <a:extLst>
              <a:ext uri="{FF2B5EF4-FFF2-40B4-BE49-F238E27FC236}">
                <a16:creationId xmlns:a16="http://schemas.microsoft.com/office/drawing/2014/main" id="{5DC495AD-65A0-C0A1-71DF-0847E0A57E39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060307"/>
            <a:ext cx="4644247" cy="3010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Constant time to lookup existence of edge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Easy to find the outgoing (row) or incoming (column) edges if needed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Easy to implement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Potentially a lot of 0’s to traverse / store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54211B3-0181-F9B0-2DE4-6B775DB48A5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6378634" y="1642498"/>
            <a:ext cx="4893423" cy="4532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Adjacency List</a:t>
            </a:r>
            <a:endParaRPr lang="en-US" sz="1800"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57AC3FB4-BBEB-8814-1D32-0381B0461BB6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6378633" y="2060307"/>
            <a:ext cx="4893425" cy="30104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Uses less space (especially for sparse graphs)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Don’t need to traverse over possibly many 0’s like in a matrix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Inserting a new node always constant time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Also easy to implement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ysClr val="windowText" lastClr="000000"/>
                </a:solidFill>
              </a:rPr>
              <a:t>Existence of edge is linear time</a:t>
            </a:r>
            <a:endParaRPr lang="en-US" sz="18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96027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1027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1167158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Discussion: How to store weighted Graphs?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Breadth-First Search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69383"/>
            <a:ext cx="9905998" cy="694893"/>
          </a:xfrm>
        </p:spPr>
        <p:txBody>
          <a:bodyPr/>
          <a:lstStyle/>
          <a:p>
            <a:pPr algn="ctr"/>
            <a:r>
              <a:rPr lang="en-US" dirty="0"/>
              <a:t>Breadth-First Search: What’s the Point?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1412" y="2989665"/>
            <a:ext cx="10041977" cy="916345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Learn something about the </a:t>
            </a:r>
            <a:r>
              <a:rPr lang="en-US" b="1" i="1" u="sng" dirty="0">
                <a:solidFill>
                  <a:sysClr val="windowText" lastClr="000000"/>
                </a:solidFill>
              </a:rPr>
              <a:t>distance</a:t>
            </a:r>
            <a:r>
              <a:rPr lang="en-US" b="1" i="1" dirty="0">
                <a:solidFill>
                  <a:sysClr val="windowText" lastClr="000000"/>
                </a:solidFill>
              </a:rPr>
              <a:t> (number of nodes away) </a:t>
            </a:r>
            <a:r>
              <a:rPr lang="en-US" dirty="0">
                <a:solidFill>
                  <a:sysClr val="windowText" lastClr="000000"/>
                </a:solidFill>
              </a:rPr>
              <a:t>each node is </a:t>
            </a:r>
            <a:r>
              <a:rPr lang="en-US" i="1" dirty="0">
                <a:solidFill>
                  <a:sysClr val="windowText" lastClr="000000"/>
                </a:solidFill>
              </a:rPr>
              <a:t>from the starting node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34DDD68E-6965-323A-EDA8-C3094B58839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2" y="2094161"/>
            <a:ext cx="10041978" cy="694893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Traverse the graph:</a:t>
            </a:r>
            <a:r>
              <a:rPr lang="en-US" dirty="0">
                <a:solidFill>
                  <a:sysClr val="windowText" lastClr="000000"/>
                </a:solidFill>
              </a:rPr>
              <a:t> Visit every node and do something. Order is not obvious.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0D44B3E-332C-51EB-1DA5-9A579CD957F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4" y="1623841"/>
            <a:ext cx="10041976" cy="561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Two purposes:</a:t>
            </a:r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33AB2550-C7D7-98BA-4B49-3835AF3C35A3}"/>
              </a:ext>
            </a:extLst>
          </p:cNvPr>
          <p:cNvSpPr txBox="1">
            <a:spLocks/>
          </p:cNvSpPr>
          <p:nvPr/>
        </p:nvSpPr>
        <p:spPr>
          <a:xfrm>
            <a:off x="5357090" y="5234159"/>
            <a:ext cx="41548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Recall traversing a binary search tree. We used pre, in, and post-order traversals. Graph traversals are similar but require a bit more thought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AB09C8-CEE5-7B74-727C-03E1CC01B95C}"/>
              </a:ext>
            </a:extLst>
          </p:cNvPr>
          <p:cNvCxnSpPr>
            <a:cxnSpLocks/>
          </p:cNvCxnSpPr>
          <p:nvPr/>
        </p:nvCxnSpPr>
        <p:spPr>
          <a:xfrm flipH="1" flipV="1">
            <a:off x="4039985" y="4117203"/>
            <a:ext cx="1396471" cy="11963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344198"/>
            <a:ext cx="9905998" cy="786333"/>
          </a:xfrm>
        </p:spPr>
        <p:txBody>
          <a:bodyPr/>
          <a:lstStyle/>
          <a:p>
            <a:pPr algn="ctr"/>
            <a:r>
              <a:rPr lang="en-US" dirty="0"/>
              <a:t>BFS: Input and Output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2010635" y="2934147"/>
            <a:ext cx="1505650" cy="598762"/>
          </a:xfrm>
          <a:ln>
            <a:solidFill>
              <a:schemeClr val="tx1">
                <a:lumMod val="95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graph </a:t>
            </a:r>
            <a:r>
              <a:rPr lang="en-US" b="1" i="1" u="sng" dirty="0"/>
              <a:t>G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2ED79DE-493A-1ED9-CE8A-5CAD4D2263C7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273435" y="2177567"/>
            <a:ext cx="4106690" cy="1031024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Shortest distance from </a:t>
            </a:r>
            <a:r>
              <a:rPr lang="en-US" b="1" i="1" u="sng" dirty="0"/>
              <a:t>s</a:t>
            </a:r>
            <a:r>
              <a:rPr lang="en-US" dirty="0"/>
              <a:t> to each node in </a:t>
            </a:r>
            <a:r>
              <a:rPr lang="en-US" b="1" i="1" u="sng" dirty="0"/>
              <a:t>G</a:t>
            </a:r>
            <a:r>
              <a:rPr lang="en-US" dirty="0"/>
              <a:t> (distance = number of edges)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219F90-8EAA-E349-B430-4947C34F55DA}"/>
              </a:ext>
            </a:extLst>
          </p:cNvPr>
          <p:cNvSpPr/>
          <p:nvPr/>
        </p:nvSpPr>
        <p:spPr>
          <a:xfrm>
            <a:off x="4180017" y="2479963"/>
            <a:ext cx="2319049" cy="2410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Breadth-First Search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4F6983A-9614-76D4-AB5E-7D8ADA3969C7}"/>
              </a:ext>
            </a:extLst>
          </p:cNvPr>
          <p:cNvCxnSpPr>
            <a:cxnSpLocks/>
            <a:stCxn id="35843" idx="3"/>
          </p:cNvCxnSpPr>
          <p:nvPr/>
        </p:nvCxnSpPr>
        <p:spPr>
          <a:xfrm>
            <a:off x="3516285" y="3233528"/>
            <a:ext cx="64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A63B90F4-681B-62EE-A422-DCDFDA0BBD3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897775" y="3990232"/>
            <a:ext cx="2618510" cy="44045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 single starting vertex </a:t>
            </a:r>
            <a:r>
              <a:rPr lang="en-US" b="1" u="sng" dirty="0"/>
              <a:t>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8949D43-C138-F618-3016-0BC0FF1A90A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516285" y="4210458"/>
            <a:ext cx="648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">
            <a:extLst>
              <a:ext uri="{FF2B5EF4-FFF2-40B4-BE49-F238E27FC236}">
                <a16:creationId xmlns:a16="http://schemas.microsoft.com/office/drawing/2014/main" id="{F0ADD998-054F-CEF4-FED0-841E3F67D7CF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273435" y="3749165"/>
            <a:ext cx="4106690" cy="1313288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dirty="0"/>
              <a:t>Breadth-Frist Tree of </a:t>
            </a:r>
            <a:r>
              <a:rPr lang="en-US" b="1" i="1" u="sng" dirty="0"/>
              <a:t>G</a:t>
            </a:r>
            <a:r>
              <a:rPr lang="en-US" dirty="0"/>
              <a:t> with root </a:t>
            </a:r>
            <a:r>
              <a:rPr lang="en-US" b="1" i="1" u="sng" dirty="0"/>
              <a:t>s</a:t>
            </a:r>
            <a:r>
              <a:rPr lang="en-US" dirty="0"/>
              <a:t>. </a:t>
            </a:r>
            <a:r>
              <a:rPr lang="en-US" i="1" dirty="0"/>
              <a:t>The paths in this BFS tree represent the shortest paths from s to each node in G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934282-53E5-64CB-7B81-36E161208D13}"/>
              </a:ext>
            </a:extLst>
          </p:cNvPr>
          <p:cNvCxnSpPr>
            <a:cxnSpLocks/>
          </p:cNvCxnSpPr>
          <p:nvPr/>
        </p:nvCxnSpPr>
        <p:spPr>
          <a:xfrm>
            <a:off x="6499066" y="2770787"/>
            <a:ext cx="77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8FDFA6B-C8B0-8915-0235-AB5D6A84A7F7}"/>
              </a:ext>
            </a:extLst>
          </p:cNvPr>
          <p:cNvCxnSpPr>
            <a:cxnSpLocks/>
          </p:cNvCxnSpPr>
          <p:nvPr/>
        </p:nvCxnSpPr>
        <p:spPr>
          <a:xfrm>
            <a:off x="6499066" y="4210458"/>
            <a:ext cx="774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0802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77696"/>
            <a:ext cx="9905998" cy="744769"/>
          </a:xfrm>
        </p:spPr>
        <p:txBody>
          <a:bodyPr/>
          <a:lstStyle/>
          <a:p>
            <a:pPr algn="ctr"/>
            <a:r>
              <a:rPr lang="en-US" dirty="0"/>
              <a:t>Breadth-First Search: Overall Strategy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964285" y="1545386"/>
            <a:ext cx="4588606" cy="1521229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>
                <a:solidFill>
                  <a:sysClr val="windowText" lastClr="000000"/>
                </a:solidFill>
              </a:rPr>
              <a:t>Throughout the traversal, each node in the graph will be in one of three states: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763D23-30A9-9A1A-163D-B7EF8EF95FAF}"/>
              </a:ext>
            </a:extLst>
          </p:cNvPr>
          <p:cNvCxnSpPr>
            <a:cxnSpLocks/>
          </p:cNvCxnSpPr>
          <p:nvPr/>
        </p:nvCxnSpPr>
        <p:spPr>
          <a:xfrm>
            <a:off x="5835535" y="1163782"/>
            <a:ext cx="0" cy="541158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FA449B72-FC09-3FA3-3613-C44AEA9A3184}"/>
              </a:ext>
            </a:extLst>
          </p:cNvPr>
          <p:cNvSpPr/>
          <p:nvPr/>
        </p:nvSpPr>
        <p:spPr>
          <a:xfrm>
            <a:off x="1487978" y="3429000"/>
            <a:ext cx="673331" cy="673331"/>
          </a:xfrm>
          <a:prstGeom prst="ellipse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39D3703-7439-8C17-AF4A-8AFF0A93B83D}"/>
              </a:ext>
            </a:extLst>
          </p:cNvPr>
          <p:cNvSpPr/>
          <p:nvPr/>
        </p:nvSpPr>
        <p:spPr>
          <a:xfrm>
            <a:off x="1496291" y="4464716"/>
            <a:ext cx="673331" cy="673331"/>
          </a:xfrm>
          <a:prstGeom prst="ellipse">
            <a:avLst/>
          </a:prstGeom>
          <a:solidFill>
            <a:schemeClr val="tx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2AA43BE-9E84-53C7-9D3D-6474FA70B622}"/>
              </a:ext>
            </a:extLst>
          </p:cNvPr>
          <p:cNvSpPr/>
          <p:nvPr/>
        </p:nvSpPr>
        <p:spPr>
          <a:xfrm>
            <a:off x="1496291" y="5500432"/>
            <a:ext cx="673331" cy="673331"/>
          </a:xfrm>
          <a:prstGeom prst="ellipse">
            <a:avLst/>
          </a:prstGeom>
          <a:solidFill>
            <a:schemeClr val="bg1"/>
          </a:solidFill>
          <a:ln>
            <a:solidFill>
              <a:schemeClr val="tx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5B362D4-926A-6A49-725A-B54CE3925D5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260664" y="3429000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White: This node has not been seen yet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F6D4EB4B-5EBE-6B18-70CB-25B703411040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2260663" y="4464717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Gray: This node has been seen but NOT processed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5881AFF-5966-5FBA-F05C-81ED5AF43285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2260663" y="5500433"/>
            <a:ext cx="3113515" cy="67333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Black: This node has been processed (we are done with it)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0E8DE984-0608-6B50-ED6C-DF5730B28EB0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6458805" y="1545387"/>
            <a:ext cx="4588606" cy="97337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ysClr val="windowText" lastClr="000000"/>
                </a:solidFill>
              </a:rPr>
              <a:t>Graph traversals need to store these nodes in some manner. For BFS: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54F59468-EE4C-C6CC-B3D5-2F3EEC652B96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6242572" y="3341325"/>
            <a:ext cx="5021069" cy="52727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s.color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= black; 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2AADC3C-5396-70C0-B7EE-1275950FB0F3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6242570" y="5138047"/>
            <a:ext cx="5021069" cy="60683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Queue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grayNodes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;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B5B846B8-7BBA-463D-94D0-C9CAFCCF2E83}"/>
              </a:ext>
            </a:extLst>
          </p:cNvPr>
          <p:cNvSpPr txBox="1">
            <a:spLocks noChangeArrowheads="1"/>
          </p:cNvSpPr>
          <p:nvPr>
            <p:custDataLst>
              <p:tags r:id="rId9"/>
            </p:custDataLst>
          </p:nvPr>
        </p:nvSpPr>
        <p:spPr>
          <a:xfrm>
            <a:off x="6242571" y="3041678"/>
            <a:ext cx="5021069" cy="3039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Each node has a member variable denoting its current color: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59E1EC71-11F9-5DFD-66FB-44517BA2C448}"/>
              </a:ext>
            </a:extLst>
          </p:cNvPr>
          <p:cNvSpPr txBox="1">
            <a:spLocks noChangeArrowheads="1"/>
          </p:cNvSpPr>
          <p:nvPr>
            <p:custDataLst>
              <p:tags r:id="rId10"/>
            </p:custDataLst>
          </p:nvPr>
        </p:nvSpPr>
        <p:spPr>
          <a:xfrm>
            <a:off x="6242569" y="4801381"/>
            <a:ext cx="5021069" cy="30399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In addition, we store all the </a:t>
            </a:r>
            <a:r>
              <a:rPr lang="en-US" dirty="0" err="1">
                <a:solidFill>
                  <a:schemeClr val="tx1">
                    <a:lumMod val="95000"/>
                  </a:schemeClr>
                </a:solidFill>
              </a:rPr>
              <a:t>grayNodes</a:t>
            </a:r>
            <a:r>
              <a:rPr lang="en-US" dirty="0">
                <a:solidFill>
                  <a:schemeClr val="tx1">
                    <a:lumMod val="95000"/>
                  </a:schemeClr>
                </a:solidFill>
              </a:rPr>
              <a:t> in a queue so we can process them in order</a:t>
            </a:r>
          </a:p>
        </p:txBody>
      </p:sp>
    </p:spTree>
    <p:extLst>
      <p:ext uri="{BB962C8B-B14F-4D97-AF65-F5344CB8AC3E}">
        <p14:creationId xmlns:p14="http://schemas.microsoft.com/office/powerpoint/2010/main" val="11061889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3001" y="253842"/>
            <a:ext cx="9905998" cy="711518"/>
          </a:xfrm>
        </p:spPr>
        <p:txBody>
          <a:bodyPr/>
          <a:lstStyle/>
          <a:p>
            <a:pPr algn="ctr"/>
            <a:r>
              <a:rPr lang="en-US" dirty="0"/>
              <a:t>Breadth-first search, quick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96785" y="1271846"/>
            <a:ext cx="4876800" cy="37407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Let’s start at V0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AB879-32F5-DB4D-8EF0-D24F88DC4B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784" y="1622261"/>
            <a:ext cx="4876800" cy="473251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14" y="1048993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48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A4983-39BF-657E-2414-6AC843C4D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8954026D-3406-0B7E-656A-EBDA664D60C2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46CB66-410B-632C-FFBC-1A12627DB9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814" y="1048993"/>
            <a:ext cx="3711195" cy="5556250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B3FD39A-A604-BC00-F147-7A123656C0F3}"/>
              </a:ext>
            </a:extLst>
          </p:cNvPr>
          <p:cNvCxnSpPr>
            <a:cxnSpLocks/>
          </p:cNvCxnSpPr>
          <p:nvPr/>
        </p:nvCxnSpPr>
        <p:spPr>
          <a:xfrm flipH="1">
            <a:off x="2281505" y="2186247"/>
            <a:ext cx="1833295" cy="3075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242C0D-B519-A9F5-74A4-C13389F68D9E}"/>
              </a:ext>
            </a:extLst>
          </p:cNvPr>
          <p:cNvSpPr txBox="1"/>
          <p:nvPr/>
        </p:nvSpPr>
        <p:spPr>
          <a:xfrm>
            <a:off x="324196" y="2294313"/>
            <a:ext cx="20199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 is the distance of this node from the start node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5534E8-0B08-6573-77CC-8002F9411D73}"/>
              </a:ext>
            </a:extLst>
          </p:cNvPr>
          <p:cNvCxnSpPr>
            <a:cxnSpLocks/>
          </p:cNvCxnSpPr>
          <p:nvPr/>
        </p:nvCxnSpPr>
        <p:spPr>
          <a:xfrm flipH="1" flipV="1">
            <a:off x="2281505" y="2876204"/>
            <a:ext cx="3720284" cy="25852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9FF40B8-977B-BE69-DC7F-DA3806642FCF}"/>
              </a:ext>
            </a:extLst>
          </p:cNvPr>
          <p:cNvSpPr txBox="1"/>
          <p:nvPr/>
        </p:nvSpPr>
        <p:spPr>
          <a:xfrm>
            <a:off x="8781010" y="5522422"/>
            <a:ext cx="269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Pi is the parent node. This is the node through which you come to get to this node the quickest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9759EC5-9DCC-93CE-8228-B9056DAF254C}"/>
              </a:ext>
            </a:extLst>
          </p:cNvPr>
          <p:cNvCxnSpPr>
            <a:cxnSpLocks/>
          </p:cNvCxnSpPr>
          <p:nvPr/>
        </p:nvCxnSpPr>
        <p:spPr>
          <a:xfrm flipH="1" flipV="1">
            <a:off x="7015942" y="5744095"/>
            <a:ext cx="1765068" cy="64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3AE2E9F-46BF-AD66-0B3B-EDC13DF5BEAA}"/>
              </a:ext>
            </a:extLst>
          </p:cNvPr>
          <p:cNvSpPr txBox="1"/>
          <p:nvPr/>
        </p:nvSpPr>
        <p:spPr>
          <a:xfrm>
            <a:off x="9321337" y="1893653"/>
            <a:ext cx="26988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Color field keeps track of node color. Gray nodes all stored on the queue for ease of access as we traverse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BB1E5F-4C3E-284E-B42F-3DF692F0C9A9}"/>
              </a:ext>
            </a:extLst>
          </p:cNvPr>
          <p:cNvCxnSpPr>
            <a:cxnSpLocks/>
          </p:cNvCxnSpPr>
          <p:nvPr/>
        </p:nvCxnSpPr>
        <p:spPr>
          <a:xfrm flipH="1">
            <a:off x="6517178" y="2340032"/>
            <a:ext cx="2878975" cy="4159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21E1821-C601-E85A-9ED0-C009669FCE06}"/>
              </a:ext>
            </a:extLst>
          </p:cNvPr>
          <p:cNvCxnSpPr>
            <a:cxnSpLocks/>
          </p:cNvCxnSpPr>
          <p:nvPr/>
        </p:nvCxnSpPr>
        <p:spPr>
          <a:xfrm flipH="1">
            <a:off x="6517178" y="2717007"/>
            <a:ext cx="2804159" cy="1110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47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011DC-27E8-7326-FDB7-7A7D5C414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63A87B57-6B36-CDF1-3C6B-5C97602F9690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52757"/>
            <a:ext cx="9905998" cy="661008"/>
          </a:xfrm>
        </p:spPr>
        <p:txBody>
          <a:bodyPr/>
          <a:lstStyle/>
          <a:p>
            <a:pPr algn="ctr"/>
            <a:r>
              <a:rPr lang="en-US" dirty="0"/>
              <a:t>Breadth-first search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B341FC-1176-DE54-815D-FE3AB9806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624" y="1048993"/>
            <a:ext cx="3711195" cy="55562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A24F31-3827-D30B-9B63-D8905ED8E9D2}"/>
              </a:ext>
            </a:extLst>
          </p:cNvPr>
          <p:cNvSpPr txBox="1"/>
          <p:nvPr/>
        </p:nvSpPr>
        <p:spPr>
          <a:xfrm>
            <a:off x="5938058" y="2026656"/>
            <a:ext cx="550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What is the runtime of BFS: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0E5A-E48E-3E4C-F9B0-3EECAA2D4FB3}"/>
                  </a:ext>
                </a:extLst>
              </p:cNvPr>
              <p:cNvSpPr txBox="1"/>
              <p:nvPr/>
            </p:nvSpPr>
            <p:spPr>
              <a:xfrm>
                <a:off x="8603672" y="2026656"/>
                <a:ext cx="1679171" cy="369332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6A20E5A-E48E-3E4C-F9B0-3EECAA2D4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3672" y="2026656"/>
                <a:ext cx="1679171" cy="369332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8B8258C-7807-B823-0BE7-D45D4E278121}"/>
              </a:ext>
            </a:extLst>
          </p:cNvPr>
          <p:cNvSpPr txBox="1"/>
          <p:nvPr/>
        </p:nvSpPr>
        <p:spPr>
          <a:xfrm>
            <a:off x="6943898" y="4000348"/>
            <a:ext cx="410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Do you see why? This while loop runs once for each node and the inner for-loop runs once per edge total (not each time)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9E513C-040A-BD89-44C7-FD39B9080D4A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4976435" y="4462013"/>
            <a:ext cx="1967463" cy="2014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AEA5C6-0CCC-71BA-71EA-8FA80C41777A}"/>
              </a:ext>
            </a:extLst>
          </p:cNvPr>
          <p:cNvCxnSpPr>
            <a:cxnSpLocks/>
          </p:cNvCxnSpPr>
          <p:nvPr/>
        </p:nvCxnSpPr>
        <p:spPr>
          <a:xfrm>
            <a:off x="3765665" y="4130467"/>
            <a:ext cx="3156124" cy="1963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651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Correctness of BFS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First, some observations!</a:t>
            </a:r>
          </a:p>
        </p:txBody>
      </p:sp>
    </p:spTree>
    <p:extLst>
      <p:ext uri="{BB962C8B-B14F-4D97-AF65-F5344CB8AC3E}">
        <p14:creationId xmlns:p14="http://schemas.microsoft.com/office/powerpoint/2010/main" val="353064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60824"/>
            <a:ext cx="9905998" cy="711518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241099" y="1762299"/>
            <a:ext cx="9905999" cy="84284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dirty="0"/>
              <a:t>Does BFS always compute ẟ(</a:t>
            </a:r>
            <a:r>
              <a:rPr lang="en-US" dirty="0" err="1"/>
              <a:t>s,v</a:t>
            </a:r>
            <a:r>
              <a:rPr lang="en-US" dirty="0"/>
              <a:t>) correctly, where ẟ(</a:t>
            </a:r>
            <a:r>
              <a:rPr lang="en-US" dirty="0" err="1"/>
              <a:t>s,v</a:t>
            </a:r>
            <a:r>
              <a:rPr lang="en-US" dirty="0"/>
              <a:t>) is the shortest path (number of edges) from s to any vertex v?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09419B8-0AD6-BDBB-33F3-CA6131EE113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1" y="3572995"/>
            <a:ext cx="9905999" cy="50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/>
              <a:t>Lemma 1: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69AC1-EA5B-1D91-6BE5-E4EC6AE29865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41099" y="3975273"/>
                <a:ext cx="9805992" cy="842847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let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V be an arbitrary vertex. Then, for any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, it is the case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ẟ(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s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,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v</m:t>
                    </m:r>
                    <m:r>
                      <m:rPr>
                        <m:nor/>
                      </m:rPr>
                      <a:rPr lang="en-US" dirty="0">
                        <a:solidFill>
                          <a:schemeClr val="bg1"/>
                        </a:solidFill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ẟ(</a:t>
                </a:r>
                <a:r>
                  <a:rPr lang="en-US" dirty="0" err="1">
                    <a:solidFill>
                      <a:schemeClr val="bg1"/>
                    </a:solidFill>
                  </a:rPr>
                  <a:t>s,u</a:t>
                </a:r>
                <a:r>
                  <a:rPr lang="en-US" dirty="0">
                    <a:solidFill>
                      <a:schemeClr val="bg1"/>
                    </a:solidFill>
                  </a:rPr>
                  <a:t>) + 1</a:t>
                </a:r>
              </a:p>
            </p:txBody>
          </p:sp>
        </mc:Choice>
        <mc:Fallback>
          <p:sp>
            <p:nvSpPr>
              <p:cNvPr id="5" name="Rectangle 3">
                <a:extLst>
                  <a:ext uri="{FF2B5EF4-FFF2-40B4-BE49-F238E27FC236}">
                    <a16:creationId xmlns:a16="http://schemas.microsoft.com/office/drawing/2014/main" id="{DB669AC1-EA5B-1D91-6BE5-E4EC6AE29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241099" y="3975273"/>
                <a:ext cx="9805992" cy="842847"/>
              </a:xfrm>
              <a:prstGeom prst="rect">
                <a:avLst/>
              </a:prstGeom>
              <a:blipFill>
                <a:blip r:embed="rId6"/>
                <a:stretch>
                  <a:fillRect l="-775" t="-8824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09380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74623"/>
            <a:ext cx="9905998" cy="669955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2" y="1910855"/>
                <a:ext cx="9905999" cy="1333297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suppose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Then upon termination, for each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the value </a:t>
                </a:r>
                <a:r>
                  <a:rPr lang="en-US" dirty="0" err="1">
                    <a:solidFill>
                      <a:schemeClr val="bg1"/>
                    </a:solidFill>
                  </a:rPr>
                  <a:t>v.d</a:t>
                </a:r>
                <a:r>
                  <a:rPr lang="en-US" dirty="0">
                    <a:solidFill>
                      <a:schemeClr val="bg1"/>
                    </a:solidFill>
                  </a:rPr>
                  <a:t> computed by BFS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2" y="1910855"/>
                <a:ext cx="9905999" cy="1333297"/>
              </a:xfrm>
              <a:blipFill>
                <a:blip r:embed="rId8"/>
                <a:stretch>
                  <a:fillRect l="-895" t="-5607" r="-1279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ECE99-8F82-B94F-BACF-46508CA579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1411" y="4225325"/>
            <a:ext cx="3324948" cy="1737360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FECB3A4E-4ADA-85B8-8D55-1D5C51F1DD8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9218815" y="3429000"/>
            <a:ext cx="2726575" cy="701040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**Note that this is a weak bound! Just says distance will not be better than best path.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BB87EE6-0593-9152-EAF3-09833F562421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4499611" y="4411008"/>
            <a:ext cx="4448797" cy="1483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how code updates </a:t>
            </a:r>
            <a:r>
              <a:rPr lang="en-US" dirty="0" err="1"/>
              <a:t>v.d</a:t>
            </a: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inductive hypothesis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//By Lemma 1 on previous slide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D93D825-04CC-9844-7C7F-61C409653BA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1411" y="1541523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Lemma 2: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F335CBB-67B0-5416-7504-2B9972DD7C59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41411" y="3760708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Proof:</a:t>
            </a:r>
          </a:p>
        </p:txBody>
      </p:sp>
    </p:spTree>
    <p:extLst>
      <p:ext uri="{BB962C8B-B14F-4D97-AF65-F5344CB8AC3E}">
        <p14:creationId xmlns:p14="http://schemas.microsoft.com/office/powerpoint/2010/main" val="554766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86008"/>
            <a:ext cx="9905998" cy="653329"/>
          </a:xfrm>
        </p:spPr>
        <p:txBody>
          <a:bodyPr/>
          <a:lstStyle/>
          <a:p>
            <a:pPr algn="ctr"/>
            <a:r>
              <a:rPr lang="en-US" dirty="0"/>
              <a:t>Breadth-first search: Some Properties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3" y="1698638"/>
                <a:ext cx="10049885" cy="3097806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Suppose during BFS execution, the Queue contains vertices {v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,v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dirty="0">
                    <a:solidFill>
                      <a:schemeClr val="bg1"/>
                    </a:solidFill>
                  </a:rPr>
                  <a:t>,….</a:t>
                </a:r>
                <a:r>
                  <a:rPr lang="en-US" dirty="0" err="1">
                    <a:solidFill>
                      <a:schemeClr val="bg1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} where v</a:t>
                </a:r>
                <a:r>
                  <a:rPr lang="en-US" baseline="-25000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dirty="0">
                    <a:solidFill>
                      <a:schemeClr val="bg1"/>
                    </a:solidFill>
                  </a:rPr>
                  <a:t> is at head of queue and </a:t>
                </a:r>
                <a:r>
                  <a:rPr lang="en-US" dirty="0" err="1">
                    <a:solidFill>
                      <a:schemeClr val="bg1"/>
                    </a:solidFill>
                  </a:rPr>
                  <a:t>v</a:t>
                </a:r>
                <a:r>
                  <a:rPr lang="en-US" baseline="-25000" dirty="0" err="1">
                    <a:solidFill>
                      <a:schemeClr val="bg1"/>
                    </a:solidFill>
                  </a:rPr>
                  <a:t>n</a:t>
                </a:r>
                <a:r>
                  <a:rPr lang="en-US" dirty="0">
                    <a:solidFill>
                      <a:schemeClr val="bg1"/>
                    </a:solidFill>
                  </a:rPr>
                  <a:t> is at tail of queue. Then: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	</a:t>
                </a:r>
                <a:r>
                  <a:rPr lang="en-US" b="0" i="1" dirty="0">
                    <a:solidFill>
                      <a:schemeClr val="bg1"/>
                    </a:solidFill>
                  </a:rPr>
                  <a:t>//all nodes on Q differ by at most </a:t>
                </a:r>
                <a:r>
                  <a:rPr lang="en-US" b="0" i="1" dirty="0">
                    <a:solidFill>
                      <a:schemeClr val="bg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b="0" dirty="0">
                    <a:solidFill>
                      <a:schemeClr val="bg1"/>
                    </a:solidFill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		</a:t>
                </a:r>
                <a:r>
                  <a:rPr lang="en-US" i="1" dirty="0">
                    <a:solidFill>
                      <a:schemeClr val="bg1"/>
                    </a:solidFill>
                  </a:rPr>
                  <a:t>//nodes on Q are non-decreasing distances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for </a:t>
                </a:r>
                <a:r>
                  <a:rPr lang="en-US" dirty="0" err="1">
                    <a:solidFill>
                      <a:schemeClr val="bg1"/>
                    </a:solidFill>
                  </a:rPr>
                  <a:t>i</a:t>
                </a:r>
                <a:r>
                  <a:rPr lang="en-US" dirty="0">
                    <a:solidFill>
                      <a:schemeClr val="bg1"/>
                    </a:solidFill>
                  </a:rPr>
                  <a:t> = 1,2,3,….,n-1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141413" y="1698638"/>
                <a:ext cx="10049885" cy="3097806"/>
              </a:xfrm>
              <a:blipFill>
                <a:blip r:embed="rId5"/>
                <a:stretch>
                  <a:fillRect l="-883" t="-2846" b="-20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655918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96491C-3DB4-6AB2-0382-01242AE4572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1" y="1375269"/>
            <a:ext cx="9905608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Lemma 3: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313B4D-1E5C-9633-EE34-D10D15A740BC}"/>
              </a:ext>
            </a:extLst>
          </p:cNvPr>
          <p:cNvSpPr txBox="1"/>
          <p:nvPr/>
        </p:nvSpPr>
        <p:spPr>
          <a:xfrm>
            <a:off x="8872451" y="5776551"/>
            <a:ext cx="2008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Intuitively, why is this lemma true?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BFB1EAD-36B0-D143-6047-D87DABE83C33}"/>
              </a:ext>
            </a:extLst>
          </p:cNvPr>
          <p:cNvCxnSpPr>
            <a:cxnSpLocks/>
          </p:cNvCxnSpPr>
          <p:nvPr/>
        </p:nvCxnSpPr>
        <p:spPr>
          <a:xfrm flipH="1" flipV="1">
            <a:off x="7971905" y="4962698"/>
            <a:ext cx="900546" cy="8787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294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37718"/>
            <a:ext cx="9905998" cy="900682"/>
          </a:xfrm>
        </p:spPr>
        <p:txBody>
          <a:bodyPr/>
          <a:lstStyle/>
          <a:p>
            <a:pPr algn="ctr"/>
            <a:r>
              <a:rPr lang="en-US" dirty="0"/>
              <a:t>Module 1 Topics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143000" y="1989343"/>
            <a:ext cx="9905999" cy="509057"/>
          </a:xfr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anchor="ctr">
            <a:normAutofit/>
          </a:bodyPr>
          <a:lstStyle/>
          <a:p>
            <a:pPr marL="0" indent="0" algn="ctr">
              <a:lnSpc>
                <a:spcPct val="90000"/>
              </a:lnSpc>
              <a:buNone/>
            </a:pPr>
            <a:r>
              <a:rPr lang="en-US" sz="2400" b="1" i="1" dirty="0">
                <a:solidFill>
                  <a:sysClr val="windowText" lastClr="000000"/>
                </a:solidFill>
              </a:rPr>
              <a:t>What is a Graph? How do we </a:t>
            </a:r>
            <a:r>
              <a:rPr lang="en-US" b="1" i="1" dirty="0">
                <a:solidFill>
                  <a:sysClr val="windowText" lastClr="000000"/>
                </a:solidFill>
              </a:rPr>
              <a:t>r</a:t>
            </a:r>
            <a:r>
              <a:rPr lang="en-US" sz="2400" b="1" i="1" dirty="0">
                <a:solidFill>
                  <a:sysClr val="windowText" lastClr="000000"/>
                </a:solidFill>
              </a:rPr>
              <a:t>epresentation Graphs in code?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04C0281-EA75-5969-3A50-0FCA6D1FFD65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59414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dirty="0">
                <a:solidFill>
                  <a:sysClr val="windowText" lastClr="000000"/>
                </a:solidFill>
              </a:rPr>
              <a:t>How do we traverse a graph? First, we will see breadth-first search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663C5D1-B27A-2160-F4FB-ED2D25D4BDDE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3" y="1626427"/>
            <a:ext cx="9905999" cy="39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In this deck: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A125BB-6E02-77DE-DC39-9027E8419349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1411" y="424440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Traversing a graph using depth-first search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6DC24C7-11A5-5410-8D03-E7E6726E3966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39824" y="484920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Topological sorting on graphs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92201B9-7E29-43BC-2330-3B4B86610BC1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139824" y="3881487"/>
            <a:ext cx="9905999" cy="398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sz="2000" dirty="0"/>
              <a:t>Future decks: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ACAA8BF5-BA27-5DCC-A5B3-8AC76C6C0AC8}"/>
              </a:ext>
            </a:extLst>
          </p:cNvPr>
          <p:cNvSpPr txBox="1">
            <a:spLocks noChangeArrowheads="1"/>
          </p:cNvSpPr>
          <p:nvPr>
            <p:custDataLst>
              <p:tags r:id="rId8"/>
            </p:custDataLst>
          </p:nvPr>
        </p:nvSpPr>
        <p:spPr>
          <a:xfrm>
            <a:off x="1139824" y="5454001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i="1" dirty="0">
                <a:solidFill>
                  <a:sysClr val="windowText" lastClr="000000"/>
                </a:solidFill>
              </a:rPr>
              <a:t>Finding strongly connected components</a:t>
            </a:r>
          </a:p>
        </p:txBody>
      </p:sp>
    </p:spTree>
    <p:extLst>
      <p:ext uri="{BB962C8B-B14F-4D97-AF65-F5344CB8AC3E}">
        <p14:creationId xmlns:p14="http://schemas.microsoft.com/office/powerpoint/2010/main" val="206903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Correctness of BFS</a:t>
            </a:r>
          </a:p>
        </p:txBody>
      </p:sp>
    </p:spTree>
    <p:extLst>
      <p:ext uri="{BB962C8B-B14F-4D97-AF65-F5344CB8AC3E}">
        <p14:creationId xmlns:p14="http://schemas.microsoft.com/office/powerpoint/2010/main" val="16024114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649386" y="228600"/>
            <a:ext cx="10972800" cy="990600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324494" y="2350532"/>
                <a:ext cx="9543011" cy="1594767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be a directed or undirected graph, and suppose that BFS is run on G from a given source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. Then, during its execution, BFS discovers every vertex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that is reachable from s, and upon termination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b="0" dirty="0">
                    <a:solidFill>
                      <a:schemeClr val="bg1"/>
                    </a:solidFill>
                  </a:rPr>
                  <a:t>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  <a:p>
                <a:pPr lvl="1">
                  <a:lnSpc>
                    <a:spcPct val="90000"/>
                  </a:lnSpc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1324494" y="2350532"/>
                <a:ext cx="9543011" cy="1594767"/>
              </a:xfrm>
              <a:blipFill>
                <a:blip r:embed="rId5"/>
                <a:stretch>
                  <a:fillRect l="-928" t="-4688" r="-133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A59B397-1799-013F-EF89-DF721EBC1CA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324493" y="2023661"/>
            <a:ext cx="9543011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Claim:</a:t>
            </a:r>
          </a:p>
        </p:txBody>
      </p:sp>
    </p:spTree>
    <p:extLst>
      <p:ext uri="{BB962C8B-B14F-4D97-AF65-F5344CB8AC3E}">
        <p14:creationId xmlns:p14="http://schemas.microsoft.com/office/powerpoint/2010/main" val="1387633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27572"/>
            <a:ext cx="9905998" cy="728144"/>
          </a:xfrm>
        </p:spPr>
        <p:txBody>
          <a:bodyPr/>
          <a:lstStyle/>
          <a:p>
            <a:pPr algn="ctr"/>
            <a:r>
              <a:rPr lang="en-US" dirty="0"/>
              <a:t>REMINDER: The Code!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CF6AAD52-B078-9444-B951-343621F36106}"/>
              </a:ext>
            </a:extLst>
          </p:cNvPr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6342610" y="2514600"/>
            <a:ext cx="5239789" cy="2133600"/>
          </a:xfrm>
        </p:spPr>
        <p:txBody>
          <a:bodyPr>
            <a:normAutofit/>
          </a:bodyPr>
          <a:lstStyle/>
          <a:p>
            <a:r>
              <a:rPr lang="en-US" dirty="0"/>
              <a:t>Vertices here have some properties:</a:t>
            </a:r>
          </a:p>
          <a:p>
            <a:pPr lvl="1"/>
            <a:r>
              <a:rPr lang="en-US" i="1" dirty="0"/>
              <a:t>color = white/gray/black</a:t>
            </a:r>
          </a:p>
          <a:p>
            <a:pPr lvl="1"/>
            <a:r>
              <a:rPr lang="en-US" i="1" dirty="0"/>
              <a:t>d = distance from start node</a:t>
            </a:r>
          </a:p>
          <a:p>
            <a:pPr lvl="1"/>
            <a:r>
              <a:rPr lang="en-US" i="1" dirty="0"/>
              <a:t>pi = node through which d is achieved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234B73-B3CC-FC4E-B315-5A438F0296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05" y="1055716"/>
            <a:ext cx="3711195" cy="555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98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52511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381000" y="1447800"/>
                <a:ext cx="11277600" cy="493776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dirty="0"/>
                  <a:t>Proof by Contradiction:</a:t>
                </a:r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Assume that BFS does NOT work.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Then…there MUST exist at least one node v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There might be more, but let v be such a node with the smallest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value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Meaning the ”closest one to s” that BFS incorrectly calculates.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dirty="0"/>
                  <a:t>This is a good choice because we can assume all nodes with smaller d value were computed correctly! Nice! </a:t>
                </a:r>
              </a:p>
            </p:txBody>
          </p:sp>
        </mc:Choice>
        <mc:Fallback xmlns=""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  <p:custDataLst>
                  <p:tags r:id="rId4"/>
                </p:custDataLst>
              </p:nvPr>
            </p:nvSpPr>
            <p:spPr>
              <a:xfrm>
                <a:off x="381000" y="1447800"/>
                <a:ext cx="11277600" cy="4937760"/>
              </a:xfrm>
              <a:blipFill>
                <a:blip r:embed="rId5"/>
                <a:stretch>
                  <a:fillRect l="-450" t="-1795" r="-6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443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94321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2386115" y="2103698"/>
                <a:ext cx="6525178" cy="533803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2"/>
                </p:custDataLst>
              </p:nvPr>
            </p:nvSpPr>
            <p:spPr>
              <a:xfrm>
                <a:off x="2386115" y="2103698"/>
                <a:ext cx="6525178" cy="533803"/>
              </a:xfr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34F221-FC68-0342-B5ED-24305040114F}"/>
              </a:ext>
            </a:extLst>
          </p:cNvPr>
          <p:cNvSpPr txBox="1"/>
          <p:nvPr/>
        </p:nvSpPr>
        <p:spPr>
          <a:xfrm>
            <a:off x="816864" y="4419600"/>
            <a:ext cx="28905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of Lemma 2!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1680AE-8B0F-9A4B-B6E3-A69BAF9CFFC1}"/>
              </a:ext>
            </a:extLst>
          </p:cNvPr>
          <p:cNvCxnSpPr>
            <a:stCxn id="3" idx="0"/>
          </p:cNvCxnSpPr>
          <p:nvPr/>
        </p:nvCxnSpPr>
        <p:spPr>
          <a:xfrm flipV="1">
            <a:off x="2262132" y="2667000"/>
            <a:ext cx="1700268" cy="1752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E7AF4D2-4CDC-9A40-9EB4-01D4E8C78B04}"/>
              </a:ext>
            </a:extLst>
          </p:cNvPr>
          <p:cNvSpPr txBox="1"/>
          <p:nvPr/>
        </p:nvSpPr>
        <p:spPr>
          <a:xfrm>
            <a:off x="4574532" y="4343400"/>
            <a:ext cx="21483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definition of</a:t>
            </a:r>
          </a:p>
          <a:p>
            <a:r>
              <a:rPr lang="en-US" dirty="0"/>
              <a:t>optimal path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59B45-CC20-F049-93E8-2102ACB19F79}"/>
              </a:ext>
            </a:extLst>
          </p:cNvPr>
          <p:cNvSpPr txBox="1"/>
          <p:nvPr/>
        </p:nvSpPr>
        <p:spPr>
          <a:xfrm>
            <a:off x="8382000" y="4234933"/>
            <a:ext cx="2364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how we chose</a:t>
            </a:r>
          </a:p>
          <a:p>
            <a:r>
              <a:rPr lang="en-US" dirty="0"/>
              <a:t>v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9D19E6E-8D72-6B41-9A9E-A913C772F21B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5530012" y="2819400"/>
            <a:ext cx="118693" cy="1524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EA57ED-827E-EC4A-8356-ED55BEAA4A5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7924803" y="2667001"/>
            <a:ext cx="1639572" cy="1567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3">
            <a:extLst>
              <a:ext uri="{FF2B5EF4-FFF2-40B4-BE49-F238E27FC236}">
                <a16:creationId xmlns:a16="http://schemas.microsoft.com/office/drawing/2014/main" id="{9703E297-B214-3C4A-F8C4-8CC317425BE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2386114" y="1744403"/>
            <a:ext cx="6525179" cy="4751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dirty="0"/>
              <a:t>So, this incorrectly calculated node v has the following property:</a:t>
            </a:r>
          </a:p>
        </p:txBody>
      </p:sp>
    </p:spTree>
    <p:extLst>
      <p:ext uri="{BB962C8B-B14F-4D97-AF65-F5344CB8AC3E}">
        <p14:creationId xmlns:p14="http://schemas.microsoft.com/office/powerpoint/2010/main" val="3156701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D08EBA8-08E5-888A-A715-031040565D06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916574" y="2973587"/>
            <a:ext cx="8355676" cy="2816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So…at some point during execution. The node u is popped off the queue and the edge e=(</a:t>
            </a:r>
            <a:r>
              <a:rPr lang="en-US" dirty="0" err="1"/>
              <a:t>u,v</a:t>
            </a:r>
            <a:r>
              <a:rPr lang="en-US" dirty="0"/>
              <a:t>) is followed and node v is processed. Three cases: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1: v is white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2: v is gray</a:t>
            </a:r>
          </a:p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dirty="0"/>
              <a:t>	Case 3: v is black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CF72F37-1113-6AE4-1644-52350E7CE099}"/>
                  </a:ext>
                </a:extLst>
              </p:cNvPr>
              <p:cNvSpPr>
                <a:spLocks noGrp="1" noChangeArrowheads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2831823" y="1993067"/>
                <a:ext cx="6525178" cy="533803"/>
              </a:xfr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anchor="ctr"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CF72F37-1113-6AE4-1644-52350E7CE0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3"/>
                </p:custDataLst>
              </p:nvPr>
            </p:nvSpPr>
            <p:spPr>
              <a:xfrm>
                <a:off x="2831823" y="1993067"/>
                <a:ext cx="6525178" cy="533803"/>
              </a:xfrm>
              <a:blipFill>
                <a:blip r:embed="rId5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391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64262" y="3077697"/>
                <a:ext cx="6524218" cy="253538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1: v is white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white, algorithm sets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(line 15).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Contradiction! above formula shows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4764262" y="3077697"/>
                <a:ext cx="6524218" cy="2535381"/>
              </a:xfrm>
              <a:blipFill>
                <a:blip r:embed="rId5"/>
                <a:stretch>
                  <a:fillRect l="-1556" t="-3483" r="-2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CB3DFF-A837-6FF0-EA68-0A2FB6239DC9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CEEB15-CA3C-12CD-FDC0-D306FBACB4C0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0863" y="1244922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D0CEEB15-CA3C-12CD-FDC0-D306FBACB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0863" y="1244922"/>
                <a:ext cx="6525178" cy="533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9CC10D0-1562-A1BE-ED93-DF8C8193A0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85604" y="2111433"/>
            <a:ext cx="3069512" cy="459554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E462A4-6041-3926-4236-8229CEA31807}"/>
              </a:ext>
            </a:extLst>
          </p:cNvPr>
          <p:cNvSpPr/>
          <p:nvPr/>
        </p:nvSpPr>
        <p:spPr>
          <a:xfrm>
            <a:off x="2610196" y="5187142"/>
            <a:ext cx="1820488" cy="71489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656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956060" y="2624452"/>
                <a:ext cx="8276704" cy="349371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2: v is gray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gray, then v is currently on the queue.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v was turned gray by dequeuing some other node w, setting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Order on queue: w, then u, then v, Lemma 3 gives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So: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	^^Contradiction!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956060" y="2624452"/>
                <a:ext cx="8276704" cy="3493715"/>
              </a:xfrm>
              <a:blipFill>
                <a:blip r:embed="rId5"/>
                <a:stretch>
                  <a:fillRect l="-920" t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F3C4D32-C98F-314A-E7B1-A83AD9E6965B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3447B52-6AE8-6513-B60B-72DCE04C12AA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239667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03447B52-6AE8-6513-B60B-72DCE04C12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239667"/>
                <a:ext cx="6525178" cy="533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1207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618008" y="2414846"/>
                <a:ext cx="8952808" cy="341376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Case 3: v is black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v is black, then v was previously on queue ahead of u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queue distance values monotonically increasing,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(Lemma 3)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		          ^^Contradiction!!</a:t>
                </a:r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1618008" y="2414846"/>
                <a:ext cx="8952808" cy="3413760"/>
              </a:xfrm>
              <a:blipFill>
                <a:blip r:embed="rId5"/>
                <a:stretch>
                  <a:fillRect l="-850" t="-2602" b="-33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FE74A1D-C80D-2A7B-5F05-B591D17F8C6A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33736B9-DCAC-4DAF-7821-93BEDAA882ED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453630"/>
                <a:ext cx="6525178" cy="53380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F33736B9-DCAC-4DAF-7821-93BEDAA88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3"/>
                </p:custDataLst>
              </p:nvPr>
            </p:nvSpPr>
            <p:spPr>
              <a:xfrm>
                <a:off x="2831823" y="1453630"/>
                <a:ext cx="6525178" cy="533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5058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0963" name="Rectangle 3"/>
              <p:cNvSpPr>
                <a:spLocks noGrp="1" noChangeArrowheads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2829588" y="1289859"/>
                <a:ext cx="6529647" cy="493776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Finishing out the proof!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dirty="0"/>
                  <a:t>If BFS is wrong then either: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Lemma 2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No! By proof by contradiction / 3 cases</a:t>
                </a:r>
              </a:p>
              <a:p>
                <a:pPr marL="0" indent="0" algn="ctr">
                  <a:lnSpc>
                    <a:spcPct val="90000"/>
                  </a:lnSpc>
                  <a:buNone/>
                </a:pPr>
                <a:endParaRPr lang="en-US" dirty="0"/>
              </a:p>
              <a:p>
                <a:pPr marL="0" indent="0" algn="ctr">
                  <a:lnSpc>
                    <a:spcPct val="90000"/>
                  </a:lnSpc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09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  <p:custDataLst>
                  <p:tags r:id="rId1"/>
                </p:custDataLst>
              </p:nvPr>
            </p:nvSpPr>
            <p:spPr>
              <a:xfrm>
                <a:off x="2829588" y="1289859"/>
                <a:ext cx="6529647" cy="4937760"/>
              </a:xfrm>
              <a:blipFill>
                <a:blip r:embed="rId4"/>
                <a:stretch>
                  <a:fillRect l="-1359" t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22F4C99C-D8DB-8940-81C4-818A484554BC}"/>
              </a:ext>
            </a:extLst>
          </p:cNvPr>
          <p:cNvSpPr txBox="1"/>
          <p:nvPr/>
        </p:nvSpPr>
        <p:spPr>
          <a:xfrm>
            <a:off x="5638800" y="2971800"/>
            <a:ext cx="65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D5F7C2B-528A-DB4C-DAF9-B326B2810AB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2"/>
            </p:custDataLst>
          </p:nvPr>
        </p:nvSpPr>
        <p:spPr>
          <a:xfrm>
            <a:off x="1141413" y="310947"/>
            <a:ext cx="9905998" cy="692121"/>
          </a:xfrm>
        </p:spPr>
        <p:txBody>
          <a:bodyPr/>
          <a:lstStyle/>
          <a:p>
            <a:pPr algn="ctr"/>
            <a:r>
              <a:rPr lang="en-US" dirty="0"/>
              <a:t>Proof of Correctness</a:t>
            </a:r>
          </a:p>
        </p:txBody>
      </p:sp>
    </p:spTree>
    <p:extLst>
      <p:ext uri="{BB962C8B-B14F-4D97-AF65-F5344CB8AC3E}">
        <p14:creationId xmlns:p14="http://schemas.microsoft.com/office/powerpoint/2010/main" val="165751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Graphs - Introduction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54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15318"/>
            <a:ext cx="9905998" cy="663082"/>
          </a:xfrm>
        </p:spPr>
        <p:txBody>
          <a:bodyPr/>
          <a:lstStyle/>
          <a:p>
            <a:pPr algn="ctr"/>
            <a:r>
              <a:rPr lang="en-US" dirty="0"/>
              <a:t>What is a Graph?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447612" y="1026336"/>
            <a:ext cx="7293600" cy="4851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graph models the relation: X is a proper factor of Y</a:t>
            </a:r>
          </a:p>
        </p:txBody>
      </p:sp>
      <p:grpSp>
        <p:nvGrpSpPr>
          <p:cNvPr id="18448" name="Group 18447">
            <a:extLst>
              <a:ext uri="{FF2B5EF4-FFF2-40B4-BE49-F238E27FC236}">
                <a16:creationId xmlns:a16="http://schemas.microsoft.com/office/drawing/2014/main" id="{7B50CE66-870B-F910-36D4-A659A73A8F81}"/>
              </a:ext>
            </a:extLst>
          </p:cNvPr>
          <p:cNvGrpSpPr/>
          <p:nvPr/>
        </p:nvGrpSpPr>
        <p:grpSpPr>
          <a:xfrm>
            <a:off x="2736000" y="1517664"/>
            <a:ext cx="6242400" cy="2836800"/>
            <a:chOff x="1973189" y="2732558"/>
            <a:chExt cx="6242400" cy="2836800"/>
          </a:xfrm>
        </p:grpSpPr>
        <p:sp>
          <p:nvSpPr>
            <p:cNvPr id="18447" name="Rectangle 18446">
              <a:extLst>
                <a:ext uri="{FF2B5EF4-FFF2-40B4-BE49-F238E27FC236}">
                  <a16:creationId xmlns:a16="http://schemas.microsoft.com/office/drawing/2014/main" id="{14DB3CFA-87CE-C721-EDB3-0B0DA381683C}"/>
                </a:ext>
              </a:extLst>
            </p:cNvPr>
            <p:cNvSpPr/>
            <p:nvPr/>
          </p:nvSpPr>
          <p:spPr>
            <a:xfrm>
              <a:off x="1973189" y="2732558"/>
              <a:ext cx="6242400" cy="2836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7ABDAC49-479E-9DE2-AAFD-B8ACB5CBDE19}"/>
                </a:ext>
              </a:extLst>
            </p:cNvPr>
            <p:cNvSpPr/>
            <p:nvPr/>
          </p:nvSpPr>
          <p:spPr>
            <a:xfrm>
              <a:off x="20448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A35A68A-BCC7-B67B-204A-7BE9D7498013}"/>
                </a:ext>
              </a:extLst>
            </p:cNvPr>
            <p:cNvSpPr/>
            <p:nvPr/>
          </p:nvSpPr>
          <p:spPr>
            <a:xfrm>
              <a:off x="28884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FF6232-7A62-6060-2EF5-10D8345D558B}"/>
                </a:ext>
              </a:extLst>
            </p:cNvPr>
            <p:cNvSpPr/>
            <p:nvPr/>
          </p:nvSpPr>
          <p:spPr>
            <a:xfrm>
              <a:off x="4296776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C5ED0E4-61A2-7B3F-6A1D-3F18406CA173}"/>
                </a:ext>
              </a:extLst>
            </p:cNvPr>
            <p:cNvSpPr/>
            <p:nvPr/>
          </p:nvSpPr>
          <p:spPr>
            <a:xfrm>
              <a:off x="5496352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3658EFC-FA50-0C9E-B7D0-672784223CC2}"/>
                </a:ext>
              </a:extLst>
            </p:cNvPr>
            <p:cNvSpPr/>
            <p:nvPr/>
          </p:nvSpPr>
          <p:spPr>
            <a:xfrm>
              <a:off x="6129602" y="28116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68470EB-3D91-8650-62E3-25B6E3796FC7}"/>
                </a:ext>
              </a:extLst>
            </p:cNvPr>
            <p:cNvSpPr/>
            <p:nvPr/>
          </p:nvSpPr>
          <p:spPr>
            <a:xfrm>
              <a:off x="6705602" y="3605568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9F43318-DE90-DF82-2384-C9B632D44492}"/>
                </a:ext>
              </a:extLst>
            </p:cNvPr>
            <p:cNvSpPr/>
            <p:nvPr/>
          </p:nvSpPr>
          <p:spPr>
            <a:xfrm>
              <a:off x="7556928" y="3717529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EBFB9AC-DDCA-EC04-FB1E-01184AC9F46E}"/>
                </a:ext>
              </a:extLst>
            </p:cNvPr>
            <p:cNvSpPr/>
            <p:nvPr/>
          </p:nvSpPr>
          <p:spPr>
            <a:xfrm>
              <a:off x="3162603" y="475336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6C3DB1-704A-06B2-7A49-A8EE5823AC78}"/>
                </a:ext>
              </a:extLst>
            </p:cNvPr>
            <p:cNvSpPr/>
            <p:nvPr/>
          </p:nvSpPr>
          <p:spPr>
            <a:xfrm>
              <a:off x="5388176" y="4876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48D587C-358C-1CFB-4FBE-8DEE13217A62}"/>
                </a:ext>
              </a:extLst>
            </p:cNvPr>
            <p:cNvSpPr/>
            <p:nvPr/>
          </p:nvSpPr>
          <p:spPr>
            <a:xfrm>
              <a:off x="7203952" y="4912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4436D5A-404F-1158-8A88-CFDA717D2B71}"/>
                </a:ext>
              </a:extLst>
            </p:cNvPr>
            <p:cNvCxnSpPr>
              <a:stCxn id="3" idx="2"/>
              <a:endCxn id="2" idx="6"/>
            </p:cNvCxnSpPr>
            <p:nvPr/>
          </p:nvCxnSpPr>
          <p:spPr>
            <a:xfrm flipH="1">
              <a:off x="2620800" y="3866400"/>
              <a:ext cx="26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52DE0E-6A85-8E8E-66D7-BF70E13D4F4E}"/>
                </a:ext>
              </a:extLst>
            </p:cNvPr>
            <p:cNvCxnSpPr>
              <a:cxnSpLocks/>
              <a:stCxn id="13" idx="1"/>
              <a:endCxn id="2" idx="5"/>
            </p:cNvCxnSpPr>
            <p:nvPr/>
          </p:nvCxnSpPr>
          <p:spPr>
            <a:xfrm flipH="1" flipV="1">
              <a:off x="2536447" y="4070047"/>
              <a:ext cx="29360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C3654A0-25C7-65DF-B42F-A80F8447F87B}"/>
                </a:ext>
              </a:extLst>
            </p:cNvPr>
            <p:cNvCxnSpPr>
              <a:cxnSpLocks/>
              <a:stCxn id="10" idx="1"/>
              <a:endCxn id="2" idx="4"/>
            </p:cNvCxnSpPr>
            <p:nvPr/>
          </p:nvCxnSpPr>
          <p:spPr>
            <a:xfrm flipH="1" flipV="1">
              <a:off x="2332800" y="4154400"/>
              <a:ext cx="914156" cy="683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F9410C7B-A261-1788-C1EF-E9F210436E5E}"/>
                </a:ext>
              </a:extLst>
            </p:cNvPr>
            <p:cNvCxnSpPr>
              <a:cxnSpLocks/>
              <a:stCxn id="13" idx="1"/>
              <a:endCxn id="3" idx="5"/>
            </p:cNvCxnSpPr>
            <p:nvPr/>
          </p:nvCxnSpPr>
          <p:spPr>
            <a:xfrm flipH="1" flipV="1">
              <a:off x="3380047" y="4070047"/>
              <a:ext cx="20924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FDF6341-9D8F-A7CB-B3ED-B6F4E2A2579B}"/>
                </a:ext>
              </a:extLst>
            </p:cNvPr>
            <p:cNvCxnSpPr>
              <a:cxnSpLocks/>
              <a:stCxn id="13" idx="0"/>
              <a:endCxn id="4" idx="4"/>
            </p:cNvCxnSpPr>
            <p:nvPr/>
          </p:nvCxnSpPr>
          <p:spPr>
            <a:xfrm flipH="1" flipV="1">
              <a:off x="4584776" y="4154400"/>
              <a:ext cx="1091400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687982B-73A8-947B-11A9-3698D94A8A89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5676176" y="4154400"/>
              <a:ext cx="108176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5272785-2E7A-A839-30A0-CE0B506A9ED7}"/>
                </a:ext>
              </a:extLst>
            </p:cNvPr>
            <p:cNvCxnSpPr>
              <a:cxnSpLocks/>
              <a:stCxn id="13" idx="7"/>
              <a:endCxn id="6" idx="4"/>
            </p:cNvCxnSpPr>
            <p:nvPr/>
          </p:nvCxnSpPr>
          <p:spPr>
            <a:xfrm flipV="1">
              <a:off x="5879823" y="3387600"/>
              <a:ext cx="537779" cy="157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8813611-6D30-50C8-C92E-DAE6D7490435}"/>
                </a:ext>
              </a:extLst>
            </p:cNvPr>
            <p:cNvCxnSpPr>
              <a:cxnSpLocks/>
              <a:stCxn id="13" idx="7"/>
              <a:endCxn id="7" idx="3"/>
            </p:cNvCxnSpPr>
            <p:nvPr/>
          </p:nvCxnSpPr>
          <p:spPr>
            <a:xfrm flipV="1">
              <a:off x="5879823" y="4097215"/>
              <a:ext cx="910132" cy="86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814AE39-048B-29E5-65EF-433DF1C38909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964176" y="5164783"/>
              <a:ext cx="1239776" cy="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5D75D44-3FC5-EBF3-C9DF-2F101E5C599D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 flipV="1">
              <a:off x="3738603" y="5041360"/>
              <a:ext cx="1649573" cy="12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001B88D-ACFE-F3F5-C0D2-96B5527A9A65}"/>
                </a:ext>
              </a:extLst>
            </p:cNvPr>
            <p:cNvCxnSpPr>
              <a:cxnSpLocks/>
              <a:stCxn id="13" idx="7"/>
              <a:endCxn id="8" idx="3"/>
            </p:cNvCxnSpPr>
            <p:nvPr/>
          </p:nvCxnSpPr>
          <p:spPr>
            <a:xfrm flipV="1">
              <a:off x="5879823" y="4209176"/>
              <a:ext cx="1761458" cy="751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1FC554DE-1895-C72D-1582-312AC7E83353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281602" y="3893568"/>
              <a:ext cx="275326" cy="111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FFA9CD12-1B92-A169-3B8B-A46CD1A2F7FD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6621249" y="3303247"/>
              <a:ext cx="372353" cy="3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D41545D-CD5B-EAE2-53AF-F9DC7671A318}"/>
                </a:ext>
              </a:extLst>
            </p:cNvPr>
            <p:cNvCxnSpPr>
              <a:cxnSpLocks/>
              <a:stCxn id="3" idx="7"/>
              <a:endCxn id="6" idx="2"/>
            </p:cNvCxnSpPr>
            <p:nvPr/>
          </p:nvCxnSpPr>
          <p:spPr>
            <a:xfrm flipV="1">
              <a:off x="3380047" y="3099600"/>
              <a:ext cx="2749555" cy="56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F1C32C90-A124-98FC-4A1D-4945C72603DD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464400" y="3866400"/>
              <a:ext cx="832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19246178-7BC5-6EE9-1CF9-283DD4483DB9}"/>
                </a:ext>
              </a:extLst>
            </p:cNvPr>
            <p:cNvCxnSpPr>
              <a:stCxn id="3" idx="0"/>
              <a:endCxn id="5" idx="0"/>
            </p:cNvCxnSpPr>
            <p:nvPr/>
          </p:nvCxnSpPr>
          <p:spPr>
            <a:xfrm rot="5400000" flipH="1" flipV="1">
              <a:off x="4480376" y="2274424"/>
              <a:ext cx="12700" cy="260795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2" name="Straight Arrow Connector 18431">
              <a:extLst>
                <a:ext uri="{FF2B5EF4-FFF2-40B4-BE49-F238E27FC236}">
                  <a16:creationId xmlns:a16="http://schemas.microsoft.com/office/drawing/2014/main" id="{1B877890-DF8B-F4C1-FC74-1A575A27FFBF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872776" y="3866400"/>
              <a:ext cx="62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49" name="Content Placeholder 8">
            <a:extLst>
              <a:ext uri="{FF2B5EF4-FFF2-40B4-BE49-F238E27FC236}">
                <a16:creationId xmlns:a16="http://schemas.microsoft.com/office/drawing/2014/main" id="{2F40A9EE-2F58-0991-ACF2-5BFB2520C8AC}"/>
              </a:ext>
            </a:extLst>
          </p:cNvPr>
          <p:cNvSpPr txBox="1">
            <a:spLocks/>
          </p:cNvSpPr>
          <p:nvPr/>
        </p:nvSpPr>
        <p:spPr>
          <a:xfrm>
            <a:off x="10166400" y="1742674"/>
            <a:ext cx="1750977" cy="13314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Graphs are made up of nodes and edges connecting those nodes</a:t>
            </a:r>
          </a:p>
        </p:txBody>
      </p:sp>
      <p:cxnSp>
        <p:nvCxnSpPr>
          <p:cNvPr id="18451" name="Straight Connector 18450">
            <a:extLst>
              <a:ext uri="{FF2B5EF4-FFF2-40B4-BE49-F238E27FC236}">
                <a16:creationId xmlns:a16="http://schemas.microsoft.com/office/drawing/2014/main" id="{65525C92-3251-E636-242E-BE83BF58616B}"/>
              </a:ext>
            </a:extLst>
          </p:cNvPr>
          <p:cNvCxnSpPr>
            <a:cxnSpLocks/>
          </p:cNvCxnSpPr>
          <p:nvPr/>
        </p:nvCxnSpPr>
        <p:spPr>
          <a:xfrm flipV="1">
            <a:off x="9086400" y="2166282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52" name="Content Placeholder 8">
            <a:extLst>
              <a:ext uri="{FF2B5EF4-FFF2-40B4-BE49-F238E27FC236}">
                <a16:creationId xmlns:a16="http://schemas.microsoft.com/office/drawing/2014/main" id="{42D1882B-E8CF-57F8-4CD6-A0F07886F853}"/>
              </a:ext>
            </a:extLst>
          </p:cNvPr>
          <p:cNvSpPr txBox="1">
            <a:spLocks/>
          </p:cNvSpPr>
          <p:nvPr/>
        </p:nvSpPr>
        <p:spPr>
          <a:xfrm>
            <a:off x="10116088" y="3783873"/>
            <a:ext cx="1750977" cy="13314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that the edges have arrowheads. This means the direction matters. This is called a </a:t>
            </a:r>
            <a:r>
              <a:rPr lang="en-US" sz="1600" b="1" i="1" dirty="0"/>
              <a:t>Directed Graph</a:t>
            </a:r>
            <a:endParaRPr lang="en-US" sz="1600" i="1" dirty="0"/>
          </a:p>
        </p:txBody>
      </p:sp>
      <p:cxnSp>
        <p:nvCxnSpPr>
          <p:cNvPr id="18453" name="Straight Connector 18452">
            <a:extLst>
              <a:ext uri="{FF2B5EF4-FFF2-40B4-BE49-F238E27FC236}">
                <a16:creationId xmlns:a16="http://schemas.microsoft.com/office/drawing/2014/main" id="{C5DC256A-3E3B-629B-6365-F210F310BC5D}"/>
              </a:ext>
            </a:extLst>
          </p:cNvPr>
          <p:cNvCxnSpPr>
            <a:cxnSpLocks/>
          </p:cNvCxnSpPr>
          <p:nvPr/>
        </p:nvCxnSpPr>
        <p:spPr>
          <a:xfrm>
            <a:off x="9073871" y="4136066"/>
            <a:ext cx="984529" cy="1378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55" name="Content Placeholder 8">
                <a:extLst>
                  <a:ext uri="{FF2B5EF4-FFF2-40B4-BE49-F238E27FC236}">
                    <a16:creationId xmlns:a16="http://schemas.microsoft.com/office/drawing/2014/main" id="{2C25E708-4D89-FD46-6800-A4362CF561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0485" y="4782073"/>
                <a:ext cx="8465827" cy="186060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solidFill>
                  <a:schemeClr val="bg1"/>
                </a:solidFill>
              </a:ln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>
                    <a:solidFill>
                      <a:sysClr val="windowText" lastClr="000000"/>
                    </a:solidFill>
                  </a:rPr>
                  <a:t>A Graph is a tuple G = (V,E), where V is the set of vertices (or nodes) in the graph and E is the set of edges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400" i="1" dirty="0">
                  <a:solidFill>
                    <a:sysClr val="windowText" lastClr="000000"/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0≤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4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sz="1400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ℕ</m:t>
                      </m:r>
                      <m:r>
                        <a:rPr lang="en-US" sz="1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br>
                  <a:rPr lang="en-US" sz="1400" b="0" i="1" dirty="0">
                    <a:solidFill>
                      <a:sysClr val="windowText" lastClr="00000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1400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4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400" i="1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18455" name="Content Placeholder 8">
                <a:extLst>
                  <a:ext uri="{FF2B5EF4-FFF2-40B4-BE49-F238E27FC236}">
                    <a16:creationId xmlns:a16="http://schemas.microsoft.com/office/drawing/2014/main" id="{2C25E708-4D89-FD46-6800-A4362CF561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85" y="4782073"/>
                <a:ext cx="8465827" cy="18606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90640"/>
            <a:ext cx="9905998" cy="670282"/>
          </a:xfrm>
        </p:spPr>
        <p:txBody>
          <a:bodyPr/>
          <a:lstStyle/>
          <a:p>
            <a:pPr algn="ctr"/>
            <a:r>
              <a:rPr lang="en-US" dirty="0"/>
              <a:t>Another Example: Airline Routes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3EBF291-443D-B3DE-2E1D-86CF78542B42}"/>
              </a:ext>
            </a:extLst>
          </p:cNvPr>
          <p:cNvGrpSpPr/>
          <p:nvPr/>
        </p:nvGrpSpPr>
        <p:grpSpPr>
          <a:xfrm>
            <a:off x="1512000" y="1706400"/>
            <a:ext cx="4694400" cy="3967200"/>
            <a:chOff x="3441600" y="1814400"/>
            <a:chExt cx="4694400" cy="39672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02AC22F-28E9-DBD0-89CD-A1EC8F8849C6}"/>
                </a:ext>
              </a:extLst>
            </p:cNvPr>
            <p:cNvSpPr/>
            <p:nvPr/>
          </p:nvSpPr>
          <p:spPr>
            <a:xfrm>
              <a:off x="3441600" y="1814400"/>
              <a:ext cx="4694400" cy="39672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0AD1022C-EA3D-A93A-E502-F6C3A0315EF0}"/>
                </a:ext>
              </a:extLst>
            </p:cNvPr>
            <p:cNvSpPr/>
            <p:nvPr/>
          </p:nvSpPr>
          <p:spPr>
            <a:xfrm>
              <a:off x="6901200" y="3673554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CHO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5492444-6A68-6194-0E11-C18DE5F64DD9}"/>
                </a:ext>
              </a:extLst>
            </p:cNvPr>
            <p:cNvSpPr/>
            <p:nvPr/>
          </p:nvSpPr>
          <p:spPr>
            <a:xfrm>
              <a:off x="7124327" y="1875322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LGA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C816C36-BF54-9F13-8D23-C7DFEC46B948}"/>
                </a:ext>
              </a:extLst>
            </p:cNvPr>
            <p:cNvSpPr/>
            <p:nvPr/>
          </p:nvSpPr>
          <p:spPr>
            <a:xfrm>
              <a:off x="6150356" y="2692856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IAD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F01510-7012-11B2-E692-E8F55209C891}"/>
                </a:ext>
              </a:extLst>
            </p:cNvPr>
            <p:cNvSpPr/>
            <p:nvPr/>
          </p:nvSpPr>
          <p:spPr>
            <a:xfrm>
              <a:off x="3499757" y="2971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NRT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839C43-F1EF-A5FD-03C4-DD6E40ED2DC0}"/>
                </a:ext>
              </a:extLst>
            </p:cNvPr>
            <p:cNvSpPr/>
            <p:nvPr/>
          </p:nvSpPr>
          <p:spPr>
            <a:xfrm>
              <a:off x="4905600" y="43458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LAX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D856481-0DEC-207A-4FFF-84DF7ECD7D40}"/>
                </a:ext>
              </a:extLst>
            </p:cNvPr>
            <p:cNvSpPr/>
            <p:nvPr/>
          </p:nvSpPr>
          <p:spPr>
            <a:xfrm>
              <a:off x="6555563" y="4803000"/>
              <a:ext cx="914400" cy="914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CLT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213BF62-EA43-4ECD-4B6E-88DD44AFFCD6}"/>
                </a:ext>
              </a:extLst>
            </p:cNvPr>
            <p:cNvCxnSpPr>
              <a:stCxn id="5" idx="4"/>
              <a:endCxn id="2" idx="0"/>
            </p:cNvCxnSpPr>
            <p:nvPr/>
          </p:nvCxnSpPr>
          <p:spPr>
            <a:xfrm>
              <a:off x="6607556" y="3607256"/>
              <a:ext cx="750844" cy="66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84636B5-5F82-1196-25C7-25B3AB96FEC9}"/>
                </a:ext>
              </a:extLst>
            </p:cNvPr>
            <p:cNvCxnSpPr>
              <a:cxnSpLocks/>
              <a:stCxn id="2" idx="0"/>
              <a:endCxn id="3" idx="4"/>
            </p:cNvCxnSpPr>
            <p:nvPr/>
          </p:nvCxnSpPr>
          <p:spPr>
            <a:xfrm flipV="1">
              <a:off x="7358400" y="2789722"/>
              <a:ext cx="223127" cy="88383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2AA234F-392A-EFAF-556C-5350860E03BD}"/>
                </a:ext>
              </a:extLst>
            </p:cNvPr>
            <p:cNvCxnSpPr>
              <a:cxnSpLocks/>
              <a:stCxn id="2" idx="4"/>
              <a:endCxn id="8" idx="0"/>
            </p:cNvCxnSpPr>
            <p:nvPr/>
          </p:nvCxnSpPr>
          <p:spPr>
            <a:xfrm flipH="1">
              <a:off x="7012763" y="4587954"/>
              <a:ext cx="345637" cy="21504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36E6630A-83C2-ED5D-2DA3-7471705EEE1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5820000" y="4803000"/>
              <a:ext cx="735563" cy="457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B35B47B-837E-8080-3519-B9D91737D8FD}"/>
                </a:ext>
              </a:extLst>
            </p:cNvPr>
            <p:cNvCxnSpPr>
              <a:cxnSpLocks/>
              <a:stCxn id="6" idx="5"/>
              <a:endCxn id="7" idx="2"/>
            </p:cNvCxnSpPr>
            <p:nvPr/>
          </p:nvCxnSpPr>
          <p:spPr>
            <a:xfrm>
              <a:off x="4280246" y="3752289"/>
              <a:ext cx="625354" cy="10507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2654B2-A292-40D1-CC85-07D0130279A3}"/>
                </a:ext>
              </a:extLst>
            </p:cNvPr>
            <p:cNvCxnSpPr>
              <a:cxnSpLocks/>
              <a:stCxn id="6" idx="6"/>
              <a:endCxn id="5" idx="2"/>
            </p:cNvCxnSpPr>
            <p:nvPr/>
          </p:nvCxnSpPr>
          <p:spPr>
            <a:xfrm flipV="1">
              <a:off x="4414157" y="3150056"/>
              <a:ext cx="1736199" cy="27894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F152C7D-6D5C-55FA-8B9D-68ABF7E72A35}"/>
                </a:ext>
              </a:extLst>
            </p:cNvPr>
            <p:cNvCxnSpPr>
              <a:cxnSpLocks/>
              <a:stCxn id="6" idx="7"/>
              <a:endCxn id="3" idx="2"/>
            </p:cNvCxnSpPr>
            <p:nvPr/>
          </p:nvCxnSpPr>
          <p:spPr>
            <a:xfrm flipV="1">
              <a:off x="4280246" y="2332522"/>
              <a:ext cx="2844081" cy="77318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Content Placeholder 8">
            <a:extLst>
              <a:ext uri="{FF2B5EF4-FFF2-40B4-BE49-F238E27FC236}">
                <a16:creationId xmlns:a16="http://schemas.microsoft.com/office/drawing/2014/main" id="{BA9112B0-0C13-93C5-5497-E1339CD00DA4}"/>
              </a:ext>
            </a:extLst>
          </p:cNvPr>
          <p:cNvSpPr txBox="1">
            <a:spLocks/>
          </p:cNvSpPr>
          <p:nvPr/>
        </p:nvSpPr>
        <p:spPr>
          <a:xfrm>
            <a:off x="7417971" y="1868669"/>
            <a:ext cx="40012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Note the lack of arrow heads, this is called an </a:t>
            </a:r>
            <a:r>
              <a:rPr lang="en-US" sz="1600" b="1" i="1" dirty="0"/>
              <a:t>undirected graph</a:t>
            </a:r>
            <a:r>
              <a:rPr lang="en-US" sz="1600" i="1" dirty="0"/>
              <a:t> because the edges don’t have a particular direction.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69B16D-5EB5-1E41-D0DF-F8044A1DB2C8}"/>
              </a:ext>
            </a:extLst>
          </p:cNvPr>
          <p:cNvCxnSpPr>
            <a:cxnSpLocks/>
          </p:cNvCxnSpPr>
          <p:nvPr/>
        </p:nvCxnSpPr>
        <p:spPr>
          <a:xfrm flipV="1">
            <a:off x="6265971" y="2234677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51AC77-0A15-ADB5-794A-5CEFD688337E}"/>
              </a:ext>
            </a:extLst>
          </p:cNvPr>
          <p:cNvCxnSpPr>
            <a:cxnSpLocks/>
          </p:cNvCxnSpPr>
          <p:nvPr/>
        </p:nvCxnSpPr>
        <p:spPr>
          <a:xfrm>
            <a:off x="6343200" y="4667068"/>
            <a:ext cx="944400" cy="36573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4" name="Content Placeholder 8">
            <a:extLst>
              <a:ext uri="{FF2B5EF4-FFF2-40B4-BE49-F238E27FC236}">
                <a16:creationId xmlns:a16="http://schemas.microsoft.com/office/drawing/2014/main" id="{D3A6B53F-B646-AD11-D6E2-9F33EADDC2A3}"/>
              </a:ext>
            </a:extLst>
          </p:cNvPr>
          <p:cNvSpPr txBox="1">
            <a:spLocks/>
          </p:cNvSpPr>
          <p:nvPr/>
        </p:nvSpPr>
        <p:spPr>
          <a:xfrm>
            <a:off x="7215385" y="4692656"/>
            <a:ext cx="4001229" cy="1004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In this case the relationship is inferred to exist in both directions. The order of the tuple (CHO, LGA) versus (LGA, CHO)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9041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316118"/>
            <a:ext cx="9905998" cy="677482"/>
          </a:xfrm>
        </p:spPr>
        <p:txBody>
          <a:bodyPr/>
          <a:lstStyle/>
          <a:p>
            <a:pPr algn="ctr"/>
            <a:r>
              <a:rPr lang="en-US" dirty="0"/>
              <a:t>Real-World Graph Examples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B4C6C173-0A18-B274-6414-EFA1E856BE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143000" y="165240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Internet Traffic</a:t>
            </a:r>
            <a:r>
              <a:rPr lang="en-US" i="1" dirty="0">
                <a:solidFill>
                  <a:sysClr val="windowText" lastClr="000000"/>
                </a:solidFill>
              </a:rPr>
              <a:t>: Nodes are routers / servers; edges are wired connections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A4C3A7D-A25C-53D2-9EDD-C09D58C0DE56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1141413" y="225720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GPS Navigation</a:t>
            </a:r>
            <a:r>
              <a:rPr lang="en-US" i="1" dirty="0">
                <a:solidFill>
                  <a:sysClr val="windowText" lastClr="000000"/>
                </a:solidFill>
              </a:rPr>
              <a:t>: Nodes are intersections; edges are roads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8BC589-B72C-B747-6292-9F0CB4212EE9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141413" y="2862001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Social Networks</a:t>
            </a:r>
            <a:r>
              <a:rPr lang="en-US" i="1" dirty="0">
                <a:solidFill>
                  <a:sysClr val="windowText" lastClr="000000"/>
                </a:solidFill>
              </a:rPr>
              <a:t>: Nodes are users, edges are friendship connections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E38B8E2-43E0-9551-0DA2-7A8BD2A2A3B4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1143000" y="3486943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Puzzle Solving (e.g., Rubik’s Cube)</a:t>
            </a:r>
            <a:r>
              <a:rPr lang="en-US" i="1" dirty="0">
                <a:solidFill>
                  <a:sysClr val="windowText" lastClr="000000"/>
                </a:solidFill>
              </a:rPr>
              <a:t>: Nodes are configurations; connect similar configurations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3D36046-8260-5A70-7452-D4E36CE4FC5A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143000" y="4091742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Neural Networks</a:t>
            </a:r>
            <a:r>
              <a:rPr lang="en-US" i="1" dirty="0">
                <a:solidFill>
                  <a:sysClr val="windowText" lastClr="000000"/>
                </a:solidFill>
              </a:rPr>
              <a:t>: Nodes are </a:t>
            </a:r>
            <a:r>
              <a:rPr lang="en-US" i="1" dirty="0" err="1">
                <a:solidFill>
                  <a:sysClr val="windowText" lastClr="000000"/>
                </a:solidFill>
              </a:rPr>
              <a:t>perceptrons</a:t>
            </a:r>
            <a:r>
              <a:rPr lang="en-US" i="1" dirty="0">
                <a:solidFill>
                  <a:sysClr val="windowText" lastClr="000000"/>
                </a:solidFill>
              </a:rPr>
              <a:t>, edges are synapses between them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E40AE64-394E-4C77-2D5D-7F32163CF968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1141413" y="4696540"/>
            <a:ext cx="9905999" cy="509057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Markov Decision Processes</a:t>
            </a:r>
            <a:r>
              <a:rPr lang="en-US" i="1" dirty="0">
                <a:solidFill>
                  <a:sysClr val="windowText" lastClr="000000"/>
                </a:solidFill>
              </a:rPr>
              <a:t>: Nodes are states an agent can be in, edges are transitions between states</a:t>
            </a:r>
          </a:p>
        </p:txBody>
      </p:sp>
    </p:spTree>
    <p:extLst>
      <p:ext uri="{BB962C8B-B14F-4D97-AF65-F5344CB8AC3E}">
        <p14:creationId xmlns:p14="http://schemas.microsoft.com/office/powerpoint/2010/main" val="1757008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3" y="229718"/>
            <a:ext cx="9905998" cy="727882"/>
          </a:xfrm>
        </p:spPr>
        <p:txBody>
          <a:bodyPr/>
          <a:lstStyle/>
          <a:p>
            <a:pPr algn="ctr"/>
            <a:r>
              <a:rPr lang="en-US" dirty="0"/>
              <a:t>There are a lot of Graphs Terms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E8B26E6D-9D33-09D5-D837-E24C11C8EB61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1659813" y="1328910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Degree of a vertex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Number of edges connected to that vertex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57F878-3E83-AC71-A66D-00CF0533D541}"/>
              </a:ext>
            </a:extLst>
          </p:cNvPr>
          <p:cNvCxnSpPr/>
          <p:nvPr/>
        </p:nvCxnSpPr>
        <p:spPr>
          <a:xfrm>
            <a:off x="259200" y="2714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586B44F-2525-72B3-F1E7-3A561A396620}"/>
              </a:ext>
            </a:extLst>
          </p:cNvPr>
          <p:cNvSpPr/>
          <p:nvPr/>
        </p:nvSpPr>
        <p:spPr>
          <a:xfrm>
            <a:off x="5472000" y="1607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EBC480F-EC15-0E10-6B24-F2667B5F625C}"/>
              </a:ext>
            </a:extLst>
          </p:cNvPr>
          <p:cNvSpPr/>
          <p:nvPr/>
        </p:nvSpPr>
        <p:spPr>
          <a:xfrm>
            <a:off x="6344612" y="11700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93DA7A5-7536-C53C-EF5F-4A02E64E8D7E}"/>
              </a:ext>
            </a:extLst>
          </p:cNvPr>
          <p:cNvSpPr/>
          <p:nvPr/>
        </p:nvSpPr>
        <p:spPr>
          <a:xfrm>
            <a:off x="6344612" y="19746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564DA8-2EA2-61A2-EB61-2AD24D0E4009}"/>
              </a:ext>
            </a:extLst>
          </p:cNvPr>
          <p:cNvCxnSpPr>
            <a:stCxn id="6" idx="7"/>
            <a:endCxn id="7" idx="2"/>
          </p:cNvCxnSpPr>
          <p:nvPr/>
        </p:nvCxnSpPr>
        <p:spPr>
          <a:xfrm flipV="1">
            <a:off x="5929846" y="1438200"/>
            <a:ext cx="414766" cy="2477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9AE32C4-8D1C-062C-7445-5892B411F3F5}"/>
              </a:ext>
            </a:extLst>
          </p:cNvPr>
          <p:cNvCxnSpPr>
            <a:cxnSpLocks/>
            <a:stCxn id="6" idx="5"/>
            <a:endCxn id="8" idx="2"/>
          </p:cNvCxnSpPr>
          <p:nvPr/>
        </p:nvCxnSpPr>
        <p:spPr>
          <a:xfrm>
            <a:off x="5929846" y="2065246"/>
            <a:ext cx="414766" cy="1775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3">
            <a:extLst>
              <a:ext uri="{FF2B5EF4-FFF2-40B4-BE49-F238E27FC236}">
                <a16:creationId xmlns:a16="http://schemas.microsoft.com/office/drawing/2014/main" id="{B2572FC4-38C7-67AE-8A74-41B1436AE602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>
          <a:xfrm>
            <a:off x="7295778" y="1495800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In this graph, node A has degree 2 and node B has degree 1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E2C50642-4435-7318-768F-99B78D5C10B2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>
          <a:xfrm>
            <a:off x="1659813" y="29178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Indegree vs. Outdegree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Number of edges coming in versus out of a node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B0CEC87-D92B-DCD6-8031-8DBA7C2F5485}"/>
              </a:ext>
            </a:extLst>
          </p:cNvPr>
          <p:cNvSpPr/>
          <p:nvPr/>
        </p:nvSpPr>
        <p:spPr>
          <a:xfrm>
            <a:off x="5779412" y="3166201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9F791B-F754-EDF7-39DC-7D96EA3AD835}"/>
              </a:ext>
            </a:extLst>
          </p:cNvPr>
          <p:cNvCxnSpPr>
            <a:endCxn id="18" idx="1"/>
          </p:cNvCxnSpPr>
          <p:nvPr/>
        </p:nvCxnSpPr>
        <p:spPr>
          <a:xfrm>
            <a:off x="5191200" y="3088800"/>
            <a:ext cx="666766" cy="155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6D5BA8-2E18-0B29-1A0C-57FB5134AB6E}"/>
              </a:ext>
            </a:extLst>
          </p:cNvPr>
          <p:cNvCxnSpPr>
            <a:cxnSpLocks/>
            <a:endCxn id="18" idx="3"/>
          </p:cNvCxnSpPr>
          <p:nvPr/>
        </p:nvCxnSpPr>
        <p:spPr>
          <a:xfrm flipV="1">
            <a:off x="5228123" y="3624047"/>
            <a:ext cx="629843" cy="983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D7691D-6DBA-8F58-73F7-FF9DFE9B970B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6315812" y="3434401"/>
            <a:ext cx="4881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3">
            <a:extLst>
              <a:ext uri="{FF2B5EF4-FFF2-40B4-BE49-F238E27FC236}">
                <a16:creationId xmlns:a16="http://schemas.microsoft.com/office/drawing/2014/main" id="{1C60B907-25AA-88F1-AA55-C25332659EC8}"/>
              </a:ext>
            </a:extLst>
          </p:cNvPr>
          <p:cNvSpPr txBox="1">
            <a:spLocks noChangeArrowheads="1"/>
          </p:cNvSpPr>
          <p:nvPr>
            <p:custDataLst>
              <p:tags r:id="rId5"/>
            </p:custDataLst>
          </p:nvPr>
        </p:nvSpPr>
        <p:spPr>
          <a:xfrm>
            <a:off x="7393624" y="3076402"/>
            <a:ext cx="3031200" cy="7278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Node A has in-degree of 2 and out-degree of 1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E6915-13D2-689F-6F6E-4E0835FEBBB6}"/>
              </a:ext>
            </a:extLst>
          </p:cNvPr>
          <p:cNvCxnSpPr/>
          <p:nvPr/>
        </p:nvCxnSpPr>
        <p:spPr>
          <a:xfrm>
            <a:off x="259200" y="4292400"/>
            <a:ext cx="11469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3">
            <a:extLst>
              <a:ext uri="{FF2B5EF4-FFF2-40B4-BE49-F238E27FC236}">
                <a16:creationId xmlns:a16="http://schemas.microsoft.com/office/drawing/2014/main" id="{A9017B87-040D-AC6A-3C67-79B2DBA4EB93}"/>
              </a:ext>
            </a:extLst>
          </p:cNvPr>
          <p:cNvSpPr txBox="1">
            <a:spLocks noChangeArrowheads="1"/>
          </p:cNvSpPr>
          <p:nvPr>
            <p:custDataLst>
              <p:tags r:id="rId6"/>
            </p:custDataLst>
          </p:nvPr>
        </p:nvSpPr>
        <p:spPr>
          <a:xfrm>
            <a:off x="1659812" y="4726201"/>
            <a:ext cx="3041787" cy="102348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b="1" i="1" u="sng" dirty="0">
                <a:solidFill>
                  <a:sysClr val="windowText" lastClr="000000"/>
                </a:solidFill>
              </a:rPr>
              <a:t>Loop</a:t>
            </a:r>
            <a:r>
              <a:rPr lang="en-US" dirty="0">
                <a:solidFill>
                  <a:sysClr val="windowText" lastClr="000000"/>
                </a:solidFill>
              </a:rPr>
              <a:t>:</a:t>
            </a:r>
            <a:br>
              <a:rPr lang="en-US" dirty="0">
                <a:solidFill>
                  <a:sysClr val="windowText" lastClr="000000"/>
                </a:solidFill>
              </a:rPr>
            </a:br>
            <a:r>
              <a:rPr lang="en-US" sz="1900" dirty="0">
                <a:solidFill>
                  <a:sysClr val="windowText" lastClr="000000"/>
                </a:solidFill>
              </a:rPr>
              <a:t>An edge from a node back onto itself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75273C0-B354-0081-5A3E-7A56BEF2161C}"/>
              </a:ext>
            </a:extLst>
          </p:cNvPr>
          <p:cNvSpPr/>
          <p:nvPr/>
        </p:nvSpPr>
        <p:spPr>
          <a:xfrm>
            <a:off x="5725800" y="5012400"/>
            <a:ext cx="536400" cy="536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77FC2738-4630-D75A-F825-AEAC1802E7CE}"/>
              </a:ext>
            </a:extLst>
          </p:cNvPr>
          <p:cNvCxnSpPr>
            <a:stCxn id="30" idx="0"/>
            <a:endCxn id="30" idx="6"/>
          </p:cNvCxnSpPr>
          <p:nvPr/>
        </p:nvCxnSpPr>
        <p:spPr>
          <a:xfrm rot="16200000" flipH="1">
            <a:off x="5994000" y="5012400"/>
            <a:ext cx="268200" cy="268200"/>
          </a:xfrm>
          <a:prstGeom prst="bentConnector4">
            <a:avLst>
              <a:gd name="adj1" fmla="val -85235"/>
              <a:gd name="adj2" fmla="val 18523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">
            <a:extLst>
              <a:ext uri="{FF2B5EF4-FFF2-40B4-BE49-F238E27FC236}">
                <a16:creationId xmlns:a16="http://schemas.microsoft.com/office/drawing/2014/main" id="{0BE1E1F0-8DDB-28C6-9E3F-9AD5B735385F}"/>
              </a:ext>
            </a:extLst>
          </p:cNvPr>
          <p:cNvSpPr txBox="1">
            <a:spLocks noChangeArrowheads="1"/>
          </p:cNvSpPr>
          <p:nvPr>
            <p:custDataLst>
              <p:tags r:id="rId7"/>
            </p:custDataLst>
          </p:nvPr>
        </p:nvSpPr>
        <p:spPr>
          <a:xfrm>
            <a:off x="7393624" y="4726201"/>
            <a:ext cx="3363176" cy="9183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en-US" sz="1600" i="1" dirty="0"/>
              <a:t>Some graphs / problems allow loops, some don’t. Always good to ask / check! In general, these are NOT allowed unless explicitly noted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1F2CC-A133-384D-C606-C7E185810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EFF79B6F-EC75-9DE5-2D50-587C981C359E}"/>
              </a:ext>
            </a:extLst>
          </p:cNvPr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1141412" y="215318"/>
            <a:ext cx="9905998" cy="663082"/>
          </a:xfrm>
        </p:spPr>
        <p:txBody>
          <a:bodyPr/>
          <a:lstStyle/>
          <a:p>
            <a:pPr algn="ctr"/>
            <a:r>
              <a:rPr lang="en-US" dirty="0"/>
              <a:t>What is the SIZE of A graph</a:t>
            </a:r>
          </a:p>
        </p:txBody>
      </p:sp>
      <p:grpSp>
        <p:nvGrpSpPr>
          <p:cNvPr id="18448" name="Group 18447">
            <a:extLst>
              <a:ext uri="{FF2B5EF4-FFF2-40B4-BE49-F238E27FC236}">
                <a16:creationId xmlns:a16="http://schemas.microsoft.com/office/drawing/2014/main" id="{E4EBE469-7EC7-76A9-900C-A8BDBB9B5322}"/>
              </a:ext>
            </a:extLst>
          </p:cNvPr>
          <p:cNvGrpSpPr/>
          <p:nvPr/>
        </p:nvGrpSpPr>
        <p:grpSpPr>
          <a:xfrm>
            <a:off x="493924" y="2077835"/>
            <a:ext cx="6242400" cy="2836800"/>
            <a:chOff x="1973189" y="2732558"/>
            <a:chExt cx="6242400" cy="2836800"/>
          </a:xfrm>
        </p:grpSpPr>
        <p:sp>
          <p:nvSpPr>
            <p:cNvPr id="18447" name="Rectangle 18446">
              <a:extLst>
                <a:ext uri="{FF2B5EF4-FFF2-40B4-BE49-F238E27FC236}">
                  <a16:creationId xmlns:a16="http://schemas.microsoft.com/office/drawing/2014/main" id="{6EF37BD1-83B3-1EBE-9D0C-17A77FFA91E6}"/>
                </a:ext>
              </a:extLst>
            </p:cNvPr>
            <p:cNvSpPr/>
            <p:nvPr/>
          </p:nvSpPr>
          <p:spPr>
            <a:xfrm>
              <a:off x="1973189" y="2732558"/>
              <a:ext cx="6242400" cy="2836800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4C47532-795F-B6EC-16BA-D404D265C050}"/>
                </a:ext>
              </a:extLst>
            </p:cNvPr>
            <p:cNvSpPr/>
            <p:nvPr/>
          </p:nvSpPr>
          <p:spPr>
            <a:xfrm>
              <a:off x="20448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B9FDC173-C596-436A-4826-237D853A8FC1}"/>
                </a:ext>
              </a:extLst>
            </p:cNvPr>
            <p:cNvSpPr/>
            <p:nvPr/>
          </p:nvSpPr>
          <p:spPr>
            <a:xfrm>
              <a:off x="2888400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D56B9BB-F2F4-5223-1D2B-1D238FED1233}"/>
                </a:ext>
              </a:extLst>
            </p:cNvPr>
            <p:cNvSpPr/>
            <p:nvPr/>
          </p:nvSpPr>
          <p:spPr>
            <a:xfrm>
              <a:off x="4296776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EA083E0-339B-1E22-96A0-A0F2475FB448}"/>
                </a:ext>
              </a:extLst>
            </p:cNvPr>
            <p:cNvSpPr/>
            <p:nvPr/>
          </p:nvSpPr>
          <p:spPr>
            <a:xfrm>
              <a:off x="5496352" y="35784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8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4211F29-DE61-42D7-0187-3F132F6E66A5}"/>
                </a:ext>
              </a:extLst>
            </p:cNvPr>
            <p:cNvSpPr/>
            <p:nvPr/>
          </p:nvSpPr>
          <p:spPr>
            <a:xfrm>
              <a:off x="6129602" y="281160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6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819AF3E-FC6B-EE43-92B3-9E7DBD0343DB}"/>
                </a:ext>
              </a:extLst>
            </p:cNvPr>
            <p:cNvSpPr/>
            <p:nvPr/>
          </p:nvSpPr>
          <p:spPr>
            <a:xfrm>
              <a:off x="6705602" y="3605568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DBB976-C162-757C-364D-036AF0BA4916}"/>
                </a:ext>
              </a:extLst>
            </p:cNvPr>
            <p:cNvSpPr/>
            <p:nvPr/>
          </p:nvSpPr>
          <p:spPr>
            <a:xfrm>
              <a:off x="7556928" y="3717529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9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8F7217B-1552-5E55-B2A9-09FAE2FF8D9E}"/>
                </a:ext>
              </a:extLst>
            </p:cNvPr>
            <p:cNvSpPr/>
            <p:nvPr/>
          </p:nvSpPr>
          <p:spPr>
            <a:xfrm>
              <a:off x="3162603" y="4753360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F33EAA8-EFF0-B75D-3E65-D7981CFB7B35}"/>
                </a:ext>
              </a:extLst>
            </p:cNvPr>
            <p:cNvSpPr/>
            <p:nvPr/>
          </p:nvSpPr>
          <p:spPr>
            <a:xfrm>
              <a:off x="5388176" y="4876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CAD2769-7589-A27D-D7B6-01F65091BAC4}"/>
                </a:ext>
              </a:extLst>
            </p:cNvPr>
            <p:cNvSpPr/>
            <p:nvPr/>
          </p:nvSpPr>
          <p:spPr>
            <a:xfrm>
              <a:off x="7203952" y="4912783"/>
              <a:ext cx="576000" cy="576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00F03B0-0237-E4AB-CC4E-CE04EB942C77}"/>
                </a:ext>
              </a:extLst>
            </p:cNvPr>
            <p:cNvCxnSpPr>
              <a:stCxn id="3" idx="2"/>
              <a:endCxn id="2" idx="6"/>
            </p:cNvCxnSpPr>
            <p:nvPr/>
          </p:nvCxnSpPr>
          <p:spPr>
            <a:xfrm flipH="1">
              <a:off x="2620800" y="3866400"/>
              <a:ext cx="267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3A35D9E-B977-483A-6147-4C2019420F34}"/>
                </a:ext>
              </a:extLst>
            </p:cNvPr>
            <p:cNvCxnSpPr>
              <a:cxnSpLocks/>
              <a:stCxn id="13" idx="1"/>
              <a:endCxn id="2" idx="5"/>
            </p:cNvCxnSpPr>
            <p:nvPr/>
          </p:nvCxnSpPr>
          <p:spPr>
            <a:xfrm flipH="1" flipV="1">
              <a:off x="2536447" y="4070047"/>
              <a:ext cx="29360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B7B3947-77A0-BD79-EC90-2C8119ABE486}"/>
                </a:ext>
              </a:extLst>
            </p:cNvPr>
            <p:cNvCxnSpPr>
              <a:cxnSpLocks/>
              <a:stCxn id="10" idx="1"/>
              <a:endCxn id="2" idx="4"/>
            </p:cNvCxnSpPr>
            <p:nvPr/>
          </p:nvCxnSpPr>
          <p:spPr>
            <a:xfrm flipH="1" flipV="1">
              <a:off x="2332800" y="4154400"/>
              <a:ext cx="914156" cy="6833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7F2C12-7449-BEAD-67A3-F83B7A8C6795}"/>
                </a:ext>
              </a:extLst>
            </p:cNvPr>
            <p:cNvCxnSpPr>
              <a:cxnSpLocks/>
              <a:stCxn id="13" idx="1"/>
              <a:endCxn id="3" idx="5"/>
            </p:cNvCxnSpPr>
            <p:nvPr/>
          </p:nvCxnSpPr>
          <p:spPr>
            <a:xfrm flipH="1" flipV="1">
              <a:off x="3380047" y="4070047"/>
              <a:ext cx="2092482" cy="891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7C7310E-E854-C540-B226-0A6EF26046BE}"/>
                </a:ext>
              </a:extLst>
            </p:cNvPr>
            <p:cNvCxnSpPr>
              <a:cxnSpLocks/>
              <a:stCxn id="13" idx="0"/>
              <a:endCxn id="4" idx="4"/>
            </p:cNvCxnSpPr>
            <p:nvPr/>
          </p:nvCxnSpPr>
          <p:spPr>
            <a:xfrm flipH="1" flipV="1">
              <a:off x="4584776" y="4154400"/>
              <a:ext cx="1091400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94BAA4D-8634-6E23-AEEF-1FEE64BBBC3E}"/>
                </a:ext>
              </a:extLst>
            </p:cNvPr>
            <p:cNvCxnSpPr>
              <a:cxnSpLocks/>
              <a:stCxn id="13" idx="0"/>
              <a:endCxn id="5" idx="4"/>
            </p:cNvCxnSpPr>
            <p:nvPr/>
          </p:nvCxnSpPr>
          <p:spPr>
            <a:xfrm flipV="1">
              <a:off x="5676176" y="4154400"/>
              <a:ext cx="108176" cy="722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2165FBC-8267-80EB-4E77-1CA17A533B3E}"/>
                </a:ext>
              </a:extLst>
            </p:cNvPr>
            <p:cNvCxnSpPr>
              <a:cxnSpLocks/>
              <a:stCxn id="13" idx="7"/>
              <a:endCxn id="6" idx="4"/>
            </p:cNvCxnSpPr>
            <p:nvPr/>
          </p:nvCxnSpPr>
          <p:spPr>
            <a:xfrm flipV="1">
              <a:off x="5879823" y="3387600"/>
              <a:ext cx="537779" cy="15735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E981BBF-E668-EC77-467A-6CA21AF06211}"/>
                </a:ext>
              </a:extLst>
            </p:cNvPr>
            <p:cNvCxnSpPr>
              <a:cxnSpLocks/>
              <a:stCxn id="13" idx="7"/>
              <a:endCxn id="7" idx="3"/>
            </p:cNvCxnSpPr>
            <p:nvPr/>
          </p:nvCxnSpPr>
          <p:spPr>
            <a:xfrm flipV="1">
              <a:off x="5879823" y="4097215"/>
              <a:ext cx="910132" cy="8639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85E5908-3D3C-1AE2-FB0B-C11086320AE5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>
              <a:off x="5964176" y="5164783"/>
              <a:ext cx="1239776" cy="360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3CBAF7-0F20-4B1B-2E47-1C41CB13B414}"/>
                </a:ext>
              </a:extLst>
            </p:cNvPr>
            <p:cNvCxnSpPr>
              <a:cxnSpLocks/>
              <a:stCxn id="13" idx="2"/>
              <a:endCxn id="10" idx="6"/>
            </p:cNvCxnSpPr>
            <p:nvPr/>
          </p:nvCxnSpPr>
          <p:spPr>
            <a:xfrm flipH="1" flipV="1">
              <a:off x="3738603" y="5041360"/>
              <a:ext cx="1649573" cy="1234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454DA50-6AFE-4536-9E63-C91D952906CB}"/>
                </a:ext>
              </a:extLst>
            </p:cNvPr>
            <p:cNvCxnSpPr>
              <a:cxnSpLocks/>
              <a:stCxn id="13" idx="7"/>
              <a:endCxn id="8" idx="3"/>
            </p:cNvCxnSpPr>
            <p:nvPr/>
          </p:nvCxnSpPr>
          <p:spPr>
            <a:xfrm flipV="1">
              <a:off x="5879823" y="4209176"/>
              <a:ext cx="1761458" cy="7519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0C46C23-3DD8-3D0A-9CF3-126BFFFD15E1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7281602" y="3893568"/>
              <a:ext cx="275326" cy="1119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5DAA4EA-991B-F07D-9570-9C0380833FFC}"/>
                </a:ext>
              </a:extLst>
            </p:cNvPr>
            <p:cNvCxnSpPr>
              <a:cxnSpLocks/>
              <a:stCxn id="7" idx="0"/>
              <a:endCxn id="6" idx="5"/>
            </p:cNvCxnSpPr>
            <p:nvPr/>
          </p:nvCxnSpPr>
          <p:spPr>
            <a:xfrm flipH="1" flipV="1">
              <a:off x="6621249" y="3303247"/>
              <a:ext cx="372353" cy="30232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5057851E-8254-7DC0-6C1C-E258B03D0639}"/>
                </a:ext>
              </a:extLst>
            </p:cNvPr>
            <p:cNvCxnSpPr>
              <a:cxnSpLocks/>
              <a:stCxn id="3" idx="7"/>
              <a:endCxn id="6" idx="2"/>
            </p:cNvCxnSpPr>
            <p:nvPr/>
          </p:nvCxnSpPr>
          <p:spPr>
            <a:xfrm flipV="1">
              <a:off x="3380047" y="3099600"/>
              <a:ext cx="2749555" cy="5631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534F41A-8542-6CDE-141F-C94AE0877653}"/>
                </a:ext>
              </a:extLst>
            </p:cNvPr>
            <p:cNvCxnSpPr>
              <a:cxnSpLocks/>
              <a:stCxn id="3" idx="6"/>
              <a:endCxn id="4" idx="2"/>
            </p:cNvCxnSpPr>
            <p:nvPr/>
          </p:nvCxnSpPr>
          <p:spPr>
            <a:xfrm>
              <a:off x="3464400" y="3866400"/>
              <a:ext cx="8323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09188EA8-958D-F14C-CEA0-48FB2A513BEB}"/>
                </a:ext>
              </a:extLst>
            </p:cNvPr>
            <p:cNvCxnSpPr>
              <a:stCxn id="3" idx="0"/>
              <a:endCxn id="5" idx="0"/>
            </p:cNvCxnSpPr>
            <p:nvPr/>
          </p:nvCxnSpPr>
          <p:spPr>
            <a:xfrm rot="5400000" flipH="1" flipV="1">
              <a:off x="4480376" y="2274424"/>
              <a:ext cx="12700" cy="2607952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32" name="Straight Arrow Connector 18431">
              <a:extLst>
                <a:ext uri="{FF2B5EF4-FFF2-40B4-BE49-F238E27FC236}">
                  <a16:creationId xmlns:a16="http://schemas.microsoft.com/office/drawing/2014/main" id="{E8A26935-786E-6797-A5F3-ABBA7B9E5072}"/>
                </a:ext>
              </a:extLst>
            </p:cNvPr>
            <p:cNvCxnSpPr>
              <a:cxnSpLocks/>
              <a:stCxn id="4" idx="6"/>
              <a:endCxn id="5" idx="2"/>
            </p:cNvCxnSpPr>
            <p:nvPr/>
          </p:nvCxnSpPr>
          <p:spPr>
            <a:xfrm>
              <a:off x="4872776" y="3866400"/>
              <a:ext cx="6235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449" name="Content Placeholder 8">
                <a:extLst>
                  <a:ext uri="{FF2B5EF4-FFF2-40B4-BE49-F238E27FC236}">
                    <a16:creationId xmlns:a16="http://schemas.microsoft.com/office/drawing/2014/main" id="{795DB78D-87BA-9FCE-4444-75CC7CDEF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5892" y="1251664"/>
                <a:ext cx="2916845" cy="13968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Graph size is based on the number of nodes and number of edges. These are denoted by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1600" i="1" dirty="0"/>
                  <a:t> respectively</a:t>
                </a:r>
              </a:p>
            </p:txBody>
          </p:sp>
        </mc:Choice>
        <mc:Fallback>
          <p:sp>
            <p:nvSpPr>
              <p:cNvPr id="18449" name="Content Placeholder 8">
                <a:extLst>
                  <a:ext uri="{FF2B5EF4-FFF2-40B4-BE49-F238E27FC236}">
                    <a16:creationId xmlns:a16="http://schemas.microsoft.com/office/drawing/2014/main" id="{795DB78D-87BA-9FCE-4444-75CC7CDEF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892" y="1251664"/>
                <a:ext cx="2916845" cy="1396860"/>
              </a:xfrm>
              <a:prstGeom prst="rect">
                <a:avLst/>
              </a:prstGeom>
              <a:blipFill>
                <a:blip r:embed="rId3"/>
                <a:stretch>
                  <a:fillRect r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51" name="Straight Connector 18450">
            <a:extLst>
              <a:ext uri="{FF2B5EF4-FFF2-40B4-BE49-F238E27FC236}">
                <a16:creationId xmlns:a16="http://schemas.microsoft.com/office/drawing/2014/main" id="{FACDEA1A-856D-CBF0-2605-4FBECC654D86}"/>
              </a:ext>
            </a:extLst>
          </p:cNvPr>
          <p:cNvCxnSpPr>
            <a:cxnSpLocks/>
          </p:cNvCxnSpPr>
          <p:nvPr/>
        </p:nvCxnSpPr>
        <p:spPr>
          <a:xfrm flipV="1">
            <a:off x="6869415" y="1903465"/>
            <a:ext cx="1131568" cy="50682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452" name="Content Placeholder 8">
                <a:extLst>
                  <a:ext uri="{FF2B5EF4-FFF2-40B4-BE49-F238E27FC236}">
                    <a16:creationId xmlns:a16="http://schemas.microsoft.com/office/drawing/2014/main" id="{77973463-7CEB-E4B1-2EC1-56DAB16E133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593913" y="3496235"/>
                <a:ext cx="3954887" cy="30629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maximum number of edges in a graph? Depends on: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Undirected (loops):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Undirected (no loops):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d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Directed (loops):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Directed (no loops):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1600" i="1" dirty="0"/>
              </a:p>
            </p:txBody>
          </p:sp>
        </mc:Choice>
        <mc:Fallback>
          <p:sp>
            <p:nvSpPr>
              <p:cNvPr id="18452" name="Content Placeholder 8">
                <a:extLst>
                  <a:ext uri="{FF2B5EF4-FFF2-40B4-BE49-F238E27FC236}">
                    <a16:creationId xmlns:a16="http://schemas.microsoft.com/office/drawing/2014/main" id="{77973463-7CEB-E4B1-2EC1-56DAB16E1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3913" y="3496235"/>
                <a:ext cx="3954887" cy="3062965"/>
              </a:xfrm>
              <a:prstGeom prst="rect">
                <a:avLst/>
              </a:prstGeom>
              <a:blipFill>
                <a:blip r:embed="rId4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453" name="Straight Connector 18452">
            <a:extLst>
              <a:ext uri="{FF2B5EF4-FFF2-40B4-BE49-F238E27FC236}">
                <a16:creationId xmlns:a16="http://schemas.microsoft.com/office/drawing/2014/main" id="{A77B5E1B-F7A4-87E8-5B72-BFA78228205D}"/>
              </a:ext>
            </a:extLst>
          </p:cNvPr>
          <p:cNvCxnSpPr>
            <a:cxnSpLocks/>
          </p:cNvCxnSpPr>
          <p:nvPr/>
        </p:nvCxnSpPr>
        <p:spPr>
          <a:xfrm>
            <a:off x="6869415" y="3751200"/>
            <a:ext cx="682016" cy="1523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869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40579</TotalTime>
  <Words>2199</Words>
  <Application>Microsoft Macintosh PowerPoint</Application>
  <PresentationFormat>Widescreen</PresentationFormat>
  <Paragraphs>323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Cambria Math</vt:lpstr>
      <vt:lpstr>Tw Cen MT</vt:lpstr>
      <vt:lpstr>Circuit</vt:lpstr>
      <vt:lpstr>Graphs – Basic Structure and BFS</vt:lpstr>
      <vt:lpstr>Graphs Introduction</vt:lpstr>
      <vt:lpstr>Module 1 Topics</vt:lpstr>
      <vt:lpstr>Graphs - Introduction</vt:lpstr>
      <vt:lpstr>What is a Graph?</vt:lpstr>
      <vt:lpstr>Another Example: Airline Routes</vt:lpstr>
      <vt:lpstr>Real-World Graph Examples</vt:lpstr>
      <vt:lpstr>There are a lot of Graphs Terms</vt:lpstr>
      <vt:lpstr>What is the SIZE of A graph</vt:lpstr>
      <vt:lpstr>More Graph Terms!</vt:lpstr>
      <vt:lpstr>Cycle</vt:lpstr>
      <vt:lpstr>Definitions: Weighted Graph</vt:lpstr>
      <vt:lpstr>Graphs - Representation</vt:lpstr>
      <vt:lpstr>Graph Representation 1: Adjacency Matrix</vt:lpstr>
      <vt:lpstr>Graph Representation 1: Adjacency List</vt:lpstr>
      <vt:lpstr>Pros and Cons</vt:lpstr>
      <vt:lpstr>Discussion: How to store weighted Graphs?</vt:lpstr>
      <vt:lpstr>Breadth-First Search</vt:lpstr>
      <vt:lpstr>Breadth-First Search: What’s the Point?</vt:lpstr>
      <vt:lpstr>BFS: Input and Output</vt:lpstr>
      <vt:lpstr>Breadth-First Search: Overall Strategy</vt:lpstr>
      <vt:lpstr>Breadth-first search, quick example</vt:lpstr>
      <vt:lpstr>Breadth-first search implementation</vt:lpstr>
      <vt:lpstr>Breadth-first search implementation</vt:lpstr>
      <vt:lpstr>Breadth-first search implementation</vt:lpstr>
      <vt:lpstr>Correctness of BFS</vt:lpstr>
      <vt:lpstr>Breadth-first search: Some Properties</vt:lpstr>
      <vt:lpstr>Breadth-first search: Some Properties</vt:lpstr>
      <vt:lpstr>Breadth-first search: Some Properties</vt:lpstr>
      <vt:lpstr>Correctness of BFS</vt:lpstr>
      <vt:lpstr>Proof of Correctness</vt:lpstr>
      <vt:lpstr>REMINDER: The Code!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  <vt:lpstr>Proof of Correctness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Floryan, Mark Richard (mrf8t)</cp:lastModifiedBy>
  <cp:revision>245</cp:revision>
  <dcterms:created xsi:type="dcterms:W3CDTF">2023-02-24T14:15:53Z</dcterms:created>
  <dcterms:modified xsi:type="dcterms:W3CDTF">2025-07-31T14:37:28Z</dcterms:modified>
</cp:coreProperties>
</file>