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41"/>
  </p:notesMasterIdLst>
  <p:sldIdLst>
    <p:sldId id="517" r:id="rId2"/>
    <p:sldId id="534" r:id="rId3"/>
    <p:sldId id="475" r:id="rId4"/>
    <p:sldId id="530" r:id="rId5"/>
    <p:sldId id="335" r:id="rId6"/>
    <p:sldId id="477" r:id="rId7"/>
    <p:sldId id="492" r:id="rId8"/>
    <p:sldId id="391" r:id="rId9"/>
    <p:sldId id="535" r:id="rId10"/>
    <p:sldId id="536" r:id="rId11"/>
    <p:sldId id="539" r:id="rId12"/>
    <p:sldId id="434" r:id="rId13"/>
    <p:sldId id="392" r:id="rId14"/>
    <p:sldId id="404" r:id="rId15"/>
    <p:sldId id="538" r:id="rId16"/>
    <p:sldId id="405" r:id="rId17"/>
    <p:sldId id="537" r:id="rId18"/>
    <p:sldId id="363" r:id="rId19"/>
    <p:sldId id="344" r:id="rId20"/>
    <p:sldId id="540" r:id="rId21"/>
    <p:sldId id="541" r:id="rId22"/>
    <p:sldId id="533" r:id="rId23"/>
    <p:sldId id="520" r:id="rId24"/>
    <p:sldId id="488" r:id="rId25"/>
    <p:sldId id="353" r:id="rId26"/>
    <p:sldId id="402" r:id="rId27"/>
    <p:sldId id="399" r:id="rId28"/>
    <p:sldId id="400" r:id="rId29"/>
    <p:sldId id="542" r:id="rId30"/>
    <p:sldId id="531" r:id="rId31"/>
    <p:sldId id="523" r:id="rId32"/>
    <p:sldId id="543" r:id="rId33"/>
    <p:sldId id="524" r:id="rId34"/>
    <p:sldId id="544" r:id="rId35"/>
    <p:sldId id="545" r:id="rId36"/>
    <p:sldId id="546" r:id="rId37"/>
    <p:sldId id="547" r:id="rId38"/>
    <p:sldId id="548" r:id="rId39"/>
    <p:sldId id="54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08"/>
    <p:restoredTop sz="94639"/>
  </p:normalViewPr>
  <p:slideViewPr>
    <p:cSldViewPr snapToGrid="0" snapToObjects="1">
      <p:cViewPr varScale="1">
        <p:scale>
          <a:sx n="134" d="100"/>
          <a:sy n="134" d="100"/>
        </p:scale>
        <p:origin x="208" y="1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8/5/25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CF3BA0B-E698-5540-9A51-8083476D2E3D}" type="datetime1">
              <a:rPr lang="en-US" smtClean="0"/>
              <a:t>8/5/25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077838D-B11C-614E-A08E-4EEFC82B0C3A}" type="datetime1">
              <a:rPr lang="en-US" smtClean="0"/>
              <a:t>8/5/25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13A4990-3C60-3640-8339-4AA1D075E030}" type="datetime1">
              <a:rPr lang="en-US" smtClean="0"/>
              <a:t>8/5/25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B975995-E789-7444-A0F4-C99D7EFE52CF}" type="datetime1">
              <a:rPr lang="en-US" smtClean="0"/>
              <a:t>8/5/25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361CC93-0D8C-314E-940B-2B9C0C9A184D}" type="datetime1">
              <a:rPr lang="en-US" smtClean="0"/>
              <a:t>8/5/25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FC66E91-7F47-1D4B-A106-B2D1EABC6C33}" type="datetime1">
              <a:rPr lang="en-US" smtClean="0"/>
              <a:t>8/5/25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E41962D-803E-624E-B855-4E74BAAC62CE}" type="datetime1">
              <a:rPr lang="en-US" smtClean="0"/>
              <a:t>8/5/25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178DDA-4B07-F247-83B3-B754B14FDD0D}" type="datetime1">
              <a:rPr lang="en-US" smtClean="0"/>
              <a:t>8/5/25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71004-396B-8747-9A38-63BFCEC5D796}" type="datetime1">
              <a:rPr lang="en-US" smtClean="0"/>
              <a:t>8/5/25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4ECE0E3-ED19-2346-A2D6-36D38B853075}" type="datetime1">
              <a:rPr lang="en-US" smtClean="0"/>
              <a:t>8/5/25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43B5EC-2A1A-5C45-BED1-7B532E860D4D}" type="datetime1">
              <a:rPr lang="en-US" smtClean="0"/>
              <a:t>8/5/25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F67943-9AF6-F744-AAB0-77241154B9E4}" type="datetime1">
              <a:rPr lang="en-US" smtClean="0"/>
              <a:t>8/5/25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FB0B33-18F4-7146-BAA8-FA96684D8431}" type="datetime1">
              <a:rPr lang="en-US" smtClean="0"/>
              <a:t>8/5/25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94A0E1-81D9-7047-9501-E167FDE856C9}" type="datetime1">
              <a:rPr lang="en-US" smtClean="0"/>
              <a:t>8/5/25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68B26-117A-2440-8E74-75615700EE30}" type="datetime1">
              <a:rPr lang="en-US" smtClean="0"/>
              <a:t>8/5/25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518F820-0046-BB43-8322-B48D912FF64B}" type="datetime1">
              <a:rPr lang="en-US" smtClean="0"/>
              <a:t>8/5/25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D6318F5-69AB-754B-8CD2-F6B47A9B8667}" type="datetime1">
              <a:rPr lang="en-US" smtClean="0"/>
              <a:t>8/5/25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C8C344D-9141-BC4D-9923-D67060F426F1}" type="datetime1">
              <a:rPr lang="en-US" smtClean="0"/>
              <a:t>8/5/25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0.tif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tif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slideLayout" Target="../slideLayouts/slideLayout2.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slideLayout" Target="../slideLayouts/slideLayout2.xml"/><Relationship Id="rId4" Type="http://schemas.openxmlformats.org/officeDocument/2006/relationships/tags" Target="../tags/tag4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Using DFS for Topological Sorting and Strongly Connected Components</a:t>
            </a:r>
          </a:p>
        </p:txBody>
      </p:sp>
      <p:sp>
        <p:nvSpPr>
          <p:cNvPr id="3" name="Subtitle 2"/>
          <p:cNvSpPr>
            <a:spLocks noGrp="1"/>
          </p:cNvSpPr>
          <p:nvPr>
            <p:ph type="subTitle" idx="1"/>
          </p:nvPr>
        </p:nvSpPr>
        <p:spPr>
          <a:xfrm>
            <a:off x="1876423" y="3679530"/>
            <a:ext cx="8791575" cy="1655762"/>
          </a:xfrm>
        </p:spPr>
        <p:txBody>
          <a:bodyPr/>
          <a:lstStyle/>
          <a:p>
            <a:pPr algn="ctr"/>
            <a:r>
              <a:rPr lang="en-US" dirty="0"/>
              <a:t>CS 3100: DSA2</a:t>
            </a:r>
          </a:p>
          <a:p>
            <a:pPr algn="ctr"/>
            <a:r>
              <a:rPr lang="en-US" dirty="0"/>
              <a:t>Mark Floryan</a:t>
            </a:r>
          </a:p>
        </p:txBody>
      </p:sp>
    </p:spTree>
    <p:extLst>
      <p:ext uri="{BB962C8B-B14F-4D97-AF65-F5344CB8AC3E}">
        <p14:creationId xmlns:p14="http://schemas.microsoft.com/office/powerpoint/2010/main" val="31932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D770B-E56E-82AD-59AC-83E5A58C6043}"/>
            </a:ext>
          </a:extLst>
        </p:cNvPr>
        <p:cNvGrpSpPr/>
        <p:nvPr/>
      </p:nvGrpSpPr>
      <p:grpSpPr>
        <a:xfrm>
          <a:off x="0" y="0"/>
          <a:ext cx="0" cy="0"/>
          <a:chOff x="0" y="0"/>
          <a:chExt cx="0" cy="0"/>
        </a:xfrm>
      </p:grpSpPr>
      <p:sp>
        <p:nvSpPr>
          <p:cNvPr id="44033" name="Title 1">
            <a:extLst>
              <a:ext uri="{FF2B5EF4-FFF2-40B4-BE49-F238E27FC236}">
                <a16:creationId xmlns:a16="http://schemas.microsoft.com/office/drawing/2014/main" id="{BB86A8B4-0B98-98E1-8231-4B023AD5239D}"/>
              </a:ext>
            </a:extLst>
          </p:cNvPr>
          <p:cNvSpPr>
            <a:spLocks noGrp="1"/>
          </p:cNvSpPr>
          <p:nvPr>
            <p:ph type="title"/>
          </p:nvPr>
        </p:nvSpPr>
        <p:spPr>
          <a:xfrm>
            <a:off x="1143001" y="254308"/>
            <a:ext cx="9905998" cy="753082"/>
          </a:xfrm>
        </p:spPr>
        <p:txBody>
          <a:bodyPr/>
          <a:lstStyle/>
          <a:p>
            <a:pPr algn="ctr"/>
            <a:r>
              <a:rPr lang="en-US" altLang="en-US" dirty="0">
                <a:latin typeface="Calibri" panose="020F0502020204030204" pitchFamily="34" charset="0"/>
                <a:ea typeface="ＭＳ Ｐゴシック" panose="020B0600070205080204" pitchFamily="34" charset="-128"/>
              </a:rPr>
              <a:t>DFS Algorithm 1 (Recursion)</a:t>
            </a:r>
          </a:p>
        </p:txBody>
      </p:sp>
      <p:sp>
        <p:nvSpPr>
          <p:cNvPr id="3" name="TextBox 3">
            <a:extLst>
              <a:ext uri="{FF2B5EF4-FFF2-40B4-BE49-F238E27FC236}">
                <a16:creationId xmlns:a16="http://schemas.microsoft.com/office/drawing/2014/main" id="{B11D3485-BCDB-D93F-5B26-D02F8D36FE8A}"/>
              </a:ext>
            </a:extLst>
          </p:cNvPr>
          <p:cNvSpPr txBox="1">
            <a:spLocks noChangeArrowheads="1"/>
          </p:cNvSpPr>
          <p:nvPr/>
        </p:nvSpPr>
        <p:spPr bwMode="auto">
          <a:xfrm>
            <a:off x="6834753" y="1690061"/>
            <a:ext cx="3611105" cy="3477875"/>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dirty="0">
                <a:solidFill>
                  <a:schemeClr val="bg1"/>
                </a:solidFill>
                <a:latin typeface="Calibri" panose="020F0502020204030204" pitchFamily="34" charset="0"/>
              </a:rPr>
              <a:t>DFS-VISIT(G, u):</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u.d</a:t>
            </a:r>
            <a:r>
              <a:rPr lang="en-US" altLang="en-US" sz="2000" dirty="0">
                <a:solidFill>
                  <a:schemeClr val="bg1"/>
                </a:solidFill>
                <a:latin typeface="Calibri" panose="020F0502020204030204" pitchFamily="34" charset="0"/>
              </a:rPr>
              <a:t> = time</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GRAY</a:t>
            </a:r>
          </a:p>
          <a:p>
            <a:r>
              <a:rPr lang="en-US" altLang="en-US" sz="2000" dirty="0">
                <a:solidFill>
                  <a:schemeClr val="bg1"/>
                </a:solidFill>
                <a:latin typeface="Calibri" panose="020F0502020204030204" pitchFamily="34" charset="0"/>
              </a:rPr>
              <a:t>    for each v in </a:t>
            </a:r>
            <a:r>
              <a:rPr lang="en-US" altLang="en-US" sz="2000" dirty="0" err="1">
                <a:solidFill>
                  <a:schemeClr val="bg1"/>
                </a:solidFill>
                <a:latin typeface="Calibri" panose="020F0502020204030204" pitchFamily="34" charset="0"/>
              </a:rPr>
              <a:t>G.Adj</a:t>
            </a:r>
            <a:r>
              <a:rPr lang="en-US" altLang="en-US" sz="2000" dirty="0">
                <a:solidFill>
                  <a:schemeClr val="bg1"/>
                </a:solidFill>
                <a:latin typeface="Calibri" panose="020F0502020204030204" pitchFamily="34" charset="0"/>
              </a:rPr>
              <a:t>[u]</a:t>
            </a:r>
          </a:p>
          <a:p>
            <a:r>
              <a:rPr lang="en-US" altLang="en-US" sz="2000" dirty="0">
                <a:solidFill>
                  <a:schemeClr val="bg1"/>
                </a:solidFill>
                <a:latin typeface="Calibri" panose="020F0502020204030204" pitchFamily="34" charset="0"/>
              </a:rPr>
              <a:t>        if </a:t>
            </a:r>
            <a:r>
              <a:rPr lang="en-US" altLang="en-US" sz="2000" dirty="0" err="1">
                <a:solidFill>
                  <a:schemeClr val="bg1"/>
                </a:solidFill>
                <a:latin typeface="Calibri" panose="020F0502020204030204" pitchFamily="34" charset="0"/>
              </a:rPr>
              <a:t>v.color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v.</a:t>
            </a:r>
            <a:r>
              <a:rPr lang="el-GR" altLang="en-US" sz="2000" dirty="0">
                <a:solidFill>
                  <a:schemeClr val="bg1"/>
                </a:solidFill>
                <a:latin typeface="Calibri" panose="020F0502020204030204" pitchFamily="34" charset="0"/>
              </a:rPr>
              <a:t>π</a:t>
            </a:r>
            <a:r>
              <a:rPr lang="en-US" altLang="en-US" sz="2000" dirty="0">
                <a:solidFill>
                  <a:schemeClr val="bg1"/>
                </a:solidFill>
                <a:latin typeface="Calibri" panose="020F0502020204030204" pitchFamily="34" charset="0"/>
              </a:rPr>
              <a:t> = u</a:t>
            </a:r>
          </a:p>
          <a:p>
            <a:r>
              <a:rPr lang="en-US" altLang="en-US" sz="2000" dirty="0">
                <a:solidFill>
                  <a:schemeClr val="bg1"/>
                </a:solidFill>
                <a:latin typeface="Calibri" panose="020F0502020204030204" pitchFamily="34" charset="0"/>
              </a:rPr>
              <a:t>            DFS-VISIT(G, v)</a:t>
            </a:r>
            <a:endParaRPr lang="en-US" altLang="ja-JP" sz="2000" dirty="0">
              <a:solidFill>
                <a:schemeClr val="bg1"/>
              </a:solidFill>
              <a:latin typeface="Calibri" panose="020F0502020204030204" pitchFamily="34" charset="0"/>
            </a:endParaRP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BLACK</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u.f</a:t>
            </a:r>
            <a:r>
              <a:rPr lang="en-US" altLang="en-US" sz="2000" dirty="0">
                <a:solidFill>
                  <a:schemeClr val="bg1"/>
                </a:solidFill>
                <a:latin typeface="Calibri" panose="020F0502020204030204" pitchFamily="34" charset="0"/>
              </a:rPr>
              <a:t> = time</a:t>
            </a:r>
          </a:p>
        </p:txBody>
      </p:sp>
      <p:sp>
        <p:nvSpPr>
          <p:cNvPr id="2" name="TextBox 1">
            <a:extLst>
              <a:ext uri="{FF2B5EF4-FFF2-40B4-BE49-F238E27FC236}">
                <a16:creationId xmlns:a16="http://schemas.microsoft.com/office/drawing/2014/main" id="{49E810E9-8BF4-5BDD-ACF8-473A1F7ECC9A}"/>
              </a:ext>
            </a:extLst>
          </p:cNvPr>
          <p:cNvSpPr txBox="1"/>
          <p:nvPr/>
        </p:nvSpPr>
        <p:spPr>
          <a:xfrm>
            <a:off x="884695" y="1525272"/>
            <a:ext cx="3175862" cy="923330"/>
          </a:xfrm>
          <a:prstGeom prst="rect">
            <a:avLst/>
          </a:prstGeom>
          <a:noFill/>
        </p:spPr>
        <p:txBody>
          <a:bodyPr wrap="square" rtlCol="0">
            <a:spAutoFit/>
          </a:bodyPr>
          <a:lstStyle/>
          <a:p>
            <a:pPr algn="ctr"/>
            <a:r>
              <a:rPr lang="en-US" i="1" dirty="0"/>
              <a:t>Increment time by 1 and mark this node as being discovered at this time. Make the node gray also!</a:t>
            </a:r>
          </a:p>
        </p:txBody>
      </p:sp>
      <p:cxnSp>
        <p:nvCxnSpPr>
          <p:cNvPr id="4" name="Straight Connector 3">
            <a:extLst>
              <a:ext uri="{FF2B5EF4-FFF2-40B4-BE49-F238E27FC236}">
                <a16:creationId xmlns:a16="http://schemas.microsoft.com/office/drawing/2014/main" id="{FDF52818-2E7D-BCE9-269C-19D02625DDF6}"/>
              </a:ext>
            </a:extLst>
          </p:cNvPr>
          <p:cNvCxnSpPr>
            <a:cxnSpLocks/>
          </p:cNvCxnSpPr>
          <p:nvPr/>
        </p:nvCxnSpPr>
        <p:spPr>
          <a:xfrm>
            <a:off x="4060557" y="1986937"/>
            <a:ext cx="2929179" cy="438548"/>
          </a:xfrm>
          <a:prstGeom prst="line">
            <a:avLst/>
          </a:prstGeom>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28905C5-D1DD-5479-2A8C-E94E98F48AFB}"/>
              </a:ext>
            </a:extLst>
          </p:cNvPr>
          <p:cNvSpPr txBox="1"/>
          <p:nvPr/>
        </p:nvSpPr>
        <p:spPr>
          <a:xfrm>
            <a:off x="729712" y="3340497"/>
            <a:ext cx="3175862" cy="923330"/>
          </a:xfrm>
          <a:prstGeom prst="rect">
            <a:avLst/>
          </a:prstGeom>
          <a:noFill/>
        </p:spPr>
        <p:txBody>
          <a:bodyPr wrap="square" rtlCol="0">
            <a:spAutoFit/>
          </a:bodyPr>
          <a:lstStyle/>
          <a:p>
            <a:pPr algn="ctr"/>
            <a:r>
              <a:rPr lang="en-US" i="1" dirty="0"/>
              <a:t>Search each neighbor of u. If you find a white neighbor then recursively explore it!</a:t>
            </a:r>
          </a:p>
        </p:txBody>
      </p:sp>
      <p:cxnSp>
        <p:nvCxnSpPr>
          <p:cNvPr id="7" name="Straight Connector 6">
            <a:extLst>
              <a:ext uri="{FF2B5EF4-FFF2-40B4-BE49-F238E27FC236}">
                <a16:creationId xmlns:a16="http://schemas.microsoft.com/office/drawing/2014/main" id="{0EA04933-CC7A-4678-520F-C2ACB695D983}"/>
              </a:ext>
            </a:extLst>
          </p:cNvPr>
          <p:cNvCxnSpPr>
            <a:cxnSpLocks/>
          </p:cNvCxnSpPr>
          <p:nvPr/>
        </p:nvCxnSpPr>
        <p:spPr>
          <a:xfrm flipV="1">
            <a:off x="3905574" y="3317380"/>
            <a:ext cx="3153904" cy="484782"/>
          </a:xfrm>
          <a:prstGeom prst="line">
            <a:avLst/>
          </a:prstGeom>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95BB57-9289-35AA-2AE1-45A84B2708AF}"/>
              </a:ext>
            </a:extLst>
          </p:cNvPr>
          <p:cNvSpPr txBox="1"/>
          <p:nvPr/>
        </p:nvSpPr>
        <p:spPr>
          <a:xfrm>
            <a:off x="1512377" y="5519802"/>
            <a:ext cx="3175862" cy="923330"/>
          </a:xfrm>
          <a:prstGeom prst="rect">
            <a:avLst/>
          </a:prstGeom>
          <a:noFill/>
        </p:spPr>
        <p:txBody>
          <a:bodyPr wrap="square" rtlCol="0">
            <a:spAutoFit/>
          </a:bodyPr>
          <a:lstStyle/>
          <a:p>
            <a:pPr algn="ctr"/>
            <a:r>
              <a:rPr lang="en-US" i="1" dirty="0"/>
              <a:t>We are now done with node u, so set it to black and increment the time and set the finish time</a:t>
            </a:r>
          </a:p>
        </p:txBody>
      </p:sp>
      <p:cxnSp>
        <p:nvCxnSpPr>
          <p:cNvPr id="10" name="Straight Connector 9">
            <a:extLst>
              <a:ext uri="{FF2B5EF4-FFF2-40B4-BE49-F238E27FC236}">
                <a16:creationId xmlns:a16="http://schemas.microsoft.com/office/drawing/2014/main" id="{F1B9FD45-E851-BC59-0CEC-8F9B7657CBD7}"/>
              </a:ext>
            </a:extLst>
          </p:cNvPr>
          <p:cNvCxnSpPr>
            <a:cxnSpLocks/>
          </p:cNvCxnSpPr>
          <p:nvPr/>
        </p:nvCxnSpPr>
        <p:spPr>
          <a:xfrm flipV="1">
            <a:off x="4688239" y="4706271"/>
            <a:ext cx="2301497" cy="1078094"/>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717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F14D4-3CE4-F63E-F0C8-2D3EB6751CD2}"/>
            </a:ext>
          </a:extLst>
        </p:cNvPr>
        <p:cNvGrpSpPr/>
        <p:nvPr/>
      </p:nvGrpSpPr>
      <p:grpSpPr>
        <a:xfrm>
          <a:off x="0" y="0"/>
          <a:ext cx="0" cy="0"/>
          <a:chOff x="0" y="0"/>
          <a:chExt cx="0" cy="0"/>
        </a:xfrm>
      </p:grpSpPr>
      <p:sp>
        <p:nvSpPr>
          <p:cNvPr id="44033" name="Title 1">
            <a:extLst>
              <a:ext uri="{FF2B5EF4-FFF2-40B4-BE49-F238E27FC236}">
                <a16:creationId xmlns:a16="http://schemas.microsoft.com/office/drawing/2014/main" id="{D38CB937-356B-BCD9-0D96-E543F32C07AF}"/>
              </a:ext>
            </a:extLst>
          </p:cNvPr>
          <p:cNvSpPr>
            <a:spLocks noGrp="1"/>
          </p:cNvSpPr>
          <p:nvPr>
            <p:ph type="title"/>
          </p:nvPr>
        </p:nvSpPr>
        <p:spPr>
          <a:xfrm>
            <a:off x="1143001" y="254308"/>
            <a:ext cx="9905998" cy="753082"/>
          </a:xfrm>
        </p:spPr>
        <p:txBody>
          <a:bodyPr/>
          <a:lstStyle/>
          <a:p>
            <a:pPr algn="ctr"/>
            <a:r>
              <a:rPr lang="en-US" altLang="en-US" dirty="0">
                <a:latin typeface="Calibri" panose="020F0502020204030204" pitchFamily="34" charset="0"/>
                <a:ea typeface="ＭＳ Ｐゴシック" panose="020B0600070205080204" pitchFamily="34" charset="-128"/>
              </a:rPr>
              <a:t>DFS Algorithm 1 (Recursion)</a:t>
            </a:r>
          </a:p>
        </p:txBody>
      </p:sp>
      <p:sp>
        <p:nvSpPr>
          <p:cNvPr id="44034" name="TextBox 3">
            <a:extLst>
              <a:ext uri="{FF2B5EF4-FFF2-40B4-BE49-F238E27FC236}">
                <a16:creationId xmlns:a16="http://schemas.microsoft.com/office/drawing/2014/main" id="{9F6D1768-8B3D-F270-1A26-7EE5E86BED8E}"/>
              </a:ext>
            </a:extLst>
          </p:cNvPr>
          <p:cNvSpPr txBox="1">
            <a:spLocks noChangeArrowheads="1"/>
          </p:cNvSpPr>
          <p:nvPr/>
        </p:nvSpPr>
        <p:spPr bwMode="auto">
          <a:xfrm>
            <a:off x="1718375" y="1947663"/>
            <a:ext cx="3808709" cy="2554545"/>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dirty="0">
                <a:solidFill>
                  <a:schemeClr val="bg1"/>
                </a:solidFill>
                <a:latin typeface="Calibri" panose="020F0502020204030204" pitchFamily="34" charset="0"/>
              </a:rPr>
              <a:t>DFS(G):</a:t>
            </a:r>
          </a:p>
          <a:p>
            <a:r>
              <a:rPr lang="en-US" altLang="en-US" sz="2000" dirty="0">
                <a:solidFill>
                  <a:schemeClr val="bg1"/>
                </a:solidFill>
                <a:latin typeface="Calibri" panose="020F0502020204030204" pitchFamily="34" charset="0"/>
              </a:rPr>
              <a:t>    for each vertex u in G.V</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u.</a:t>
            </a:r>
            <a:r>
              <a:rPr lang="el-GR" altLang="en-US" sz="2000" dirty="0">
                <a:solidFill>
                  <a:schemeClr val="bg1"/>
                </a:solidFill>
                <a:latin typeface="Calibri" panose="020F0502020204030204" pitchFamily="34" charset="0"/>
              </a:rPr>
              <a:t>π</a:t>
            </a:r>
            <a:r>
              <a:rPr lang="en-US" altLang="en-US" sz="2000" dirty="0">
                <a:solidFill>
                  <a:schemeClr val="bg1"/>
                </a:solidFill>
                <a:latin typeface="Calibri" panose="020F0502020204030204" pitchFamily="34" charset="0"/>
              </a:rPr>
              <a:t> = NIL</a:t>
            </a:r>
          </a:p>
          <a:p>
            <a:r>
              <a:rPr lang="en-US" altLang="en-US" sz="2000" dirty="0">
                <a:solidFill>
                  <a:schemeClr val="bg1"/>
                </a:solidFill>
                <a:latin typeface="Calibri" panose="020F0502020204030204" pitchFamily="34" charset="0"/>
              </a:rPr>
              <a:t>    time = 0</a:t>
            </a:r>
          </a:p>
          <a:p>
            <a:r>
              <a:rPr lang="en-US" altLang="en-US" sz="2000" dirty="0">
                <a:solidFill>
                  <a:schemeClr val="bg1"/>
                </a:solidFill>
                <a:latin typeface="Calibri" panose="020F0502020204030204" pitchFamily="34" charset="0"/>
              </a:rPr>
              <a:t>    for each vertex u in G.V</a:t>
            </a:r>
          </a:p>
          <a:p>
            <a:r>
              <a:rPr lang="en-US" altLang="en-US" sz="2000" dirty="0">
                <a:solidFill>
                  <a:schemeClr val="bg1"/>
                </a:solidFill>
                <a:latin typeface="Calibri" panose="020F0502020204030204" pitchFamily="34" charset="0"/>
              </a:rPr>
              <a:t>        if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DFS-VISIT(G, u)</a:t>
            </a:r>
          </a:p>
        </p:txBody>
      </p:sp>
      <p:sp>
        <p:nvSpPr>
          <p:cNvPr id="3" name="TextBox 3">
            <a:extLst>
              <a:ext uri="{FF2B5EF4-FFF2-40B4-BE49-F238E27FC236}">
                <a16:creationId xmlns:a16="http://schemas.microsoft.com/office/drawing/2014/main" id="{2F19504D-2AAE-0416-F027-2515EFCC7547}"/>
              </a:ext>
            </a:extLst>
          </p:cNvPr>
          <p:cNvSpPr txBox="1">
            <a:spLocks noChangeArrowheads="1"/>
          </p:cNvSpPr>
          <p:nvPr/>
        </p:nvSpPr>
        <p:spPr bwMode="auto">
          <a:xfrm>
            <a:off x="6720453" y="1485999"/>
            <a:ext cx="3611105" cy="3477875"/>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dirty="0">
                <a:solidFill>
                  <a:schemeClr val="bg1"/>
                </a:solidFill>
                <a:latin typeface="Calibri" panose="020F0502020204030204" pitchFamily="34" charset="0"/>
              </a:rPr>
              <a:t>DFS-VISIT(G, u):</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u.d</a:t>
            </a:r>
            <a:r>
              <a:rPr lang="en-US" altLang="en-US" sz="2000" dirty="0">
                <a:solidFill>
                  <a:schemeClr val="bg1"/>
                </a:solidFill>
                <a:latin typeface="Calibri" panose="020F0502020204030204" pitchFamily="34" charset="0"/>
              </a:rPr>
              <a:t> = time</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GRAY</a:t>
            </a:r>
          </a:p>
          <a:p>
            <a:r>
              <a:rPr lang="en-US" altLang="en-US" sz="2000" dirty="0">
                <a:solidFill>
                  <a:schemeClr val="bg1"/>
                </a:solidFill>
                <a:latin typeface="Calibri" panose="020F0502020204030204" pitchFamily="34" charset="0"/>
              </a:rPr>
              <a:t>    for each v in </a:t>
            </a:r>
            <a:r>
              <a:rPr lang="en-US" altLang="en-US" sz="2000" dirty="0" err="1">
                <a:solidFill>
                  <a:schemeClr val="bg1"/>
                </a:solidFill>
                <a:latin typeface="Calibri" panose="020F0502020204030204" pitchFamily="34" charset="0"/>
              </a:rPr>
              <a:t>G.Adj</a:t>
            </a:r>
            <a:r>
              <a:rPr lang="en-US" altLang="en-US" sz="2000" dirty="0">
                <a:solidFill>
                  <a:schemeClr val="bg1"/>
                </a:solidFill>
                <a:latin typeface="Calibri" panose="020F0502020204030204" pitchFamily="34" charset="0"/>
              </a:rPr>
              <a:t>[u]</a:t>
            </a:r>
          </a:p>
          <a:p>
            <a:r>
              <a:rPr lang="en-US" altLang="en-US" sz="2000" dirty="0">
                <a:solidFill>
                  <a:schemeClr val="bg1"/>
                </a:solidFill>
                <a:latin typeface="Calibri" panose="020F0502020204030204" pitchFamily="34" charset="0"/>
              </a:rPr>
              <a:t>        if </a:t>
            </a:r>
            <a:r>
              <a:rPr lang="en-US" altLang="en-US" sz="2000" dirty="0" err="1">
                <a:solidFill>
                  <a:schemeClr val="bg1"/>
                </a:solidFill>
                <a:latin typeface="Calibri" panose="020F0502020204030204" pitchFamily="34" charset="0"/>
              </a:rPr>
              <a:t>v.color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v.</a:t>
            </a:r>
            <a:r>
              <a:rPr lang="el-GR" altLang="en-US" sz="2000" dirty="0">
                <a:solidFill>
                  <a:schemeClr val="bg1"/>
                </a:solidFill>
                <a:latin typeface="Calibri" panose="020F0502020204030204" pitchFamily="34" charset="0"/>
              </a:rPr>
              <a:t>π</a:t>
            </a:r>
            <a:r>
              <a:rPr lang="en-US" altLang="en-US" sz="2000" dirty="0">
                <a:solidFill>
                  <a:schemeClr val="bg1"/>
                </a:solidFill>
                <a:latin typeface="Calibri" panose="020F0502020204030204" pitchFamily="34" charset="0"/>
              </a:rPr>
              <a:t> = u</a:t>
            </a:r>
          </a:p>
          <a:p>
            <a:r>
              <a:rPr lang="en-US" altLang="en-US" sz="2000" dirty="0">
                <a:solidFill>
                  <a:schemeClr val="bg1"/>
                </a:solidFill>
                <a:latin typeface="Calibri" panose="020F0502020204030204" pitchFamily="34" charset="0"/>
              </a:rPr>
              <a:t>            DFS-VISIT(G, v)</a:t>
            </a:r>
            <a:endParaRPr lang="en-US" altLang="ja-JP" sz="2000" dirty="0">
              <a:solidFill>
                <a:schemeClr val="bg1"/>
              </a:solidFill>
              <a:latin typeface="Calibri" panose="020F0502020204030204" pitchFamily="34" charset="0"/>
            </a:endParaRP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BLACK</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u.f</a:t>
            </a:r>
            <a:r>
              <a:rPr lang="en-US" altLang="en-US" sz="2000" dirty="0">
                <a:solidFill>
                  <a:schemeClr val="bg1"/>
                </a:solidFill>
                <a:latin typeface="Calibri" panose="020F0502020204030204" pitchFamily="34" charset="0"/>
              </a:rPr>
              <a:t> = time</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6DEA7C37-7D43-1AE2-78D8-3B1D213FE918}"/>
                  </a:ext>
                </a:extLst>
              </p:cNvPr>
              <p:cNvSpPr txBox="1"/>
              <p:nvPr/>
            </p:nvSpPr>
            <p:spPr>
              <a:xfrm>
                <a:off x="1718375" y="5519802"/>
                <a:ext cx="8613183" cy="369332"/>
              </a:xfrm>
              <a:prstGeom prst="rect">
                <a:avLst/>
              </a:prstGeom>
              <a:noFill/>
              <a:ln>
                <a:solidFill>
                  <a:schemeClr val="tx1">
                    <a:lumMod val="95000"/>
                  </a:schemeClr>
                </a:solidFill>
              </a:ln>
            </p:spPr>
            <p:txBody>
              <a:bodyPr wrap="square" rtlCol="0">
                <a:spAutoFit/>
              </a:bodyPr>
              <a:lstStyle/>
              <a:p>
                <a:pPr algn="ctr"/>
                <a:r>
                  <a:rPr lang="en-US" b="1" i="1" dirty="0"/>
                  <a:t>What is the runtime?</a:t>
                </a:r>
                <a:r>
                  <a:rPr lang="en-US" i="1" dirty="0"/>
                  <a:t> Just like BFS, we get </a:t>
                </a:r>
                <a14:m>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i="1" dirty="0"/>
                  <a:t> time. Why?</a:t>
                </a:r>
              </a:p>
            </p:txBody>
          </p:sp>
        </mc:Choice>
        <mc:Fallback>
          <p:sp>
            <p:nvSpPr>
              <p:cNvPr id="2" name="TextBox 1">
                <a:extLst>
                  <a:ext uri="{FF2B5EF4-FFF2-40B4-BE49-F238E27FC236}">
                    <a16:creationId xmlns:a16="http://schemas.microsoft.com/office/drawing/2014/main" id="{6DEA7C37-7D43-1AE2-78D8-3B1D213FE918}"/>
                  </a:ext>
                </a:extLst>
              </p:cNvPr>
              <p:cNvSpPr txBox="1">
                <a:spLocks noRot="1" noChangeAspect="1" noMove="1" noResize="1" noEditPoints="1" noAdjustHandles="1" noChangeArrowheads="1" noChangeShapeType="1" noTextEdit="1"/>
              </p:cNvSpPr>
              <p:nvPr/>
            </p:nvSpPr>
            <p:spPr>
              <a:xfrm>
                <a:off x="1718375" y="5519802"/>
                <a:ext cx="8613183" cy="369332"/>
              </a:xfrm>
              <a:prstGeom prst="rect">
                <a:avLst/>
              </a:prstGeom>
              <a:blipFill>
                <a:blip r:embed="rId2"/>
                <a:stretch>
                  <a:fillRect t="-3125" b="-2187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934035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a:xfrm>
            <a:off x="1141413" y="231062"/>
            <a:ext cx="9905998" cy="598099"/>
          </a:xfrm>
        </p:spPr>
        <p:txBody>
          <a:bodyPr/>
          <a:lstStyle/>
          <a:p>
            <a:pPr algn="ctr"/>
            <a:r>
              <a:rPr lang="en-US" dirty="0"/>
              <a:t>DFS Strategy 2: Use a stack</a:t>
            </a:r>
          </a:p>
        </p:txBody>
      </p:sp>
      <p:pic>
        <p:nvPicPr>
          <p:cNvPr id="5" name="Picture 4">
            <a:extLst>
              <a:ext uri="{FF2B5EF4-FFF2-40B4-BE49-F238E27FC236}">
                <a16:creationId xmlns:a16="http://schemas.microsoft.com/office/drawing/2014/main" id="{4925F0AE-5270-CDAD-8FC4-E2571F53E855}"/>
              </a:ext>
            </a:extLst>
          </p:cNvPr>
          <p:cNvPicPr>
            <a:picLocks noChangeAspect="1"/>
          </p:cNvPicPr>
          <p:nvPr/>
        </p:nvPicPr>
        <p:blipFill>
          <a:blip r:embed="rId3"/>
          <a:stretch>
            <a:fillRect/>
          </a:stretch>
        </p:blipFill>
        <p:spPr>
          <a:xfrm>
            <a:off x="1751336" y="1070688"/>
            <a:ext cx="3711195" cy="5556250"/>
          </a:xfrm>
          <a:prstGeom prst="rect">
            <a:avLst/>
          </a:prstGeom>
        </p:spPr>
      </p:pic>
      <p:sp>
        <p:nvSpPr>
          <p:cNvPr id="6" name="TextBox 5">
            <a:extLst>
              <a:ext uri="{FF2B5EF4-FFF2-40B4-BE49-F238E27FC236}">
                <a16:creationId xmlns:a16="http://schemas.microsoft.com/office/drawing/2014/main" id="{15AD9348-CCC6-4972-36C7-BBDC8A909DEB}"/>
              </a:ext>
            </a:extLst>
          </p:cNvPr>
          <p:cNvSpPr txBox="1"/>
          <p:nvPr/>
        </p:nvSpPr>
        <p:spPr>
          <a:xfrm>
            <a:off x="7084019" y="1567413"/>
            <a:ext cx="3175862" cy="923330"/>
          </a:xfrm>
          <a:prstGeom prst="rect">
            <a:avLst/>
          </a:prstGeom>
          <a:noFill/>
        </p:spPr>
        <p:txBody>
          <a:bodyPr wrap="square" rtlCol="0">
            <a:spAutoFit/>
          </a:bodyPr>
          <a:lstStyle/>
          <a:p>
            <a:pPr algn="ctr"/>
            <a:r>
              <a:rPr lang="en-US" i="1" dirty="0"/>
              <a:t>This is BFS from last time. However, if we change the queue to a stack then we get DFS!</a:t>
            </a:r>
          </a:p>
        </p:txBody>
      </p:sp>
      <p:cxnSp>
        <p:nvCxnSpPr>
          <p:cNvPr id="7" name="Straight Connector 6">
            <a:extLst>
              <a:ext uri="{FF2B5EF4-FFF2-40B4-BE49-F238E27FC236}">
                <a16:creationId xmlns:a16="http://schemas.microsoft.com/office/drawing/2014/main" id="{FB78DA01-EFFF-7643-70EE-BA9F62A88365}"/>
              </a:ext>
            </a:extLst>
          </p:cNvPr>
          <p:cNvCxnSpPr>
            <a:cxnSpLocks/>
          </p:cNvCxnSpPr>
          <p:nvPr/>
        </p:nvCxnSpPr>
        <p:spPr>
          <a:xfrm flipH="1">
            <a:off x="5107982" y="2386739"/>
            <a:ext cx="1976037" cy="759417"/>
          </a:xfrm>
          <a:prstGeom prst="line">
            <a:avLst/>
          </a:prstGeom>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F03FB5C-49F9-70CC-8B66-ED1950221290}"/>
              </a:ext>
            </a:extLst>
          </p:cNvPr>
          <p:cNvCxnSpPr>
            <a:cxnSpLocks/>
          </p:cNvCxnSpPr>
          <p:nvPr/>
        </p:nvCxnSpPr>
        <p:spPr>
          <a:xfrm>
            <a:off x="2324746" y="3580108"/>
            <a:ext cx="790413" cy="0"/>
          </a:xfrm>
          <a:prstGeom prst="line">
            <a:avLst/>
          </a:prstGeom>
          <a:ln w="60325"/>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FB9C5FBC-64DB-D827-F81E-7E80835F2F3D}"/>
              </a:ext>
            </a:extLst>
          </p:cNvPr>
          <p:cNvSpPr txBox="1"/>
          <p:nvPr/>
        </p:nvSpPr>
        <p:spPr>
          <a:xfrm>
            <a:off x="3141073" y="3395442"/>
            <a:ext cx="1569660" cy="369332"/>
          </a:xfrm>
          <a:prstGeom prst="rect">
            <a:avLst/>
          </a:prstGeom>
          <a:noFill/>
        </p:spPr>
        <p:txBody>
          <a:bodyPr wrap="none" rtlCol="0">
            <a:spAutoFit/>
          </a:bodyPr>
          <a:lstStyle/>
          <a:p>
            <a:r>
              <a:rPr lang="en-US" dirty="0">
                <a:solidFill>
                  <a:schemeClr val="bg1"/>
                </a:solidFill>
              </a:rPr>
              <a:t>Q=new Stack()</a:t>
            </a:r>
          </a:p>
        </p:txBody>
      </p:sp>
      <p:cxnSp>
        <p:nvCxnSpPr>
          <p:cNvPr id="16" name="Straight Connector 15">
            <a:extLst>
              <a:ext uri="{FF2B5EF4-FFF2-40B4-BE49-F238E27FC236}">
                <a16:creationId xmlns:a16="http://schemas.microsoft.com/office/drawing/2014/main" id="{93ABBF5B-2C77-1FA5-D1F5-C0604E245AC3}"/>
              </a:ext>
            </a:extLst>
          </p:cNvPr>
          <p:cNvCxnSpPr>
            <a:cxnSpLocks/>
          </p:cNvCxnSpPr>
          <p:nvPr/>
        </p:nvCxnSpPr>
        <p:spPr>
          <a:xfrm>
            <a:off x="2324746" y="3867863"/>
            <a:ext cx="1601157" cy="0"/>
          </a:xfrm>
          <a:prstGeom prst="line">
            <a:avLst/>
          </a:prstGeom>
          <a:ln w="60325"/>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5B1A5C7-3A44-B8BA-26D1-6C1AD6C45F4C}"/>
              </a:ext>
            </a:extLst>
          </p:cNvPr>
          <p:cNvSpPr txBox="1"/>
          <p:nvPr/>
        </p:nvSpPr>
        <p:spPr>
          <a:xfrm>
            <a:off x="3952555" y="3673672"/>
            <a:ext cx="1010213" cy="369332"/>
          </a:xfrm>
          <a:prstGeom prst="rect">
            <a:avLst/>
          </a:prstGeom>
          <a:noFill/>
        </p:spPr>
        <p:txBody>
          <a:bodyPr wrap="none" rtlCol="0">
            <a:spAutoFit/>
          </a:bodyPr>
          <a:lstStyle/>
          <a:p>
            <a:r>
              <a:rPr lang="en-US" dirty="0">
                <a:solidFill>
                  <a:schemeClr val="bg1"/>
                </a:solidFill>
              </a:rPr>
              <a:t>Push(Q,s)</a:t>
            </a:r>
          </a:p>
        </p:txBody>
      </p:sp>
      <p:cxnSp>
        <p:nvCxnSpPr>
          <p:cNvPr id="19" name="Straight Connector 18">
            <a:extLst>
              <a:ext uri="{FF2B5EF4-FFF2-40B4-BE49-F238E27FC236}">
                <a16:creationId xmlns:a16="http://schemas.microsoft.com/office/drawing/2014/main" id="{8FE096C9-C9CB-63B8-E5A2-98D736E1A7B8}"/>
              </a:ext>
            </a:extLst>
          </p:cNvPr>
          <p:cNvCxnSpPr>
            <a:cxnSpLocks/>
          </p:cNvCxnSpPr>
          <p:nvPr/>
        </p:nvCxnSpPr>
        <p:spPr>
          <a:xfrm>
            <a:off x="3258196" y="4401263"/>
            <a:ext cx="1361429" cy="0"/>
          </a:xfrm>
          <a:prstGeom prst="line">
            <a:avLst/>
          </a:prstGeom>
          <a:ln w="60325"/>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DBCA73A5-6A0F-D54A-77C1-E4BEF90FFCC9}"/>
              </a:ext>
            </a:extLst>
          </p:cNvPr>
          <p:cNvSpPr txBox="1"/>
          <p:nvPr/>
        </p:nvSpPr>
        <p:spPr>
          <a:xfrm>
            <a:off x="4603105" y="4210236"/>
            <a:ext cx="833626" cy="369332"/>
          </a:xfrm>
          <a:prstGeom prst="rect">
            <a:avLst/>
          </a:prstGeom>
          <a:noFill/>
        </p:spPr>
        <p:txBody>
          <a:bodyPr wrap="none" rtlCol="0">
            <a:spAutoFit/>
          </a:bodyPr>
          <a:lstStyle/>
          <a:p>
            <a:r>
              <a:rPr lang="en-US" dirty="0">
                <a:solidFill>
                  <a:schemeClr val="bg1"/>
                </a:solidFill>
              </a:rPr>
              <a:t>Pop(Q)</a:t>
            </a:r>
          </a:p>
        </p:txBody>
      </p:sp>
      <p:cxnSp>
        <p:nvCxnSpPr>
          <p:cNvPr id="22" name="Straight Connector 21">
            <a:extLst>
              <a:ext uri="{FF2B5EF4-FFF2-40B4-BE49-F238E27FC236}">
                <a16:creationId xmlns:a16="http://schemas.microsoft.com/office/drawing/2014/main" id="{25A43B5B-6B5A-DBA3-AB62-259C79752CE8}"/>
              </a:ext>
            </a:extLst>
          </p:cNvPr>
          <p:cNvCxnSpPr>
            <a:cxnSpLocks/>
          </p:cNvCxnSpPr>
          <p:nvPr/>
        </p:nvCxnSpPr>
        <p:spPr>
          <a:xfrm>
            <a:off x="3601339" y="6039563"/>
            <a:ext cx="1506643" cy="0"/>
          </a:xfrm>
          <a:prstGeom prst="line">
            <a:avLst/>
          </a:prstGeom>
          <a:ln w="60325"/>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182DAA91-6139-0532-B025-4170E53C030F}"/>
              </a:ext>
            </a:extLst>
          </p:cNvPr>
          <p:cNvSpPr txBox="1"/>
          <p:nvPr/>
        </p:nvSpPr>
        <p:spPr>
          <a:xfrm>
            <a:off x="5198742" y="5844648"/>
            <a:ext cx="1034257" cy="369332"/>
          </a:xfrm>
          <a:prstGeom prst="rect">
            <a:avLst/>
          </a:prstGeom>
          <a:solidFill>
            <a:schemeClr val="tx1"/>
          </a:solidFill>
        </p:spPr>
        <p:txBody>
          <a:bodyPr wrap="none" rtlCol="0">
            <a:spAutoFit/>
          </a:bodyPr>
          <a:lstStyle/>
          <a:p>
            <a:r>
              <a:rPr lang="en-US" dirty="0">
                <a:solidFill>
                  <a:schemeClr val="bg1"/>
                </a:solidFill>
              </a:rPr>
              <a:t>Push(</a:t>
            </a:r>
            <a:r>
              <a:rPr lang="en-US" dirty="0" err="1">
                <a:solidFill>
                  <a:schemeClr val="bg1"/>
                </a:solidFill>
              </a:rPr>
              <a:t>Q,v</a:t>
            </a:r>
            <a:r>
              <a:rPr lang="en-US" dirty="0">
                <a:solidFill>
                  <a:schemeClr val="bg1"/>
                </a:solidFill>
              </a:rPr>
              <a:t>)</a:t>
            </a:r>
          </a:p>
        </p:txBody>
      </p:sp>
      <p:sp>
        <p:nvSpPr>
          <p:cNvPr id="25" name="TextBox 24">
            <a:extLst>
              <a:ext uri="{FF2B5EF4-FFF2-40B4-BE49-F238E27FC236}">
                <a16:creationId xmlns:a16="http://schemas.microsoft.com/office/drawing/2014/main" id="{F9F96D4D-420E-61B9-C7EE-762B9D3E96AB}"/>
              </a:ext>
            </a:extLst>
          </p:cNvPr>
          <p:cNvSpPr txBox="1"/>
          <p:nvPr/>
        </p:nvSpPr>
        <p:spPr>
          <a:xfrm>
            <a:off x="7738198" y="4210236"/>
            <a:ext cx="3615601" cy="1477328"/>
          </a:xfrm>
          <a:prstGeom prst="rect">
            <a:avLst/>
          </a:prstGeom>
          <a:noFill/>
        </p:spPr>
        <p:txBody>
          <a:bodyPr wrap="square" rtlCol="0">
            <a:spAutoFit/>
          </a:bodyPr>
          <a:lstStyle/>
          <a:p>
            <a:pPr algn="ctr"/>
            <a:r>
              <a:rPr lang="en-US" i="1" dirty="0"/>
              <a:t>Note that ‘d’ represents the start (discovery) time. Recording the finish time using the strategy is non-trivial. If we need the finish time then this is a bad algorithm to use!</a:t>
            </a:r>
          </a:p>
        </p:txBody>
      </p:sp>
      <p:cxnSp>
        <p:nvCxnSpPr>
          <p:cNvPr id="26" name="Straight Connector 25">
            <a:extLst>
              <a:ext uri="{FF2B5EF4-FFF2-40B4-BE49-F238E27FC236}">
                <a16:creationId xmlns:a16="http://schemas.microsoft.com/office/drawing/2014/main" id="{C08BC6FD-2506-4354-3745-66CED0407448}"/>
              </a:ext>
            </a:extLst>
          </p:cNvPr>
          <p:cNvCxnSpPr>
            <a:cxnSpLocks/>
          </p:cNvCxnSpPr>
          <p:nvPr/>
        </p:nvCxnSpPr>
        <p:spPr>
          <a:xfrm flipH="1">
            <a:off x="5107982" y="5223544"/>
            <a:ext cx="2731093" cy="282673"/>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65127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AD0AF23-0157-EA46-B859-4686E95920E1}"/>
              </a:ext>
            </a:extLst>
          </p:cNvPr>
          <p:cNvSpPr>
            <a:spLocks noGrp="1"/>
          </p:cNvSpPr>
          <p:nvPr>
            <p:ph type="title"/>
          </p:nvPr>
        </p:nvSpPr>
        <p:spPr>
          <a:xfrm>
            <a:off x="1141412" y="275618"/>
            <a:ext cx="9905998" cy="638782"/>
          </a:xfrm>
        </p:spPr>
        <p:txBody>
          <a:bodyPr/>
          <a:lstStyle/>
          <a:p>
            <a:pPr algn="ctr"/>
            <a:r>
              <a:rPr lang="en-US" altLang="en-US" dirty="0">
                <a:latin typeface="Calibri" panose="020F0502020204030204" pitchFamily="34" charset="0"/>
                <a:ea typeface="ＭＳ Ｐゴシック" panose="020B0600070205080204" pitchFamily="34" charset="-128"/>
              </a:rPr>
              <a:t>DFS Example</a:t>
            </a:r>
          </a:p>
        </p:txBody>
      </p:sp>
      <p:pic>
        <p:nvPicPr>
          <p:cNvPr id="46083" name="Picture 3">
            <a:extLst>
              <a:ext uri="{FF2B5EF4-FFF2-40B4-BE49-F238E27FC236}">
                <a16:creationId xmlns:a16="http://schemas.microsoft.com/office/drawing/2014/main" id="{D93B0142-C573-4C49-8909-8506B0FF17A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26965" y="2119313"/>
            <a:ext cx="8138070"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2">
            <a:extLst>
              <a:ext uri="{FF2B5EF4-FFF2-40B4-BE49-F238E27FC236}">
                <a16:creationId xmlns:a16="http://schemas.microsoft.com/office/drawing/2014/main" id="{532DE1C9-808D-55C7-33F5-B5A4BB3918F8}"/>
              </a:ext>
            </a:extLst>
          </p:cNvPr>
          <p:cNvSpPr txBox="1">
            <a:spLocks/>
          </p:cNvSpPr>
          <p:nvPr/>
        </p:nvSpPr>
        <p:spPr>
          <a:xfrm>
            <a:off x="4950617" y="1401762"/>
            <a:ext cx="2287588" cy="56038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defRPr/>
            </a:pPr>
            <a:r>
              <a:rPr lang="en-US" dirty="0"/>
              <a:t>Source vertex: s</a:t>
            </a:r>
          </a:p>
          <a:p>
            <a:pPr>
              <a:defRPr/>
            </a:pPr>
            <a:endParaRPr lang="en-US" dirty="0"/>
          </a:p>
          <a:p>
            <a:pPr>
              <a:defRPr/>
            </a:pPr>
            <a:endParaRPr lang="en-US" dirty="0"/>
          </a:p>
        </p:txBody>
      </p:sp>
    </p:spTree>
    <p:extLst>
      <p:ext uri="{BB962C8B-B14F-4D97-AF65-F5344CB8AC3E}">
        <p14:creationId xmlns:p14="http://schemas.microsoft.com/office/powerpoint/2010/main" val="1243586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a:extLst>
              <a:ext uri="{FF2B5EF4-FFF2-40B4-BE49-F238E27FC236}">
                <a16:creationId xmlns:a16="http://schemas.microsoft.com/office/drawing/2014/main" id="{87B49D17-082A-A240-941D-16A7BCD5D19C}"/>
              </a:ext>
            </a:extLst>
          </p:cNvPr>
          <p:cNvSpPr>
            <a:spLocks noGrp="1"/>
          </p:cNvSpPr>
          <p:nvPr>
            <p:ph type="title"/>
          </p:nvPr>
        </p:nvSpPr>
        <p:spPr>
          <a:xfrm>
            <a:off x="1141413" y="227993"/>
            <a:ext cx="9905998" cy="648307"/>
          </a:xfrm>
        </p:spPr>
        <p:txBody>
          <a:bodyPr/>
          <a:lstStyle/>
          <a:p>
            <a:pPr algn="ctr"/>
            <a:r>
              <a:rPr lang="en-US" altLang="en-US" dirty="0">
                <a:ea typeface="ＭＳ Ｐゴシック" panose="020B0600070205080204" pitchFamily="34" charset="-128"/>
              </a:rPr>
              <a:t>Properties of DFS Search, DFS Trees</a:t>
            </a:r>
          </a:p>
        </p:txBody>
      </p:sp>
      <p:pic>
        <p:nvPicPr>
          <p:cNvPr id="53251" name="Picture 3" descr="Preview.png">
            <a:extLst>
              <a:ext uri="{FF2B5EF4-FFF2-40B4-BE49-F238E27FC236}">
                <a16:creationId xmlns:a16="http://schemas.microsoft.com/office/drawing/2014/main" id="{726D927C-4655-184D-A113-D76D3D7A95C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32214" y="1743074"/>
            <a:ext cx="9327572" cy="3579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9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7F99B-FE39-64DC-A866-A477DFD9051B}"/>
            </a:ext>
          </a:extLst>
        </p:cNvPr>
        <p:cNvGrpSpPr/>
        <p:nvPr/>
      </p:nvGrpSpPr>
      <p:grpSpPr>
        <a:xfrm>
          <a:off x="0" y="0"/>
          <a:ext cx="0" cy="0"/>
          <a:chOff x="0" y="0"/>
          <a:chExt cx="0" cy="0"/>
        </a:xfrm>
      </p:grpSpPr>
      <p:sp>
        <p:nvSpPr>
          <p:cNvPr id="53249" name="Title 1">
            <a:extLst>
              <a:ext uri="{FF2B5EF4-FFF2-40B4-BE49-F238E27FC236}">
                <a16:creationId xmlns:a16="http://schemas.microsoft.com/office/drawing/2014/main" id="{B37600A2-1CC0-4927-D329-473C3F6F4718}"/>
              </a:ext>
            </a:extLst>
          </p:cNvPr>
          <p:cNvSpPr>
            <a:spLocks noGrp="1"/>
          </p:cNvSpPr>
          <p:nvPr>
            <p:ph type="title"/>
          </p:nvPr>
        </p:nvSpPr>
        <p:spPr>
          <a:xfrm>
            <a:off x="1141413" y="227993"/>
            <a:ext cx="9905998" cy="648307"/>
          </a:xfrm>
        </p:spPr>
        <p:txBody>
          <a:bodyPr/>
          <a:lstStyle/>
          <a:p>
            <a:pPr algn="ctr"/>
            <a:r>
              <a:rPr lang="en-US" altLang="en-US" dirty="0">
                <a:ea typeface="ＭＳ Ｐゴシック" panose="020B0600070205080204" pitchFamily="34" charset="-128"/>
              </a:rPr>
              <a:t>Properties of DFS Search, DFS Trees</a:t>
            </a:r>
          </a:p>
        </p:txBody>
      </p:sp>
      <p:pic>
        <p:nvPicPr>
          <p:cNvPr id="53251" name="Picture 3" descr="Preview.png">
            <a:extLst>
              <a:ext uri="{FF2B5EF4-FFF2-40B4-BE49-F238E27FC236}">
                <a16:creationId xmlns:a16="http://schemas.microsoft.com/office/drawing/2014/main" id="{F5481D3C-B0AE-F47C-ADED-8968D1E5F8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48350" y="1104900"/>
            <a:ext cx="5461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2" name="Picture 4" descr="Preview.png">
            <a:extLst>
              <a:ext uri="{FF2B5EF4-FFF2-40B4-BE49-F238E27FC236}">
                <a16:creationId xmlns:a16="http://schemas.microsoft.com/office/drawing/2014/main" id="{13CA0822-02AF-AD25-B5F6-25AFD24DFFC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1150" y="3200400"/>
            <a:ext cx="6476604" cy="327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8924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572FEA1E-8ED6-5C44-81F8-7033C2024486}"/>
              </a:ext>
            </a:extLst>
          </p:cNvPr>
          <p:cNvSpPr>
            <a:spLocks noGrp="1"/>
          </p:cNvSpPr>
          <p:nvPr>
            <p:ph type="title"/>
          </p:nvPr>
        </p:nvSpPr>
        <p:spPr>
          <a:xfrm>
            <a:off x="1143001" y="304193"/>
            <a:ext cx="9905998" cy="638782"/>
          </a:xfrm>
        </p:spPr>
        <p:txBody>
          <a:bodyPr/>
          <a:lstStyle/>
          <a:p>
            <a:pPr algn="ctr"/>
            <a:r>
              <a:rPr lang="en-US" altLang="en-US" dirty="0">
                <a:ea typeface="ＭＳ Ｐゴシック" panose="020B0600070205080204" pitchFamily="34" charset="-128"/>
              </a:rPr>
              <a:t>Properties of DFS Search, DFS Trees</a:t>
            </a:r>
          </a:p>
        </p:txBody>
      </p:sp>
      <p:pic>
        <p:nvPicPr>
          <p:cNvPr id="54275" name="Picture 3" descr="Preview.png">
            <a:extLst>
              <a:ext uri="{FF2B5EF4-FFF2-40B4-BE49-F238E27FC236}">
                <a16:creationId xmlns:a16="http://schemas.microsoft.com/office/drawing/2014/main" id="{1DCD4A1C-9076-A340-B9A0-5ACE882EF2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6925" y="1304925"/>
            <a:ext cx="546100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76" name="Picture 5" descr="Preview.png">
            <a:extLst>
              <a:ext uri="{FF2B5EF4-FFF2-40B4-BE49-F238E27FC236}">
                <a16:creationId xmlns:a16="http://schemas.microsoft.com/office/drawing/2014/main" id="{FDAF7487-1472-D946-A9C7-3AB8AA15A76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7175" y="3238500"/>
            <a:ext cx="6661454" cy="3315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494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86C30-39A4-F0E2-3369-5B03FDEFCC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619D68-0F14-4625-6639-E0317A53422B}"/>
              </a:ext>
            </a:extLst>
          </p:cNvPr>
          <p:cNvSpPr>
            <a:spLocks noGrp="1"/>
          </p:cNvSpPr>
          <p:nvPr>
            <p:ph type="ctrTitle"/>
          </p:nvPr>
        </p:nvSpPr>
        <p:spPr/>
        <p:txBody>
          <a:bodyPr>
            <a:normAutofit/>
          </a:bodyPr>
          <a:lstStyle/>
          <a:p>
            <a:pPr algn="ctr"/>
            <a:r>
              <a:rPr lang="en-US" dirty="0"/>
              <a:t>Using DFS to Find Patterns In Graphs</a:t>
            </a:r>
          </a:p>
        </p:txBody>
      </p:sp>
      <p:sp>
        <p:nvSpPr>
          <p:cNvPr id="3" name="Subtitle 2">
            <a:extLst>
              <a:ext uri="{FF2B5EF4-FFF2-40B4-BE49-F238E27FC236}">
                <a16:creationId xmlns:a16="http://schemas.microsoft.com/office/drawing/2014/main" id="{F005F8D8-F9E7-AF57-E3FB-B7299B6449C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10077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custDataLst>
              <p:tags r:id="rId1"/>
            </p:custDataLst>
          </p:nvPr>
        </p:nvSpPr>
        <p:spPr>
          <a:xfrm>
            <a:off x="1143001" y="256568"/>
            <a:ext cx="9905998" cy="695932"/>
          </a:xfrm>
        </p:spPr>
        <p:txBody>
          <a:bodyPr>
            <a:normAutofit/>
          </a:bodyPr>
          <a:lstStyle/>
          <a:p>
            <a:pPr algn="ctr"/>
            <a:r>
              <a:rPr lang="en-US" dirty="0"/>
              <a:t>Using DFS To Find A Cycle</a:t>
            </a:r>
          </a:p>
        </p:txBody>
      </p:sp>
      <p:sp>
        <p:nvSpPr>
          <p:cNvPr id="52227" name="Rectangle 3"/>
          <p:cNvSpPr>
            <a:spLocks noGrp="1" noChangeArrowheads="1"/>
          </p:cNvSpPr>
          <p:nvPr>
            <p:ph sz="quarter" idx="1"/>
            <p:custDataLst>
              <p:tags r:id="rId2"/>
            </p:custDataLst>
          </p:nvPr>
        </p:nvSpPr>
        <p:spPr>
          <a:xfrm>
            <a:off x="1143001" y="2126269"/>
            <a:ext cx="9905999" cy="695932"/>
          </a:xfrm>
          <a:solidFill>
            <a:schemeClr val="tx1"/>
          </a:solidFill>
          <a:ln>
            <a:solidFill>
              <a:schemeClr val="bg1"/>
            </a:solidFill>
          </a:ln>
        </p:spPr>
        <p:txBody>
          <a:bodyPr anchor="ctr">
            <a:normAutofit/>
          </a:bodyPr>
          <a:lstStyle/>
          <a:p>
            <a:pPr marL="0" indent="0" algn="ctr">
              <a:buNone/>
            </a:pPr>
            <a:r>
              <a:rPr lang="en-US" b="1" i="1" dirty="0">
                <a:solidFill>
                  <a:schemeClr val="bg1"/>
                </a:solidFill>
              </a:rPr>
              <a:t>Problem Statement</a:t>
            </a:r>
            <a:r>
              <a:rPr lang="en-US" dirty="0">
                <a:solidFill>
                  <a:schemeClr val="bg1"/>
                </a:solidFill>
              </a:rPr>
              <a:t>: Given a graph, determine if it has a cycle or not</a:t>
            </a:r>
          </a:p>
        </p:txBody>
      </p:sp>
      <p:sp>
        <p:nvSpPr>
          <p:cNvPr id="2" name="TextBox 1">
            <a:extLst>
              <a:ext uri="{FF2B5EF4-FFF2-40B4-BE49-F238E27FC236}">
                <a16:creationId xmlns:a16="http://schemas.microsoft.com/office/drawing/2014/main" id="{27E26887-9C49-EB07-516B-15B4ADC9E213}"/>
              </a:ext>
            </a:extLst>
          </p:cNvPr>
          <p:cNvSpPr txBox="1"/>
          <p:nvPr/>
        </p:nvSpPr>
        <p:spPr>
          <a:xfrm>
            <a:off x="7169744" y="4415070"/>
            <a:ext cx="3175862" cy="923330"/>
          </a:xfrm>
          <a:prstGeom prst="rect">
            <a:avLst/>
          </a:prstGeom>
          <a:noFill/>
        </p:spPr>
        <p:txBody>
          <a:bodyPr wrap="square" rtlCol="0">
            <a:spAutoFit/>
          </a:bodyPr>
          <a:lstStyle/>
          <a:p>
            <a:pPr algn="ctr"/>
            <a:r>
              <a:rPr lang="en-US" i="1" dirty="0"/>
              <a:t>Any ideas on how to accomplish this? Think about the node colors that we are keeping track of!</a:t>
            </a:r>
          </a:p>
        </p:txBody>
      </p:sp>
      <p:cxnSp>
        <p:nvCxnSpPr>
          <p:cNvPr id="3" name="Straight Connector 2">
            <a:extLst>
              <a:ext uri="{FF2B5EF4-FFF2-40B4-BE49-F238E27FC236}">
                <a16:creationId xmlns:a16="http://schemas.microsoft.com/office/drawing/2014/main" id="{C7B28C0B-F25C-C0A8-9023-76341C029E6C}"/>
              </a:ext>
            </a:extLst>
          </p:cNvPr>
          <p:cNvCxnSpPr>
            <a:cxnSpLocks/>
          </p:cNvCxnSpPr>
          <p:nvPr/>
        </p:nvCxnSpPr>
        <p:spPr>
          <a:xfrm flipH="1" flipV="1">
            <a:off x="6943725" y="3152775"/>
            <a:ext cx="645119" cy="1186271"/>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6578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custDataLst>
              <p:tags r:id="rId1"/>
            </p:custDataLst>
          </p:nvPr>
        </p:nvSpPr>
        <p:spPr>
          <a:xfrm>
            <a:off x="1143001" y="207355"/>
            <a:ext cx="9905998" cy="753082"/>
          </a:xfrm>
        </p:spPr>
        <p:txBody>
          <a:bodyPr/>
          <a:lstStyle/>
          <a:p>
            <a:pPr algn="ctr"/>
            <a:r>
              <a:rPr lang="en-US" dirty="0"/>
              <a:t>Depth-first search tree</a:t>
            </a:r>
          </a:p>
        </p:txBody>
      </p:sp>
      <p:sp>
        <p:nvSpPr>
          <p:cNvPr id="53251" name="Rectangle 3"/>
          <p:cNvSpPr>
            <a:spLocks noGrp="1" noChangeArrowheads="1"/>
          </p:cNvSpPr>
          <p:nvPr>
            <p:ph sz="quarter" idx="1"/>
            <p:custDataLst>
              <p:tags r:id="rId2"/>
            </p:custDataLst>
          </p:nvPr>
        </p:nvSpPr>
        <p:spPr>
          <a:xfrm>
            <a:off x="1212057" y="1471612"/>
            <a:ext cx="2285999" cy="603699"/>
          </a:xfrm>
        </p:spPr>
        <p:txBody>
          <a:bodyPr>
            <a:normAutofit fontScale="92500"/>
          </a:bodyPr>
          <a:lstStyle/>
          <a:p>
            <a:pPr marL="0" indent="0" algn="r">
              <a:buNone/>
            </a:pPr>
            <a:r>
              <a:rPr lang="en-US" dirty="0"/>
              <a:t>Normal DFS Edge:</a:t>
            </a:r>
          </a:p>
        </p:txBody>
      </p:sp>
      <p:grpSp>
        <p:nvGrpSpPr>
          <p:cNvPr id="28" name="Group 27">
            <a:extLst>
              <a:ext uri="{FF2B5EF4-FFF2-40B4-BE49-F238E27FC236}">
                <a16:creationId xmlns:a16="http://schemas.microsoft.com/office/drawing/2014/main" id="{B322E80B-E6CF-C1BE-D342-F2B58C71D639}"/>
              </a:ext>
            </a:extLst>
          </p:cNvPr>
          <p:cNvGrpSpPr/>
          <p:nvPr/>
        </p:nvGrpSpPr>
        <p:grpSpPr>
          <a:xfrm>
            <a:off x="6220170" y="1282694"/>
            <a:ext cx="4635948" cy="4603756"/>
            <a:chOff x="7219950" y="1577969"/>
            <a:chExt cx="4635948" cy="4603756"/>
          </a:xfrm>
        </p:grpSpPr>
        <p:sp>
          <p:nvSpPr>
            <p:cNvPr id="27" name="Rectangle 26">
              <a:extLst>
                <a:ext uri="{FF2B5EF4-FFF2-40B4-BE49-F238E27FC236}">
                  <a16:creationId xmlns:a16="http://schemas.microsoft.com/office/drawing/2014/main" id="{35F3D755-D407-B3FE-D7B2-63DF54BEF6A8}"/>
                </a:ext>
              </a:extLst>
            </p:cNvPr>
            <p:cNvSpPr/>
            <p:nvPr/>
          </p:nvSpPr>
          <p:spPr>
            <a:xfrm>
              <a:off x="7219950" y="1577969"/>
              <a:ext cx="4635948" cy="4603756"/>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F7EDC33D-747A-5F8D-2609-FF1E58628202}"/>
                </a:ext>
              </a:extLst>
            </p:cNvPr>
            <p:cNvSpPr/>
            <p:nvPr/>
          </p:nvSpPr>
          <p:spPr>
            <a:xfrm>
              <a:off x="9210675" y="1733550"/>
              <a:ext cx="885825" cy="8858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a:t>
              </a:r>
            </a:p>
          </p:txBody>
        </p:sp>
        <p:sp>
          <p:nvSpPr>
            <p:cNvPr id="4" name="Oval 3">
              <a:extLst>
                <a:ext uri="{FF2B5EF4-FFF2-40B4-BE49-F238E27FC236}">
                  <a16:creationId xmlns:a16="http://schemas.microsoft.com/office/drawing/2014/main" id="{79BCA4DD-D36C-D55A-71CD-63A4A960DE4C}"/>
                </a:ext>
              </a:extLst>
            </p:cNvPr>
            <p:cNvSpPr/>
            <p:nvPr/>
          </p:nvSpPr>
          <p:spPr>
            <a:xfrm>
              <a:off x="7791450" y="3104359"/>
              <a:ext cx="885825" cy="8858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Z</a:t>
              </a:r>
            </a:p>
          </p:txBody>
        </p:sp>
        <p:sp>
          <p:nvSpPr>
            <p:cNvPr id="6" name="Oval 5">
              <a:extLst>
                <a:ext uri="{FF2B5EF4-FFF2-40B4-BE49-F238E27FC236}">
                  <a16:creationId xmlns:a16="http://schemas.microsoft.com/office/drawing/2014/main" id="{5FE28F65-AD38-E942-2B9B-E2F4C68B2D7B}"/>
                </a:ext>
              </a:extLst>
            </p:cNvPr>
            <p:cNvSpPr/>
            <p:nvPr/>
          </p:nvSpPr>
          <p:spPr>
            <a:xfrm>
              <a:off x="10656886" y="3001118"/>
              <a:ext cx="885825" cy="8858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a:t>
              </a:r>
            </a:p>
          </p:txBody>
        </p:sp>
        <p:sp>
          <p:nvSpPr>
            <p:cNvPr id="7" name="Oval 6">
              <a:extLst>
                <a:ext uri="{FF2B5EF4-FFF2-40B4-BE49-F238E27FC236}">
                  <a16:creationId xmlns:a16="http://schemas.microsoft.com/office/drawing/2014/main" id="{E4E46EF2-9032-F360-D391-C74ECAE75C7F}"/>
                </a:ext>
              </a:extLst>
            </p:cNvPr>
            <p:cNvSpPr/>
            <p:nvPr/>
          </p:nvSpPr>
          <p:spPr>
            <a:xfrm>
              <a:off x="7791449" y="4837118"/>
              <a:ext cx="885825" cy="88582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p>
          </p:txBody>
        </p:sp>
        <p:cxnSp>
          <p:nvCxnSpPr>
            <p:cNvPr id="9" name="Straight Arrow Connector 8">
              <a:extLst>
                <a:ext uri="{FF2B5EF4-FFF2-40B4-BE49-F238E27FC236}">
                  <a16:creationId xmlns:a16="http://schemas.microsoft.com/office/drawing/2014/main" id="{4658BA87-4611-A65D-EAD6-37A206E1B590}"/>
                </a:ext>
              </a:extLst>
            </p:cNvPr>
            <p:cNvCxnSpPr>
              <a:stCxn id="2" idx="3"/>
              <a:endCxn id="4" idx="7"/>
            </p:cNvCxnSpPr>
            <p:nvPr/>
          </p:nvCxnSpPr>
          <p:spPr>
            <a:xfrm flipH="1">
              <a:off x="8547549" y="2489649"/>
              <a:ext cx="792852" cy="744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7BD6CDD-7E05-9148-FB2D-13C789CB36B8}"/>
                </a:ext>
              </a:extLst>
            </p:cNvPr>
            <p:cNvCxnSpPr>
              <a:cxnSpLocks/>
              <a:stCxn id="4" idx="4"/>
              <a:endCxn id="7" idx="0"/>
            </p:cNvCxnSpPr>
            <p:nvPr/>
          </p:nvCxnSpPr>
          <p:spPr>
            <a:xfrm flipH="1">
              <a:off x="8234362" y="3990184"/>
              <a:ext cx="1" cy="846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0F238E9-E42D-8D9B-2BA5-0A592E8904F6}"/>
                </a:ext>
              </a:extLst>
            </p:cNvPr>
            <p:cNvCxnSpPr>
              <a:cxnSpLocks/>
              <a:stCxn id="2" idx="5"/>
              <a:endCxn id="6" idx="1"/>
            </p:cNvCxnSpPr>
            <p:nvPr/>
          </p:nvCxnSpPr>
          <p:spPr>
            <a:xfrm>
              <a:off x="9966774" y="2489649"/>
              <a:ext cx="819838" cy="6411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A58B0CED-E890-D287-BD3B-D6DCA3D4C62D}"/>
                </a:ext>
              </a:extLst>
            </p:cNvPr>
            <p:cNvCxnSpPr>
              <a:stCxn id="7" idx="2"/>
              <a:endCxn id="2" idx="2"/>
            </p:cNvCxnSpPr>
            <p:nvPr/>
          </p:nvCxnSpPr>
          <p:spPr>
            <a:xfrm rot="10800000" flipH="1">
              <a:off x="7791449" y="2176463"/>
              <a:ext cx="1419226" cy="3103568"/>
            </a:xfrm>
            <a:prstGeom prst="bentConnector3">
              <a:avLst>
                <a:gd name="adj1" fmla="val -16107"/>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21" name="Elbow Connector 20">
              <a:extLst>
                <a:ext uri="{FF2B5EF4-FFF2-40B4-BE49-F238E27FC236}">
                  <a16:creationId xmlns:a16="http://schemas.microsoft.com/office/drawing/2014/main" id="{C5D4BDEA-99EC-C2F8-1EA2-0ECD6DFB4679}"/>
                </a:ext>
              </a:extLst>
            </p:cNvPr>
            <p:cNvCxnSpPr>
              <a:cxnSpLocks/>
              <a:stCxn id="2" idx="4"/>
              <a:endCxn id="7" idx="6"/>
            </p:cNvCxnSpPr>
            <p:nvPr/>
          </p:nvCxnSpPr>
          <p:spPr>
            <a:xfrm rot="5400000">
              <a:off x="7835103" y="3461546"/>
              <a:ext cx="2660656" cy="976314"/>
            </a:xfrm>
            <a:prstGeom prst="bentConnector2">
              <a:avLst/>
            </a:prstGeom>
            <a:ln w="38100">
              <a:prstDash val="dash"/>
              <a:tailEnd type="triangle"/>
            </a:ln>
          </p:spPr>
          <p:style>
            <a:lnRef idx="1">
              <a:schemeClr val="accent3"/>
            </a:lnRef>
            <a:fillRef idx="0">
              <a:schemeClr val="accent3"/>
            </a:fillRef>
            <a:effectRef idx="0">
              <a:schemeClr val="accent3"/>
            </a:effectRef>
            <a:fontRef idx="minor">
              <a:schemeClr val="tx1"/>
            </a:fontRef>
          </p:style>
        </p:cxnSp>
        <p:cxnSp>
          <p:nvCxnSpPr>
            <p:cNvPr id="24" name="Elbow Connector 23">
              <a:extLst>
                <a:ext uri="{FF2B5EF4-FFF2-40B4-BE49-F238E27FC236}">
                  <a16:creationId xmlns:a16="http://schemas.microsoft.com/office/drawing/2014/main" id="{2C06D2FA-8850-CA42-2D14-165015C8EA9D}"/>
                </a:ext>
              </a:extLst>
            </p:cNvPr>
            <p:cNvCxnSpPr>
              <a:cxnSpLocks/>
              <a:stCxn id="6" idx="4"/>
              <a:endCxn id="7" idx="5"/>
            </p:cNvCxnSpPr>
            <p:nvPr/>
          </p:nvCxnSpPr>
          <p:spPr>
            <a:xfrm rot="5400000">
              <a:off x="8970537" y="3463955"/>
              <a:ext cx="1706274" cy="2552251"/>
            </a:xfrm>
            <a:prstGeom prst="bentConnector3">
              <a:avLst>
                <a:gd name="adj1" fmla="val 121000"/>
              </a:avLst>
            </a:prstGeom>
            <a:ln w="38100">
              <a:prstDash val="dash"/>
              <a:tailEnd type="triangle"/>
            </a:ln>
          </p:spPr>
          <p:style>
            <a:lnRef idx="1">
              <a:schemeClr val="accent4"/>
            </a:lnRef>
            <a:fillRef idx="0">
              <a:schemeClr val="accent4"/>
            </a:fillRef>
            <a:effectRef idx="0">
              <a:schemeClr val="accent4"/>
            </a:effectRef>
            <a:fontRef idx="minor">
              <a:schemeClr val="tx1"/>
            </a:fontRef>
          </p:style>
        </p:cxnSp>
      </p:grpSp>
      <p:sp>
        <p:nvSpPr>
          <p:cNvPr id="29" name="Rectangle 3">
            <a:extLst>
              <a:ext uri="{FF2B5EF4-FFF2-40B4-BE49-F238E27FC236}">
                <a16:creationId xmlns:a16="http://schemas.microsoft.com/office/drawing/2014/main" id="{63CB41B0-E708-7807-EB09-5229D41C8696}"/>
              </a:ext>
            </a:extLst>
          </p:cNvPr>
          <p:cNvSpPr txBox="1">
            <a:spLocks noChangeArrowheads="1"/>
          </p:cNvSpPr>
          <p:nvPr>
            <p:custDataLst>
              <p:tags r:id="rId3"/>
            </p:custDataLst>
          </p:nvPr>
        </p:nvSpPr>
        <p:spPr>
          <a:xfrm>
            <a:off x="1212057" y="2284930"/>
            <a:ext cx="2285999" cy="6036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dirty="0"/>
              <a:t>Back Edge:</a:t>
            </a:r>
          </a:p>
        </p:txBody>
      </p:sp>
      <p:sp>
        <p:nvSpPr>
          <p:cNvPr id="30" name="Rectangle 3">
            <a:extLst>
              <a:ext uri="{FF2B5EF4-FFF2-40B4-BE49-F238E27FC236}">
                <a16:creationId xmlns:a16="http://schemas.microsoft.com/office/drawing/2014/main" id="{7C17013C-0E87-6218-E7A6-3109121B16B6}"/>
              </a:ext>
            </a:extLst>
          </p:cNvPr>
          <p:cNvSpPr txBox="1">
            <a:spLocks noChangeArrowheads="1"/>
          </p:cNvSpPr>
          <p:nvPr>
            <p:custDataLst>
              <p:tags r:id="rId4"/>
            </p:custDataLst>
          </p:nvPr>
        </p:nvSpPr>
        <p:spPr>
          <a:xfrm>
            <a:off x="1002507" y="3098248"/>
            <a:ext cx="2495550" cy="6036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dirty="0"/>
              <a:t>Descendent Edge:</a:t>
            </a:r>
          </a:p>
        </p:txBody>
      </p:sp>
      <p:sp>
        <p:nvSpPr>
          <p:cNvPr id="31" name="Rectangle 3">
            <a:extLst>
              <a:ext uri="{FF2B5EF4-FFF2-40B4-BE49-F238E27FC236}">
                <a16:creationId xmlns:a16="http://schemas.microsoft.com/office/drawing/2014/main" id="{B7826DD9-F511-56F7-1998-6C23D0E513E3}"/>
              </a:ext>
            </a:extLst>
          </p:cNvPr>
          <p:cNvSpPr txBox="1">
            <a:spLocks noChangeArrowheads="1"/>
          </p:cNvSpPr>
          <p:nvPr>
            <p:custDataLst>
              <p:tags r:id="rId5"/>
            </p:custDataLst>
          </p:nvPr>
        </p:nvSpPr>
        <p:spPr>
          <a:xfrm>
            <a:off x="1212057" y="3911566"/>
            <a:ext cx="2285999" cy="6036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dirty="0"/>
              <a:t>Cross Edge:</a:t>
            </a:r>
          </a:p>
        </p:txBody>
      </p:sp>
      <p:sp>
        <p:nvSpPr>
          <p:cNvPr id="32" name="Rectangle 31">
            <a:extLst>
              <a:ext uri="{FF2B5EF4-FFF2-40B4-BE49-F238E27FC236}">
                <a16:creationId xmlns:a16="http://schemas.microsoft.com/office/drawing/2014/main" id="{F4245D7E-79C9-6FCA-EED7-05C637106802}"/>
              </a:ext>
            </a:extLst>
          </p:cNvPr>
          <p:cNvSpPr/>
          <p:nvPr/>
        </p:nvSpPr>
        <p:spPr>
          <a:xfrm>
            <a:off x="3702843" y="1593573"/>
            <a:ext cx="1869145" cy="4572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5861DC5-19EA-9FDB-8416-460A49F03CBA}"/>
              </a:ext>
            </a:extLst>
          </p:cNvPr>
          <p:cNvSpPr/>
          <p:nvPr/>
        </p:nvSpPr>
        <p:spPr>
          <a:xfrm>
            <a:off x="3702843" y="2353022"/>
            <a:ext cx="1869145" cy="4572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1CA5B9A-C0FC-5744-2ED1-3600965203B1}"/>
              </a:ext>
            </a:extLst>
          </p:cNvPr>
          <p:cNvSpPr/>
          <p:nvPr/>
        </p:nvSpPr>
        <p:spPr>
          <a:xfrm>
            <a:off x="3724411" y="3171497"/>
            <a:ext cx="1869145" cy="4572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74FCC0C-F8BE-836D-EF20-10043D5F508D}"/>
              </a:ext>
            </a:extLst>
          </p:cNvPr>
          <p:cNvSpPr/>
          <p:nvPr/>
        </p:nvSpPr>
        <p:spPr>
          <a:xfrm>
            <a:off x="3724411" y="3984815"/>
            <a:ext cx="1869145" cy="457200"/>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D48F4F35-3876-4DCA-BDC7-9AEE854BAF87}"/>
              </a:ext>
            </a:extLst>
          </p:cNvPr>
          <p:cNvCxnSpPr>
            <a:cxnSpLocks/>
          </p:cNvCxnSpPr>
          <p:nvPr/>
        </p:nvCxnSpPr>
        <p:spPr>
          <a:xfrm>
            <a:off x="4050506" y="1819990"/>
            <a:ext cx="1349918" cy="21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BEB3D7C2-AF93-FBC7-01E8-BB72AABAF257}"/>
              </a:ext>
            </a:extLst>
          </p:cNvPr>
          <p:cNvCxnSpPr>
            <a:cxnSpLocks/>
          </p:cNvCxnSpPr>
          <p:nvPr/>
        </p:nvCxnSpPr>
        <p:spPr>
          <a:xfrm>
            <a:off x="3940968" y="2581622"/>
            <a:ext cx="1474324" cy="12700"/>
          </a:xfrm>
          <a:prstGeom prst="bentConnector3">
            <a:avLst>
              <a:gd name="adj1" fmla="val 50000"/>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cxnSp>
        <p:nvCxnSpPr>
          <p:cNvPr id="43" name="Elbow Connector 42">
            <a:extLst>
              <a:ext uri="{FF2B5EF4-FFF2-40B4-BE49-F238E27FC236}">
                <a16:creationId xmlns:a16="http://schemas.microsoft.com/office/drawing/2014/main" id="{7314A320-EB27-115F-666D-5A2CF9CD9279}"/>
              </a:ext>
            </a:extLst>
          </p:cNvPr>
          <p:cNvCxnSpPr>
            <a:cxnSpLocks/>
          </p:cNvCxnSpPr>
          <p:nvPr/>
        </p:nvCxnSpPr>
        <p:spPr>
          <a:xfrm>
            <a:off x="3940968" y="3400096"/>
            <a:ext cx="1474326" cy="1"/>
          </a:xfrm>
          <a:prstGeom prst="bentConnector3">
            <a:avLst>
              <a:gd name="adj1" fmla="val 50000"/>
            </a:avLst>
          </a:prstGeom>
          <a:ln w="38100">
            <a:prstDash val="dash"/>
            <a:tailEnd type="triangle"/>
          </a:ln>
        </p:spPr>
        <p:style>
          <a:lnRef idx="1">
            <a:schemeClr val="accent3"/>
          </a:lnRef>
          <a:fillRef idx="0">
            <a:schemeClr val="accent3"/>
          </a:fillRef>
          <a:effectRef idx="0">
            <a:schemeClr val="accent3"/>
          </a:effectRef>
          <a:fontRef idx="minor">
            <a:schemeClr val="tx1"/>
          </a:fontRef>
        </p:style>
      </p:cxnSp>
      <p:cxnSp>
        <p:nvCxnSpPr>
          <p:cNvPr id="46" name="Elbow Connector 45">
            <a:extLst>
              <a:ext uri="{FF2B5EF4-FFF2-40B4-BE49-F238E27FC236}">
                <a16:creationId xmlns:a16="http://schemas.microsoft.com/office/drawing/2014/main" id="{244AF86B-6701-6BD0-9B25-E91F5FA07A98}"/>
              </a:ext>
            </a:extLst>
          </p:cNvPr>
          <p:cNvCxnSpPr>
            <a:cxnSpLocks/>
          </p:cNvCxnSpPr>
          <p:nvPr/>
        </p:nvCxnSpPr>
        <p:spPr>
          <a:xfrm>
            <a:off x="3940969" y="4213415"/>
            <a:ext cx="1474323" cy="12700"/>
          </a:xfrm>
          <a:prstGeom prst="bentConnector3">
            <a:avLst>
              <a:gd name="adj1" fmla="val 50000"/>
            </a:avLst>
          </a:prstGeom>
          <a:ln w="38100">
            <a:prstDash val="dash"/>
            <a:tailEnd type="triangle"/>
          </a:ln>
        </p:spPr>
        <p:style>
          <a:lnRef idx="1">
            <a:schemeClr val="accent4"/>
          </a:lnRef>
          <a:fillRef idx="0">
            <a:schemeClr val="accent4"/>
          </a:fillRef>
          <a:effectRef idx="0">
            <a:schemeClr val="accent4"/>
          </a:effectRef>
          <a:fontRef idx="minor">
            <a:schemeClr val="tx1"/>
          </a:fontRef>
        </p:style>
      </p:cxnSp>
      <p:sp>
        <p:nvSpPr>
          <p:cNvPr id="50" name="TextBox 49">
            <a:extLst>
              <a:ext uri="{FF2B5EF4-FFF2-40B4-BE49-F238E27FC236}">
                <a16:creationId xmlns:a16="http://schemas.microsoft.com/office/drawing/2014/main" id="{3F5C32F4-7ED5-7820-D95C-1876D998E5A9}"/>
              </a:ext>
            </a:extLst>
          </p:cNvPr>
          <p:cNvSpPr txBox="1"/>
          <p:nvPr/>
        </p:nvSpPr>
        <p:spPr>
          <a:xfrm>
            <a:off x="1549603" y="5408803"/>
            <a:ext cx="4137166" cy="646331"/>
          </a:xfrm>
          <a:prstGeom prst="rect">
            <a:avLst/>
          </a:prstGeom>
          <a:noFill/>
          <a:ln>
            <a:solidFill>
              <a:schemeClr val="tx1">
                <a:lumMod val="95000"/>
              </a:schemeClr>
            </a:solidFill>
          </a:ln>
        </p:spPr>
        <p:txBody>
          <a:bodyPr wrap="square" rtlCol="0">
            <a:spAutoFit/>
          </a:bodyPr>
          <a:lstStyle/>
          <a:p>
            <a:pPr algn="ctr"/>
            <a:r>
              <a:rPr lang="en-US" i="1" dirty="0"/>
              <a:t>Which edges indicate a cycle? How do we tell if we have seen this kind of edge?</a:t>
            </a:r>
          </a:p>
        </p:txBody>
      </p:sp>
    </p:spTree>
    <p:extLst>
      <p:ext uri="{BB962C8B-B14F-4D97-AF65-F5344CB8AC3E}">
        <p14:creationId xmlns:p14="http://schemas.microsoft.com/office/powerpoint/2010/main" val="4117164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Module 1: Graphs (cont’d)</a:t>
            </a:r>
          </a:p>
        </p:txBody>
      </p:sp>
    </p:spTree>
    <p:extLst>
      <p:ext uri="{BB962C8B-B14F-4D97-AF65-F5344CB8AC3E}">
        <p14:creationId xmlns:p14="http://schemas.microsoft.com/office/powerpoint/2010/main" val="30105019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64A5-6A5C-1458-D196-DEA5287FF9C9}"/>
            </a:ext>
          </a:extLst>
        </p:cNvPr>
        <p:cNvGrpSpPr/>
        <p:nvPr/>
      </p:nvGrpSpPr>
      <p:grpSpPr>
        <a:xfrm>
          <a:off x="0" y="0"/>
          <a:ext cx="0" cy="0"/>
          <a:chOff x="0" y="0"/>
          <a:chExt cx="0" cy="0"/>
        </a:xfrm>
      </p:grpSpPr>
      <p:sp>
        <p:nvSpPr>
          <p:cNvPr id="53250" name="Rectangle 2">
            <a:extLst>
              <a:ext uri="{FF2B5EF4-FFF2-40B4-BE49-F238E27FC236}">
                <a16:creationId xmlns:a16="http://schemas.microsoft.com/office/drawing/2014/main" id="{DB246291-9F5D-BD92-1215-E22903E3B13A}"/>
              </a:ext>
            </a:extLst>
          </p:cNvPr>
          <p:cNvSpPr>
            <a:spLocks noGrp="1" noChangeArrowheads="1"/>
          </p:cNvSpPr>
          <p:nvPr>
            <p:ph type="title"/>
            <p:custDataLst>
              <p:tags r:id="rId1"/>
            </p:custDataLst>
          </p:nvPr>
        </p:nvSpPr>
        <p:spPr>
          <a:xfrm>
            <a:off x="1143001" y="207355"/>
            <a:ext cx="9905998" cy="753082"/>
          </a:xfrm>
        </p:spPr>
        <p:txBody>
          <a:bodyPr/>
          <a:lstStyle/>
          <a:p>
            <a:pPr algn="ctr"/>
            <a:r>
              <a:rPr lang="en-US" dirty="0"/>
              <a:t>Depth-first search tree</a:t>
            </a:r>
          </a:p>
        </p:txBody>
      </p:sp>
      <p:grpSp>
        <p:nvGrpSpPr>
          <p:cNvPr id="28" name="Group 27">
            <a:extLst>
              <a:ext uri="{FF2B5EF4-FFF2-40B4-BE49-F238E27FC236}">
                <a16:creationId xmlns:a16="http://schemas.microsoft.com/office/drawing/2014/main" id="{65E1AF45-8B67-9307-8D20-9078A10F2B5A}"/>
              </a:ext>
            </a:extLst>
          </p:cNvPr>
          <p:cNvGrpSpPr/>
          <p:nvPr/>
        </p:nvGrpSpPr>
        <p:grpSpPr>
          <a:xfrm>
            <a:off x="6220170" y="1282694"/>
            <a:ext cx="4635948" cy="4260856"/>
            <a:chOff x="7219950" y="1577969"/>
            <a:chExt cx="4635948" cy="4260856"/>
          </a:xfrm>
        </p:grpSpPr>
        <p:sp>
          <p:nvSpPr>
            <p:cNvPr id="27" name="Rectangle 26">
              <a:extLst>
                <a:ext uri="{FF2B5EF4-FFF2-40B4-BE49-F238E27FC236}">
                  <a16:creationId xmlns:a16="http://schemas.microsoft.com/office/drawing/2014/main" id="{D27A6976-2611-BF85-BE39-01CEC83BB418}"/>
                </a:ext>
              </a:extLst>
            </p:cNvPr>
            <p:cNvSpPr/>
            <p:nvPr/>
          </p:nvSpPr>
          <p:spPr>
            <a:xfrm>
              <a:off x="7219950" y="1577969"/>
              <a:ext cx="4635948" cy="4260856"/>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7436D36B-49AE-9A35-FB3B-BCDD64C3BE45}"/>
                </a:ext>
              </a:extLst>
            </p:cNvPr>
            <p:cNvSpPr/>
            <p:nvPr/>
          </p:nvSpPr>
          <p:spPr>
            <a:xfrm>
              <a:off x="9210675" y="1733550"/>
              <a:ext cx="885825" cy="885825"/>
            </a:xfrm>
            <a:prstGeom prst="ellipse">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a:t>
              </a:r>
            </a:p>
          </p:txBody>
        </p:sp>
        <p:sp>
          <p:nvSpPr>
            <p:cNvPr id="4" name="Oval 3">
              <a:extLst>
                <a:ext uri="{FF2B5EF4-FFF2-40B4-BE49-F238E27FC236}">
                  <a16:creationId xmlns:a16="http://schemas.microsoft.com/office/drawing/2014/main" id="{558FF81B-CC91-E3CF-8D6B-08FF41229EF3}"/>
                </a:ext>
              </a:extLst>
            </p:cNvPr>
            <p:cNvSpPr/>
            <p:nvPr/>
          </p:nvSpPr>
          <p:spPr>
            <a:xfrm>
              <a:off x="7791450" y="3104359"/>
              <a:ext cx="885825" cy="885825"/>
            </a:xfrm>
            <a:prstGeom prst="ellipse">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Z</a:t>
              </a:r>
            </a:p>
          </p:txBody>
        </p:sp>
        <p:sp>
          <p:nvSpPr>
            <p:cNvPr id="6" name="Oval 5">
              <a:extLst>
                <a:ext uri="{FF2B5EF4-FFF2-40B4-BE49-F238E27FC236}">
                  <a16:creationId xmlns:a16="http://schemas.microsoft.com/office/drawing/2014/main" id="{B2802DB7-124B-CC9A-58C4-61DDB0CA4AB7}"/>
                </a:ext>
              </a:extLst>
            </p:cNvPr>
            <p:cNvSpPr/>
            <p:nvPr/>
          </p:nvSpPr>
          <p:spPr>
            <a:xfrm>
              <a:off x="10656886" y="3001118"/>
              <a:ext cx="885825" cy="885825"/>
            </a:xfrm>
            <a:prstGeom prst="ellipse">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a:t>
              </a:r>
            </a:p>
          </p:txBody>
        </p:sp>
        <p:sp>
          <p:nvSpPr>
            <p:cNvPr id="7" name="Oval 6">
              <a:extLst>
                <a:ext uri="{FF2B5EF4-FFF2-40B4-BE49-F238E27FC236}">
                  <a16:creationId xmlns:a16="http://schemas.microsoft.com/office/drawing/2014/main" id="{B81F9278-64F1-68CD-C28F-E15F9D0E7180}"/>
                </a:ext>
              </a:extLst>
            </p:cNvPr>
            <p:cNvSpPr/>
            <p:nvPr/>
          </p:nvSpPr>
          <p:spPr>
            <a:xfrm>
              <a:off x="7791449" y="4837118"/>
              <a:ext cx="885825" cy="885825"/>
            </a:xfrm>
            <a:prstGeom prst="ellipse">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a:t>
              </a:r>
            </a:p>
          </p:txBody>
        </p:sp>
        <p:cxnSp>
          <p:nvCxnSpPr>
            <p:cNvPr id="9" name="Straight Arrow Connector 8">
              <a:extLst>
                <a:ext uri="{FF2B5EF4-FFF2-40B4-BE49-F238E27FC236}">
                  <a16:creationId xmlns:a16="http://schemas.microsoft.com/office/drawing/2014/main" id="{1FB04BD3-9615-0C1F-E7D7-AD1B8B96B6A1}"/>
                </a:ext>
              </a:extLst>
            </p:cNvPr>
            <p:cNvCxnSpPr>
              <a:stCxn id="2" idx="3"/>
              <a:endCxn id="4" idx="7"/>
            </p:cNvCxnSpPr>
            <p:nvPr/>
          </p:nvCxnSpPr>
          <p:spPr>
            <a:xfrm flipH="1">
              <a:off x="8547549" y="2489649"/>
              <a:ext cx="792852" cy="744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D5FA820-AA6B-D97C-0CF9-1C3359F1545E}"/>
                </a:ext>
              </a:extLst>
            </p:cNvPr>
            <p:cNvCxnSpPr>
              <a:cxnSpLocks/>
              <a:stCxn id="4" idx="4"/>
              <a:endCxn id="7" idx="0"/>
            </p:cNvCxnSpPr>
            <p:nvPr/>
          </p:nvCxnSpPr>
          <p:spPr>
            <a:xfrm flipH="1">
              <a:off x="8234362" y="3990184"/>
              <a:ext cx="1" cy="846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9B24C31-662B-08E3-AF65-6E6A5B761E43}"/>
                </a:ext>
              </a:extLst>
            </p:cNvPr>
            <p:cNvCxnSpPr>
              <a:cxnSpLocks/>
              <a:stCxn id="2" idx="5"/>
              <a:endCxn id="6" idx="1"/>
            </p:cNvCxnSpPr>
            <p:nvPr/>
          </p:nvCxnSpPr>
          <p:spPr>
            <a:xfrm>
              <a:off x="9966774" y="2489649"/>
              <a:ext cx="819838" cy="6411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Elbow Connector 19">
              <a:extLst>
                <a:ext uri="{FF2B5EF4-FFF2-40B4-BE49-F238E27FC236}">
                  <a16:creationId xmlns:a16="http://schemas.microsoft.com/office/drawing/2014/main" id="{A8F2337C-51C6-C77F-75B8-2E892DAFA280}"/>
                </a:ext>
              </a:extLst>
            </p:cNvPr>
            <p:cNvCxnSpPr>
              <a:stCxn id="7" idx="2"/>
              <a:endCxn id="2" idx="2"/>
            </p:cNvCxnSpPr>
            <p:nvPr/>
          </p:nvCxnSpPr>
          <p:spPr>
            <a:xfrm rot="10800000" flipH="1">
              <a:off x="7791449" y="2176463"/>
              <a:ext cx="1419226" cy="3103568"/>
            </a:xfrm>
            <a:prstGeom prst="bentConnector3">
              <a:avLst>
                <a:gd name="adj1" fmla="val -16107"/>
              </a:avLst>
            </a:prstGeom>
            <a:ln w="38100">
              <a:prstDash val="dash"/>
              <a:tailEnd type="triangle"/>
            </a:ln>
          </p:spPr>
          <p:style>
            <a:lnRef idx="1">
              <a:schemeClr val="accent2"/>
            </a:lnRef>
            <a:fillRef idx="0">
              <a:schemeClr val="accent2"/>
            </a:fillRef>
            <a:effectRef idx="0">
              <a:schemeClr val="accent2"/>
            </a:effectRef>
            <a:fontRef idx="minor">
              <a:schemeClr val="tx1"/>
            </a:fontRef>
          </p:style>
        </p:cxnSp>
      </p:grpSp>
      <p:sp>
        <p:nvSpPr>
          <p:cNvPr id="50" name="TextBox 49">
            <a:extLst>
              <a:ext uri="{FF2B5EF4-FFF2-40B4-BE49-F238E27FC236}">
                <a16:creationId xmlns:a16="http://schemas.microsoft.com/office/drawing/2014/main" id="{1A3C552D-17FB-700A-D739-44AC6D7B65DB}"/>
              </a:ext>
            </a:extLst>
          </p:cNvPr>
          <p:cNvSpPr txBox="1"/>
          <p:nvPr/>
        </p:nvSpPr>
        <p:spPr>
          <a:xfrm>
            <a:off x="1456631" y="1282694"/>
            <a:ext cx="4137166" cy="923330"/>
          </a:xfrm>
          <a:prstGeom prst="rect">
            <a:avLst/>
          </a:prstGeom>
          <a:noFill/>
          <a:ln>
            <a:solidFill>
              <a:schemeClr val="tx1">
                <a:lumMod val="95000"/>
              </a:schemeClr>
            </a:solidFill>
          </a:ln>
        </p:spPr>
        <p:txBody>
          <a:bodyPr wrap="square" rtlCol="0">
            <a:spAutoFit/>
          </a:bodyPr>
          <a:lstStyle/>
          <a:p>
            <a:pPr algn="ctr"/>
            <a:r>
              <a:rPr lang="en-US" i="1" dirty="0"/>
              <a:t>Finding Cycles becomes easy. Back edges always point to gray nodes and back edges are always cycles (in a direct graph)</a:t>
            </a:r>
          </a:p>
        </p:txBody>
      </p:sp>
      <p:sp>
        <p:nvSpPr>
          <p:cNvPr id="8" name="TextBox 3">
            <a:extLst>
              <a:ext uri="{FF2B5EF4-FFF2-40B4-BE49-F238E27FC236}">
                <a16:creationId xmlns:a16="http://schemas.microsoft.com/office/drawing/2014/main" id="{82CE5563-604D-AAA8-0572-72F385090D18}"/>
              </a:ext>
            </a:extLst>
          </p:cNvPr>
          <p:cNvSpPr txBox="1">
            <a:spLocks noChangeArrowheads="1"/>
          </p:cNvSpPr>
          <p:nvPr/>
        </p:nvSpPr>
        <p:spPr bwMode="auto">
          <a:xfrm>
            <a:off x="1734352" y="2379438"/>
            <a:ext cx="3611105" cy="4093428"/>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dirty="0">
                <a:solidFill>
                  <a:schemeClr val="bg1"/>
                </a:solidFill>
                <a:latin typeface="Calibri" panose="020F0502020204030204" pitchFamily="34" charset="0"/>
              </a:rPr>
              <a:t>DFS-VISIT(G, u):</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u.d</a:t>
            </a:r>
            <a:r>
              <a:rPr lang="en-US" altLang="en-US" sz="2000" dirty="0">
                <a:solidFill>
                  <a:schemeClr val="bg1"/>
                </a:solidFill>
                <a:latin typeface="Calibri" panose="020F0502020204030204" pitchFamily="34" charset="0"/>
              </a:rPr>
              <a:t> = time</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GRAY</a:t>
            </a:r>
          </a:p>
          <a:p>
            <a:r>
              <a:rPr lang="en-US" altLang="en-US" sz="2000" dirty="0">
                <a:solidFill>
                  <a:schemeClr val="bg1"/>
                </a:solidFill>
                <a:latin typeface="Calibri" panose="020F0502020204030204" pitchFamily="34" charset="0"/>
              </a:rPr>
              <a:t>    for each v in </a:t>
            </a:r>
            <a:r>
              <a:rPr lang="en-US" altLang="en-US" sz="2000" dirty="0" err="1">
                <a:solidFill>
                  <a:schemeClr val="bg1"/>
                </a:solidFill>
                <a:latin typeface="Calibri" panose="020F0502020204030204" pitchFamily="34" charset="0"/>
              </a:rPr>
              <a:t>G.Adj</a:t>
            </a:r>
            <a:r>
              <a:rPr lang="en-US" altLang="en-US" sz="2000" dirty="0">
                <a:solidFill>
                  <a:schemeClr val="bg1"/>
                </a:solidFill>
                <a:latin typeface="Calibri" panose="020F0502020204030204" pitchFamily="34" charset="0"/>
              </a:rPr>
              <a:t>[u]</a:t>
            </a:r>
          </a:p>
          <a:p>
            <a:r>
              <a:rPr lang="en-US" altLang="en-US" sz="2000" dirty="0">
                <a:solidFill>
                  <a:schemeClr val="bg1"/>
                </a:solidFill>
                <a:latin typeface="Calibri" panose="020F0502020204030204" pitchFamily="34" charset="0"/>
              </a:rPr>
              <a:t>        </a:t>
            </a:r>
            <a:r>
              <a:rPr lang="en-US" altLang="en-US" sz="2000" b="1" dirty="0">
                <a:solidFill>
                  <a:schemeClr val="bg1"/>
                </a:solidFill>
                <a:latin typeface="Calibri" panose="020F0502020204030204" pitchFamily="34" charset="0"/>
              </a:rPr>
              <a:t>if </a:t>
            </a:r>
            <a:r>
              <a:rPr lang="en-US" altLang="en-US" sz="2000" b="1" dirty="0" err="1">
                <a:solidFill>
                  <a:schemeClr val="bg1"/>
                </a:solidFill>
                <a:latin typeface="Calibri" panose="020F0502020204030204" pitchFamily="34" charset="0"/>
              </a:rPr>
              <a:t>v.color</a:t>
            </a:r>
            <a:r>
              <a:rPr lang="en-US" altLang="en-US" sz="2000" b="1" dirty="0">
                <a:solidFill>
                  <a:schemeClr val="bg1"/>
                </a:solidFill>
                <a:latin typeface="Calibri" panose="020F0502020204030204" pitchFamily="34" charset="0"/>
              </a:rPr>
              <a:t> == GRAY</a:t>
            </a:r>
          </a:p>
          <a:p>
            <a:r>
              <a:rPr lang="en-US" altLang="en-US" sz="2000" b="1" dirty="0">
                <a:solidFill>
                  <a:schemeClr val="bg1"/>
                </a:solidFill>
                <a:latin typeface="Calibri" panose="020F0502020204030204" pitchFamily="34" charset="0"/>
              </a:rPr>
              <a:t>            //FOUND A CYCLE!</a:t>
            </a:r>
          </a:p>
          <a:p>
            <a:r>
              <a:rPr lang="en-US" altLang="en-US" sz="2000" dirty="0">
                <a:solidFill>
                  <a:schemeClr val="bg1"/>
                </a:solidFill>
                <a:latin typeface="Calibri" panose="020F0502020204030204" pitchFamily="34" charset="0"/>
              </a:rPr>
              <a:t>        if </a:t>
            </a:r>
            <a:r>
              <a:rPr lang="en-US" altLang="en-US" sz="2000" dirty="0" err="1">
                <a:solidFill>
                  <a:schemeClr val="bg1"/>
                </a:solidFill>
                <a:latin typeface="Calibri" panose="020F0502020204030204" pitchFamily="34" charset="0"/>
              </a:rPr>
              <a:t>v.color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v.</a:t>
            </a:r>
            <a:r>
              <a:rPr lang="el-GR" altLang="en-US" sz="2000" dirty="0">
                <a:solidFill>
                  <a:schemeClr val="bg1"/>
                </a:solidFill>
                <a:latin typeface="Calibri" panose="020F0502020204030204" pitchFamily="34" charset="0"/>
              </a:rPr>
              <a:t>π</a:t>
            </a:r>
            <a:r>
              <a:rPr lang="en-US" altLang="en-US" sz="2000" dirty="0">
                <a:solidFill>
                  <a:schemeClr val="bg1"/>
                </a:solidFill>
                <a:latin typeface="Calibri" panose="020F0502020204030204" pitchFamily="34" charset="0"/>
              </a:rPr>
              <a:t> = u</a:t>
            </a:r>
          </a:p>
          <a:p>
            <a:r>
              <a:rPr lang="en-US" altLang="en-US" sz="2000" dirty="0">
                <a:solidFill>
                  <a:schemeClr val="bg1"/>
                </a:solidFill>
                <a:latin typeface="Calibri" panose="020F0502020204030204" pitchFamily="34" charset="0"/>
              </a:rPr>
              <a:t>            DFS-VISIT(G, v)</a:t>
            </a:r>
            <a:endParaRPr lang="en-US" altLang="ja-JP" sz="2000" dirty="0">
              <a:solidFill>
                <a:schemeClr val="bg1"/>
              </a:solidFill>
              <a:latin typeface="Calibri" panose="020F0502020204030204" pitchFamily="34" charset="0"/>
            </a:endParaRP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BLACK</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u.f</a:t>
            </a:r>
            <a:r>
              <a:rPr lang="en-US" altLang="en-US" sz="2000" dirty="0">
                <a:solidFill>
                  <a:schemeClr val="bg1"/>
                </a:solidFill>
                <a:latin typeface="Calibri" panose="020F0502020204030204" pitchFamily="34" charset="0"/>
              </a:rPr>
              <a:t> = time</a:t>
            </a:r>
          </a:p>
        </p:txBody>
      </p:sp>
      <p:sp>
        <p:nvSpPr>
          <p:cNvPr id="11" name="TextBox 10">
            <a:extLst>
              <a:ext uri="{FF2B5EF4-FFF2-40B4-BE49-F238E27FC236}">
                <a16:creationId xmlns:a16="http://schemas.microsoft.com/office/drawing/2014/main" id="{CAC48352-3F77-86B0-2D00-657FD7332B4C}"/>
              </a:ext>
            </a:extLst>
          </p:cNvPr>
          <p:cNvSpPr txBox="1"/>
          <p:nvPr/>
        </p:nvSpPr>
        <p:spPr>
          <a:xfrm>
            <a:off x="5283681" y="6032398"/>
            <a:ext cx="5835377" cy="646331"/>
          </a:xfrm>
          <a:prstGeom prst="rect">
            <a:avLst/>
          </a:prstGeom>
          <a:noFill/>
          <a:ln>
            <a:noFill/>
          </a:ln>
        </p:spPr>
        <p:txBody>
          <a:bodyPr wrap="square" rtlCol="0">
            <a:spAutoFit/>
          </a:bodyPr>
          <a:lstStyle/>
          <a:p>
            <a:pPr algn="ctr"/>
            <a:r>
              <a:rPr lang="en-US" i="1" dirty="0"/>
              <a:t>There is one exception for undirected graphs…do you see it? How to deal with this?</a:t>
            </a:r>
          </a:p>
        </p:txBody>
      </p:sp>
    </p:spTree>
    <p:extLst>
      <p:ext uri="{BB962C8B-B14F-4D97-AF65-F5344CB8AC3E}">
        <p14:creationId xmlns:p14="http://schemas.microsoft.com/office/powerpoint/2010/main" val="32233481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0AFC2-24B8-4FFD-BC7E-818F6C0D3081}"/>
            </a:ext>
          </a:extLst>
        </p:cNvPr>
        <p:cNvGrpSpPr/>
        <p:nvPr/>
      </p:nvGrpSpPr>
      <p:grpSpPr>
        <a:xfrm>
          <a:off x="0" y="0"/>
          <a:ext cx="0" cy="0"/>
          <a:chOff x="0" y="0"/>
          <a:chExt cx="0" cy="0"/>
        </a:xfrm>
      </p:grpSpPr>
      <p:sp>
        <p:nvSpPr>
          <p:cNvPr id="53250" name="Rectangle 2">
            <a:extLst>
              <a:ext uri="{FF2B5EF4-FFF2-40B4-BE49-F238E27FC236}">
                <a16:creationId xmlns:a16="http://schemas.microsoft.com/office/drawing/2014/main" id="{157815AB-D2F9-E2E2-9087-9D6B2386B0F7}"/>
              </a:ext>
            </a:extLst>
          </p:cNvPr>
          <p:cNvSpPr>
            <a:spLocks noGrp="1" noChangeArrowheads="1"/>
          </p:cNvSpPr>
          <p:nvPr>
            <p:ph type="title"/>
            <p:custDataLst>
              <p:tags r:id="rId1"/>
            </p:custDataLst>
          </p:nvPr>
        </p:nvSpPr>
        <p:spPr>
          <a:xfrm>
            <a:off x="1143001" y="207355"/>
            <a:ext cx="9905998" cy="753082"/>
          </a:xfrm>
        </p:spPr>
        <p:txBody>
          <a:bodyPr/>
          <a:lstStyle/>
          <a:p>
            <a:pPr algn="ctr"/>
            <a:r>
              <a:rPr lang="en-US" dirty="0"/>
              <a:t>Depth-first search tree</a:t>
            </a:r>
          </a:p>
        </p:txBody>
      </p:sp>
      <p:grpSp>
        <p:nvGrpSpPr>
          <p:cNvPr id="28" name="Group 27">
            <a:extLst>
              <a:ext uri="{FF2B5EF4-FFF2-40B4-BE49-F238E27FC236}">
                <a16:creationId xmlns:a16="http://schemas.microsoft.com/office/drawing/2014/main" id="{886059BA-8002-2FEB-4E78-80EFCFAE5081}"/>
              </a:ext>
            </a:extLst>
          </p:cNvPr>
          <p:cNvGrpSpPr/>
          <p:nvPr/>
        </p:nvGrpSpPr>
        <p:grpSpPr>
          <a:xfrm>
            <a:off x="6220170" y="1006469"/>
            <a:ext cx="4635948" cy="4603756"/>
            <a:chOff x="7219950" y="1577969"/>
            <a:chExt cx="4635948" cy="4603756"/>
          </a:xfrm>
        </p:grpSpPr>
        <p:sp>
          <p:nvSpPr>
            <p:cNvPr id="27" name="Rectangle 26">
              <a:extLst>
                <a:ext uri="{FF2B5EF4-FFF2-40B4-BE49-F238E27FC236}">
                  <a16:creationId xmlns:a16="http://schemas.microsoft.com/office/drawing/2014/main" id="{3E623B17-B0D9-34A8-ACC6-D9AFD5FB69D4}"/>
                </a:ext>
              </a:extLst>
            </p:cNvPr>
            <p:cNvSpPr/>
            <p:nvPr/>
          </p:nvSpPr>
          <p:spPr>
            <a:xfrm>
              <a:off x="7219950" y="1577969"/>
              <a:ext cx="4635948" cy="4603756"/>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5D3A7189-98A3-2CC8-4C01-344A55BE436F}"/>
                </a:ext>
              </a:extLst>
            </p:cNvPr>
            <p:cNvSpPr/>
            <p:nvPr/>
          </p:nvSpPr>
          <p:spPr>
            <a:xfrm>
              <a:off x="9210675" y="1733550"/>
              <a:ext cx="885825" cy="8858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X</a:t>
              </a:r>
            </a:p>
          </p:txBody>
        </p:sp>
        <p:sp>
          <p:nvSpPr>
            <p:cNvPr id="4" name="Oval 3">
              <a:extLst>
                <a:ext uri="{FF2B5EF4-FFF2-40B4-BE49-F238E27FC236}">
                  <a16:creationId xmlns:a16="http://schemas.microsoft.com/office/drawing/2014/main" id="{B3A3D70D-AF68-261B-164C-5B30DB3D3713}"/>
                </a:ext>
              </a:extLst>
            </p:cNvPr>
            <p:cNvSpPr/>
            <p:nvPr/>
          </p:nvSpPr>
          <p:spPr>
            <a:xfrm>
              <a:off x="7791450" y="3104359"/>
              <a:ext cx="885825" cy="8858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Z</a:t>
              </a:r>
            </a:p>
          </p:txBody>
        </p:sp>
        <p:sp>
          <p:nvSpPr>
            <p:cNvPr id="6" name="Oval 5">
              <a:extLst>
                <a:ext uri="{FF2B5EF4-FFF2-40B4-BE49-F238E27FC236}">
                  <a16:creationId xmlns:a16="http://schemas.microsoft.com/office/drawing/2014/main" id="{4880E15B-CE99-70E6-BC65-3ACCB79AA7A2}"/>
                </a:ext>
              </a:extLst>
            </p:cNvPr>
            <p:cNvSpPr/>
            <p:nvPr/>
          </p:nvSpPr>
          <p:spPr>
            <a:xfrm>
              <a:off x="10656886" y="3001118"/>
              <a:ext cx="885825" cy="885825"/>
            </a:xfrm>
            <a:prstGeom prst="ellipse">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a:t>
              </a:r>
            </a:p>
          </p:txBody>
        </p:sp>
        <p:sp>
          <p:nvSpPr>
            <p:cNvPr id="7" name="Oval 6">
              <a:extLst>
                <a:ext uri="{FF2B5EF4-FFF2-40B4-BE49-F238E27FC236}">
                  <a16:creationId xmlns:a16="http://schemas.microsoft.com/office/drawing/2014/main" id="{8B0A5E55-E48C-5CAD-F306-FDF8B187BC39}"/>
                </a:ext>
              </a:extLst>
            </p:cNvPr>
            <p:cNvSpPr/>
            <p:nvPr/>
          </p:nvSpPr>
          <p:spPr>
            <a:xfrm>
              <a:off x="7791449" y="4837118"/>
              <a:ext cx="885825" cy="8858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W</a:t>
              </a:r>
            </a:p>
          </p:txBody>
        </p:sp>
        <p:cxnSp>
          <p:nvCxnSpPr>
            <p:cNvPr id="9" name="Straight Arrow Connector 8">
              <a:extLst>
                <a:ext uri="{FF2B5EF4-FFF2-40B4-BE49-F238E27FC236}">
                  <a16:creationId xmlns:a16="http://schemas.microsoft.com/office/drawing/2014/main" id="{9E002A8D-97BA-C4B4-9017-CE4FEBEA4282}"/>
                </a:ext>
              </a:extLst>
            </p:cNvPr>
            <p:cNvCxnSpPr>
              <a:stCxn id="2" idx="3"/>
              <a:endCxn id="4" idx="7"/>
            </p:cNvCxnSpPr>
            <p:nvPr/>
          </p:nvCxnSpPr>
          <p:spPr>
            <a:xfrm flipH="1">
              <a:off x="8547549" y="2489649"/>
              <a:ext cx="792852" cy="744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F2FE96B-D568-0C16-83C2-4F352983F585}"/>
                </a:ext>
              </a:extLst>
            </p:cNvPr>
            <p:cNvCxnSpPr>
              <a:cxnSpLocks/>
              <a:stCxn id="4" idx="4"/>
              <a:endCxn id="7" idx="0"/>
            </p:cNvCxnSpPr>
            <p:nvPr/>
          </p:nvCxnSpPr>
          <p:spPr>
            <a:xfrm flipH="1">
              <a:off x="8234362" y="3990184"/>
              <a:ext cx="1" cy="846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1B382EB-C917-528E-D78C-20C4632CC98D}"/>
                </a:ext>
              </a:extLst>
            </p:cNvPr>
            <p:cNvCxnSpPr>
              <a:cxnSpLocks/>
              <a:stCxn id="2" idx="5"/>
              <a:endCxn id="6" idx="1"/>
            </p:cNvCxnSpPr>
            <p:nvPr/>
          </p:nvCxnSpPr>
          <p:spPr>
            <a:xfrm>
              <a:off x="9966774" y="2489649"/>
              <a:ext cx="819838" cy="6411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Elbow Connector 23">
              <a:extLst>
                <a:ext uri="{FF2B5EF4-FFF2-40B4-BE49-F238E27FC236}">
                  <a16:creationId xmlns:a16="http://schemas.microsoft.com/office/drawing/2014/main" id="{28258ACE-D199-1880-CEF8-98B2C09E55DC}"/>
                </a:ext>
              </a:extLst>
            </p:cNvPr>
            <p:cNvCxnSpPr>
              <a:cxnSpLocks/>
              <a:stCxn id="6" idx="4"/>
              <a:endCxn id="7" idx="5"/>
            </p:cNvCxnSpPr>
            <p:nvPr/>
          </p:nvCxnSpPr>
          <p:spPr>
            <a:xfrm rot="5400000">
              <a:off x="8970537" y="3463955"/>
              <a:ext cx="1706274" cy="2552251"/>
            </a:xfrm>
            <a:prstGeom prst="bentConnector3">
              <a:avLst>
                <a:gd name="adj1" fmla="val 121000"/>
              </a:avLst>
            </a:prstGeom>
            <a:ln w="38100">
              <a:prstDash val="dash"/>
              <a:tailEnd type="triangle"/>
            </a:ln>
          </p:spPr>
          <p:style>
            <a:lnRef idx="1">
              <a:schemeClr val="accent4"/>
            </a:lnRef>
            <a:fillRef idx="0">
              <a:schemeClr val="accent4"/>
            </a:fillRef>
            <a:effectRef idx="0">
              <a:schemeClr val="accent4"/>
            </a:effectRef>
            <a:fontRef idx="minor">
              <a:schemeClr val="tx1"/>
            </a:fontRef>
          </p:style>
        </p:cxnSp>
      </p:grpSp>
      <p:sp>
        <p:nvSpPr>
          <p:cNvPr id="50" name="TextBox 49">
            <a:extLst>
              <a:ext uri="{FF2B5EF4-FFF2-40B4-BE49-F238E27FC236}">
                <a16:creationId xmlns:a16="http://schemas.microsoft.com/office/drawing/2014/main" id="{D0088C50-A42B-1EB3-92A7-F70543A402E4}"/>
              </a:ext>
            </a:extLst>
          </p:cNvPr>
          <p:cNvSpPr txBox="1"/>
          <p:nvPr/>
        </p:nvSpPr>
        <p:spPr>
          <a:xfrm>
            <a:off x="1335881" y="5880407"/>
            <a:ext cx="9520237" cy="646331"/>
          </a:xfrm>
          <a:prstGeom prst="rect">
            <a:avLst/>
          </a:prstGeom>
          <a:noFill/>
          <a:ln>
            <a:solidFill>
              <a:schemeClr val="tx1">
                <a:lumMod val="95000"/>
              </a:schemeClr>
            </a:solidFill>
          </a:ln>
        </p:spPr>
        <p:txBody>
          <a:bodyPr wrap="square" rtlCol="0">
            <a:spAutoFit/>
          </a:bodyPr>
          <a:lstStyle/>
          <a:p>
            <a:pPr algn="ctr"/>
            <a:r>
              <a:rPr lang="en-US" i="1" dirty="0"/>
              <a:t>Both </a:t>
            </a:r>
            <a:r>
              <a:rPr lang="en-US" b="1" i="1" dirty="0" err="1"/>
              <a:t>Decendent</a:t>
            </a:r>
            <a:r>
              <a:rPr lang="en-US" b="1" i="1" dirty="0"/>
              <a:t> Edges</a:t>
            </a:r>
            <a:r>
              <a:rPr lang="en-US" i="1" dirty="0"/>
              <a:t> and </a:t>
            </a:r>
            <a:r>
              <a:rPr lang="en-US" b="1" i="1" dirty="0"/>
              <a:t>Cross Edges</a:t>
            </a:r>
            <a:r>
              <a:rPr lang="en-US" i="1" dirty="0"/>
              <a:t> lead to black nodes and are NOT cycles. So no need to bother with them if we are looking for cycles. If we DID need to distinguish between them, how would we do it?</a:t>
            </a:r>
          </a:p>
        </p:txBody>
      </p:sp>
      <p:grpSp>
        <p:nvGrpSpPr>
          <p:cNvPr id="8" name="Group 7">
            <a:extLst>
              <a:ext uri="{FF2B5EF4-FFF2-40B4-BE49-F238E27FC236}">
                <a16:creationId xmlns:a16="http://schemas.microsoft.com/office/drawing/2014/main" id="{034C5ED6-34BD-60CB-D494-3517E27AE4F0}"/>
              </a:ext>
            </a:extLst>
          </p:cNvPr>
          <p:cNvGrpSpPr/>
          <p:nvPr/>
        </p:nvGrpSpPr>
        <p:grpSpPr>
          <a:xfrm>
            <a:off x="1335881" y="1006469"/>
            <a:ext cx="4194177" cy="4337056"/>
            <a:chOff x="7597982" y="1577969"/>
            <a:chExt cx="4194177" cy="4337056"/>
          </a:xfrm>
        </p:grpSpPr>
        <p:sp>
          <p:nvSpPr>
            <p:cNvPr id="11" name="Rectangle 10">
              <a:extLst>
                <a:ext uri="{FF2B5EF4-FFF2-40B4-BE49-F238E27FC236}">
                  <a16:creationId xmlns:a16="http://schemas.microsoft.com/office/drawing/2014/main" id="{101300D1-A5E7-8BB5-7D52-1666A8C36390}"/>
                </a:ext>
              </a:extLst>
            </p:cNvPr>
            <p:cNvSpPr/>
            <p:nvPr/>
          </p:nvSpPr>
          <p:spPr>
            <a:xfrm>
              <a:off x="7597982" y="1577969"/>
              <a:ext cx="4194177" cy="4337056"/>
            </a:xfrm>
            <a:prstGeom prst="rect">
              <a:avLst/>
            </a:prstGeom>
            <a:solidFill>
              <a:schemeClr val="tx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74025CE-C129-71A6-B10B-135A878DC3FA}"/>
                </a:ext>
              </a:extLst>
            </p:cNvPr>
            <p:cNvSpPr/>
            <p:nvPr/>
          </p:nvSpPr>
          <p:spPr>
            <a:xfrm>
              <a:off x="9210675" y="1733550"/>
              <a:ext cx="885825" cy="885825"/>
            </a:xfrm>
            <a:prstGeom prst="ellipse">
              <a:avLst/>
            </a:prstGeom>
            <a:solidFill>
              <a:schemeClr val="tx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a:t>
              </a:r>
            </a:p>
          </p:txBody>
        </p:sp>
        <p:sp>
          <p:nvSpPr>
            <p:cNvPr id="13" name="Oval 12">
              <a:extLst>
                <a:ext uri="{FF2B5EF4-FFF2-40B4-BE49-F238E27FC236}">
                  <a16:creationId xmlns:a16="http://schemas.microsoft.com/office/drawing/2014/main" id="{139D8C45-DFF0-7672-67D3-AA98859D665E}"/>
                </a:ext>
              </a:extLst>
            </p:cNvPr>
            <p:cNvSpPr/>
            <p:nvPr/>
          </p:nvSpPr>
          <p:spPr>
            <a:xfrm>
              <a:off x="7791450" y="3104359"/>
              <a:ext cx="885825" cy="8858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Z</a:t>
              </a:r>
            </a:p>
          </p:txBody>
        </p:sp>
        <p:sp>
          <p:nvSpPr>
            <p:cNvPr id="14" name="Oval 13">
              <a:extLst>
                <a:ext uri="{FF2B5EF4-FFF2-40B4-BE49-F238E27FC236}">
                  <a16:creationId xmlns:a16="http://schemas.microsoft.com/office/drawing/2014/main" id="{6CD06741-F5C0-2352-BC57-423570C4ABC8}"/>
                </a:ext>
              </a:extLst>
            </p:cNvPr>
            <p:cNvSpPr/>
            <p:nvPr/>
          </p:nvSpPr>
          <p:spPr>
            <a:xfrm>
              <a:off x="10656886" y="3001118"/>
              <a:ext cx="885825" cy="885825"/>
            </a:xfrm>
            <a:prstGeom prst="ellipse">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Y</a:t>
              </a:r>
            </a:p>
          </p:txBody>
        </p:sp>
        <p:sp>
          <p:nvSpPr>
            <p:cNvPr id="16" name="Oval 15">
              <a:extLst>
                <a:ext uri="{FF2B5EF4-FFF2-40B4-BE49-F238E27FC236}">
                  <a16:creationId xmlns:a16="http://schemas.microsoft.com/office/drawing/2014/main" id="{26EE05BA-8870-DE65-0A2D-6EAE441DDFB9}"/>
                </a:ext>
              </a:extLst>
            </p:cNvPr>
            <p:cNvSpPr/>
            <p:nvPr/>
          </p:nvSpPr>
          <p:spPr>
            <a:xfrm>
              <a:off x="7791449" y="4837118"/>
              <a:ext cx="885825" cy="885825"/>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W</a:t>
              </a:r>
            </a:p>
          </p:txBody>
        </p:sp>
        <p:cxnSp>
          <p:nvCxnSpPr>
            <p:cNvPr id="17" name="Straight Arrow Connector 16">
              <a:extLst>
                <a:ext uri="{FF2B5EF4-FFF2-40B4-BE49-F238E27FC236}">
                  <a16:creationId xmlns:a16="http://schemas.microsoft.com/office/drawing/2014/main" id="{9DC961BD-6964-E4F4-0399-0BA12F979405}"/>
                </a:ext>
              </a:extLst>
            </p:cNvPr>
            <p:cNvCxnSpPr>
              <a:stCxn id="12" idx="3"/>
              <a:endCxn id="13" idx="7"/>
            </p:cNvCxnSpPr>
            <p:nvPr/>
          </p:nvCxnSpPr>
          <p:spPr>
            <a:xfrm flipH="1">
              <a:off x="8547549" y="2489649"/>
              <a:ext cx="792852" cy="74443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0399F5B-C1D1-E583-6A62-782606013B7F}"/>
                </a:ext>
              </a:extLst>
            </p:cNvPr>
            <p:cNvCxnSpPr>
              <a:cxnSpLocks/>
              <a:stCxn id="13" idx="4"/>
              <a:endCxn id="16" idx="0"/>
            </p:cNvCxnSpPr>
            <p:nvPr/>
          </p:nvCxnSpPr>
          <p:spPr>
            <a:xfrm flipH="1">
              <a:off x="8234362" y="3990184"/>
              <a:ext cx="1" cy="8469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34365F0-02FD-B8CC-B57F-AFD9C0533382}"/>
                </a:ext>
              </a:extLst>
            </p:cNvPr>
            <p:cNvCxnSpPr>
              <a:cxnSpLocks/>
              <a:stCxn id="12" idx="5"/>
              <a:endCxn id="14" idx="1"/>
            </p:cNvCxnSpPr>
            <p:nvPr/>
          </p:nvCxnSpPr>
          <p:spPr>
            <a:xfrm>
              <a:off x="9966774" y="2489649"/>
              <a:ext cx="819838" cy="6411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595EF16B-C582-D6B8-5710-3D4789176DFD}"/>
                </a:ext>
              </a:extLst>
            </p:cNvPr>
            <p:cNvCxnSpPr>
              <a:cxnSpLocks/>
              <a:stCxn id="12" idx="4"/>
              <a:endCxn id="16" idx="6"/>
            </p:cNvCxnSpPr>
            <p:nvPr/>
          </p:nvCxnSpPr>
          <p:spPr>
            <a:xfrm rot="5400000">
              <a:off x="7835103" y="3461546"/>
              <a:ext cx="2660656" cy="976314"/>
            </a:xfrm>
            <a:prstGeom prst="bentConnector2">
              <a:avLst/>
            </a:prstGeom>
            <a:ln w="38100">
              <a:prstDash val="dash"/>
              <a:tailEnd type="triangle"/>
            </a:ln>
          </p:spPr>
          <p:style>
            <a:lnRef idx="1">
              <a:schemeClr val="accent3"/>
            </a:lnRef>
            <a:fillRef idx="0">
              <a:schemeClr val="accent3"/>
            </a:fillRef>
            <a:effectRef idx="0">
              <a:schemeClr val="accent3"/>
            </a:effectRef>
            <a:fontRef idx="minor">
              <a:schemeClr val="tx1"/>
            </a:fontRef>
          </p:style>
        </p:cxnSp>
      </p:grpSp>
    </p:spTree>
    <p:extLst>
      <p:ext uri="{BB962C8B-B14F-4D97-AF65-F5344CB8AC3E}">
        <p14:creationId xmlns:p14="http://schemas.microsoft.com/office/powerpoint/2010/main" val="231785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Topological Sorting</a:t>
            </a:r>
          </a:p>
        </p:txBody>
      </p:sp>
      <p:sp>
        <p:nvSpPr>
          <p:cNvPr id="3" name="Subtitle 2"/>
          <p:cNvSpPr>
            <a:spLocks noGrp="1"/>
          </p:cNvSpPr>
          <p:nvPr>
            <p:ph type="subTitle" idx="1"/>
          </p:nvPr>
        </p:nvSpPr>
        <p:spPr/>
        <p:txBody>
          <a:bodyPr/>
          <a:lstStyle/>
          <a:p>
            <a:pPr algn="ctr"/>
            <a:r>
              <a:rPr lang="en-US" dirty="0"/>
              <a:t>Readings:  CLRS 22.4</a:t>
            </a:r>
          </a:p>
        </p:txBody>
      </p:sp>
    </p:spTree>
    <p:extLst>
      <p:ext uri="{BB962C8B-B14F-4D97-AF65-F5344CB8AC3E}">
        <p14:creationId xmlns:p14="http://schemas.microsoft.com/office/powerpoint/2010/main" val="157193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43001" y="266093"/>
            <a:ext cx="9905998" cy="724507"/>
          </a:xfrm>
        </p:spPr>
        <p:txBody>
          <a:bodyPr/>
          <a:lstStyle/>
          <a:p>
            <a:pPr algn="ctr"/>
            <a:r>
              <a:rPr lang="en-US" dirty="0"/>
              <a:t>Topological Sort</a:t>
            </a:r>
          </a:p>
        </p:txBody>
      </p:sp>
      <p:sp>
        <p:nvSpPr>
          <p:cNvPr id="35843" name="Content Placeholder 2"/>
          <p:cNvSpPr>
            <a:spLocks noGrp="1"/>
          </p:cNvSpPr>
          <p:nvPr>
            <p:ph sz="quarter" idx="1"/>
          </p:nvPr>
        </p:nvSpPr>
        <p:spPr>
          <a:xfrm>
            <a:off x="1143000" y="1131533"/>
            <a:ext cx="9994899" cy="1052868"/>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Given a </a:t>
            </a:r>
            <a:r>
              <a:rPr lang="en-US" b="1" i="1" dirty="0">
                <a:solidFill>
                  <a:schemeClr val="bg1"/>
                </a:solidFill>
              </a:rPr>
              <a:t>directed acyclic graph</a:t>
            </a:r>
            <a:r>
              <a:rPr lang="en-US" dirty="0">
                <a:solidFill>
                  <a:schemeClr val="bg1"/>
                </a:solidFill>
              </a:rPr>
              <a:t>, construct a linear ordering of the vertices such that if there is an edge from </a:t>
            </a:r>
            <a:r>
              <a:rPr lang="en-US" i="1" dirty="0">
                <a:solidFill>
                  <a:schemeClr val="bg1"/>
                </a:solidFill>
              </a:rPr>
              <a:t>u</a:t>
            </a:r>
            <a:r>
              <a:rPr lang="en-US" dirty="0">
                <a:solidFill>
                  <a:schemeClr val="bg1"/>
                </a:solidFill>
              </a:rPr>
              <a:t> to </a:t>
            </a:r>
            <a:r>
              <a:rPr lang="en-US" i="1" dirty="0">
                <a:solidFill>
                  <a:schemeClr val="bg1"/>
                </a:solidFill>
              </a:rPr>
              <a:t>v</a:t>
            </a:r>
            <a:r>
              <a:rPr lang="en-US" dirty="0">
                <a:solidFill>
                  <a:schemeClr val="bg1"/>
                </a:solidFill>
              </a:rPr>
              <a:t>, then </a:t>
            </a:r>
            <a:r>
              <a:rPr lang="en-US" i="1" dirty="0">
                <a:solidFill>
                  <a:schemeClr val="bg1"/>
                </a:solidFill>
              </a:rPr>
              <a:t>u</a:t>
            </a:r>
            <a:r>
              <a:rPr lang="en-US" dirty="0">
                <a:solidFill>
                  <a:schemeClr val="bg1"/>
                </a:solidFill>
              </a:rPr>
              <a:t> appears before </a:t>
            </a:r>
            <a:r>
              <a:rPr lang="en-US" i="1" dirty="0">
                <a:solidFill>
                  <a:schemeClr val="bg1"/>
                </a:solidFill>
              </a:rPr>
              <a:t>v</a:t>
            </a:r>
            <a:r>
              <a:rPr lang="en-US" dirty="0">
                <a:solidFill>
                  <a:schemeClr val="bg1"/>
                </a:solidFill>
              </a:rPr>
              <a:t> in the ordering.</a:t>
            </a:r>
          </a:p>
          <a:p>
            <a:pPr lvl="3"/>
            <a:endParaRPr lang="en-US" dirty="0">
              <a:solidFill>
                <a:schemeClr val="bg1"/>
              </a:solidFill>
            </a:endParaRPr>
          </a:p>
          <a:p>
            <a:endParaRPr lang="en-US" dirty="0">
              <a:solidFill>
                <a:schemeClr val="bg1"/>
              </a:solidFill>
            </a:endParaRPr>
          </a:p>
        </p:txBody>
      </p:sp>
      <p:pic>
        <p:nvPicPr>
          <p:cNvPr id="2" name="Picture 1">
            <a:extLst>
              <a:ext uri="{FF2B5EF4-FFF2-40B4-BE49-F238E27FC236}">
                <a16:creationId xmlns:a16="http://schemas.microsoft.com/office/drawing/2014/main" id="{646012BD-CA83-BB43-B90E-C5E6FCFDA9B3}"/>
              </a:ext>
            </a:extLst>
          </p:cNvPr>
          <p:cNvPicPr>
            <a:picLocks noChangeAspect="1"/>
          </p:cNvPicPr>
          <p:nvPr/>
        </p:nvPicPr>
        <p:blipFill>
          <a:blip r:embed="rId2"/>
          <a:stretch>
            <a:fillRect/>
          </a:stretch>
        </p:blipFill>
        <p:spPr>
          <a:xfrm>
            <a:off x="6043545" y="2562225"/>
            <a:ext cx="5094355" cy="4186739"/>
          </a:xfrm>
          <a:prstGeom prst="rect">
            <a:avLst/>
          </a:prstGeom>
        </p:spPr>
      </p:pic>
      <p:sp>
        <p:nvSpPr>
          <p:cNvPr id="6" name="Content Placeholder 2">
            <a:extLst>
              <a:ext uri="{FF2B5EF4-FFF2-40B4-BE49-F238E27FC236}">
                <a16:creationId xmlns:a16="http://schemas.microsoft.com/office/drawing/2014/main" id="{CF40DD3B-080D-5A4F-B781-00A87C04A463}"/>
              </a:ext>
            </a:extLst>
          </p:cNvPr>
          <p:cNvSpPr txBox="1">
            <a:spLocks/>
          </p:cNvSpPr>
          <p:nvPr/>
        </p:nvSpPr>
        <p:spPr>
          <a:xfrm>
            <a:off x="444500" y="3337849"/>
            <a:ext cx="5094355" cy="1335751"/>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i="1" dirty="0"/>
              <a:t>One valid topological sort is:</a:t>
            </a:r>
          </a:p>
          <a:p>
            <a:pPr marL="457200" lvl="1" indent="0">
              <a:buNone/>
            </a:pPr>
            <a:r>
              <a:rPr lang="en-US" sz="2400" i="1" dirty="0"/>
              <a:t>  V1  V6  V8  V3  V2  V7  V4  V5</a:t>
            </a:r>
          </a:p>
        </p:txBody>
      </p:sp>
      <p:cxnSp>
        <p:nvCxnSpPr>
          <p:cNvPr id="5" name="Straight Connector 4">
            <a:extLst>
              <a:ext uri="{FF2B5EF4-FFF2-40B4-BE49-F238E27FC236}">
                <a16:creationId xmlns:a16="http://schemas.microsoft.com/office/drawing/2014/main" id="{D15610B8-B78E-ACF8-7A6A-C1495F9EA4D0}"/>
              </a:ext>
            </a:extLst>
          </p:cNvPr>
          <p:cNvCxnSpPr/>
          <p:nvPr/>
        </p:nvCxnSpPr>
        <p:spPr>
          <a:xfrm>
            <a:off x="5295900" y="4038600"/>
            <a:ext cx="2266950" cy="533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36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1143001" y="285143"/>
            <a:ext cx="9905998" cy="600682"/>
          </a:xfrm>
        </p:spPr>
        <p:txBody>
          <a:bodyPr/>
          <a:lstStyle/>
          <a:p>
            <a:pPr algn="ctr"/>
            <a:r>
              <a:rPr lang="en-US" dirty="0"/>
              <a:t>Topological Sort</a:t>
            </a:r>
          </a:p>
        </p:txBody>
      </p:sp>
      <p:sp>
        <p:nvSpPr>
          <p:cNvPr id="35843" name="Content Placeholder 2"/>
          <p:cNvSpPr>
            <a:spLocks noGrp="1"/>
          </p:cNvSpPr>
          <p:nvPr>
            <p:ph sz="quarter" idx="1"/>
          </p:nvPr>
        </p:nvSpPr>
        <p:spPr>
          <a:xfrm>
            <a:off x="946150" y="2298701"/>
            <a:ext cx="4359275" cy="2492374"/>
          </a:xfrm>
        </p:spPr>
        <p:txBody>
          <a:bodyPr>
            <a:normAutofit/>
          </a:bodyPr>
          <a:lstStyle/>
          <a:p>
            <a:r>
              <a:rPr lang="en-US" dirty="0"/>
              <a:t>What are allowable orderings I can take all these CS classes?</a:t>
            </a:r>
          </a:p>
          <a:p>
            <a:pPr lvl="1"/>
            <a:r>
              <a:rPr lang="en-US" dirty="0"/>
              <a:t>Note there are many possible orderings</a:t>
            </a:r>
          </a:p>
          <a:p>
            <a:pPr lvl="1"/>
            <a:r>
              <a:rPr lang="en-US" dirty="0"/>
              <a:t>Unlike sorting a list</a:t>
            </a:r>
          </a:p>
          <a:p>
            <a:endParaRPr lang="en-US" dirty="0"/>
          </a:p>
        </p:txBody>
      </p:sp>
      <p:pic>
        <p:nvPicPr>
          <p:cNvPr id="3" name="Picture 2">
            <a:extLst>
              <a:ext uri="{FF2B5EF4-FFF2-40B4-BE49-F238E27FC236}">
                <a16:creationId xmlns:a16="http://schemas.microsoft.com/office/drawing/2014/main" id="{75724808-DD0A-F143-B700-3E7145A52D51}"/>
              </a:ext>
            </a:extLst>
          </p:cNvPr>
          <p:cNvPicPr>
            <a:picLocks noChangeAspect="1"/>
          </p:cNvPicPr>
          <p:nvPr/>
        </p:nvPicPr>
        <p:blipFill>
          <a:blip r:embed="rId2"/>
          <a:stretch>
            <a:fillRect/>
          </a:stretch>
        </p:blipFill>
        <p:spPr>
          <a:xfrm>
            <a:off x="5495923" y="951646"/>
            <a:ext cx="5553076" cy="5621211"/>
          </a:xfrm>
          <a:prstGeom prst="rect">
            <a:avLst/>
          </a:prstGeom>
        </p:spPr>
      </p:pic>
    </p:spTree>
    <p:extLst>
      <p:ext uri="{BB962C8B-B14F-4D97-AF65-F5344CB8AC3E}">
        <p14:creationId xmlns:p14="http://schemas.microsoft.com/office/powerpoint/2010/main" val="1621144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D931233B-BA68-824C-A8E9-4119EA6B4B3E}"/>
              </a:ext>
            </a:extLst>
          </p:cNvPr>
          <p:cNvSpPr>
            <a:spLocks noGrp="1" noChangeArrowheads="1"/>
          </p:cNvSpPr>
          <p:nvPr>
            <p:ph type="title"/>
            <p:custDataLst>
              <p:tags r:id="rId1"/>
            </p:custDataLst>
          </p:nvPr>
        </p:nvSpPr>
        <p:spPr>
          <a:xfrm>
            <a:off x="1143001" y="261028"/>
            <a:ext cx="9905998" cy="714981"/>
          </a:xfrm>
        </p:spPr>
        <p:txBody>
          <a:bodyPr/>
          <a:lstStyle/>
          <a:p>
            <a:pPr algn="ctr"/>
            <a:r>
              <a:rPr lang="en-US" altLang="en-US" dirty="0">
                <a:ea typeface="ＭＳ Ｐゴシック" panose="020B0600070205080204" pitchFamily="34" charset="-128"/>
              </a:rPr>
              <a:t>Getting Dressed</a:t>
            </a:r>
          </a:p>
        </p:txBody>
      </p:sp>
      <p:grpSp>
        <p:nvGrpSpPr>
          <p:cNvPr id="3" name="Group 2">
            <a:extLst>
              <a:ext uri="{FF2B5EF4-FFF2-40B4-BE49-F238E27FC236}">
                <a16:creationId xmlns:a16="http://schemas.microsoft.com/office/drawing/2014/main" id="{A822DEE4-5C55-2ED6-929C-079BB2C76FF0}"/>
              </a:ext>
            </a:extLst>
          </p:cNvPr>
          <p:cNvGrpSpPr/>
          <p:nvPr/>
        </p:nvGrpSpPr>
        <p:grpSpPr>
          <a:xfrm>
            <a:off x="2281237" y="1600200"/>
            <a:ext cx="7629525" cy="4114800"/>
            <a:chOff x="2600325" y="1857375"/>
            <a:chExt cx="7629525" cy="4114800"/>
          </a:xfrm>
        </p:grpSpPr>
        <p:sp>
          <p:nvSpPr>
            <p:cNvPr id="2" name="Rectangle 1">
              <a:extLst>
                <a:ext uri="{FF2B5EF4-FFF2-40B4-BE49-F238E27FC236}">
                  <a16:creationId xmlns:a16="http://schemas.microsoft.com/office/drawing/2014/main" id="{177ECCED-54EA-1533-56DD-9D9E7CECA85A}"/>
                </a:ext>
              </a:extLst>
            </p:cNvPr>
            <p:cNvSpPr/>
            <p:nvPr/>
          </p:nvSpPr>
          <p:spPr>
            <a:xfrm>
              <a:off x="2600325" y="1857375"/>
              <a:ext cx="7629525" cy="4114800"/>
            </a:xfrm>
            <a:prstGeom prst="rect">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94" name="AutoShape 3">
              <a:extLst>
                <a:ext uri="{FF2B5EF4-FFF2-40B4-BE49-F238E27FC236}">
                  <a16:creationId xmlns:a16="http://schemas.microsoft.com/office/drawing/2014/main" id="{CA438876-1F42-6A46-A0DA-273B5A9447C2}"/>
                </a:ext>
              </a:extLst>
            </p:cNvPr>
            <p:cNvSpPr>
              <a:spLocks noChangeArrowheads="1"/>
            </p:cNvSpPr>
            <p:nvPr>
              <p:custDataLst>
                <p:tags r:id="rId2"/>
              </p:custDataLst>
            </p:nvPr>
          </p:nvSpPr>
          <p:spPr bwMode="auto">
            <a:xfrm>
              <a:off x="2762250" y="21050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Underwear</a:t>
              </a:r>
            </a:p>
          </p:txBody>
        </p:sp>
        <p:sp>
          <p:nvSpPr>
            <p:cNvPr id="59395" name="AutoShape 4">
              <a:extLst>
                <a:ext uri="{FF2B5EF4-FFF2-40B4-BE49-F238E27FC236}">
                  <a16:creationId xmlns:a16="http://schemas.microsoft.com/office/drawing/2014/main" id="{E7E4AB4F-DB52-094C-B548-8A783369DDBA}"/>
                </a:ext>
              </a:extLst>
            </p:cNvPr>
            <p:cNvSpPr>
              <a:spLocks noChangeArrowheads="1"/>
            </p:cNvSpPr>
            <p:nvPr>
              <p:custDataLst>
                <p:tags r:id="rId3"/>
              </p:custDataLst>
            </p:nvPr>
          </p:nvSpPr>
          <p:spPr bwMode="auto">
            <a:xfrm>
              <a:off x="6648450" y="21050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Socks</a:t>
              </a:r>
            </a:p>
          </p:txBody>
        </p:sp>
        <p:sp>
          <p:nvSpPr>
            <p:cNvPr id="59396" name="AutoShape 5">
              <a:extLst>
                <a:ext uri="{FF2B5EF4-FFF2-40B4-BE49-F238E27FC236}">
                  <a16:creationId xmlns:a16="http://schemas.microsoft.com/office/drawing/2014/main" id="{A36865D2-5EAA-CE4D-8C44-C5EB7B818B7F}"/>
                </a:ext>
              </a:extLst>
            </p:cNvPr>
            <p:cNvSpPr>
              <a:spLocks noChangeArrowheads="1"/>
            </p:cNvSpPr>
            <p:nvPr>
              <p:custDataLst>
                <p:tags r:id="rId4"/>
              </p:custDataLst>
            </p:nvPr>
          </p:nvSpPr>
          <p:spPr bwMode="auto">
            <a:xfrm>
              <a:off x="6648450" y="30194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Shoes</a:t>
              </a:r>
            </a:p>
          </p:txBody>
        </p:sp>
        <p:sp>
          <p:nvSpPr>
            <p:cNvPr id="59397" name="AutoShape 6">
              <a:extLst>
                <a:ext uri="{FF2B5EF4-FFF2-40B4-BE49-F238E27FC236}">
                  <a16:creationId xmlns:a16="http://schemas.microsoft.com/office/drawing/2014/main" id="{2EB122F4-E93E-8D4C-96DD-5CA456082341}"/>
                </a:ext>
              </a:extLst>
            </p:cNvPr>
            <p:cNvSpPr>
              <a:spLocks noChangeArrowheads="1"/>
            </p:cNvSpPr>
            <p:nvPr>
              <p:custDataLst>
                <p:tags r:id="rId5"/>
              </p:custDataLst>
            </p:nvPr>
          </p:nvSpPr>
          <p:spPr bwMode="auto">
            <a:xfrm>
              <a:off x="2762250" y="30194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Pants</a:t>
              </a:r>
            </a:p>
          </p:txBody>
        </p:sp>
        <p:sp>
          <p:nvSpPr>
            <p:cNvPr id="59398" name="AutoShape 7">
              <a:extLst>
                <a:ext uri="{FF2B5EF4-FFF2-40B4-BE49-F238E27FC236}">
                  <a16:creationId xmlns:a16="http://schemas.microsoft.com/office/drawing/2014/main" id="{2AFF7B3F-D668-3448-99D2-D9066AB1FB32}"/>
                </a:ext>
              </a:extLst>
            </p:cNvPr>
            <p:cNvSpPr>
              <a:spLocks noChangeArrowheads="1"/>
            </p:cNvSpPr>
            <p:nvPr>
              <p:custDataLst>
                <p:tags r:id="rId6"/>
              </p:custDataLst>
            </p:nvPr>
          </p:nvSpPr>
          <p:spPr bwMode="auto">
            <a:xfrm>
              <a:off x="2762250" y="39338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Belt</a:t>
              </a:r>
            </a:p>
          </p:txBody>
        </p:sp>
        <p:sp>
          <p:nvSpPr>
            <p:cNvPr id="59399" name="AutoShape 8">
              <a:extLst>
                <a:ext uri="{FF2B5EF4-FFF2-40B4-BE49-F238E27FC236}">
                  <a16:creationId xmlns:a16="http://schemas.microsoft.com/office/drawing/2014/main" id="{0BFE4F66-DBE4-9B43-8EDE-FBA9387BC507}"/>
                </a:ext>
              </a:extLst>
            </p:cNvPr>
            <p:cNvSpPr>
              <a:spLocks noChangeArrowheads="1"/>
            </p:cNvSpPr>
            <p:nvPr>
              <p:custDataLst>
                <p:tags r:id="rId7"/>
              </p:custDataLst>
            </p:nvPr>
          </p:nvSpPr>
          <p:spPr bwMode="auto">
            <a:xfrm>
              <a:off x="4743450" y="34004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Shirt</a:t>
              </a:r>
            </a:p>
          </p:txBody>
        </p:sp>
        <p:sp>
          <p:nvSpPr>
            <p:cNvPr id="59400" name="AutoShape 9">
              <a:extLst>
                <a:ext uri="{FF2B5EF4-FFF2-40B4-BE49-F238E27FC236}">
                  <a16:creationId xmlns:a16="http://schemas.microsoft.com/office/drawing/2014/main" id="{E8550D27-CDBA-AD49-9590-434E42A7DC61}"/>
                </a:ext>
              </a:extLst>
            </p:cNvPr>
            <p:cNvSpPr>
              <a:spLocks noChangeArrowheads="1"/>
            </p:cNvSpPr>
            <p:nvPr>
              <p:custDataLst>
                <p:tags r:id="rId8"/>
              </p:custDataLst>
            </p:nvPr>
          </p:nvSpPr>
          <p:spPr bwMode="auto">
            <a:xfrm>
              <a:off x="8705850" y="25622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Watch</a:t>
              </a:r>
            </a:p>
          </p:txBody>
        </p:sp>
        <p:sp>
          <p:nvSpPr>
            <p:cNvPr id="59401" name="AutoShape 10">
              <a:extLst>
                <a:ext uri="{FF2B5EF4-FFF2-40B4-BE49-F238E27FC236}">
                  <a16:creationId xmlns:a16="http://schemas.microsoft.com/office/drawing/2014/main" id="{84723846-94E2-C849-8C58-6220C5A047D9}"/>
                </a:ext>
              </a:extLst>
            </p:cNvPr>
            <p:cNvSpPr>
              <a:spLocks noChangeArrowheads="1"/>
            </p:cNvSpPr>
            <p:nvPr>
              <p:custDataLst>
                <p:tags r:id="rId9"/>
              </p:custDataLst>
            </p:nvPr>
          </p:nvSpPr>
          <p:spPr bwMode="auto">
            <a:xfrm>
              <a:off x="4743450" y="43148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Tie</a:t>
              </a:r>
            </a:p>
          </p:txBody>
        </p:sp>
        <p:sp>
          <p:nvSpPr>
            <p:cNvPr id="59402" name="AutoShape 11">
              <a:extLst>
                <a:ext uri="{FF2B5EF4-FFF2-40B4-BE49-F238E27FC236}">
                  <a16:creationId xmlns:a16="http://schemas.microsoft.com/office/drawing/2014/main" id="{D02B375D-A479-C644-835F-CDA025BE1ECA}"/>
                </a:ext>
              </a:extLst>
            </p:cNvPr>
            <p:cNvSpPr>
              <a:spLocks noChangeArrowheads="1"/>
            </p:cNvSpPr>
            <p:nvPr>
              <p:custDataLst>
                <p:tags r:id="rId10"/>
              </p:custDataLst>
            </p:nvPr>
          </p:nvSpPr>
          <p:spPr bwMode="auto">
            <a:xfrm>
              <a:off x="4743450" y="5229225"/>
              <a:ext cx="1295400" cy="533400"/>
            </a:xfrm>
            <a:prstGeom prst="roundRect">
              <a:avLst>
                <a:gd name="adj" fmla="val 16667"/>
              </a:avLst>
            </a:prstGeom>
            <a:solidFill>
              <a:schemeClr val="accent1"/>
            </a:solidFill>
            <a:ln w="28575">
              <a:solidFill>
                <a:schemeClr val="bg1"/>
              </a:solidFill>
              <a:round/>
              <a:headEnd/>
              <a:tailEnd/>
            </a:ln>
          </p:spPr>
          <p:txBody>
            <a:bodyPr wrap="none" anchor="ct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algn="ctr"/>
              <a:r>
                <a:rPr lang="en-US" altLang="en-US" sz="2000">
                  <a:solidFill>
                    <a:schemeClr val="bg1"/>
                  </a:solidFill>
                </a:rPr>
                <a:t>Jacket</a:t>
              </a:r>
            </a:p>
          </p:txBody>
        </p:sp>
        <p:cxnSp>
          <p:nvCxnSpPr>
            <p:cNvPr id="59403" name="AutoShape 12">
              <a:extLst>
                <a:ext uri="{FF2B5EF4-FFF2-40B4-BE49-F238E27FC236}">
                  <a16:creationId xmlns:a16="http://schemas.microsoft.com/office/drawing/2014/main" id="{F4E87781-19B1-5E4C-955C-FE82363CF6B5}"/>
                </a:ext>
              </a:extLst>
            </p:cNvPr>
            <p:cNvCxnSpPr>
              <a:cxnSpLocks noChangeShapeType="1"/>
              <a:stCxn id="59394" idx="2"/>
              <a:endCxn id="59397" idx="0"/>
            </p:cNvCxnSpPr>
            <p:nvPr>
              <p:custDataLst>
                <p:tags r:id="rId11"/>
              </p:custDataLst>
            </p:nvPr>
          </p:nvCxnSpPr>
          <p:spPr bwMode="auto">
            <a:xfrm>
              <a:off x="3409950" y="2652714"/>
              <a:ext cx="0" cy="352425"/>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9404" name="AutoShape 13">
              <a:extLst>
                <a:ext uri="{FF2B5EF4-FFF2-40B4-BE49-F238E27FC236}">
                  <a16:creationId xmlns:a16="http://schemas.microsoft.com/office/drawing/2014/main" id="{884B780A-1A2F-1246-9974-1E26E8800053}"/>
                </a:ext>
              </a:extLst>
            </p:cNvPr>
            <p:cNvCxnSpPr>
              <a:cxnSpLocks noChangeShapeType="1"/>
              <a:stCxn id="59397" idx="2"/>
              <a:endCxn id="59398" idx="0"/>
            </p:cNvCxnSpPr>
            <p:nvPr>
              <p:custDataLst>
                <p:tags r:id="rId12"/>
              </p:custDataLst>
            </p:nvPr>
          </p:nvCxnSpPr>
          <p:spPr bwMode="auto">
            <a:xfrm>
              <a:off x="3409950" y="3567114"/>
              <a:ext cx="0" cy="352425"/>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9405" name="AutoShape 14">
              <a:extLst>
                <a:ext uri="{FF2B5EF4-FFF2-40B4-BE49-F238E27FC236}">
                  <a16:creationId xmlns:a16="http://schemas.microsoft.com/office/drawing/2014/main" id="{E8AAA37D-92BF-6943-867E-1A6961A30186}"/>
                </a:ext>
              </a:extLst>
            </p:cNvPr>
            <p:cNvCxnSpPr>
              <a:cxnSpLocks noChangeShapeType="1"/>
              <a:stCxn id="59399" idx="1"/>
              <a:endCxn id="59398" idx="3"/>
            </p:cNvCxnSpPr>
            <p:nvPr>
              <p:custDataLst>
                <p:tags r:id="rId13"/>
              </p:custDataLst>
            </p:nvPr>
          </p:nvCxnSpPr>
          <p:spPr bwMode="auto">
            <a:xfrm flipH="1">
              <a:off x="4071939" y="3667125"/>
              <a:ext cx="657225" cy="53340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9406" name="AutoShape 15">
              <a:extLst>
                <a:ext uri="{FF2B5EF4-FFF2-40B4-BE49-F238E27FC236}">
                  <a16:creationId xmlns:a16="http://schemas.microsoft.com/office/drawing/2014/main" id="{94A45BC9-9545-6547-A087-CBB1D2D63210}"/>
                </a:ext>
              </a:extLst>
            </p:cNvPr>
            <p:cNvCxnSpPr>
              <a:cxnSpLocks noChangeShapeType="1"/>
              <a:stCxn id="59399" idx="2"/>
              <a:endCxn id="59401" idx="0"/>
            </p:cNvCxnSpPr>
            <p:nvPr>
              <p:custDataLst>
                <p:tags r:id="rId14"/>
              </p:custDataLst>
            </p:nvPr>
          </p:nvCxnSpPr>
          <p:spPr bwMode="auto">
            <a:xfrm>
              <a:off x="5391150" y="3948114"/>
              <a:ext cx="0" cy="352425"/>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9407" name="AutoShape 16">
              <a:extLst>
                <a:ext uri="{FF2B5EF4-FFF2-40B4-BE49-F238E27FC236}">
                  <a16:creationId xmlns:a16="http://schemas.microsoft.com/office/drawing/2014/main" id="{1985BD3D-4AC5-6B42-911B-FC6DE68761DD}"/>
                </a:ext>
              </a:extLst>
            </p:cNvPr>
            <p:cNvCxnSpPr>
              <a:cxnSpLocks noChangeShapeType="1"/>
              <a:stCxn id="59401" idx="2"/>
              <a:endCxn id="59402" idx="0"/>
            </p:cNvCxnSpPr>
            <p:nvPr>
              <p:custDataLst>
                <p:tags r:id="rId15"/>
              </p:custDataLst>
            </p:nvPr>
          </p:nvCxnSpPr>
          <p:spPr bwMode="auto">
            <a:xfrm>
              <a:off x="5391150" y="4862514"/>
              <a:ext cx="0" cy="352425"/>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9408" name="AutoShape 17">
              <a:extLst>
                <a:ext uri="{FF2B5EF4-FFF2-40B4-BE49-F238E27FC236}">
                  <a16:creationId xmlns:a16="http://schemas.microsoft.com/office/drawing/2014/main" id="{6193F30A-A3BA-B44B-833C-E306896FD5EF}"/>
                </a:ext>
              </a:extLst>
            </p:cNvPr>
            <p:cNvCxnSpPr>
              <a:cxnSpLocks noChangeShapeType="1"/>
              <a:stCxn id="59395" idx="2"/>
              <a:endCxn id="59396" idx="0"/>
            </p:cNvCxnSpPr>
            <p:nvPr>
              <p:custDataLst>
                <p:tags r:id="rId16"/>
              </p:custDataLst>
            </p:nvPr>
          </p:nvCxnSpPr>
          <p:spPr bwMode="auto">
            <a:xfrm>
              <a:off x="7296150" y="2652714"/>
              <a:ext cx="0" cy="352425"/>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9409" name="AutoShape 18">
              <a:extLst>
                <a:ext uri="{FF2B5EF4-FFF2-40B4-BE49-F238E27FC236}">
                  <a16:creationId xmlns:a16="http://schemas.microsoft.com/office/drawing/2014/main" id="{835A1442-6919-7C43-8879-3E845BC07FDB}"/>
                </a:ext>
              </a:extLst>
            </p:cNvPr>
            <p:cNvCxnSpPr>
              <a:cxnSpLocks noChangeShapeType="1"/>
              <a:stCxn id="59394" idx="3"/>
              <a:endCxn id="59396" idx="1"/>
            </p:cNvCxnSpPr>
            <p:nvPr>
              <p:custDataLst>
                <p:tags r:id="rId17"/>
              </p:custDataLst>
            </p:nvPr>
          </p:nvCxnSpPr>
          <p:spPr bwMode="auto">
            <a:xfrm>
              <a:off x="4071939" y="2371725"/>
              <a:ext cx="2562225" cy="91440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cxnSp>
          <p:nvCxnSpPr>
            <p:cNvPr id="59410" name="AutoShape 19">
              <a:extLst>
                <a:ext uri="{FF2B5EF4-FFF2-40B4-BE49-F238E27FC236}">
                  <a16:creationId xmlns:a16="http://schemas.microsoft.com/office/drawing/2014/main" id="{60B6FA61-D04D-8D40-B6DF-E3F6E9398D1F}"/>
                </a:ext>
              </a:extLst>
            </p:cNvPr>
            <p:cNvCxnSpPr>
              <a:cxnSpLocks noChangeShapeType="1"/>
              <a:stCxn id="59397" idx="3"/>
              <a:endCxn id="59396" idx="1"/>
            </p:cNvCxnSpPr>
            <p:nvPr>
              <p:custDataLst>
                <p:tags r:id="rId18"/>
              </p:custDataLst>
            </p:nvPr>
          </p:nvCxnSpPr>
          <p:spPr bwMode="auto">
            <a:xfrm>
              <a:off x="4071939" y="3286125"/>
              <a:ext cx="2562225" cy="0"/>
            </a:xfrm>
            <a:prstGeom prst="straightConnector1">
              <a:avLst/>
            </a:prstGeom>
            <a:noFill/>
            <a:ln w="28575">
              <a:solidFill>
                <a:schemeClr val="accent1"/>
              </a:solidFill>
              <a:round/>
              <a:headEnd/>
              <a:tailEnd type="triangle" w="med" len="med"/>
            </a:ln>
            <a:extLst>
              <a:ext uri="{909E8E84-426E-40DD-AFC4-6F175D3DCCD1}">
                <a14:hiddenFill xmlns:a14="http://schemas.microsoft.com/office/drawing/2010/main">
                  <a:noFill/>
                </a14:hiddenFill>
              </a:ext>
            </a:extLst>
          </p:spPr>
        </p:cxnSp>
      </p:grpSp>
    </p:spTree>
    <p:extLst>
      <p:ext uri="{BB962C8B-B14F-4D97-AF65-F5344CB8AC3E}">
        <p14:creationId xmlns:p14="http://schemas.microsoft.com/office/powerpoint/2010/main" val="3435376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F0B940-0AD9-BF46-BFA9-9AF0E4E8732F}"/>
              </a:ext>
            </a:extLst>
          </p:cNvPr>
          <p:cNvSpPr>
            <a:spLocks noGrp="1"/>
          </p:cNvSpPr>
          <p:nvPr>
            <p:ph idx="1"/>
          </p:nvPr>
        </p:nvSpPr>
        <p:spPr>
          <a:xfrm>
            <a:off x="1143001" y="5886191"/>
            <a:ext cx="9717881" cy="693161"/>
          </a:xfrm>
        </p:spPr>
        <p:txBody>
          <a:bodyPr rtlCol="0">
            <a:normAutofit fontScale="92500"/>
          </a:bodyPr>
          <a:lstStyle/>
          <a:p>
            <a:pPr marL="0" indent="0" algn="ctr">
              <a:buNone/>
              <a:defRPr/>
            </a:pPr>
            <a:r>
              <a:rPr lang="en-US" sz="2600" dirty="0"/>
              <a:t>Topologically sorted vertices appear in reverse order of their finish times!</a:t>
            </a:r>
          </a:p>
        </p:txBody>
      </p:sp>
      <p:sp>
        <p:nvSpPr>
          <p:cNvPr id="60418" name="Title 1">
            <a:extLst>
              <a:ext uri="{FF2B5EF4-FFF2-40B4-BE49-F238E27FC236}">
                <a16:creationId xmlns:a16="http://schemas.microsoft.com/office/drawing/2014/main" id="{03CFB5C1-59F8-9D43-93D0-6CFDAC6F164B}"/>
              </a:ext>
            </a:extLst>
          </p:cNvPr>
          <p:cNvSpPr>
            <a:spLocks noGrp="1"/>
          </p:cNvSpPr>
          <p:nvPr>
            <p:ph type="title"/>
          </p:nvPr>
        </p:nvSpPr>
        <p:spPr>
          <a:xfrm>
            <a:off x="1143001" y="276225"/>
            <a:ext cx="9905998" cy="693161"/>
          </a:xfrm>
        </p:spPr>
        <p:txBody>
          <a:bodyPr/>
          <a:lstStyle/>
          <a:p>
            <a:pPr algn="ctr"/>
            <a:r>
              <a:rPr lang="en-US" altLang="en-US" dirty="0">
                <a:latin typeface="Calibri" panose="020F0502020204030204" pitchFamily="34" charset="0"/>
                <a:ea typeface="ＭＳ Ｐゴシック" panose="020B0600070205080204" pitchFamily="34" charset="-128"/>
              </a:rPr>
              <a:t>We Can Use DFS and Finish Times</a:t>
            </a:r>
          </a:p>
        </p:txBody>
      </p:sp>
      <p:pic>
        <p:nvPicPr>
          <p:cNvPr id="60419" name="Picture 4">
            <a:extLst>
              <a:ext uri="{FF2B5EF4-FFF2-40B4-BE49-F238E27FC236}">
                <a16:creationId xmlns:a16="http://schemas.microsoft.com/office/drawing/2014/main" id="{9C1DEE1D-8F7E-1546-8E40-075A130FF8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1" y="1095981"/>
            <a:ext cx="9717881" cy="483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90444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a:extLst>
              <a:ext uri="{FF2B5EF4-FFF2-40B4-BE49-F238E27FC236}">
                <a16:creationId xmlns:a16="http://schemas.microsoft.com/office/drawing/2014/main" id="{8BDFA3EE-B247-9B45-A6CA-B8E3E36A8E98}"/>
              </a:ext>
            </a:extLst>
          </p:cNvPr>
          <p:cNvSpPr>
            <a:spLocks noGrp="1"/>
          </p:cNvSpPr>
          <p:nvPr>
            <p:ph type="title"/>
          </p:nvPr>
        </p:nvSpPr>
        <p:spPr>
          <a:xfrm>
            <a:off x="1981200" y="228601"/>
            <a:ext cx="8229600" cy="631825"/>
          </a:xfrm>
        </p:spPr>
        <p:txBody>
          <a:bodyPr>
            <a:normAutofit/>
          </a:bodyPr>
          <a:lstStyle/>
          <a:p>
            <a:pPr algn="ctr"/>
            <a:r>
              <a:rPr lang="en-US" altLang="en-US" dirty="0">
                <a:latin typeface="Calibri" panose="020F0502020204030204" pitchFamily="34" charset="0"/>
                <a:ea typeface="ＭＳ Ｐゴシック" panose="020B0600070205080204" pitchFamily="34" charset="-128"/>
              </a:rPr>
              <a:t>Topological Sort Algorithm</a:t>
            </a:r>
          </a:p>
        </p:txBody>
      </p:sp>
      <p:sp>
        <p:nvSpPr>
          <p:cNvPr id="20483" name="TextBox 3">
            <a:extLst>
              <a:ext uri="{FF2B5EF4-FFF2-40B4-BE49-F238E27FC236}">
                <a16:creationId xmlns:a16="http://schemas.microsoft.com/office/drawing/2014/main" id="{124A69D0-A687-F446-8F66-D388A097E1FA}"/>
              </a:ext>
            </a:extLst>
          </p:cNvPr>
          <p:cNvSpPr txBox="1">
            <a:spLocks noChangeArrowheads="1"/>
          </p:cNvSpPr>
          <p:nvPr/>
        </p:nvSpPr>
        <p:spPr bwMode="auto">
          <a:xfrm>
            <a:off x="3259164" y="2552700"/>
            <a:ext cx="5673669" cy="3785652"/>
          </a:xfrm>
          <a:prstGeom prst="rect">
            <a:avLst/>
          </a:prstGeom>
          <a:solidFill>
            <a:schemeClr val="tx1">
              <a:lumMod val="95000"/>
            </a:schemeClr>
          </a:solidFill>
          <a:ln>
            <a:solidFill>
              <a:schemeClr val="bg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dirty="0">
                <a:solidFill>
                  <a:schemeClr val="bg1"/>
                </a:solidFill>
                <a:latin typeface="Calibri" panose="020F0502020204030204" pitchFamily="34" charset="0"/>
              </a:rPr>
              <a:t>DFS(G)</a:t>
            </a:r>
          </a:p>
          <a:p>
            <a:r>
              <a:rPr lang="en-US" altLang="en-US" dirty="0">
                <a:solidFill>
                  <a:schemeClr val="bg1"/>
                </a:solidFill>
                <a:latin typeface="Calibri" panose="020F0502020204030204" pitchFamily="34" charset="0"/>
              </a:rPr>
              <a:t>0   </a:t>
            </a:r>
            <a:r>
              <a:rPr lang="en-US" altLang="en-US" dirty="0" err="1">
                <a:solidFill>
                  <a:schemeClr val="accent3"/>
                </a:solidFill>
                <a:latin typeface="Calibri" panose="020F0502020204030204" pitchFamily="34" charset="0"/>
              </a:rPr>
              <a:t>toposort</a:t>
            </a:r>
            <a:r>
              <a:rPr lang="en-US" altLang="en-US" dirty="0">
                <a:solidFill>
                  <a:schemeClr val="accent3"/>
                </a:solidFill>
                <a:latin typeface="Calibri" panose="020F0502020204030204" pitchFamily="34" charset="0"/>
              </a:rPr>
              <a:t>-list = [ ] // empty list</a:t>
            </a:r>
          </a:p>
          <a:p>
            <a:r>
              <a:rPr lang="en-US" altLang="en-US" dirty="0">
                <a:solidFill>
                  <a:schemeClr val="bg1"/>
                </a:solidFill>
                <a:latin typeface="Calibri" panose="020F0502020204030204" pitchFamily="34" charset="0"/>
              </a:rPr>
              <a:t>1   for each vertex u in G.V</a:t>
            </a:r>
          </a:p>
          <a:p>
            <a:r>
              <a:rPr lang="en-US" altLang="en-US" dirty="0">
                <a:solidFill>
                  <a:schemeClr val="bg1"/>
                </a:solidFill>
                <a:latin typeface="Calibri" panose="020F0502020204030204" pitchFamily="34" charset="0"/>
              </a:rPr>
              <a:t>2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WHITE</a:t>
            </a:r>
          </a:p>
          <a:p>
            <a:r>
              <a:rPr lang="en-US" altLang="en-US" dirty="0">
                <a:solidFill>
                  <a:schemeClr val="bg1"/>
                </a:solidFill>
                <a:latin typeface="Calibri" panose="020F0502020204030204" pitchFamily="34" charset="0"/>
              </a:rPr>
              <a:t>3         u.</a:t>
            </a:r>
            <a:r>
              <a:rPr lang="el-GR" altLang="en-US" dirty="0">
                <a:solidFill>
                  <a:schemeClr val="bg1"/>
                </a:solidFill>
                <a:latin typeface="Calibri" panose="020F0502020204030204" pitchFamily="34" charset="0"/>
              </a:rPr>
              <a:t>π</a:t>
            </a:r>
            <a:r>
              <a:rPr lang="en-US" altLang="en-US" dirty="0">
                <a:solidFill>
                  <a:schemeClr val="bg1"/>
                </a:solidFill>
                <a:latin typeface="Calibri" panose="020F0502020204030204" pitchFamily="34" charset="0"/>
              </a:rPr>
              <a:t> = NIL</a:t>
            </a:r>
          </a:p>
          <a:p>
            <a:r>
              <a:rPr lang="en-US" altLang="en-US" dirty="0">
                <a:solidFill>
                  <a:schemeClr val="bg1"/>
                </a:solidFill>
                <a:latin typeface="Calibri" panose="020F0502020204030204" pitchFamily="34" charset="0"/>
              </a:rPr>
              <a:t>4   time = 0</a:t>
            </a:r>
          </a:p>
          <a:p>
            <a:r>
              <a:rPr lang="en-US" altLang="en-US" dirty="0">
                <a:solidFill>
                  <a:schemeClr val="bg1"/>
                </a:solidFill>
                <a:latin typeface="Calibri" panose="020F0502020204030204" pitchFamily="34" charset="0"/>
              </a:rPr>
              <a:t>5   for each vertex u in G.V</a:t>
            </a:r>
          </a:p>
          <a:p>
            <a:r>
              <a:rPr lang="en-US" altLang="en-US" dirty="0">
                <a:solidFill>
                  <a:schemeClr val="bg1"/>
                </a:solidFill>
                <a:latin typeface="Calibri" panose="020F0502020204030204" pitchFamily="34" charset="0"/>
              </a:rPr>
              <a:t>6         if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WHITE  // if unseen</a:t>
            </a:r>
          </a:p>
          <a:p>
            <a:pPr>
              <a:buFontTx/>
              <a:buAutoNum type="arabicPlain" startAt="7"/>
            </a:pPr>
            <a:r>
              <a:rPr lang="en-US" altLang="en-US" dirty="0">
                <a:solidFill>
                  <a:schemeClr val="bg1"/>
                </a:solidFill>
                <a:latin typeface="Calibri" panose="020F0502020204030204" pitchFamily="34" charset="0"/>
              </a:rPr>
              <a:t>    DFS-VISIT(G, u)  // explore paths out of u</a:t>
            </a:r>
          </a:p>
          <a:p>
            <a:r>
              <a:rPr lang="en-US" altLang="en-US" dirty="0">
                <a:solidFill>
                  <a:schemeClr val="bg1"/>
                </a:solidFill>
                <a:latin typeface="Calibri" panose="020F0502020204030204" pitchFamily="34" charset="0"/>
              </a:rPr>
              <a:t>8    </a:t>
            </a:r>
            <a:r>
              <a:rPr lang="en-US" altLang="en-US" dirty="0">
                <a:solidFill>
                  <a:schemeClr val="accent3"/>
                </a:solidFill>
                <a:latin typeface="Calibri" panose="020F0502020204030204" pitchFamily="34" charset="0"/>
              </a:rPr>
              <a:t>// </a:t>
            </a:r>
            <a:r>
              <a:rPr lang="en-US" altLang="en-US" dirty="0" err="1">
                <a:solidFill>
                  <a:schemeClr val="accent3"/>
                </a:solidFill>
                <a:latin typeface="Calibri" panose="020F0502020204030204" pitchFamily="34" charset="0"/>
              </a:rPr>
              <a:t>toposort</a:t>
            </a:r>
            <a:r>
              <a:rPr lang="en-US" altLang="en-US" dirty="0">
                <a:solidFill>
                  <a:schemeClr val="accent3"/>
                </a:solidFill>
                <a:latin typeface="Calibri" panose="020F0502020204030204" pitchFamily="34" charset="0"/>
              </a:rPr>
              <a:t>-list contains the result</a:t>
            </a:r>
          </a:p>
        </p:txBody>
      </p:sp>
      <p:sp>
        <p:nvSpPr>
          <p:cNvPr id="2" name="TextBox 1">
            <a:extLst>
              <a:ext uri="{FF2B5EF4-FFF2-40B4-BE49-F238E27FC236}">
                <a16:creationId xmlns:a16="http://schemas.microsoft.com/office/drawing/2014/main" id="{379BFD4C-D4C1-F048-8047-8BF1A1C1ED58}"/>
              </a:ext>
            </a:extLst>
          </p:cNvPr>
          <p:cNvSpPr txBox="1"/>
          <p:nvPr/>
        </p:nvSpPr>
        <p:spPr>
          <a:xfrm>
            <a:off x="938212" y="1138664"/>
            <a:ext cx="10315575" cy="830997"/>
          </a:xfrm>
          <a:prstGeom prst="rect">
            <a:avLst/>
          </a:prstGeom>
          <a:solidFill>
            <a:schemeClr val="tx1">
              <a:lumMod val="95000"/>
            </a:schemeClr>
          </a:solidFill>
          <a:ln>
            <a:solidFill>
              <a:schemeClr val="bg1"/>
            </a:solidFill>
          </a:ln>
        </p:spPr>
        <p:txBody>
          <a:bodyPr wrap="square">
            <a:spAutoFit/>
          </a:bodyPr>
          <a:lstStyle/>
          <a:p>
            <a:pPr algn="ctr">
              <a:defRPr/>
            </a:pPr>
            <a:r>
              <a:rPr lang="en-US" sz="2400" b="1" i="1" dirty="0">
                <a:solidFill>
                  <a:schemeClr val="bg1"/>
                </a:solidFill>
                <a:ea typeface="ＭＳ Ｐゴシック" charset="0"/>
                <a:cs typeface="ＭＳ Ｐゴシック" charset="0"/>
              </a:rPr>
              <a:t>Strategy</a:t>
            </a:r>
            <a:r>
              <a:rPr lang="en-US" sz="2400" dirty="0">
                <a:solidFill>
                  <a:schemeClr val="bg1"/>
                </a:solidFill>
                <a:ea typeface="ＭＳ Ｐゴシック" charset="0"/>
                <a:cs typeface="ＭＳ Ｐゴシック" charset="0"/>
              </a:rPr>
              <a:t>: modify the two DFS functions so that they order nodes by finish-time in reverse order.  This slide:  DFS “Sweep”.</a:t>
            </a:r>
          </a:p>
        </p:txBody>
      </p:sp>
    </p:spTree>
    <p:extLst>
      <p:ext uri="{BB962C8B-B14F-4D97-AF65-F5344CB8AC3E}">
        <p14:creationId xmlns:p14="http://schemas.microsoft.com/office/powerpoint/2010/main" val="2788001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5BEDDCEA-AA79-9C43-BAEF-F779F7FC8923}"/>
              </a:ext>
            </a:extLst>
          </p:cNvPr>
          <p:cNvSpPr>
            <a:spLocks noGrp="1"/>
          </p:cNvSpPr>
          <p:nvPr>
            <p:ph type="title"/>
          </p:nvPr>
        </p:nvSpPr>
        <p:spPr>
          <a:xfrm>
            <a:off x="1981200" y="228601"/>
            <a:ext cx="8229600" cy="631825"/>
          </a:xfrm>
        </p:spPr>
        <p:txBody>
          <a:bodyPr>
            <a:normAutofit/>
          </a:bodyPr>
          <a:lstStyle/>
          <a:p>
            <a:pPr algn="ctr"/>
            <a:r>
              <a:rPr lang="en-US" altLang="en-US" dirty="0">
                <a:latin typeface="Calibri" panose="020F0502020204030204" pitchFamily="34" charset="0"/>
                <a:ea typeface="ＭＳ Ｐゴシック" panose="020B0600070205080204" pitchFamily="34" charset="-128"/>
              </a:rPr>
              <a:t>Topological Sort Algorithm</a:t>
            </a:r>
          </a:p>
        </p:txBody>
      </p:sp>
      <p:sp>
        <p:nvSpPr>
          <p:cNvPr id="62466" name="TextBox 3">
            <a:extLst>
              <a:ext uri="{FF2B5EF4-FFF2-40B4-BE49-F238E27FC236}">
                <a16:creationId xmlns:a16="http://schemas.microsoft.com/office/drawing/2014/main" id="{8FCA770D-B9F0-5F45-A684-BEF101128CDF}"/>
              </a:ext>
            </a:extLst>
          </p:cNvPr>
          <p:cNvSpPr txBox="1">
            <a:spLocks noChangeArrowheads="1"/>
          </p:cNvSpPr>
          <p:nvPr/>
        </p:nvSpPr>
        <p:spPr bwMode="auto">
          <a:xfrm>
            <a:off x="5691132" y="1175860"/>
            <a:ext cx="3910068" cy="5262979"/>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dirty="0">
                <a:solidFill>
                  <a:schemeClr val="bg1"/>
                </a:solidFill>
                <a:latin typeface="Calibri" panose="020F0502020204030204" pitchFamily="34" charset="0"/>
              </a:rPr>
              <a:t>DFS-VISIT(G, u)</a:t>
            </a:r>
          </a:p>
          <a:p>
            <a:r>
              <a:rPr lang="en-US" altLang="en-US" dirty="0">
                <a:solidFill>
                  <a:schemeClr val="bg1"/>
                </a:solidFill>
                <a:latin typeface="Calibri" panose="020F0502020204030204" pitchFamily="34" charset="0"/>
              </a:rPr>
              <a:t>1   time = time + 1</a:t>
            </a:r>
          </a:p>
          <a:p>
            <a:r>
              <a:rPr lang="en-US" altLang="en-US" dirty="0">
                <a:solidFill>
                  <a:schemeClr val="bg1"/>
                </a:solidFill>
                <a:latin typeface="Calibri" panose="020F0502020204030204" pitchFamily="34" charset="0"/>
              </a:rPr>
              <a:t>2   </a:t>
            </a:r>
            <a:r>
              <a:rPr lang="en-US" altLang="en-US" dirty="0" err="1">
                <a:solidFill>
                  <a:schemeClr val="bg1"/>
                </a:solidFill>
                <a:latin typeface="Calibri" panose="020F0502020204030204" pitchFamily="34" charset="0"/>
              </a:rPr>
              <a:t>u.d</a:t>
            </a:r>
            <a:r>
              <a:rPr lang="en-US" altLang="en-US" dirty="0">
                <a:solidFill>
                  <a:schemeClr val="bg1"/>
                </a:solidFill>
                <a:latin typeface="Calibri" panose="020F0502020204030204" pitchFamily="34" charset="0"/>
              </a:rPr>
              <a:t> = time</a:t>
            </a:r>
          </a:p>
          <a:p>
            <a:r>
              <a:rPr lang="en-US" altLang="en-US" dirty="0">
                <a:solidFill>
                  <a:schemeClr val="bg1"/>
                </a:solidFill>
                <a:latin typeface="Calibri" panose="020F0502020204030204" pitchFamily="34" charset="0"/>
              </a:rPr>
              <a:t>3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GRAY</a:t>
            </a:r>
          </a:p>
          <a:p>
            <a:pPr marL="457200" indent="-457200">
              <a:buAutoNum type="arabicPlain" startAt="4"/>
            </a:pPr>
            <a:r>
              <a:rPr lang="en-US" altLang="en-US" dirty="0">
                <a:solidFill>
                  <a:schemeClr val="bg1"/>
                </a:solidFill>
                <a:latin typeface="Calibri" panose="020F0502020204030204" pitchFamily="34" charset="0"/>
              </a:rPr>
              <a:t>for each v in </a:t>
            </a:r>
            <a:r>
              <a:rPr lang="en-US" altLang="en-US" dirty="0" err="1">
                <a:solidFill>
                  <a:schemeClr val="bg1"/>
                </a:solidFill>
                <a:latin typeface="Calibri" panose="020F0502020204030204" pitchFamily="34" charset="0"/>
              </a:rPr>
              <a:t>G.Adj</a:t>
            </a:r>
            <a:r>
              <a:rPr lang="en-US" altLang="en-US" dirty="0">
                <a:solidFill>
                  <a:schemeClr val="bg1"/>
                </a:solidFill>
                <a:latin typeface="Calibri" panose="020F0502020204030204" pitchFamily="34" charset="0"/>
              </a:rPr>
              <a:t>[u]</a:t>
            </a:r>
          </a:p>
          <a:p>
            <a:pPr marL="457200" indent="-457200">
              <a:buAutoNum type="arabicPlain" startAt="4"/>
            </a:pPr>
            <a:r>
              <a:rPr lang="en-US" altLang="en-US" dirty="0">
                <a:solidFill>
                  <a:schemeClr val="bg1"/>
                </a:solidFill>
                <a:latin typeface="Calibri" panose="020F0502020204030204" pitchFamily="34" charset="0"/>
              </a:rPr>
              <a:t>   </a:t>
            </a:r>
            <a:r>
              <a:rPr lang="en-US" altLang="en-US" dirty="0">
                <a:solidFill>
                  <a:schemeClr val="accent3"/>
                </a:solidFill>
                <a:latin typeface="Calibri" panose="020F0502020204030204" pitchFamily="34" charset="0"/>
              </a:rPr>
              <a:t>if </a:t>
            </a:r>
            <a:r>
              <a:rPr lang="en-US" altLang="en-US" dirty="0" err="1">
                <a:solidFill>
                  <a:schemeClr val="accent3"/>
                </a:solidFill>
                <a:latin typeface="Calibri" panose="020F0502020204030204" pitchFamily="34" charset="0"/>
              </a:rPr>
              <a:t>v.color</a:t>
            </a:r>
            <a:r>
              <a:rPr lang="en-US" altLang="en-US" dirty="0">
                <a:solidFill>
                  <a:schemeClr val="accent3"/>
                </a:solidFill>
                <a:latin typeface="Calibri" panose="020F0502020204030204" pitchFamily="34" charset="0"/>
              </a:rPr>
              <a:t> == Gray</a:t>
            </a:r>
          </a:p>
          <a:p>
            <a:pPr marL="457200" indent="-457200">
              <a:buAutoNum type="arabicPlain" startAt="4"/>
            </a:pPr>
            <a:r>
              <a:rPr lang="en-US" altLang="en-US" dirty="0">
                <a:solidFill>
                  <a:schemeClr val="accent3"/>
                </a:solidFill>
                <a:latin typeface="Calibri" panose="020F0502020204030204" pitchFamily="34" charset="0"/>
              </a:rPr>
              <a:t>      //Cycle, no valid sort!</a:t>
            </a:r>
          </a:p>
          <a:p>
            <a:r>
              <a:rPr lang="en-US" altLang="en-US" dirty="0">
                <a:solidFill>
                  <a:schemeClr val="bg1"/>
                </a:solidFill>
                <a:latin typeface="Calibri" panose="020F0502020204030204" pitchFamily="34" charset="0"/>
              </a:rPr>
              <a:t>5       if </a:t>
            </a:r>
            <a:r>
              <a:rPr lang="en-US" altLang="en-US" dirty="0" err="1">
                <a:solidFill>
                  <a:schemeClr val="bg1"/>
                </a:solidFill>
                <a:latin typeface="Calibri" panose="020F0502020204030204" pitchFamily="34" charset="0"/>
              </a:rPr>
              <a:t>v.color</a:t>
            </a:r>
            <a:r>
              <a:rPr lang="en-US" altLang="en-US" dirty="0">
                <a:solidFill>
                  <a:schemeClr val="bg1"/>
                </a:solidFill>
                <a:latin typeface="Calibri" panose="020F0502020204030204" pitchFamily="34" charset="0"/>
              </a:rPr>
              <a:t> == WHITE</a:t>
            </a:r>
          </a:p>
          <a:p>
            <a:r>
              <a:rPr lang="en-US" altLang="en-US" dirty="0">
                <a:solidFill>
                  <a:schemeClr val="bg1"/>
                </a:solidFill>
                <a:latin typeface="Calibri" panose="020F0502020204030204" pitchFamily="34" charset="0"/>
              </a:rPr>
              <a:t>6           v.</a:t>
            </a:r>
            <a:r>
              <a:rPr lang="el-GR" altLang="en-US" dirty="0">
                <a:solidFill>
                  <a:schemeClr val="bg1"/>
                </a:solidFill>
                <a:latin typeface="Calibri" panose="020F0502020204030204" pitchFamily="34" charset="0"/>
              </a:rPr>
              <a:t>π</a:t>
            </a:r>
            <a:r>
              <a:rPr lang="en-US" altLang="en-US" dirty="0">
                <a:solidFill>
                  <a:schemeClr val="bg1"/>
                </a:solidFill>
                <a:latin typeface="Calibri" panose="020F0502020204030204" pitchFamily="34" charset="0"/>
              </a:rPr>
              <a:t> = u</a:t>
            </a:r>
          </a:p>
          <a:p>
            <a:r>
              <a:rPr lang="en-US" altLang="en-US" dirty="0">
                <a:solidFill>
                  <a:schemeClr val="bg1"/>
                </a:solidFill>
                <a:latin typeface="Calibri" panose="020F0502020204030204" pitchFamily="34" charset="0"/>
              </a:rPr>
              <a:t>7           DFS-VISIT(G, v)</a:t>
            </a:r>
            <a:endParaRPr lang="en-US" altLang="ja-JP" dirty="0">
              <a:solidFill>
                <a:schemeClr val="bg1"/>
              </a:solidFill>
              <a:latin typeface="Calibri" panose="020F0502020204030204" pitchFamily="34" charset="0"/>
            </a:endParaRPr>
          </a:p>
          <a:p>
            <a:r>
              <a:rPr lang="en-US" altLang="en-US" dirty="0">
                <a:solidFill>
                  <a:schemeClr val="bg1"/>
                </a:solidFill>
                <a:latin typeface="Calibri" panose="020F0502020204030204" pitchFamily="34" charset="0"/>
              </a:rPr>
              <a:t>8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BLACK</a:t>
            </a:r>
          </a:p>
          <a:p>
            <a:r>
              <a:rPr lang="en-US" altLang="en-US" dirty="0">
                <a:solidFill>
                  <a:schemeClr val="bg1"/>
                </a:solidFill>
                <a:latin typeface="Calibri" panose="020F0502020204030204" pitchFamily="34" charset="0"/>
              </a:rPr>
              <a:t>9   time = time + 1</a:t>
            </a:r>
          </a:p>
          <a:p>
            <a:r>
              <a:rPr lang="en-US" altLang="en-US" dirty="0">
                <a:solidFill>
                  <a:schemeClr val="bg1"/>
                </a:solidFill>
                <a:latin typeface="Calibri" panose="020F0502020204030204" pitchFamily="34" charset="0"/>
              </a:rPr>
              <a:t>10 </a:t>
            </a:r>
            <a:r>
              <a:rPr lang="en-US" altLang="en-US" dirty="0" err="1">
                <a:solidFill>
                  <a:schemeClr val="bg1"/>
                </a:solidFill>
                <a:latin typeface="Calibri" panose="020F0502020204030204" pitchFamily="34" charset="0"/>
              </a:rPr>
              <a:t>u.f</a:t>
            </a:r>
            <a:r>
              <a:rPr lang="en-US" altLang="en-US" dirty="0">
                <a:solidFill>
                  <a:schemeClr val="bg1"/>
                </a:solidFill>
                <a:latin typeface="Calibri" panose="020F0502020204030204" pitchFamily="34" charset="0"/>
              </a:rPr>
              <a:t> = time</a:t>
            </a:r>
          </a:p>
          <a:p>
            <a:r>
              <a:rPr lang="en-US" altLang="en-US" dirty="0">
                <a:solidFill>
                  <a:schemeClr val="bg1"/>
                </a:solidFill>
                <a:latin typeface="Calibri" panose="020F0502020204030204" pitchFamily="34" charset="0"/>
              </a:rPr>
              <a:t>11 </a:t>
            </a:r>
            <a:r>
              <a:rPr lang="en-US" altLang="en-US" dirty="0" err="1">
                <a:solidFill>
                  <a:schemeClr val="accent3"/>
                </a:solidFill>
                <a:latin typeface="Calibri" panose="020F0502020204030204" pitchFamily="34" charset="0"/>
              </a:rPr>
              <a:t>toposort-list.prepend</a:t>
            </a:r>
            <a:r>
              <a:rPr lang="en-US" altLang="en-US" dirty="0">
                <a:solidFill>
                  <a:schemeClr val="accent3"/>
                </a:solidFill>
                <a:latin typeface="Calibri" panose="020F0502020204030204" pitchFamily="34" charset="0"/>
              </a:rPr>
              <a:t>(u)</a:t>
            </a:r>
          </a:p>
        </p:txBody>
      </p:sp>
      <p:sp>
        <p:nvSpPr>
          <p:cNvPr id="2" name="TextBox 3">
            <a:extLst>
              <a:ext uri="{FF2B5EF4-FFF2-40B4-BE49-F238E27FC236}">
                <a16:creationId xmlns:a16="http://schemas.microsoft.com/office/drawing/2014/main" id="{CAB43048-3907-707A-A263-05F1EC9D7CC4}"/>
              </a:ext>
            </a:extLst>
          </p:cNvPr>
          <p:cNvSpPr txBox="1">
            <a:spLocks noChangeArrowheads="1"/>
          </p:cNvSpPr>
          <p:nvPr/>
        </p:nvSpPr>
        <p:spPr bwMode="auto">
          <a:xfrm>
            <a:off x="982718" y="1914524"/>
            <a:ext cx="4411400" cy="3785652"/>
          </a:xfrm>
          <a:prstGeom prst="rect">
            <a:avLst/>
          </a:prstGeom>
          <a:solidFill>
            <a:schemeClr val="tx1">
              <a:lumMod val="95000"/>
            </a:schemeClr>
          </a:solidFill>
          <a:ln>
            <a:solidFill>
              <a:schemeClr val="bg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dirty="0">
                <a:solidFill>
                  <a:schemeClr val="bg1"/>
                </a:solidFill>
                <a:latin typeface="Calibri" panose="020F0502020204030204" pitchFamily="34" charset="0"/>
              </a:rPr>
              <a:t>DFS(G)</a:t>
            </a:r>
          </a:p>
          <a:p>
            <a:r>
              <a:rPr lang="en-US" altLang="en-US" dirty="0">
                <a:solidFill>
                  <a:schemeClr val="bg1"/>
                </a:solidFill>
                <a:latin typeface="Calibri" panose="020F0502020204030204" pitchFamily="34" charset="0"/>
              </a:rPr>
              <a:t>0   </a:t>
            </a:r>
            <a:r>
              <a:rPr lang="en-US" altLang="en-US" dirty="0" err="1">
                <a:solidFill>
                  <a:schemeClr val="accent3"/>
                </a:solidFill>
                <a:latin typeface="Calibri" panose="020F0502020204030204" pitchFamily="34" charset="0"/>
              </a:rPr>
              <a:t>toposort</a:t>
            </a:r>
            <a:r>
              <a:rPr lang="en-US" altLang="en-US" dirty="0">
                <a:solidFill>
                  <a:schemeClr val="accent3"/>
                </a:solidFill>
                <a:latin typeface="Calibri" panose="020F0502020204030204" pitchFamily="34" charset="0"/>
              </a:rPr>
              <a:t>-list = [ ]</a:t>
            </a:r>
          </a:p>
          <a:p>
            <a:r>
              <a:rPr lang="en-US" altLang="en-US" dirty="0">
                <a:solidFill>
                  <a:schemeClr val="bg1"/>
                </a:solidFill>
                <a:latin typeface="Calibri" panose="020F0502020204030204" pitchFamily="34" charset="0"/>
              </a:rPr>
              <a:t>1   for each vertex u in G.V</a:t>
            </a:r>
          </a:p>
          <a:p>
            <a:r>
              <a:rPr lang="en-US" altLang="en-US" dirty="0">
                <a:solidFill>
                  <a:schemeClr val="bg1"/>
                </a:solidFill>
                <a:latin typeface="Calibri" panose="020F0502020204030204" pitchFamily="34" charset="0"/>
              </a:rPr>
              <a:t>2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WHITE</a:t>
            </a:r>
          </a:p>
          <a:p>
            <a:r>
              <a:rPr lang="en-US" altLang="en-US" dirty="0">
                <a:solidFill>
                  <a:schemeClr val="bg1"/>
                </a:solidFill>
                <a:latin typeface="Calibri" panose="020F0502020204030204" pitchFamily="34" charset="0"/>
              </a:rPr>
              <a:t>3         u.</a:t>
            </a:r>
            <a:r>
              <a:rPr lang="el-GR" altLang="en-US" dirty="0">
                <a:solidFill>
                  <a:schemeClr val="bg1"/>
                </a:solidFill>
                <a:latin typeface="Calibri" panose="020F0502020204030204" pitchFamily="34" charset="0"/>
              </a:rPr>
              <a:t>π</a:t>
            </a:r>
            <a:r>
              <a:rPr lang="en-US" altLang="en-US" dirty="0">
                <a:solidFill>
                  <a:schemeClr val="bg1"/>
                </a:solidFill>
                <a:latin typeface="Calibri" panose="020F0502020204030204" pitchFamily="34" charset="0"/>
              </a:rPr>
              <a:t> = NIL</a:t>
            </a:r>
          </a:p>
          <a:p>
            <a:r>
              <a:rPr lang="en-US" altLang="en-US" dirty="0">
                <a:solidFill>
                  <a:schemeClr val="bg1"/>
                </a:solidFill>
                <a:latin typeface="Calibri" panose="020F0502020204030204" pitchFamily="34" charset="0"/>
              </a:rPr>
              <a:t>4   time = 0</a:t>
            </a:r>
          </a:p>
          <a:p>
            <a:r>
              <a:rPr lang="en-US" altLang="en-US" dirty="0">
                <a:solidFill>
                  <a:schemeClr val="bg1"/>
                </a:solidFill>
                <a:latin typeface="Calibri" panose="020F0502020204030204" pitchFamily="34" charset="0"/>
              </a:rPr>
              <a:t>5   for each vertex u in G.V</a:t>
            </a:r>
          </a:p>
          <a:p>
            <a:r>
              <a:rPr lang="en-US" altLang="en-US" dirty="0">
                <a:solidFill>
                  <a:schemeClr val="bg1"/>
                </a:solidFill>
                <a:latin typeface="Calibri" panose="020F0502020204030204" pitchFamily="34" charset="0"/>
              </a:rPr>
              <a:t>6         if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WHITE</a:t>
            </a:r>
          </a:p>
          <a:p>
            <a:pPr>
              <a:buFontTx/>
              <a:buAutoNum type="arabicPlain" startAt="7"/>
            </a:pPr>
            <a:r>
              <a:rPr lang="en-US" altLang="en-US" dirty="0">
                <a:solidFill>
                  <a:schemeClr val="bg1"/>
                </a:solidFill>
                <a:latin typeface="Calibri" panose="020F0502020204030204" pitchFamily="34" charset="0"/>
              </a:rPr>
              <a:t>    DFS-VISIT(G, u)</a:t>
            </a:r>
          </a:p>
          <a:p>
            <a:r>
              <a:rPr lang="en-US" altLang="en-US" dirty="0">
                <a:solidFill>
                  <a:schemeClr val="bg1"/>
                </a:solidFill>
                <a:latin typeface="Calibri" panose="020F0502020204030204" pitchFamily="34" charset="0"/>
              </a:rPr>
              <a:t>8    </a:t>
            </a:r>
            <a:r>
              <a:rPr lang="en-US" altLang="en-US" dirty="0">
                <a:solidFill>
                  <a:schemeClr val="accent3"/>
                </a:solidFill>
                <a:latin typeface="Calibri" panose="020F0502020204030204" pitchFamily="34" charset="0"/>
              </a:rPr>
              <a:t>// </a:t>
            </a:r>
            <a:r>
              <a:rPr lang="en-US" altLang="en-US" dirty="0" err="1">
                <a:solidFill>
                  <a:schemeClr val="accent3"/>
                </a:solidFill>
                <a:latin typeface="Calibri" panose="020F0502020204030204" pitchFamily="34" charset="0"/>
              </a:rPr>
              <a:t>toposort</a:t>
            </a:r>
            <a:r>
              <a:rPr lang="en-US" altLang="en-US" dirty="0">
                <a:solidFill>
                  <a:schemeClr val="accent3"/>
                </a:solidFill>
                <a:latin typeface="Calibri" panose="020F0502020204030204" pitchFamily="34" charset="0"/>
              </a:rPr>
              <a:t>-list contains result</a:t>
            </a:r>
          </a:p>
        </p:txBody>
      </p:sp>
      <p:sp>
        <p:nvSpPr>
          <p:cNvPr id="3" name="TextBox 2">
            <a:extLst>
              <a:ext uri="{FF2B5EF4-FFF2-40B4-BE49-F238E27FC236}">
                <a16:creationId xmlns:a16="http://schemas.microsoft.com/office/drawing/2014/main" id="{93CF085C-FC88-1960-9895-5C97AAE720F9}"/>
              </a:ext>
            </a:extLst>
          </p:cNvPr>
          <p:cNvSpPr txBox="1"/>
          <p:nvPr/>
        </p:nvSpPr>
        <p:spPr>
          <a:xfrm>
            <a:off x="10404827" y="4015880"/>
            <a:ext cx="1583731" cy="646331"/>
          </a:xfrm>
          <a:prstGeom prst="rect">
            <a:avLst/>
          </a:prstGeom>
          <a:noFill/>
        </p:spPr>
        <p:txBody>
          <a:bodyPr wrap="square" rtlCol="0">
            <a:spAutoFit/>
          </a:bodyPr>
          <a:lstStyle/>
          <a:p>
            <a:pPr algn="ctr"/>
            <a:r>
              <a:rPr lang="en-US" i="1" dirty="0"/>
              <a:t>Why do we need this bit?</a:t>
            </a:r>
          </a:p>
        </p:txBody>
      </p:sp>
      <p:cxnSp>
        <p:nvCxnSpPr>
          <p:cNvPr id="4" name="Straight Connector 3">
            <a:extLst>
              <a:ext uri="{FF2B5EF4-FFF2-40B4-BE49-F238E27FC236}">
                <a16:creationId xmlns:a16="http://schemas.microsoft.com/office/drawing/2014/main" id="{AA11E16D-856C-4CC4-0A85-6454E5B502F9}"/>
              </a:ext>
            </a:extLst>
          </p:cNvPr>
          <p:cNvCxnSpPr>
            <a:cxnSpLocks/>
          </p:cNvCxnSpPr>
          <p:nvPr/>
        </p:nvCxnSpPr>
        <p:spPr>
          <a:xfrm flipH="1" flipV="1">
            <a:off x="9420225" y="3533775"/>
            <a:ext cx="1133475" cy="719546"/>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894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5DF10-77AD-56BD-4DCA-1B31151CB592}"/>
            </a:ext>
          </a:extLst>
        </p:cNvPr>
        <p:cNvGrpSpPr/>
        <p:nvPr/>
      </p:nvGrpSpPr>
      <p:grpSpPr>
        <a:xfrm>
          <a:off x="0" y="0"/>
          <a:ext cx="0" cy="0"/>
          <a:chOff x="0" y="0"/>
          <a:chExt cx="0" cy="0"/>
        </a:xfrm>
      </p:grpSpPr>
      <p:sp>
        <p:nvSpPr>
          <p:cNvPr id="62465" name="Title 1">
            <a:extLst>
              <a:ext uri="{FF2B5EF4-FFF2-40B4-BE49-F238E27FC236}">
                <a16:creationId xmlns:a16="http://schemas.microsoft.com/office/drawing/2014/main" id="{1CC88F3F-972D-E92A-E966-62808650D7EB}"/>
              </a:ext>
            </a:extLst>
          </p:cNvPr>
          <p:cNvSpPr>
            <a:spLocks noGrp="1"/>
          </p:cNvSpPr>
          <p:nvPr>
            <p:ph type="title"/>
          </p:nvPr>
        </p:nvSpPr>
        <p:spPr>
          <a:xfrm>
            <a:off x="1981200" y="228601"/>
            <a:ext cx="8229600" cy="631825"/>
          </a:xfrm>
        </p:spPr>
        <p:txBody>
          <a:bodyPr>
            <a:normAutofit/>
          </a:bodyPr>
          <a:lstStyle/>
          <a:p>
            <a:pPr algn="ctr"/>
            <a:r>
              <a:rPr lang="en-US" altLang="en-US" dirty="0">
                <a:latin typeface="Calibri" panose="020F0502020204030204" pitchFamily="34" charset="0"/>
                <a:ea typeface="ＭＳ Ｐゴシック" panose="020B0600070205080204" pitchFamily="34" charset="-128"/>
              </a:rPr>
              <a:t>Topological Sort Algorithm</a:t>
            </a:r>
          </a:p>
        </p:txBody>
      </p:sp>
      <p:sp>
        <p:nvSpPr>
          <p:cNvPr id="62466" name="TextBox 3">
            <a:extLst>
              <a:ext uri="{FF2B5EF4-FFF2-40B4-BE49-F238E27FC236}">
                <a16:creationId xmlns:a16="http://schemas.microsoft.com/office/drawing/2014/main" id="{AB9ABFC9-B7E1-07F2-B0D7-E2EC9506006B}"/>
              </a:ext>
            </a:extLst>
          </p:cNvPr>
          <p:cNvSpPr txBox="1">
            <a:spLocks noChangeArrowheads="1"/>
          </p:cNvSpPr>
          <p:nvPr/>
        </p:nvSpPr>
        <p:spPr bwMode="auto">
          <a:xfrm>
            <a:off x="966732" y="1175860"/>
            <a:ext cx="3910068" cy="5262979"/>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dirty="0">
                <a:solidFill>
                  <a:schemeClr val="bg1"/>
                </a:solidFill>
                <a:latin typeface="Calibri" panose="020F0502020204030204" pitchFamily="34" charset="0"/>
              </a:rPr>
              <a:t>DFS-VISIT(G, u)</a:t>
            </a:r>
          </a:p>
          <a:p>
            <a:r>
              <a:rPr lang="en-US" altLang="en-US" dirty="0">
                <a:solidFill>
                  <a:schemeClr val="bg1"/>
                </a:solidFill>
                <a:latin typeface="Calibri" panose="020F0502020204030204" pitchFamily="34" charset="0"/>
              </a:rPr>
              <a:t>1   time = time + 1</a:t>
            </a:r>
          </a:p>
          <a:p>
            <a:r>
              <a:rPr lang="en-US" altLang="en-US" dirty="0">
                <a:solidFill>
                  <a:schemeClr val="bg1"/>
                </a:solidFill>
                <a:latin typeface="Calibri" panose="020F0502020204030204" pitchFamily="34" charset="0"/>
              </a:rPr>
              <a:t>2   </a:t>
            </a:r>
            <a:r>
              <a:rPr lang="en-US" altLang="en-US" dirty="0" err="1">
                <a:solidFill>
                  <a:schemeClr val="bg1"/>
                </a:solidFill>
                <a:latin typeface="Calibri" panose="020F0502020204030204" pitchFamily="34" charset="0"/>
              </a:rPr>
              <a:t>u.d</a:t>
            </a:r>
            <a:r>
              <a:rPr lang="en-US" altLang="en-US" dirty="0">
                <a:solidFill>
                  <a:schemeClr val="bg1"/>
                </a:solidFill>
                <a:latin typeface="Calibri" panose="020F0502020204030204" pitchFamily="34" charset="0"/>
              </a:rPr>
              <a:t> = time</a:t>
            </a:r>
          </a:p>
          <a:p>
            <a:r>
              <a:rPr lang="en-US" altLang="en-US" dirty="0">
                <a:solidFill>
                  <a:schemeClr val="bg1"/>
                </a:solidFill>
                <a:latin typeface="Calibri" panose="020F0502020204030204" pitchFamily="34" charset="0"/>
              </a:rPr>
              <a:t>3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GRAY</a:t>
            </a:r>
          </a:p>
          <a:p>
            <a:pPr marL="457200" indent="-457200">
              <a:buAutoNum type="arabicPlain" startAt="4"/>
            </a:pPr>
            <a:r>
              <a:rPr lang="en-US" altLang="en-US" dirty="0">
                <a:solidFill>
                  <a:schemeClr val="bg1"/>
                </a:solidFill>
                <a:latin typeface="Calibri" panose="020F0502020204030204" pitchFamily="34" charset="0"/>
              </a:rPr>
              <a:t>for each v in </a:t>
            </a:r>
            <a:r>
              <a:rPr lang="en-US" altLang="en-US" dirty="0" err="1">
                <a:solidFill>
                  <a:schemeClr val="bg1"/>
                </a:solidFill>
                <a:latin typeface="Calibri" panose="020F0502020204030204" pitchFamily="34" charset="0"/>
              </a:rPr>
              <a:t>G.Adj</a:t>
            </a:r>
            <a:r>
              <a:rPr lang="en-US" altLang="en-US" dirty="0">
                <a:solidFill>
                  <a:schemeClr val="bg1"/>
                </a:solidFill>
                <a:latin typeface="Calibri" panose="020F0502020204030204" pitchFamily="34" charset="0"/>
              </a:rPr>
              <a:t>[u]</a:t>
            </a:r>
          </a:p>
          <a:p>
            <a:pPr marL="457200" indent="-457200">
              <a:buAutoNum type="arabicPlain" startAt="4"/>
            </a:pPr>
            <a:r>
              <a:rPr lang="en-US" altLang="en-US" dirty="0">
                <a:solidFill>
                  <a:schemeClr val="bg1"/>
                </a:solidFill>
                <a:latin typeface="Calibri" panose="020F0502020204030204" pitchFamily="34" charset="0"/>
              </a:rPr>
              <a:t>   </a:t>
            </a:r>
            <a:r>
              <a:rPr lang="en-US" altLang="en-US" dirty="0">
                <a:solidFill>
                  <a:schemeClr val="accent3"/>
                </a:solidFill>
                <a:latin typeface="Calibri" panose="020F0502020204030204" pitchFamily="34" charset="0"/>
              </a:rPr>
              <a:t>if </a:t>
            </a:r>
            <a:r>
              <a:rPr lang="en-US" altLang="en-US" dirty="0" err="1">
                <a:solidFill>
                  <a:schemeClr val="accent3"/>
                </a:solidFill>
                <a:latin typeface="Calibri" panose="020F0502020204030204" pitchFamily="34" charset="0"/>
              </a:rPr>
              <a:t>v.color</a:t>
            </a:r>
            <a:r>
              <a:rPr lang="en-US" altLang="en-US" dirty="0">
                <a:solidFill>
                  <a:schemeClr val="accent3"/>
                </a:solidFill>
                <a:latin typeface="Calibri" panose="020F0502020204030204" pitchFamily="34" charset="0"/>
              </a:rPr>
              <a:t> == Gray</a:t>
            </a:r>
          </a:p>
          <a:p>
            <a:pPr marL="457200" indent="-457200">
              <a:buAutoNum type="arabicPlain" startAt="4"/>
            </a:pPr>
            <a:r>
              <a:rPr lang="en-US" altLang="en-US" dirty="0">
                <a:solidFill>
                  <a:schemeClr val="accent3"/>
                </a:solidFill>
                <a:latin typeface="Calibri" panose="020F0502020204030204" pitchFamily="34" charset="0"/>
              </a:rPr>
              <a:t>      //Cycle, no valid sort!</a:t>
            </a:r>
          </a:p>
          <a:p>
            <a:r>
              <a:rPr lang="en-US" altLang="en-US" dirty="0">
                <a:solidFill>
                  <a:schemeClr val="bg1"/>
                </a:solidFill>
                <a:latin typeface="Calibri" panose="020F0502020204030204" pitchFamily="34" charset="0"/>
              </a:rPr>
              <a:t>5       if </a:t>
            </a:r>
            <a:r>
              <a:rPr lang="en-US" altLang="en-US" dirty="0" err="1">
                <a:solidFill>
                  <a:schemeClr val="bg1"/>
                </a:solidFill>
                <a:latin typeface="Calibri" panose="020F0502020204030204" pitchFamily="34" charset="0"/>
              </a:rPr>
              <a:t>v.color</a:t>
            </a:r>
            <a:r>
              <a:rPr lang="en-US" altLang="en-US" dirty="0">
                <a:solidFill>
                  <a:schemeClr val="bg1"/>
                </a:solidFill>
                <a:latin typeface="Calibri" panose="020F0502020204030204" pitchFamily="34" charset="0"/>
              </a:rPr>
              <a:t> == WHITE</a:t>
            </a:r>
          </a:p>
          <a:p>
            <a:r>
              <a:rPr lang="en-US" altLang="en-US" dirty="0">
                <a:solidFill>
                  <a:schemeClr val="bg1"/>
                </a:solidFill>
                <a:latin typeface="Calibri" panose="020F0502020204030204" pitchFamily="34" charset="0"/>
              </a:rPr>
              <a:t>6           v.</a:t>
            </a:r>
            <a:r>
              <a:rPr lang="el-GR" altLang="en-US" dirty="0">
                <a:solidFill>
                  <a:schemeClr val="bg1"/>
                </a:solidFill>
                <a:latin typeface="Calibri" panose="020F0502020204030204" pitchFamily="34" charset="0"/>
              </a:rPr>
              <a:t>π</a:t>
            </a:r>
            <a:r>
              <a:rPr lang="en-US" altLang="en-US" dirty="0">
                <a:solidFill>
                  <a:schemeClr val="bg1"/>
                </a:solidFill>
                <a:latin typeface="Calibri" panose="020F0502020204030204" pitchFamily="34" charset="0"/>
              </a:rPr>
              <a:t> = u</a:t>
            </a:r>
          </a:p>
          <a:p>
            <a:r>
              <a:rPr lang="en-US" altLang="en-US" dirty="0">
                <a:solidFill>
                  <a:schemeClr val="bg1"/>
                </a:solidFill>
                <a:latin typeface="Calibri" panose="020F0502020204030204" pitchFamily="34" charset="0"/>
              </a:rPr>
              <a:t>7           DFS-VISIT(G, v)</a:t>
            </a:r>
            <a:endParaRPr lang="en-US" altLang="ja-JP" dirty="0">
              <a:solidFill>
                <a:schemeClr val="bg1"/>
              </a:solidFill>
              <a:latin typeface="Calibri" panose="020F0502020204030204" pitchFamily="34" charset="0"/>
            </a:endParaRPr>
          </a:p>
          <a:p>
            <a:r>
              <a:rPr lang="en-US" altLang="en-US" dirty="0">
                <a:solidFill>
                  <a:schemeClr val="bg1"/>
                </a:solidFill>
                <a:latin typeface="Calibri" panose="020F0502020204030204" pitchFamily="34" charset="0"/>
              </a:rPr>
              <a:t>8   </a:t>
            </a:r>
            <a:r>
              <a:rPr lang="en-US" altLang="en-US" dirty="0" err="1">
                <a:solidFill>
                  <a:schemeClr val="bg1"/>
                </a:solidFill>
                <a:latin typeface="Calibri" panose="020F0502020204030204" pitchFamily="34" charset="0"/>
              </a:rPr>
              <a:t>u.color</a:t>
            </a:r>
            <a:r>
              <a:rPr lang="en-US" altLang="en-US" dirty="0">
                <a:solidFill>
                  <a:schemeClr val="bg1"/>
                </a:solidFill>
                <a:latin typeface="Calibri" panose="020F0502020204030204" pitchFamily="34" charset="0"/>
              </a:rPr>
              <a:t> = BLACK</a:t>
            </a:r>
          </a:p>
          <a:p>
            <a:r>
              <a:rPr lang="en-US" altLang="en-US" dirty="0">
                <a:solidFill>
                  <a:schemeClr val="bg1"/>
                </a:solidFill>
                <a:latin typeface="Calibri" panose="020F0502020204030204" pitchFamily="34" charset="0"/>
              </a:rPr>
              <a:t>9   time = time + 1</a:t>
            </a:r>
          </a:p>
          <a:p>
            <a:r>
              <a:rPr lang="en-US" altLang="en-US" dirty="0">
                <a:solidFill>
                  <a:schemeClr val="bg1"/>
                </a:solidFill>
                <a:latin typeface="Calibri" panose="020F0502020204030204" pitchFamily="34" charset="0"/>
              </a:rPr>
              <a:t>10 </a:t>
            </a:r>
            <a:r>
              <a:rPr lang="en-US" altLang="en-US" dirty="0" err="1">
                <a:solidFill>
                  <a:schemeClr val="bg1"/>
                </a:solidFill>
                <a:latin typeface="Calibri" panose="020F0502020204030204" pitchFamily="34" charset="0"/>
              </a:rPr>
              <a:t>u.f</a:t>
            </a:r>
            <a:r>
              <a:rPr lang="en-US" altLang="en-US" dirty="0">
                <a:solidFill>
                  <a:schemeClr val="bg1"/>
                </a:solidFill>
                <a:latin typeface="Calibri" panose="020F0502020204030204" pitchFamily="34" charset="0"/>
              </a:rPr>
              <a:t> = time</a:t>
            </a:r>
          </a:p>
          <a:p>
            <a:r>
              <a:rPr lang="en-US" altLang="en-US" dirty="0">
                <a:solidFill>
                  <a:schemeClr val="bg1"/>
                </a:solidFill>
                <a:latin typeface="Calibri" panose="020F0502020204030204" pitchFamily="34" charset="0"/>
              </a:rPr>
              <a:t>11 </a:t>
            </a:r>
            <a:r>
              <a:rPr lang="en-US" altLang="en-US" dirty="0" err="1">
                <a:solidFill>
                  <a:schemeClr val="accent3"/>
                </a:solidFill>
                <a:latin typeface="Calibri" panose="020F0502020204030204" pitchFamily="34" charset="0"/>
              </a:rPr>
              <a:t>toposort-list.prepend</a:t>
            </a:r>
            <a:r>
              <a:rPr lang="en-US" altLang="en-US" dirty="0">
                <a:solidFill>
                  <a:schemeClr val="accent3"/>
                </a:solidFill>
                <a:latin typeface="Calibri" panose="020F0502020204030204" pitchFamily="34" charset="0"/>
              </a:rPr>
              <a:t>(u)</a:t>
            </a:r>
          </a:p>
        </p:txBody>
      </p:sp>
      <p:sp>
        <p:nvSpPr>
          <p:cNvPr id="3" name="TextBox 2">
            <a:extLst>
              <a:ext uri="{FF2B5EF4-FFF2-40B4-BE49-F238E27FC236}">
                <a16:creationId xmlns:a16="http://schemas.microsoft.com/office/drawing/2014/main" id="{A6887D7A-18EA-A0E6-FA9E-6587E5E7F788}"/>
              </a:ext>
            </a:extLst>
          </p:cNvPr>
          <p:cNvSpPr txBox="1"/>
          <p:nvPr/>
        </p:nvSpPr>
        <p:spPr>
          <a:xfrm>
            <a:off x="5680427" y="4015880"/>
            <a:ext cx="1583731" cy="646331"/>
          </a:xfrm>
          <a:prstGeom prst="rect">
            <a:avLst/>
          </a:prstGeom>
          <a:noFill/>
        </p:spPr>
        <p:txBody>
          <a:bodyPr wrap="square" rtlCol="0">
            <a:spAutoFit/>
          </a:bodyPr>
          <a:lstStyle/>
          <a:p>
            <a:pPr algn="ctr"/>
            <a:r>
              <a:rPr lang="en-US" i="1" dirty="0"/>
              <a:t>Why do we need this bit?</a:t>
            </a:r>
          </a:p>
        </p:txBody>
      </p:sp>
      <p:cxnSp>
        <p:nvCxnSpPr>
          <p:cNvPr id="4" name="Straight Connector 3">
            <a:extLst>
              <a:ext uri="{FF2B5EF4-FFF2-40B4-BE49-F238E27FC236}">
                <a16:creationId xmlns:a16="http://schemas.microsoft.com/office/drawing/2014/main" id="{F890C5A8-AF73-2C20-C4F1-72ECF6706BFD}"/>
              </a:ext>
            </a:extLst>
          </p:cNvPr>
          <p:cNvCxnSpPr>
            <a:cxnSpLocks/>
          </p:cNvCxnSpPr>
          <p:nvPr/>
        </p:nvCxnSpPr>
        <p:spPr>
          <a:xfrm flipH="1" flipV="1">
            <a:off x="4695825" y="3533775"/>
            <a:ext cx="1133475" cy="719546"/>
          </a:xfrm>
          <a:prstGeom prst="line">
            <a:avLst/>
          </a:prstGeom>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983CD382-B5A3-A3C5-4C1D-7FBB33E880F7}"/>
              </a:ext>
            </a:extLst>
          </p:cNvPr>
          <p:cNvSpPr txBox="1"/>
          <p:nvPr/>
        </p:nvSpPr>
        <p:spPr>
          <a:xfrm>
            <a:off x="6194777" y="1549588"/>
            <a:ext cx="3198111" cy="646331"/>
          </a:xfrm>
          <a:prstGeom prst="rect">
            <a:avLst/>
          </a:prstGeom>
          <a:noFill/>
        </p:spPr>
        <p:txBody>
          <a:bodyPr wrap="square" rtlCol="0">
            <a:spAutoFit/>
          </a:bodyPr>
          <a:lstStyle/>
          <a:p>
            <a:pPr algn="ctr"/>
            <a:r>
              <a:rPr lang="en-US" i="1" dirty="0"/>
              <a:t>What is the topological sort of this graph?</a:t>
            </a:r>
          </a:p>
        </p:txBody>
      </p:sp>
      <p:grpSp>
        <p:nvGrpSpPr>
          <p:cNvPr id="26" name="Group 25">
            <a:extLst>
              <a:ext uri="{FF2B5EF4-FFF2-40B4-BE49-F238E27FC236}">
                <a16:creationId xmlns:a16="http://schemas.microsoft.com/office/drawing/2014/main" id="{31254A8E-129F-3018-551D-D30CA7E6611D}"/>
              </a:ext>
            </a:extLst>
          </p:cNvPr>
          <p:cNvGrpSpPr/>
          <p:nvPr/>
        </p:nvGrpSpPr>
        <p:grpSpPr>
          <a:xfrm>
            <a:off x="8239125" y="2894422"/>
            <a:ext cx="2847975" cy="2887254"/>
            <a:chOff x="7848600" y="2608672"/>
            <a:chExt cx="2847975" cy="2887254"/>
          </a:xfrm>
        </p:grpSpPr>
        <p:sp>
          <p:nvSpPr>
            <p:cNvPr id="25" name="Rectangle 24">
              <a:extLst>
                <a:ext uri="{FF2B5EF4-FFF2-40B4-BE49-F238E27FC236}">
                  <a16:creationId xmlns:a16="http://schemas.microsoft.com/office/drawing/2014/main" id="{A9F0397A-39C5-FF34-0C05-DE5F6DA78C4D}"/>
                </a:ext>
              </a:extLst>
            </p:cNvPr>
            <p:cNvSpPr/>
            <p:nvPr/>
          </p:nvSpPr>
          <p:spPr>
            <a:xfrm>
              <a:off x="7848600" y="2608672"/>
              <a:ext cx="2847975" cy="2887254"/>
            </a:xfrm>
            <a:prstGeom prst="rect">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02A1F6F0-E152-F341-2113-A9A2E9B968FA}"/>
                </a:ext>
              </a:extLst>
            </p:cNvPr>
            <p:cNvSpPr/>
            <p:nvPr/>
          </p:nvSpPr>
          <p:spPr>
            <a:xfrm>
              <a:off x="8896350" y="2705100"/>
              <a:ext cx="723900" cy="7239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4B2C758B-E798-5498-1F73-754A90DD6A27}"/>
                </a:ext>
              </a:extLst>
            </p:cNvPr>
            <p:cNvSpPr/>
            <p:nvPr/>
          </p:nvSpPr>
          <p:spPr>
            <a:xfrm>
              <a:off x="7977187" y="3653930"/>
              <a:ext cx="723900" cy="7239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5129E5D-1386-AF19-8DEC-2FF0C2C60223}"/>
                </a:ext>
              </a:extLst>
            </p:cNvPr>
            <p:cNvSpPr/>
            <p:nvPr/>
          </p:nvSpPr>
          <p:spPr>
            <a:xfrm>
              <a:off x="9848850" y="3686991"/>
              <a:ext cx="723900" cy="7239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8FAFAE0-4E06-E5E8-E91F-F28B8E38B99E}"/>
                </a:ext>
              </a:extLst>
            </p:cNvPr>
            <p:cNvSpPr/>
            <p:nvPr/>
          </p:nvSpPr>
          <p:spPr>
            <a:xfrm>
              <a:off x="9010650" y="4662211"/>
              <a:ext cx="723900" cy="7239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7A2E0D76-8D82-B57F-C7AB-39735EE3D1F7}"/>
                </a:ext>
              </a:extLst>
            </p:cNvPr>
            <p:cNvCxnSpPr>
              <a:stCxn id="7" idx="3"/>
              <a:endCxn id="8" idx="7"/>
            </p:cNvCxnSpPr>
            <p:nvPr/>
          </p:nvCxnSpPr>
          <p:spPr>
            <a:xfrm flipH="1">
              <a:off x="8595074" y="3322987"/>
              <a:ext cx="407289" cy="436956"/>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6F1B348-E924-6A21-01D4-5AABD7FDFB66}"/>
                </a:ext>
              </a:extLst>
            </p:cNvPr>
            <p:cNvCxnSpPr>
              <a:cxnSpLocks/>
              <a:stCxn id="8" idx="6"/>
              <a:endCxn id="9" idx="2"/>
            </p:cNvCxnSpPr>
            <p:nvPr/>
          </p:nvCxnSpPr>
          <p:spPr>
            <a:xfrm>
              <a:off x="8701087" y="4015880"/>
              <a:ext cx="1147763" cy="33061"/>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8C3290E-FC9E-F8A9-5DE9-43C6D77B643C}"/>
                </a:ext>
              </a:extLst>
            </p:cNvPr>
            <p:cNvCxnSpPr>
              <a:cxnSpLocks/>
              <a:stCxn id="9" idx="1"/>
              <a:endCxn id="7" idx="5"/>
            </p:cNvCxnSpPr>
            <p:nvPr/>
          </p:nvCxnSpPr>
          <p:spPr>
            <a:xfrm flipH="1" flipV="1">
              <a:off x="9514237" y="3322987"/>
              <a:ext cx="440626" cy="47001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6229B80-D116-8544-185F-31DA6887B522}"/>
                </a:ext>
              </a:extLst>
            </p:cNvPr>
            <p:cNvCxnSpPr>
              <a:cxnSpLocks/>
              <a:stCxn id="8" idx="5"/>
              <a:endCxn id="10" idx="1"/>
            </p:cNvCxnSpPr>
            <p:nvPr/>
          </p:nvCxnSpPr>
          <p:spPr>
            <a:xfrm>
              <a:off x="8595074" y="4271817"/>
              <a:ext cx="521589" cy="496407"/>
            </a:xfrm>
            <a:prstGeom prst="straightConnector1">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cxnSp>
        <p:nvCxnSpPr>
          <p:cNvPr id="6" name="Straight Connector 5">
            <a:extLst>
              <a:ext uri="{FF2B5EF4-FFF2-40B4-BE49-F238E27FC236}">
                <a16:creationId xmlns:a16="http://schemas.microsoft.com/office/drawing/2014/main" id="{407AF49D-E2B5-A139-8E4B-77C132DC2500}"/>
              </a:ext>
            </a:extLst>
          </p:cNvPr>
          <p:cNvCxnSpPr>
            <a:cxnSpLocks/>
          </p:cNvCxnSpPr>
          <p:nvPr/>
        </p:nvCxnSpPr>
        <p:spPr>
          <a:xfrm flipH="1" flipV="1">
            <a:off x="7800975" y="2174876"/>
            <a:ext cx="1133585" cy="1035049"/>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285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1141413" y="215563"/>
            <a:ext cx="9905998" cy="760831"/>
          </a:xfrm>
        </p:spPr>
        <p:txBody>
          <a:bodyPr/>
          <a:lstStyle/>
          <a:p>
            <a:pPr algn="ctr"/>
            <a:r>
              <a:rPr lang="en-US" dirty="0"/>
              <a:t>Topics in This Deck</a:t>
            </a:r>
          </a:p>
        </p:txBody>
      </p:sp>
      <p:sp>
        <p:nvSpPr>
          <p:cNvPr id="20483" name="Rectangle 3"/>
          <p:cNvSpPr>
            <a:spLocks noGrp="1" noChangeArrowheads="1"/>
          </p:cNvSpPr>
          <p:nvPr>
            <p:ph sz="quarter" idx="1"/>
            <p:custDataLst>
              <p:tags r:id="rId2"/>
            </p:custDataLst>
          </p:nvPr>
        </p:nvSpPr>
        <p:spPr>
          <a:xfrm>
            <a:off x="1143000" y="1776786"/>
            <a:ext cx="9905999" cy="896669"/>
          </a:xfrm>
          <a:solidFill>
            <a:schemeClr val="tx1">
              <a:lumMod val="95000"/>
            </a:schemeClr>
          </a:solidFill>
          <a:ln>
            <a:solidFill>
              <a:schemeClr val="bg1"/>
            </a:solidFill>
          </a:ln>
        </p:spPr>
        <p:txBody>
          <a:bodyPr anchor="ctr">
            <a:normAutofit/>
          </a:bodyPr>
          <a:lstStyle/>
          <a:p>
            <a:pPr marL="0" indent="0" algn="ctr">
              <a:lnSpc>
                <a:spcPct val="90000"/>
              </a:lnSpc>
              <a:buNone/>
            </a:pPr>
            <a:r>
              <a:rPr lang="en-US" sz="2000" b="1" i="1" dirty="0">
                <a:solidFill>
                  <a:schemeClr val="bg1"/>
                </a:solidFill>
              </a:rPr>
              <a:t>Depth First Search</a:t>
            </a:r>
            <a:r>
              <a:rPr lang="en-US" sz="2000" dirty="0">
                <a:solidFill>
                  <a:schemeClr val="bg1"/>
                </a:solidFill>
              </a:rPr>
              <a:t>: Another way to traverse graphs</a:t>
            </a:r>
          </a:p>
        </p:txBody>
      </p:sp>
      <p:sp>
        <p:nvSpPr>
          <p:cNvPr id="2" name="Rectangle 3">
            <a:extLst>
              <a:ext uri="{FF2B5EF4-FFF2-40B4-BE49-F238E27FC236}">
                <a16:creationId xmlns:a16="http://schemas.microsoft.com/office/drawing/2014/main" id="{2A28370B-5960-8AE2-6B7C-838B91574A67}"/>
              </a:ext>
            </a:extLst>
          </p:cNvPr>
          <p:cNvSpPr txBox="1">
            <a:spLocks noChangeArrowheads="1"/>
          </p:cNvSpPr>
          <p:nvPr>
            <p:custDataLst>
              <p:tags r:id="rId3"/>
            </p:custDataLst>
          </p:nvPr>
        </p:nvSpPr>
        <p:spPr>
          <a:xfrm>
            <a:off x="1141413" y="3093027"/>
            <a:ext cx="9905998" cy="896669"/>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90000"/>
              </a:lnSpc>
              <a:buNone/>
            </a:pPr>
            <a:r>
              <a:rPr lang="en-US" sz="2000" b="1" i="1" dirty="0">
                <a:solidFill>
                  <a:schemeClr val="bg1"/>
                </a:solidFill>
              </a:rPr>
              <a:t>Topological Sort</a:t>
            </a:r>
            <a:r>
              <a:rPr lang="en-US" sz="2000" dirty="0">
                <a:solidFill>
                  <a:schemeClr val="bg1"/>
                </a:solidFill>
              </a:rPr>
              <a:t>: An algorithm for naturally sorting items in a graph</a:t>
            </a:r>
          </a:p>
        </p:txBody>
      </p:sp>
      <p:sp>
        <p:nvSpPr>
          <p:cNvPr id="3" name="Rectangle 3">
            <a:extLst>
              <a:ext uri="{FF2B5EF4-FFF2-40B4-BE49-F238E27FC236}">
                <a16:creationId xmlns:a16="http://schemas.microsoft.com/office/drawing/2014/main" id="{7F8BD773-FCD7-3BA4-A81C-20CA177B6DCF}"/>
              </a:ext>
            </a:extLst>
          </p:cNvPr>
          <p:cNvSpPr txBox="1">
            <a:spLocks noChangeArrowheads="1"/>
          </p:cNvSpPr>
          <p:nvPr>
            <p:custDataLst>
              <p:tags r:id="rId4"/>
            </p:custDataLst>
          </p:nvPr>
        </p:nvSpPr>
        <p:spPr>
          <a:xfrm>
            <a:off x="1141413" y="4410383"/>
            <a:ext cx="9905998" cy="896669"/>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90000"/>
              </a:lnSpc>
              <a:buNone/>
            </a:pPr>
            <a:r>
              <a:rPr lang="en-US" sz="2000" b="1" i="1" dirty="0">
                <a:solidFill>
                  <a:schemeClr val="bg1"/>
                </a:solidFill>
              </a:rPr>
              <a:t>Strongly Connected Components</a:t>
            </a:r>
            <a:r>
              <a:rPr lang="en-US" sz="2000" dirty="0">
                <a:solidFill>
                  <a:schemeClr val="bg1"/>
                </a:solidFill>
              </a:rPr>
              <a:t>: Finding patterns in a graph’s structure</a:t>
            </a:r>
          </a:p>
        </p:txBody>
      </p:sp>
    </p:spTree>
    <p:extLst>
      <p:ext uri="{BB962C8B-B14F-4D97-AF65-F5344CB8AC3E}">
        <p14:creationId xmlns:p14="http://schemas.microsoft.com/office/powerpoint/2010/main" val="39000281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Strongly Connected Components</a:t>
            </a:r>
            <a:br>
              <a:rPr lang="en-US" dirty="0"/>
            </a:br>
            <a:r>
              <a:rPr lang="en-US" dirty="0"/>
              <a:t>in a Digraph</a:t>
            </a:r>
          </a:p>
        </p:txBody>
      </p:sp>
      <p:sp>
        <p:nvSpPr>
          <p:cNvPr id="3" name="Subtitle 2"/>
          <p:cNvSpPr>
            <a:spLocks noGrp="1"/>
          </p:cNvSpPr>
          <p:nvPr>
            <p:ph type="subTitle" idx="1"/>
          </p:nvPr>
        </p:nvSpPr>
        <p:spPr/>
        <p:txBody>
          <a:bodyPr/>
          <a:lstStyle/>
          <a:p>
            <a:pPr algn="ctr"/>
            <a:r>
              <a:rPr lang="en-US" dirty="0"/>
              <a:t>Readings:  CLRS 22.5, but you can ignore the proof-y parts</a:t>
            </a:r>
          </a:p>
        </p:txBody>
      </p:sp>
    </p:spTree>
    <p:extLst>
      <p:ext uri="{BB962C8B-B14F-4D97-AF65-F5344CB8AC3E}">
        <p14:creationId xmlns:p14="http://schemas.microsoft.com/office/powerpoint/2010/main" val="850536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038-F80E-C24F-8FF5-4E3A39318BE8}"/>
              </a:ext>
            </a:extLst>
          </p:cNvPr>
          <p:cNvSpPr>
            <a:spLocks noGrp="1"/>
          </p:cNvSpPr>
          <p:nvPr>
            <p:ph type="title"/>
          </p:nvPr>
        </p:nvSpPr>
        <p:spPr>
          <a:xfrm>
            <a:off x="1143001" y="285143"/>
            <a:ext cx="9905998" cy="714982"/>
          </a:xfrm>
        </p:spPr>
        <p:txBody>
          <a:bodyPr/>
          <a:lstStyle/>
          <a:p>
            <a:pPr algn="ctr"/>
            <a:r>
              <a:rPr lang="en-US" dirty="0"/>
              <a:t>Strongly Connected Components (SCC)</a:t>
            </a:r>
          </a:p>
        </p:txBody>
      </p:sp>
      <p:sp>
        <p:nvSpPr>
          <p:cNvPr id="3" name="Content Placeholder 2">
            <a:extLst>
              <a:ext uri="{FF2B5EF4-FFF2-40B4-BE49-F238E27FC236}">
                <a16:creationId xmlns:a16="http://schemas.microsoft.com/office/drawing/2014/main" id="{C311F8B9-A88C-7C45-BCE2-B03C0FE35B1E}"/>
              </a:ext>
            </a:extLst>
          </p:cNvPr>
          <p:cNvSpPr>
            <a:spLocks noGrp="1"/>
          </p:cNvSpPr>
          <p:nvPr>
            <p:ph idx="1"/>
          </p:nvPr>
        </p:nvSpPr>
        <p:spPr>
          <a:xfrm>
            <a:off x="1395412" y="1252537"/>
            <a:ext cx="9401175" cy="1128714"/>
          </a:xfrm>
          <a:solidFill>
            <a:schemeClr val="tx1">
              <a:lumMod val="95000"/>
            </a:schemeClr>
          </a:solidFill>
          <a:ln>
            <a:solidFill>
              <a:schemeClr val="bg1"/>
            </a:solidFill>
          </a:ln>
        </p:spPr>
        <p:txBody>
          <a:bodyPr anchor="ctr">
            <a:normAutofit/>
          </a:bodyPr>
          <a:lstStyle/>
          <a:p>
            <a:pPr marL="0" indent="0" algn="ctr">
              <a:buNone/>
            </a:pPr>
            <a:r>
              <a:rPr lang="en-US" dirty="0">
                <a:solidFill>
                  <a:schemeClr val="bg1"/>
                </a:solidFill>
              </a:rPr>
              <a:t>In a directed graph, </a:t>
            </a:r>
            <a:r>
              <a:rPr lang="en-US" b="1" i="1" u="sng" dirty="0">
                <a:solidFill>
                  <a:schemeClr val="bg1"/>
                </a:solidFill>
              </a:rPr>
              <a:t>Strongly Connected Components (SCCs)</a:t>
            </a:r>
            <a:r>
              <a:rPr lang="en-US" dirty="0">
                <a:solidFill>
                  <a:schemeClr val="bg1"/>
                </a:solidFill>
              </a:rPr>
              <a:t> are subgraphs where all vertices in each SCC are reachable from one another</a:t>
            </a:r>
          </a:p>
        </p:txBody>
      </p:sp>
      <p:grpSp>
        <p:nvGrpSpPr>
          <p:cNvPr id="49" name="Group 48">
            <a:extLst>
              <a:ext uri="{FF2B5EF4-FFF2-40B4-BE49-F238E27FC236}">
                <a16:creationId xmlns:a16="http://schemas.microsoft.com/office/drawing/2014/main" id="{734A1CAD-2F5E-7C43-4B5F-1C66E9C5B574}"/>
              </a:ext>
            </a:extLst>
          </p:cNvPr>
          <p:cNvGrpSpPr/>
          <p:nvPr/>
        </p:nvGrpSpPr>
        <p:grpSpPr>
          <a:xfrm>
            <a:off x="2771774" y="2733675"/>
            <a:ext cx="6648450" cy="2647950"/>
            <a:chOff x="2238375" y="3267075"/>
            <a:chExt cx="6648450" cy="2647950"/>
          </a:xfrm>
        </p:grpSpPr>
        <p:cxnSp>
          <p:nvCxnSpPr>
            <p:cNvPr id="14" name="Straight Arrow Connector 13">
              <a:extLst>
                <a:ext uri="{FF2B5EF4-FFF2-40B4-BE49-F238E27FC236}">
                  <a16:creationId xmlns:a16="http://schemas.microsoft.com/office/drawing/2014/main" id="{A7D4514B-B614-8392-4B00-1EE714FBD101}"/>
                </a:ext>
              </a:extLst>
            </p:cNvPr>
            <p:cNvCxnSpPr>
              <a:stCxn id="5" idx="6"/>
              <a:endCxn id="7" idx="2"/>
            </p:cNvCxnSpPr>
            <p:nvPr/>
          </p:nvCxnSpPr>
          <p:spPr>
            <a:xfrm>
              <a:off x="3000375" y="3648075"/>
              <a:ext cx="12001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2D45499-210F-C199-18CB-5DF853AA915C}"/>
                </a:ext>
              </a:extLst>
            </p:cNvPr>
            <p:cNvCxnSpPr>
              <a:cxnSpLocks/>
              <a:stCxn id="8" idx="0"/>
              <a:endCxn id="5" idx="4"/>
            </p:cNvCxnSpPr>
            <p:nvPr/>
          </p:nvCxnSpPr>
          <p:spPr>
            <a:xfrm flipV="1">
              <a:off x="2619375" y="4029075"/>
              <a:ext cx="0" cy="11239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E355C17-FDF0-4170-D7B2-952FE81478CD}"/>
                </a:ext>
              </a:extLst>
            </p:cNvPr>
            <p:cNvCxnSpPr>
              <a:cxnSpLocks/>
              <a:stCxn id="7" idx="3"/>
              <a:endCxn id="8" idx="7"/>
            </p:cNvCxnSpPr>
            <p:nvPr/>
          </p:nvCxnSpPr>
          <p:spPr>
            <a:xfrm flipH="1">
              <a:off x="2888783" y="3917483"/>
              <a:ext cx="1423334" cy="134713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E827FA6-EBEF-2A8F-C2B3-B1F0DE1CF534}"/>
                </a:ext>
              </a:extLst>
            </p:cNvPr>
            <p:cNvCxnSpPr>
              <a:cxnSpLocks/>
              <a:stCxn id="8" idx="6"/>
              <a:endCxn id="9" idx="2"/>
            </p:cNvCxnSpPr>
            <p:nvPr/>
          </p:nvCxnSpPr>
          <p:spPr>
            <a:xfrm>
              <a:off x="3000375" y="5534025"/>
              <a:ext cx="120015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3D29034-9076-9099-5E4D-B2E4EA538F5D}"/>
                </a:ext>
              </a:extLst>
            </p:cNvPr>
            <p:cNvCxnSpPr>
              <a:cxnSpLocks/>
              <a:stCxn id="7" idx="4"/>
              <a:endCxn id="9" idx="0"/>
            </p:cNvCxnSpPr>
            <p:nvPr/>
          </p:nvCxnSpPr>
          <p:spPr>
            <a:xfrm>
              <a:off x="4581525" y="4029075"/>
              <a:ext cx="0" cy="112395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D28E75D-6DB3-5AAA-F1DA-FCBD63759892}"/>
                </a:ext>
              </a:extLst>
            </p:cNvPr>
            <p:cNvCxnSpPr>
              <a:cxnSpLocks/>
              <a:stCxn id="9" idx="5"/>
              <a:endCxn id="12" idx="3"/>
            </p:cNvCxnSpPr>
            <p:nvPr/>
          </p:nvCxnSpPr>
          <p:spPr>
            <a:xfrm flipV="1">
              <a:off x="4850933" y="5803432"/>
              <a:ext cx="1423334"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168F67C-E5FD-B130-EE9D-AEEC46F8E258}"/>
                </a:ext>
              </a:extLst>
            </p:cNvPr>
            <p:cNvCxnSpPr>
              <a:cxnSpLocks/>
              <a:stCxn id="12" idx="1"/>
              <a:endCxn id="9" idx="7"/>
            </p:cNvCxnSpPr>
            <p:nvPr/>
          </p:nvCxnSpPr>
          <p:spPr>
            <a:xfrm flipH="1">
              <a:off x="4850933" y="5264616"/>
              <a:ext cx="1423334" cy="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5A282CF-F58E-D73C-A1C6-5390592C2B2D}"/>
                </a:ext>
              </a:extLst>
            </p:cNvPr>
            <p:cNvCxnSpPr>
              <a:cxnSpLocks/>
              <a:stCxn id="10" idx="4"/>
              <a:endCxn id="12" idx="0"/>
            </p:cNvCxnSpPr>
            <p:nvPr/>
          </p:nvCxnSpPr>
          <p:spPr>
            <a:xfrm>
              <a:off x="6543675" y="4038600"/>
              <a:ext cx="0" cy="111442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39165FE-CDA1-F35C-859A-845442DE3125}"/>
                </a:ext>
              </a:extLst>
            </p:cNvPr>
            <p:cNvCxnSpPr>
              <a:cxnSpLocks/>
              <a:stCxn id="10" idx="7"/>
              <a:endCxn id="11" idx="1"/>
            </p:cNvCxnSpPr>
            <p:nvPr/>
          </p:nvCxnSpPr>
          <p:spPr>
            <a:xfrm>
              <a:off x="6813083" y="3388192"/>
              <a:ext cx="14233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403ED82-7996-B776-60D6-48B4784D1FCD}"/>
                </a:ext>
              </a:extLst>
            </p:cNvPr>
            <p:cNvCxnSpPr>
              <a:cxnSpLocks/>
              <a:stCxn id="11" idx="3"/>
              <a:endCxn id="10" idx="5"/>
            </p:cNvCxnSpPr>
            <p:nvPr/>
          </p:nvCxnSpPr>
          <p:spPr>
            <a:xfrm flipH="1">
              <a:off x="6813083" y="3927008"/>
              <a:ext cx="142333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F22EF18-53B4-7FD6-F051-1E3BFF97AF54}"/>
                </a:ext>
              </a:extLst>
            </p:cNvPr>
            <p:cNvCxnSpPr>
              <a:cxnSpLocks/>
              <a:stCxn id="7" idx="6"/>
              <a:endCxn id="10" idx="2"/>
            </p:cNvCxnSpPr>
            <p:nvPr/>
          </p:nvCxnSpPr>
          <p:spPr>
            <a:xfrm>
              <a:off x="4962525" y="3648075"/>
              <a:ext cx="1200150" cy="952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9076597-3296-A45A-308E-41F581A3F49D}"/>
                </a:ext>
              </a:extLst>
            </p:cNvPr>
            <p:cNvSpPr/>
            <p:nvPr/>
          </p:nvSpPr>
          <p:spPr>
            <a:xfrm>
              <a:off x="2238375" y="3267075"/>
              <a:ext cx="762000" cy="7620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7" name="Oval 6">
              <a:extLst>
                <a:ext uri="{FF2B5EF4-FFF2-40B4-BE49-F238E27FC236}">
                  <a16:creationId xmlns:a16="http://schemas.microsoft.com/office/drawing/2014/main" id="{5E937971-8706-FBE9-5879-84281D5E3F42}"/>
                </a:ext>
              </a:extLst>
            </p:cNvPr>
            <p:cNvSpPr/>
            <p:nvPr/>
          </p:nvSpPr>
          <p:spPr>
            <a:xfrm>
              <a:off x="4200525" y="3267075"/>
              <a:ext cx="762000" cy="7620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8" name="Oval 7">
              <a:extLst>
                <a:ext uri="{FF2B5EF4-FFF2-40B4-BE49-F238E27FC236}">
                  <a16:creationId xmlns:a16="http://schemas.microsoft.com/office/drawing/2014/main" id="{DD13C96A-B245-AC1D-FBAB-7481C5E3AC71}"/>
                </a:ext>
              </a:extLst>
            </p:cNvPr>
            <p:cNvSpPr/>
            <p:nvPr/>
          </p:nvSpPr>
          <p:spPr>
            <a:xfrm>
              <a:off x="2238375" y="5153025"/>
              <a:ext cx="762000" cy="7620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9" name="Oval 8">
              <a:extLst>
                <a:ext uri="{FF2B5EF4-FFF2-40B4-BE49-F238E27FC236}">
                  <a16:creationId xmlns:a16="http://schemas.microsoft.com/office/drawing/2014/main" id="{764F0BD9-9025-6591-56D4-6E7887E9BCB4}"/>
                </a:ext>
              </a:extLst>
            </p:cNvPr>
            <p:cNvSpPr/>
            <p:nvPr/>
          </p:nvSpPr>
          <p:spPr>
            <a:xfrm>
              <a:off x="4200525" y="5153025"/>
              <a:ext cx="762000" cy="7620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0" name="Oval 9">
              <a:extLst>
                <a:ext uri="{FF2B5EF4-FFF2-40B4-BE49-F238E27FC236}">
                  <a16:creationId xmlns:a16="http://schemas.microsoft.com/office/drawing/2014/main" id="{9A1091FD-1EDD-254C-F431-C996BFB2876A}"/>
                </a:ext>
              </a:extLst>
            </p:cNvPr>
            <p:cNvSpPr/>
            <p:nvPr/>
          </p:nvSpPr>
          <p:spPr>
            <a:xfrm>
              <a:off x="6162675" y="3276600"/>
              <a:ext cx="762000" cy="7620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1" name="Oval 10">
              <a:extLst>
                <a:ext uri="{FF2B5EF4-FFF2-40B4-BE49-F238E27FC236}">
                  <a16:creationId xmlns:a16="http://schemas.microsoft.com/office/drawing/2014/main" id="{66BA71E3-1CAA-06F2-6295-A20737D9ADA0}"/>
                </a:ext>
              </a:extLst>
            </p:cNvPr>
            <p:cNvSpPr/>
            <p:nvPr/>
          </p:nvSpPr>
          <p:spPr>
            <a:xfrm>
              <a:off x="8124825" y="3276600"/>
              <a:ext cx="762000" cy="7620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2" name="Oval 11">
              <a:extLst>
                <a:ext uri="{FF2B5EF4-FFF2-40B4-BE49-F238E27FC236}">
                  <a16:creationId xmlns:a16="http://schemas.microsoft.com/office/drawing/2014/main" id="{50D1479E-24FB-E95B-3F2A-F3A2FF1B91F4}"/>
                </a:ext>
              </a:extLst>
            </p:cNvPr>
            <p:cNvSpPr/>
            <p:nvPr/>
          </p:nvSpPr>
          <p:spPr>
            <a:xfrm>
              <a:off x="6162675" y="5153024"/>
              <a:ext cx="762000" cy="762000"/>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grpSp>
      <p:sp>
        <p:nvSpPr>
          <p:cNvPr id="50" name="TextBox 49">
            <a:extLst>
              <a:ext uri="{FF2B5EF4-FFF2-40B4-BE49-F238E27FC236}">
                <a16:creationId xmlns:a16="http://schemas.microsoft.com/office/drawing/2014/main" id="{E7C204C7-03EE-B53C-EB07-A590FAF407CE}"/>
              </a:ext>
            </a:extLst>
          </p:cNvPr>
          <p:cNvSpPr txBox="1"/>
          <p:nvPr/>
        </p:nvSpPr>
        <p:spPr>
          <a:xfrm>
            <a:off x="8521256" y="4538959"/>
            <a:ext cx="2275331" cy="923330"/>
          </a:xfrm>
          <a:prstGeom prst="rect">
            <a:avLst/>
          </a:prstGeom>
          <a:noFill/>
          <a:ln>
            <a:solidFill>
              <a:schemeClr val="tx1">
                <a:lumMod val="95000"/>
              </a:schemeClr>
            </a:solidFill>
          </a:ln>
        </p:spPr>
        <p:txBody>
          <a:bodyPr wrap="square" rtlCol="0">
            <a:spAutoFit/>
          </a:bodyPr>
          <a:lstStyle/>
          <a:p>
            <a:pPr algn="ctr"/>
            <a:r>
              <a:rPr lang="en-US" i="1" dirty="0"/>
              <a:t>How many SCCs does this graph have? Can you find them?</a:t>
            </a:r>
          </a:p>
        </p:txBody>
      </p:sp>
    </p:spTree>
    <p:extLst>
      <p:ext uri="{BB962C8B-B14F-4D97-AF65-F5344CB8AC3E}">
        <p14:creationId xmlns:p14="http://schemas.microsoft.com/office/powerpoint/2010/main" val="31426586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428AE-0475-0EA3-0E39-8F483807D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F12EC3-ABBA-A8ED-E567-5BF4913EBB10}"/>
              </a:ext>
            </a:extLst>
          </p:cNvPr>
          <p:cNvSpPr>
            <a:spLocks noGrp="1"/>
          </p:cNvSpPr>
          <p:nvPr>
            <p:ph type="title"/>
          </p:nvPr>
        </p:nvSpPr>
        <p:spPr>
          <a:xfrm>
            <a:off x="1143001" y="285143"/>
            <a:ext cx="9905998" cy="714982"/>
          </a:xfrm>
        </p:spPr>
        <p:txBody>
          <a:bodyPr/>
          <a:lstStyle/>
          <a:p>
            <a:pPr algn="ctr"/>
            <a:r>
              <a:rPr lang="en-US" dirty="0"/>
              <a:t>Strongly Connected Components (SCC)</a:t>
            </a:r>
          </a:p>
        </p:txBody>
      </p:sp>
      <p:grpSp>
        <p:nvGrpSpPr>
          <p:cNvPr id="16" name="Group 15">
            <a:extLst>
              <a:ext uri="{FF2B5EF4-FFF2-40B4-BE49-F238E27FC236}">
                <a16:creationId xmlns:a16="http://schemas.microsoft.com/office/drawing/2014/main" id="{9258E5FF-B2F3-5CCF-5520-59D762900B6B}"/>
              </a:ext>
            </a:extLst>
          </p:cNvPr>
          <p:cNvGrpSpPr/>
          <p:nvPr/>
        </p:nvGrpSpPr>
        <p:grpSpPr>
          <a:xfrm>
            <a:off x="1342737" y="1734818"/>
            <a:ext cx="7030023" cy="3644663"/>
            <a:chOff x="2676523" y="2718033"/>
            <a:chExt cx="7030023" cy="3644663"/>
          </a:xfrm>
        </p:grpSpPr>
        <p:sp>
          <p:nvSpPr>
            <p:cNvPr id="13" name="Oval 12">
              <a:extLst>
                <a:ext uri="{FF2B5EF4-FFF2-40B4-BE49-F238E27FC236}">
                  <a16:creationId xmlns:a16="http://schemas.microsoft.com/office/drawing/2014/main" id="{38B0A62A-707E-C370-A583-8247452ABDD2}"/>
                </a:ext>
              </a:extLst>
            </p:cNvPr>
            <p:cNvSpPr/>
            <p:nvPr/>
          </p:nvSpPr>
          <p:spPr>
            <a:xfrm>
              <a:off x="6321555" y="2718033"/>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6FBB0F0-9DF6-B2E3-4517-8154C503D5B6}"/>
                </a:ext>
              </a:extLst>
            </p:cNvPr>
            <p:cNvSpPr/>
            <p:nvPr/>
          </p:nvSpPr>
          <p:spPr>
            <a:xfrm>
              <a:off x="4406459" y="4587640"/>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riangle 3">
              <a:extLst>
                <a:ext uri="{FF2B5EF4-FFF2-40B4-BE49-F238E27FC236}">
                  <a16:creationId xmlns:a16="http://schemas.microsoft.com/office/drawing/2014/main" id="{A5284009-C740-2B2A-D282-47FDFF4EB40A}"/>
                </a:ext>
              </a:extLst>
            </p:cNvPr>
            <p:cNvSpPr/>
            <p:nvPr/>
          </p:nvSpPr>
          <p:spPr>
            <a:xfrm rot="10800000">
              <a:off x="2676523" y="2779395"/>
              <a:ext cx="3695693" cy="3583301"/>
            </a:xfrm>
            <a:prstGeom prst="triangle">
              <a:avLst>
                <a:gd name="adj" fmla="val 98654"/>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82F0C8AD-867B-D9EA-50E8-B6B697F02335}"/>
                </a:ext>
              </a:extLst>
            </p:cNvPr>
            <p:cNvGrpSpPr/>
            <p:nvPr/>
          </p:nvGrpSpPr>
          <p:grpSpPr>
            <a:xfrm>
              <a:off x="2771774" y="2986088"/>
              <a:ext cx="6648450" cy="2647950"/>
              <a:chOff x="2238375" y="3267075"/>
              <a:chExt cx="6648450" cy="2647950"/>
            </a:xfrm>
          </p:grpSpPr>
          <p:cxnSp>
            <p:nvCxnSpPr>
              <p:cNvPr id="14" name="Straight Arrow Connector 13">
                <a:extLst>
                  <a:ext uri="{FF2B5EF4-FFF2-40B4-BE49-F238E27FC236}">
                    <a16:creationId xmlns:a16="http://schemas.microsoft.com/office/drawing/2014/main" id="{E7DA912F-7EF1-CBBB-EE6A-5CEE073A871A}"/>
                  </a:ext>
                </a:extLst>
              </p:cNvPr>
              <p:cNvCxnSpPr>
                <a:stCxn id="5" idx="6"/>
                <a:endCxn id="7" idx="2"/>
              </p:cNvCxnSpPr>
              <p:nvPr/>
            </p:nvCxnSpPr>
            <p:spPr>
              <a:xfrm>
                <a:off x="3000375" y="3648075"/>
                <a:ext cx="1200150" cy="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8473273-89CD-D1EE-6EDC-E534100333E7}"/>
                  </a:ext>
                </a:extLst>
              </p:cNvPr>
              <p:cNvCxnSpPr>
                <a:cxnSpLocks/>
                <a:stCxn id="8" idx="0"/>
                <a:endCxn id="5" idx="4"/>
              </p:cNvCxnSpPr>
              <p:nvPr/>
            </p:nvCxnSpPr>
            <p:spPr>
              <a:xfrm flipV="1">
                <a:off x="2619375" y="4029075"/>
                <a:ext cx="0" cy="112395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C33DCC9-5228-65C3-50B6-CC32F00F020A}"/>
                  </a:ext>
                </a:extLst>
              </p:cNvPr>
              <p:cNvCxnSpPr>
                <a:cxnSpLocks/>
                <a:stCxn id="7" idx="3"/>
                <a:endCxn id="8" idx="7"/>
              </p:cNvCxnSpPr>
              <p:nvPr/>
            </p:nvCxnSpPr>
            <p:spPr>
              <a:xfrm flipH="1">
                <a:off x="2888783" y="3917483"/>
                <a:ext cx="1423334" cy="1347134"/>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F2D7CF-6CB1-13F1-EC87-B2B83E10D21E}"/>
                  </a:ext>
                </a:extLst>
              </p:cNvPr>
              <p:cNvCxnSpPr>
                <a:cxnSpLocks/>
                <a:stCxn id="8" idx="6"/>
                <a:endCxn id="9" idx="2"/>
              </p:cNvCxnSpPr>
              <p:nvPr/>
            </p:nvCxnSpPr>
            <p:spPr>
              <a:xfrm>
                <a:off x="3000375" y="5534025"/>
                <a:ext cx="1200150" cy="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588A3D1-CC15-8F38-D011-EF30A2B80848}"/>
                  </a:ext>
                </a:extLst>
              </p:cNvPr>
              <p:cNvCxnSpPr>
                <a:cxnSpLocks/>
                <a:stCxn id="7" idx="4"/>
                <a:endCxn id="9" idx="0"/>
              </p:cNvCxnSpPr>
              <p:nvPr/>
            </p:nvCxnSpPr>
            <p:spPr>
              <a:xfrm>
                <a:off x="4581525" y="4029075"/>
                <a:ext cx="0" cy="112395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A363D04D-76A8-7EFF-CAD6-DAECF156CC0D}"/>
                  </a:ext>
                </a:extLst>
              </p:cNvPr>
              <p:cNvCxnSpPr>
                <a:cxnSpLocks/>
                <a:stCxn id="9" idx="5"/>
                <a:endCxn id="12" idx="3"/>
              </p:cNvCxnSpPr>
              <p:nvPr/>
            </p:nvCxnSpPr>
            <p:spPr>
              <a:xfrm flipV="1">
                <a:off x="4850933" y="5803432"/>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7924DF-F629-7EEC-C980-97773FB29109}"/>
                  </a:ext>
                </a:extLst>
              </p:cNvPr>
              <p:cNvCxnSpPr>
                <a:cxnSpLocks/>
                <a:stCxn id="12" idx="1"/>
                <a:endCxn id="9" idx="7"/>
              </p:cNvCxnSpPr>
              <p:nvPr/>
            </p:nvCxnSpPr>
            <p:spPr>
              <a:xfrm flipH="1">
                <a:off x="4850933" y="5264616"/>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CB1E3B0-5984-CC2F-1208-DA2119A6FF32}"/>
                  </a:ext>
                </a:extLst>
              </p:cNvPr>
              <p:cNvCxnSpPr>
                <a:cxnSpLocks/>
                <a:stCxn id="10" idx="4"/>
                <a:endCxn id="12" idx="0"/>
              </p:cNvCxnSpPr>
              <p:nvPr/>
            </p:nvCxnSpPr>
            <p:spPr>
              <a:xfrm>
                <a:off x="6543675" y="4038600"/>
                <a:ext cx="0" cy="1114424"/>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18DCC3-4987-38C0-07CC-A788CE260CAA}"/>
                  </a:ext>
                </a:extLst>
              </p:cNvPr>
              <p:cNvCxnSpPr>
                <a:cxnSpLocks/>
                <a:stCxn id="10" idx="7"/>
                <a:endCxn id="11" idx="1"/>
              </p:cNvCxnSpPr>
              <p:nvPr/>
            </p:nvCxnSpPr>
            <p:spPr>
              <a:xfrm>
                <a:off x="6813083" y="3388192"/>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DC5BC79-6FFA-9BA4-F4FC-F11CD21FB73D}"/>
                  </a:ext>
                </a:extLst>
              </p:cNvPr>
              <p:cNvCxnSpPr>
                <a:cxnSpLocks/>
                <a:stCxn id="11" idx="3"/>
                <a:endCxn id="10" idx="5"/>
              </p:cNvCxnSpPr>
              <p:nvPr/>
            </p:nvCxnSpPr>
            <p:spPr>
              <a:xfrm flipH="1">
                <a:off x="6813083" y="3927008"/>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72F338E-0492-21E6-7149-699E83797DD0}"/>
                  </a:ext>
                </a:extLst>
              </p:cNvPr>
              <p:cNvCxnSpPr>
                <a:cxnSpLocks/>
                <a:stCxn id="7" idx="6"/>
                <a:endCxn id="10" idx="2"/>
              </p:cNvCxnSpPr>
              <p:nvPr/>
            </p:nvCxnSpPr>
            <p:spPr>
              <a:xfrm>
                <a:off x="4962525" y="3648075"/>
                <a:ext cx="1200150" cy="9525"/>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6E35FAD0-1AA8-12C4-56D6-997C6F503975}"/>
                  </a:ext>
                </a:extLst>
              </p:cNvPr>
              <p:cNvSpPr/>
              <p:nvPr/>
            </p:nvSpPr>
            <p:spPr>
              <a:xfrm>
                <a:off x="223837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7" name="Oval 6">
                <a:extLst>
                  <a:ext uri="{FF2B5EF4-FFF2-40B4-BE49-F238E27FC236}">
                    <a16:creationId xmlns:a16="http://schemas.microsoft.com/office/drawing/2014/main" id="{6DBC8BC8-2E8B-EBEB-0AF4-D2284C3EC31B}"/>
                  </a:ext>
                </a:extLst>
              </p:cNvPr>
              <p:cNvSpPr/>
              <p:nvPr/>
            </p:nvSpPr>
            <p:spPr>
              <a:xfrm>
                <a:off x="420052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8" name="Oval 7">
                <a:extLst>
                  <a:ext uri="{FF2B5EF4-FFF2-40B4-BE49-F238E27FC236}">
                    <a16:creationId xmlns:a16="http://schemas.microsoft.com/office/drawing/2014/main" id="{90D1BC88-2911-DFFF-5EAC-7C92985806B9}"/>
                  </a:ext>
                </a:extLst>
              </p:cNvPr>
              <p:cNvSpPr/>
              <p:nvPr/>
            </p:nvSpPr>
            <p:spPr>
              <a:xfrm>
                <a:off x="2238375" y="515302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9" name="Oval 8">
                <a:extLst>
                  <a:ext uri="{FF2B5EF4-FFF2-40B4-BE49-F238E27FC236}">
                    <a16:creationId xmlns:a16="http://schemas.microsoft.com/office/drawing/2014/main" id="{55830BC9-64AF-9ED6-AF1C-2ECDE9ACD54B}"/>
                  </a:ext>
                </a:extLst>
              </p:cNvPr>
              <p:cNvSpPr/>
              <p:nvPr/>
            </p:nvSpPr>
            <p:spPr>
              <a:xfrm>
                <a:off x="4200525" y="5153025"/>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0" name="Oval 9">
                <a:extLst>
                  <a:ext uri="{FF2B5EF4-FFF2-40B4-BE49-F238E27FC236}">
                    <a16:creationId xmlns:a16="http://schemas.microsoft.com/office/drawing/2014/main" id="{BBCD8EA2-D0C7-3AA0-C082-2A3A654D9CE5}"/>
                  </a:ext>
                </a:extLst>
              </p:cNvPr>
              <p:cNvSpPr/>
              <p:nvPr/>
            </p:nvSpPr>
            <p:spPr>
              <a:xfrm>
                <a:off x="616267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1" name="Oval 10">
                <a:extLst>
                  <a:ext uri="{FF2B5EF4-FFF2-40B4-BE49-F238E27FC236}">
                    <a16:creationId xmlns:a16="http://schemas.microsoft.com/office/drawing/2014/main" id="{033F3110-DFE5-47A4-AB7E-3467FEB955A1}"/>
                  </a:ext>
                </a:extLst>
              </p:cNvPr>
              <p:cNvSpPr/>
              <p:nvPr/>
            </p:nvSpPr>
            <p:spPr>
              <a:xfrm>
                <a:off x="812482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2" name="Oval 11">
                <a:extLst>
                  <a:ext uri="{FF2B5EF4-FFF2-40B4-BE49-F238E27FC236}">
                    <a16:creationId xmlns:a16="http://schemas.microsoft.com/office/drawing/2014/main" id="{2401D57E-44C0-2241-B861-D9DC212ECF57}"/>
                  </a:ext>
                </a:extLst>
              </p:cNvPr>
              <p:cNvSpPr/>
              <p:nvPr/>
            </p:nvSpPr>
            <p:spPr>
              <a:xfrm>
                <a:off x="6162675" y="5153024"/>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grpSp>
      </p:grpSp>
      <p:sp>
        <p:nvSpPr>
          <p:cNvPr id="50" name="TextBox 49">
            <a:extLst>
              <a:ext uri="{FF2B5EF4-FFF2-40B4-BE49-F238E27FC236}">
                <a16:creationId xmlns:a16="http://schemas.microsoft.com/office/drawing/2014/main" id="{A22B8E00-3D6F-FE7B-779B-6ABC87CCE931}"/>
              </a:ext>
            </a:extLst>
          </p:cNvPr>
          <p:cNvSpPr txBox="1"/>
          <p:nvPr/>
        </p:nvSpPr>
        <p:spPr>
          <a:xfrm>
            <a:off x="8753760" y="1734818"/>
            <a:ext cx="2275331" cy="1200329"/>
          </a:xfrm>
          <a:prstGeom prst="rect">
            <a:avLst/>
          </a:prstGeom>
          <a:noFill/>
          <a:ln>
            <a:solidFill>
              <a:schemeClr val="tx1">
                <a:lumMod val="95000"/>
              </a:schemeClr>
            </a:solidFill>
          </a:ln>
        </p:spPr>
        <p:txBody>
          <a:bodyPr wrap="square" rtlCol="0">
            <a:spAutoFit/>
          </a:bodyPr>
          <a:lstStyle/>
          <a:p>
            <a:pPr algn="ctr"/>
            <a:r>
              <a:rPr lang="en-US" i="1" dirty="0"/>
              <a:t>This graph has 3 SCCs. Notice that there is a CYCLE in each component</a:t>
            </a:r>
          </a:p>
        </p:txBody>
      </p:sp>
      <p:sp>
        <p:nvSpPr>
          <p:cNvPr id="20" name="TextBox 19">
            <a:extLst>
              <a:ext uri="{FF2B5EF4-FFF2-40B4-BE49-F238E27FC236}">
                <a16:creationId xmlns:a16="http://schemas.microsoft.com/office/drawing/2014/main" id="{57583484-E82F-D0EF-859E-195F55D67057}"/>
              </a:ext>
            </a:extLst>
          </p:cNvPr>
          <p:cNvSpPr txBox="1"/>
          <p:nvPr/>
        </p:nvSpPr>
        <p:spPr>
          <a:xfrm>
            <a:off x="8372760" y="5054788"/>
            <a:ext cx="3009615" cy="1477328"/>
          </a:xfrm>
          <a:prstGeom prst="rect">
            <a:avLst/>
          </a:prstGeom>
          <a:noFill/>
        </p:spPr>
        <p:txBody>
          <a:bodyPr wrap="square" rtlCol="0">
            <a:spAutoFit/>
          </a:bodyPr>
          <a:lstStyle/>
          <a:p>
            <a:r>
              <a:rPr lang="en-US" b="1" i="1" u="sng" dirty="0"/>
              <a:t>Applications</a:t>
            </a:r>
            <a:r>
              <a:rPr lang="en-US" i="1" dirty="0"/>
              <a:t>:</a:t>
            </a:r>
          </a:p>
          <a:p>
            <a:r>
              <a:rPr lang="en-US" i="1" dirty="0"/>
              <a:t>Traffic optimization</a:t>
            </a:r>
          </a:p>
          <a:p>
            <a:r>
              <a:rPr lang="en-US" i="1" dirty="0"/>
              <a:t>Social network analysis</a:t>
            </a:r>
          </a:p>
          <a:p>
            <a:r>
              <a:rPr lang="en-US" i="1" dirty="0"/>
              <a:t>Data compression</a:t>
            </a:r>
          </a:p>
          <a:p>
            <a:r>
              <a:rPr lang="en-US" i="1" dirty="0"/>
              <a:t>2-Satisfiability problem</a:t>
            </a:r>
          </a:p>
        </p:txBody>
      </p:sp>
      <p:cxnSp>
        <p:nvCxnSpPr>
          <p:cNvPr id="22" name="Straight Connector 21">
            <a:extLst>
              <a:ext uri="{FF2B5EF4-FFF2-40B4-BE49-F238E27FC236}">
                <a16:creationId xmlns:a16="http://schemas.microsoft.com/office/drawing/2014/main" id="{CEB2320D-2DC6-C021-2140-03C5259358B1}"/>
              </a:ext>
            </a:extLst>
          </p:cNvPr>
          <p:cNvCxnSpPr>
            <a:cxnSpLocks/>
          </p:cNvCxnSpPr>
          <p:nvPr/>
        </p:nvCxnSpPr>
        <p:spPr>
          <a:xfrm flipH="1" flipV="1">
            <a:off x="7496468" y="4019739"/>
            <a:ext cx="1133585" cy="103504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6934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84038-F80E-C24F-8FF5-4E3A39318BE8}"/>
              </a:ext>
            </a:extLst>
          </p:cNvPr>
          <p:cNvSpPr>
            <a:spLocks noGrp="1"/>
          </p:cNvSpPr>
          <p:nvPr>
            <p:ph type="title"/>
          </p:nvPr>
        </p:nvSpPr>
        <p:spPr>
          <a:xfrm>
            <a:off x="1141412" y="218468"/>
            <a:ext cx="9905998" cy="676882"/>
          </a:xfrm>
        </p:spPr>
        <p:txBody>
          <a:bodyPr/>
          <a:lstStyle/>
          <a:p>
            <a:pPr algn="ctr"/>
            <a:r>
              <a:rPr lang="en-US" dirty="0"/>
              <a:t>Component Graph</a:t>
            </a:r>
          </a:p>
        </p:txBody>
      </p:sp>
      <p:grpSp>
        <p:nvGrpSpPr>
          <p:cNvPr id="33" name="Group 32">
            <a:extLst>
              <a:ext uri="{FF2B5EF4-FFF2-40B4-BE49-F238E27FC236}">
                <a16:creationId xmlns:a16="http://schemas.microsoft.com/office/drawing/2014/main" id="{FDA5728F-4AC3-1DD6-D7E2-A9542DFE71CC}"/>
              </a:ext>
            </a:extLst>
          </p:cNvPr>
          <p:cNvGrpSpPr/>
          <p:nvPr/>
        </p:nvGrpSpPr>
        <p:grpSpPr>
          <a:xfrm>
            <a:off x="161925" y="1409701"/>
            <a:ext cx="7277100" cy="3848100"/>
            <a:chOff x="161925" y="1714501"/>
            <a:chExt cx="7277100" cy="3848100"/>
          </a:xfrm>
        </p:grpSpPr>
        <p:sp>
          <p:nvSpPr>
            <p:cNvPr id="32" name="Rectangle 31">
              <a:extLst>
                <a:ext uri="{FF2B5EF4-FFF2-40B4-BE49-F238E27FC236}">
                  <a16:creationId xmlns:a16="http://schemas.microsoft.com/office/drawing/2014/main" id="{EF9DABC2-384E-09F4-04F2-92BE1782124F}"/>
                </a:ext>
              </a:extLst>
            </p:cNvPr>
            <p:cNvSpPr/>
            <p:nvPr/>
          </p:nvSpPr>
          <p:spPr>
            <a:xfrm>
              <a:off x="161925" y="1714501"/>
              <a:ext cx="7277100" cy="38481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9" name="Group 8">
              <a:extLst>
                <a:ext uri="{FF2B5EF4-FFF2-40B4-BE49-F238E27FC236}">
                  <a16:creationId xmlns:a16="http://schemas.microsoft.com/office/drawing/2014/main" id="{8F511482-334D-B9C6-93C3-D10648F98908}"/>
                </a:ext>
              </a:extLst>
            </p:cNvPr>
            <p:cNvGrpSpPr/>
            <p:nvPr/>
          </p:nvGrpSpPr>
          <p:grpSpPr>
            <a:xfrm>
              <a:off x="294986" y="1839593"/>
              <a:ext cx="7030023" cy="3644663"/>
              <a:chOff x="2676523" y="2718033"/>
              <a:chExt cx="7030023" cy="3644663"/>
            </a:xfrm>
          </p:grpSpPr>
          <p:sp>
            <p:nvSpPr>
              <p:cNvPr id="10" name="Oval 9">
                <a:extLst>
                  <a:ext uri="{FF2B5EF4-FFF2-40B4-BE49-F238E27FC236}">
                    <a16:creationId xmlns:a16="http://schemas.microsoft.com/office/drawing/2014/main" id="{1BB8B9F2-1CCC-AF0B-302B-6EBBB8C80317}"/>
                  </a:ext>
                </a:extLst>
              </p:cNvPr>
              <p:cNvSpPr/>
              <p:nvPr/>
            </p:nvSpPr>
            <p:spPr>
              <a:xfrm>
                <a:off x="6321555" y="2718033"/>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3AE1AE9-CE02-5BD7-A2B2-411DFCC6730C}"/>
                  </a:ext>
                </a:extLst>
              </p:cNvPr>
              <p:cNvSpPr/>
              <p:nvPr/>
            </p:nvSpPr>
            <p:spPr>
              <a:xfrm>
                <a:off x="4406459" y="4587640"/>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iangle 11">
                <a:extLst>
                  <a:ext uri="{FF2B5EF4-FFF2-40B4-BE49-F238E27FC236}">
                    <a16:creationId xmlns:a16="http://schemas.microsoft.com/office/drawing/2014/main" id="{90D6CD65-7CF1-A871-5C7D-64748A5E924C}"/>
                  </a:ext>
                </a:extLst>
              </p:cNvPr>
              <p:cNvSpPr/>
              <p:nvPr/>
            </p:nvSpPr>
            <p:spPr>
              <a:xfrm rot="10800000">
                <a:off x="2676523" y="2779395"/>
                <a:ext cx="3695693" cy="3583301"/>
              </a:xfrm>
              <a:prstGeom prst="triangle">
                <a:avLst>
                  <a:gd name="adj" fmla="val 98654"/>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604FA29-BFEC-22D1-AD7A-0686A3A3A83B}"/>
                  </a:ext>
                </a:extLst>
              </p:cNvPr>
              <p:cNvGrpSpPr/>
              <p:nvPr/>
            </p:nvGrpSpPr>
            <p:grpSpPr>
              <a:xfrm>
                <a:off x="2771774" y="2986088"/>
                <a:ext cx="6648450" cy="2647950"/>
                <a:chOff x="2238375" y="3267075"/>
                <a:chExt cx="6648450" cy="2647950"/>
              </a:xfrm>
            </p:grpSpPr>
            <p:cxnSp>
              <p:nvCxnSpPr>
                <p:cNvPr id="14" name="Straight Arrow Connector 13">
                  <a:extLst>
                    <a:ext uri="{FF2B5EF4-FFF2-40B4-BE49-F238E27FC236}">
                      <a16:creationId xmlns:a16="http://schemas.microsoft.com/office/drawing/2014/main" id="{1D244089-ECB4-0537-5761-EE96E645A2B1}"/>
                    </a:ext>
                  </a:extLst>
                </p:cNvPr>
                <p:cNvCxnSpPr>
                  <a:stCxn id="25" idx="6"/>
                  <a:endCxn id="26" idx="2"/>
                </p:cNvCxnSpPr>
                <p:nvPr/>
              </p:nvCxnSpPr>
              <p:spPr>
                <a:xfrm>
                  <a:off x="3000375" y="3648075"/>
                  <a:ext cx="1200150" cy="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A690F7A-4109-3862-CD2D-BFE58EB8802A}"/>
                    </a:ext>
                  </a:extLst>
                </p:cNvPr>
                <p:cNvCxnSpPr>
                  <a:cxnSpLocks/>
                  <a:stCxn id="27" idx="0"/>
                  <a:endCxn id="25" idx="4"/>
                </p:cNvCxnSpPr>
                <p:nvPr/>
              </p:nvCxnSpPr>
              <p:spPr>
                <a:xfrm flipV="1">
                  <a:off x="2619375" y="4029075"/>
                  <a:ext cx="0" cy="112395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C4FE5CA-B4CC-9B66-AADD-78C71205923A}"/>
                    </a:ext>
                  </a:extLst>
                </p:cNvPr>
                <p:cNvCxnSpPr>
                  <a:cxnSpLocks/>
                  <a:stCxn id="26" idx="3"/>
                  <a:endCxn id="27" idx="7"/>
                </p:cNvCxnSpPr>
                <p:nvPr/>
              </p:nvCxnSpPr>
              <p:spPr>
                <a:xfrm flipH="1">
                  <a:off x="2888783" y="3917483"/>
                  <a:ext cx="1423334" cy="1347134"/>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DAD154-45D9-5200-FCFF-AA70B79144FC}"/>
                    </a:ext>
                  </a:extLst>
                </p:cNvPr>
                <p:cNvCxnSpPr>
                  <a:cxnSpLocks/>
                  <a:stCxn id="27" idx="6"/>
                  <a:endCxn id="28" idx="2"/>
                </p:cNvCxnSpPr>
                <p:nvPr/>
              </p:nvCxnSpPr>
              <p:spPr>
                <a:xfrm>
                  <a:off x="3000375" y="5534025"/>
                  <a:ext cx="1200150" cy="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B33F2BB-A99B-5AEC-46A6-3D756ABF7653}"/>
                    </a:ext>
                  </a:extLst>
                </p:cNvPr>
                <p:cNvCxnSpPr>
                  <a:cxnSpLocks/>
                  <a:stCxn id="26" idx="4"/>
                  <a:endCxn id="28" idx="0"/>
                </p:cNvCxnSpPr>
                <p:nvPr/>
              </p:nvCxnSpPr>
              <p:spPr>
                <a:xfrm>
                  <a:off x="4581525" y="4029075"/>
                  <a:ext cx="0" cy="112395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EC34F23-A3CE-E82A-A2D8-FE61272504EF}"/>
                    </a:ext>
                  </a:extLst>
                </p:cNvPr>
                <p:cNvCxnSpPr>
                  <a:cxnSpLocks/>
                  <a:stCxn id="28" idx="5"/>
                  <a:endCxn id="31" idx="3"/>
                </p:cNvCxnSpPr>
                <p:nvPr/>
              </p:nvCxnSpPr>
              <p:spPr>
                <a:xfrm flipV="1">
                  <a:off x="4850933" y="5803432"/>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8899772-23AC-D15F-CD25-D9317D8CF4B1}"/>
                    </a:ext>
                  </a:extLst>
                </p:cNvPr>
                <p:cNvCxnSpPr>
                  <a:cxnSpLocks/>
                  <a:stCxn id="31" idx="1"/>
                  <a:endCxn id="28" idx="7"/>
                </p:cNvCxnSpPr>
                <p:nvPr/>
              </p:nvCxnSpPr>
              <p:spPr>
                <a:xfrm flipH="1">
                  <a:off x="4850933" y="5264616"/>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1CCC2F4-197D-1645-226A-1728D8CA491B}"/>
                    </a:ext>
                  </a:extLst>
                </p:cNvPr>
                <p:cNvCxnSpPr>
                  <a:cxnSpLocks/>
                  <a:stCxn id="29" idx="4"/>
                  <a:endCxn id="31" idx="0"/>
                </p:cNvCxnSpPr>
                <p:nvPr/>
              </p:nvCxnSpPr>
              <p:spPr>
                <a:xfrm>
                  <a:off x="6543675" y="4038600"/>
                  <a:ext cx="0" cy="1114424"/>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E495D9-2A6F-3B9F-A76A-F690C2CB12A4}"/>
                    </a:ext>
                  </a:extLst>
                </p:cNvPr>
                <p:cNvCxnSpPr>
                  <a:cxnSpLocks/>
                  <a:stCxn id="29" idx="7"/>
                  <a:endCxn id="30" idx="1"/>
                </p:cNvCxnSpPr>
                <p:nvPr/>
              </p:nvCxnSpPr>
              <p:spPr>
                <a:xfrm>
                  <a:off x="6813083" y="3388192"/>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F97C7C0-4412-2D5C-1FDC-7A05D389D3DA}"/>
                    </a:ext>
                  </a:extLst>
                </p:cNvPr>
                <p:cNvCxnSpPr>
                  <a:cxnSpLocks/>
                  <a:stCxn id="30" idx="3"/>
                  <a:endCxn id="29" idx="5"/>
                </p:cNvCxnSpPr>
                <p:nvPr/>
              </p:nvCxnSpPr>
              <p:spPr>
                <a:xfrm flipH="1">
                  <a:off x="6813083" y="3927008"/>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8398BB63-CC0C-6B34-1AE9-787822943BFC}"/>
                    </a:ext>
                  </a:extLst>
                </p:cNvPr>
                <p:cNvCxnSpPr>
                  <a:cxnSpLocks/>
                  <a:stCxn id="26" idx="6"/>
                  <a:endCxn id="29" idx="2"/>
                </p:cNvCxnSpPr>
                <p:nvPr/>
              </p:nvCxnSpPr>
              <p:spPr>
                <a:xfrm>
                  <a:off x="4962525" y="3648075"/>
                  <a:ext cx="1200150" cy="9525"/>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22F9CFFC-2B32-6E4D-4C4D-AA8C94661F17}"/>
                    </a:ext>
                  </a:extLst>
                </p:cNvPr>
                <p:cNvSpPr/>
                <p:nvPr/>
              </p:nvSpPr>
              <p:spPr>
                <a:xfrm>
                  <a:off x="223837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26" name="Oval 25">
                  <a:extLst>
                    <a:ext uri="{FF2B5EF4-FFF2-40B4-BE49-F238E27FC236}">
                      <a16:creationId xmlns:a16="http://schemas.microsoft.com/office/drawing/2014/main" id="{92AF4263-CB36-DDB3-D50C-25E5F17CFDDD}"/>
                    </a:ext>
                  </a:extLst>
                </p:cNvPr>
                <p:cNvSpPr/>
                <p:nvPr/>
              </p:nvSpPr>
              <p:spPr>
                <a:xfrm>
                  <a:off x="420052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27" name="Oval 26">
                  <a:extLst>
                    <a:ext uri="{FF2B5EF4-FFF2-40B4-BE49-F238E27FC236}">
                      <a16:creationId xmlns:a16="http://schemas.microsoft.com/office/drawing/2014/main" id="{090CB941-7D52-952A-866D-3F8BF577B10A}"/>
                    </a:ext>
                  </a:extLst>
                </p:cNvPr>
                <p:cNvSpPr/>
                <p:nvPr/>
              </p:nvSpPr>
              <p:spPr>
                <a:xfrm>
                  <a:off x="2238375" y="515302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28" name="Oval 27">
                  <a:extLst>
                    <a:ext uri="{FF2B5EF4-FFF2-40B4-BE49-F238E27FC236}">
                      <a16:creationId xmlns:a16="http://schemas.microsoft.com/office/drawing/2014/main" id="{26894353-7338-DD17-E1BC-1DDF45DE3DC7}"/>
                    </a:ext>
                  </a:extLst>
                </p:cNvPr>
                <p:cNvSpPr/>
                <p:nvPr/>
              </p:nvSpPr>
              <p:spPr>
                <a:xfrm>
                  <a:off x="4200525" y="5153025"/>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29" name="Oval 28">
                  <a:extLst>
                    <a:ext uri="{FF2B5EF4-FFF2-40B4-BE49-F238E27FC236}">
                      <a16:creationId xmlns:a16="http://schemas.microsoft.com/office/drawing/2014/main" id="{6B2BE373-BE08-31C1-EF80-F57C907561E1}"/>
                    </a:ext>
                  </a:extLst>
                </p:cNvPr>
                <p:cNvSpPr/>
                <p:nvPr/>
              </p:nvSpPr>
              <p:spPr>
                <a:xfrm>
                  <a:off x="616267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30" name="Oval 29">
                  <a:extLst>
                    <a:ext uri="{FF2B5EF4-FFF2-40B4-BE49-F238E27FC236}">
                      <a16:creationId xmlns:a16="http://schemas.microsoft.com/office/drawing/2014/main" id="{E264C4A2-344D-89A8-34B4-355841DD4ADF}"/>
                    </a:ext>
                  </a:extLst>
                </p:cNvPr>
                <p:cNvSpPr/>
                <p:nvPr/>
              </p:nvSpPr>
              <p:spPr>
                <a:xfrm>
                  <a:off x="812482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31" name="Oval 30">
                  <a:extLst>
                    <a:ext uri="{FF2B5EF4-FFF2-40B4-BE49-F238E27FC236}">
                      <a16:creationId xmlns:a16="http://schemas.microsoft.com/office/drawing/2014/main" id="{8404AD58-9BF1-7D81-397F-A69DF6B1415C}"/>
                    </a:ext>
                  </a:extLst>
                </p:cNvPr>
                <p:cNvSpPr/>
                <p:nvPr/>
              </p:nvSpPr>
              <p:spPr>
                <a:xfrm>
                  <a:off x="6162675" y="5153024"/>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grpSp>
        </p:grpSp>
      </p:grpSp>
      <p:sp>
        <p:nvSpPr>
          <p:cNvPr id="34" name="TextBox 33">
            <a:extLst>
              <a:ext uri="{FF2B5EF4-FFF2-40B4-BE49-F238E27FC236}">
                <a16:creationId xmlns:a16="http://schemas.microsoft.com/office/drawing/2014/main" id="{F51D709A-C75F-9240-56A9-B1996449B911}"/>
              </a:ext>
            </a:extLst>
          </p:cNvPr>
          <p:cNvSpPr txBox="1"/>
          <p:nvPr/>
        </p:nvSpPr>
        <p:spPr>
          <a:xfrm>
            <a:off x="2168237" y="5376466"/>
            <a:ext cx="3093026" cy="369332"/>
          </a:xfrm>
          <a:prstGeom prst="rect">
            <a:avLst/>
          </a:prstGeom>
          <a:noFill/>
        </p:spPr>
        <p:txBody>
          <a:bodyPr wrap="none" rtlCol="0">
            <a:spAutoFit/>
          </a:bodyPr>
          <a:lstStyle/>
          <a:p>
            <a:r>
              <a:rPr lang="en-US" dirty="0"/>
              <a:t>Original Graph w/ SCCs shown</a:t>
            </a:r>
          </a:p>
        </p:txBody>
      </p:sp>
      <p:cxnSp>
        <p:nvCxnSpPr>
          <p:cNvPr id="36" name="Straight Connector 35">
            <a:extLst>
              <a:ext uri="{FF2B5EF4-FFF2-40B4-BE49-F238E27FC236}">
                <a16:creationId xmlns:a16="http://schemas.microsoft.com/office/drawing/2014/main" id="{5CC30A64-EA82-D6ED-6E97-29AD09910A82}"/>
              </a:ext>
            </a:extLst>
          </p:cNvPr>
          <p:cNvCxnSpPr>
            <a:cxnSpLocks/>
          </p:cNvCxnSpPr>
          <p:nvPr/>
        </p:nvCxnSpPr>
        <p:spPr>
          <a:xfrm>
            <a:off x="7562850" y="1009650"/>
            <a:ext cx="0" cy="539115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a:extLst>
              <a:ext uri="{FF2B5EF4-FFF2-40B4-BE49-F238E27FC236}">
                <a16:creationId xmlns:a16="http://schemas.microsoft.com/office/drawing/2014/main" id="{46C9CD70-74AC-2CFC-B262-1AD3EE2DA888}"/>
              </a:ext>
            </a:extLst>
          </p:cNvPr>
          <p:cNvGrpSpPr/>
          <p:nvPr/>
        </p:nvGrpSpPr>
        <p:grpSpPr>
          <a:xfrm>
            <a:off x="8058157" y="1586630"/>
            <a:ext cx="2899504" cy="2971885"/>
            <a:chOff x="8058157" y="1586630"/>
            <a:chExt cx="2899504" cy="2971885"/>
          </a:xfrm>
        </p:grpSpPr>
        <p:sp>
          <p:nvSpPr>
            <p:cNvPr id="45" name="Rectangle 44">
              <a:extLst>
                <a:ext uri="{FF2B5EF4-FFF2-40B4-BE49-F238E27FC236}">
                  <a16:creationId xmlns:a16="http://schemas.microsoft.com/office/drawing/2014/main" id="{161CBAAB-D8D1-F21B-6A19-74839C97F99C}"/>
                </a:ext>
              </a:extLst>
            </p:cNvPr>
            <p:cNvSpPr/>
            <p:nvPr/>
          </p:nvSpPr>
          <p:spPr>
            <a:xfrm>
              <a:off x="8058157" y="1586630"/>
              <a:ext cx="2899504" cy="29718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05514CE2-D6E7-AA75-5966-5726D2D5D2F6}"/>
                </a:ext>
              </a:extLst>
            </p:cNvPr>
            <p:cNvCxnSpPr>
              <a:cxnSpLocks/>
              <a:stCxn id="41" idx="5"/>
              <a:endCxn id="43" idx="1"/>
            </p:cNvCxnSpPr>
            <p:nvPr/>
          </p:nvCxnSpPr>
          <p:spPr>
            <a:xfrm>
              <a:off x="8772326" y="2394854"/>
              <a:ext cx="1423334" cy="1347133"/>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CBE04CD-08D7-B1E3-0088-7337BAA4BFB0}"/>
                </a:ext>
              </a:extLst>
            </p:cNvPr>
            <p:cNvCxnSpPr>
              <a:cxnSpLocks/>
              <a:stCxn id="42" idx="4"/>
              <a:endCxn id="43" idx="0"/>
            </p:cNvCxnSpPr>
            <p:nvPr/>
          </p:nvCxnSpPr>
          <p:spPr>
            <a:xfrm>
              <a:off x="10465068" y="2515971"/>
              <a:ext cx="0" cy="1114424"/>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9C92422-D2D2-EDDE-4FE0-E8F7BE983358}"/>
                </a:ext>
              </a:extLst>
            </p:cNvPr>
            <p:cNvCxnSpPr>
              <a:cxnSpLocks/>
              <a:stCxn id="41" idx="6"/>
              <a:endCxn id="42" idx="2"/>
            </p:cNvCxnSpPr>
            <p:nvPr/>
          </p:nvCxnSpPr>
          <p:spPr>
            <a:xfrm>
              <a:off x="8883918" y="2125446"/>
              <a:ext cx="1200150" cy="9525"/>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1D739489-2B35-DD31-3F5C-984874C7208E}"/>
                </a:ext>
              </a:extLst>
            </p:cNvPr>
            <p:cNvSpPr/>
            <p:nvPr/>
          </p:nvSpPr>
          <p:spPr>
            <a:xfrm>
              <a:off x="8121918" y="1744446"/>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c1</a:t>
              </a:r>
            </a:p>
          </p:txBody>
        </p:sp>
        <p:sp>
          <p:nvSpPr>
            <p:cNvPr id="42" name="Oval 41">
              <a:extLst>
                <a:ext uri="{FF2B5EF4-FFF2-40B4-BE49-F238E27FC236}">
                  <a16:creationId xmlns:a16="http://schemas.microsoft.com/office/drawing/2014/main" id="{20E2A8E8-F6FF-48F3-2D91-095C71752902}"/>
                </a:ext>
              </a:extLst>
            </p:cNvPr>
            <p:cNvSpPr/>
            <p:nvPr/>
          </p:nvSpPr>
          <p:spPr>
            <a:xfrm>
              <a:off x="10084068" y="1753971"/>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c2</a:t>
              </a:r>
            </a:p>
          </p:txBody>
        </p:sp>
        <p:sp>
          <p:nvSpPr>
            <p:cNvPr id="43" name="Oval 42">
              <a:extLst>
                <a:ext uri="{FF2B5EF4-FFF2-40B4-BE49-F238E27FC236}">
                  <a16:creationId xmlns:a16="http://schemas.microsoft.com/office/drawing/2014/main" id="{3E53EAEC-D2EC-B558-CDD0-66FBBDD8FEA6}"/>
                </a:ext>
              </a:extLst>
            </p:cNvPr>
            <p:cNvSpPr/>
            <p:nvPr/>
          </p:nvSpPr>
          <p:spPr>
            <a:xfrm>
              <a:off x="10084068" y="3630395"/>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c3</a:t>
              </a:r>
            </a:p>
          </p:txBody>
        </p:sp>
      </p:grpSp>
      <p:sp>
        <p:nvSpPr>
          <p:cNvPr id="47" name="TextBox 46">
            <a:extLst>
              <a:ext uri="{FF2B5EF4-FFF2-40B4-BE49-F238E27FC236}">
                <a16:creationId xmlns:a16="http://schemas.microsoft.com/office/drawing/2014/main" id="{66AEB493-745C-7D02-AF46-5461984F4647}"/>
              </a:ext>
            </a:extLst>
          </p:cNvPr>
          <p:cNvSpPr txBox="1"/>
          <p:nvPr/>
        </p:nvSpPr>
        <p:spPr>
          <a:xfrm>
            <a:off x="7810302" y="4610011"/>
            <a:ext cx="3486137" cy="1200329"/>
          </a:xfrm>
          <a:prstGeom prst="rect">
            <a:avLst/>
          </a:prstGeom>
          <a:noFill/>
        </p:spPr>
        <p:txBody>
          <a:bodyPr wrap="square" rtlCol="0">
            <a:spAutoFit/>
          </a:bodyPr>
          <a:lstStyle/>
          <a:p>
            <a:pPr algn="ctr"/>
            <a:r>
              <a:rPr lang="en-US" dirty="0"/>
              <a:t>Component Graph: Shows each SCC as a single node. Edges represent existence of paths that cross from one SCC to another</a:t>
            </a:r>
          </a:p>
        </p:txBody>
      </p:sp>
    </p:spTree>
    <p:extLst>
      <p:ext uri="{BB962C8B-B14F-4D97-AF65-F5344CB8AC3E}">
        <p14:creationId xmlns:p14="http://schemas.microsoft.com/office/powerpoint/2010/main" val="1286062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6BB19-DDB8-D10D-C95F-70A35813A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A83E7D-BCAE-0626-F8F5-FEEE7469502C}"/>
              </a:ext>
            </a:extLst>
          </p:cNvPr>
          <p:cNvSpPr>
            <a:spLocks noGrp="1"/>
          </p:cNvSpPr>
          <p:nvPr>
            <p:ph type="title"/>
          </p:nvPr>
        </p:nvSpPr>
        <p:spPr>
          <a:xfrm>
            <a:off x="1141412" y="218468"/>
            <a:ext cx="9905998" cy="676882"/>
          </a:xfrm>
        </p:spPr>
        <p:txBody>
          <a:bodyPr/>
          <a:lstStyle/>
          <a:p>
            <a:pPr algn="ctr"/>
            <a:r>
              <a:rPr lang="en-US" dirty="0"/>
              <a:t>SCC Algorithm (Kosaraju and Sharir)</a:t>
            </a:r>
          </a:p>
        </p:txBody>
      </p:sp>
      <p:grpSp>
        <p:nvGrpSpPr>
          <p:cNvPr id="4" name="Group 3">
            <a:extLst>
              <a:ext uri="{FF2B5EF4-FFF2-40B4-BE49-F238E27FC236}">
                <a16:creationId xmlns:a16="http://schemas.microsoft.com/office/drawing/2014/main" id="{EA528B3D-DA14-06E1-E09F-5F502C06B8EA}"/>
              </a:ext>
            </a:extLst>
          </p:cNvPr>
          <p:cNvGrpSpPr/>
          <p:nvPr/>
        </p:nvGrpSpPr>
        <p:grpSpPr>
          <a:xfrm>
            <a:off x="2171707" y="1704932"/>
            <a:ext cx="2899504" cy="2971885"/>
            <a:chOff x="8058157" y="1586630"/>
            <a:chExt cx="2899504" cy="2971885"/>
          </a:xfrm>
        </p:grpSpPr>
        <p:sp>
          <p:nvSpPr>
            <p:cNvPr id="5" name="Rectangle 4">
              <a:extLst>
                <a:ext uri="{FF2B5EF4-FFF2-40B4-BE49-F238E27FC236}">
                  <a16:creationId xmlns:a16="http://schemas.microsoft.com/office/drawing/2014/main" id="{6B777FA6-DEBF-599E-0D39-FEBB648E7D49}"/>
                </a:ext>
              </a:extLst>
            </p:cNvPr>
            <p:cNvSpPr/>
            <p:nvPr/>
          </p:nvSpPr>
          <p:spPr>
            <a:xfrm>
              <a:off x="8058157" y="1586630"/>
              <a:ext cx="2899504" cy="297188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36AF5F33-C694-F135-E897-363F20CB4CED}"/>
                </a:ext>
              </a:extLst>
            </p:cNvPr>
            <p:cNvCxnSpPr>
              <a:cxnSpLocks/>
              <a:stCxn id="35" idx="5"/>
              <a:endCxn id="44" idx="1"/>
            </p:cNvCxnSpPr>
            <p:nvPr/>
          </p:nvCxnSpPr>
          <p:spPr>
            <a:xfrm>
              <a:off x="8772326" y="2394854"/>
              <a:ext cx="1423334" cy="1347133"/>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F7EA3D1B-3BF0-98B2-064E-7410D1F3429F}"/>
                </a:ext>
              </a:extLst>
            </p:cNvPr>
            <p:cNvCxnSpPr>
              <a:cxnSpLocks/>
              <a:stCxn id="37" idx="4"/>
              <a:endCxn id="44" idx="0"/>
            </p:cNvCxnSpPr>
            <p:nvPr/>
          </p:nvCxnSpPr>
          <p:spPr>
            <a:xfrm>
              <a:off x="10465068" y="2515971"/>
              <a:ext cx="0" cy="1114424"/>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4B71DF2-94A8-69A6-746B-8002EC6A7CAE}"/>
                </a:ext>
              </a:extLst>
            </p:cNvPr>
            <p:cNvCxnSpPr>
              <a:cxnSpLocks/>
              <a:stCxn id="35" idx="6"/>
              <a:endCxn id="37" idx="2"/>
            </p:cNvCxnSpPr>
            <p:nvPr/>
          </p:nvCxnSpPr>
          <p:spPr>
            <a:xfrm>
              <a:off x="8883918" y="2125446"/>
              <a:ext cx="1200150" cy="9525"/>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1C2D9E53-1E53-973C-BEA0-88646583DCD5}"/>
                </a:ext>
              </a:extLst>
            </p:cNvPr>
            <p:cNvSpPr/>
            <p:nvPr/>
          </p:nvSpPr>
          <p:spPr>
            <a:xfrm>
              <a:off x="8121918" y="1744446"/>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c1</a:t>
              </a:r>
            </a:p>
          </p:txBody>
        </p:sp>
        <p:sp>
          <p:nvSpPr>
            <p:cNvPr id="37" name="Oval 36">
              <a:extLst>
                <a:ext uri="{FF2B5EF4-FFF2-40B4-BE49-F238E27FC236}">
                  <a16:creationId xmlns:a16="http://schemas.microsoft.com/office/drawing/2014/main" id="{351E5A32-ED54-5C08-8EF4-CFD72CBA68CD}"/>
                </a:ext>
              </a:extLst>
            </p:cNvPr>
            <p:cNvSpPr/>
            <p:nvPr/>
          </p:nvSpPr>
          <p:spPr>
            <a:xfrm>
              <a:off x="10084068" y="1753971"/>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c2</a:t>
              </a:r>
            </a:p>
          </p:txBody>
        </p:sp>
        <p:sp>
          <p:nvSpPr>
            <p:cNvPr id="44" name="Oval 43">
              <a:extLst>
                <a:ext uri="{FF2B5EF4-FFF2-40B4-BE49-F238E27FC236}">
                  <a16:creationId xmlns:a16="http://schemas.microsoft.com/office/drawing/2014/main" id="{FE40FCFD-C56C-144B-1313-F3F4EA30B142}"/>
                </a:ext>
              </a:extLst>
            </p:cNvPr>
            <p:cNvSpPr/>
            <p:nvPr/>
          </p:nvSpPr>
          <p:spPr>
            <a:xfrm>
              <a:off x="10084068" y="3630395"/>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c3</a:t>
              </a:r>
            </a:p>
          </p:txBody>
        </p:sp>
      </p:grpSp>
      <p:sp>
        <p:nvSpPr>
          <p:cNvPr id="46" name="TextBox 45">
            <a:extLst>
              <a:ext uri="{FF2B5EF4-FFF2-40B4-BE49-F238E27FC236}">
                <a16:creationId xmlns:a16="http://schemas.microsoft.com/office/drawing/2014/main" id="{6D77680D-B1E1-C43B-C2C1-F9F01A767319}"/>
              </a:ext>
            </a:extLst>
          </p:cNvPr>
          <p:cNvSpPr txBox="1"/>
          <p:nvPr/>
        </p:nvSpPr>
        <p:spPr>
          <a:xfrm>
            <a:off x="5340619" y="1900848"/>
            <a:ext cx="4994007" cy="2031325"/>
          </a:xfrm>
          <a:prstGeom prst="rect">
            <a:avLst/>
          </a:prstGeom>
          <a:solidFill>
            <a:schemeClr val="tx1">
              <a:lumMod val="95000"/>
            </a:schemeClr>
          </a:solidFill>
          <a:ln>
            <a:solidFill>
              <a:schemeClr val="bg1"/>
            </a:solidFill>
          </a:ln>
        </p:spPr>
        <p:txBody>
          <a:bodyPr wrap="square" rtlCol="0">
            <a:spAutoFit/>
          </a:bodyPr>
          <a:lstStyle/>
          <a:p>
            <a:r>
              <a:rPr lang="en-US" b="1" i="1" u="sng" dirty="0">
                <a:solidFill>
                  <a:schemeClr val="bg1"/>
                </a:solidFill>
              </a:rPr>
              <a:t>Key Idea</a:t>
            </a:r>
            <a:r>
              <a:rPr lang="en-US" dirty="0">
                <a:solidFill>
                  <a:schemeClr val="bg1"/>
                </a:solidFill>
              </a:rPr>
              <a:t>: Consider a DFS on the component graph. No matter where you start the DFS you will always end up in node 3 before hitting a dead end. DFS on original graph will also end up somewhere in component 3 before hitting the dead end. After back up, </a:t>
            </a:r>
            <a:r>
              <a:rPr lang="en-US" b="1" u="sng" dirty="0">
                <a:solidFill>
                  <a:schemeClr val="bg1"/>
                </a:solidFill>
              </a:rPr>
              <a:t>the node with the highest finish time MUST be in c1.</a:t>
            </a:r>
          </a:p>
        </p:txBody>
      </p:sp>
    </p:spTree>
    <p:extLst>
      <p:ext uri="{BB962C8B-B14F-4D97-AF65-F5344CB8AC3E}">
        <p14:creationId xmlns:p14="http://schemas.microsoft.com/office/powerpoint/2010/main" val="20293856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A2296-A8B5-352A-8DC3-C69260D3D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063DA-5865-8FCE-14DE-AAB7AB358788}"/>
              </a:ext>
            </a:extLst>
          </p:cNvPr>
          <p:cNvSpPr>
            <a:spLocks noGrp="1"/>
          </p:cNvSpPr>
          <p:nvPr>
            <p:ph type="title"/>
          </p:nvPr>
        </p:nvSpPr>
        <p:spPr>
          <a:xfrm>
            <a:off x="1141412" y="218468"/>
            <a:ext cx="9905998" cy="676882"/>
          </a:xfrm>
        </p:spPr>
        <p:txBody>
          <a:bodyPr/>
          <a:lstStyle/>
          <a:p>
            <a:pPr algn="ctr"/>
            <a:r>
              <a:rPr lang="en-US" dirty="0"/>
              <a:t>SCC Algorithm (Kosaraju and Sharir)</a:t>
            </a:r>
          </a:p>
        </p:txBody>
      </p:sp>
      <p:sp>
        <p:nvSpPr>
          <p:cNvPr id="47" name="TextBox 46">
            <a:extLst>
              <a:ext uri="{FF2B5EF4-FFF2-40B4-BE49-F238E27FC236}">
                <a16:creationId xmlns:a16="http://schemas.microsoft.com/office/drawing/2014/main" id="{7B1F66F0-CF73-EA29-75A5-1D6D3F4D6AC7}"/>
              </a:ext>
            </a:extLst>
          </p:cNvPr>
          <p:cNvSpPr txBox="1"/>
          <p:nvPr/>
        </p:nvSpPr>
        <p:spPr>
          <a:xfrm>
            <a:off x="7469044" y="2029912"/>
            <a:ext cx="4642245" cy="2031325"/>
          </a:xfrm>
          <a:prstGeom prst="rect">
            <a:avLst/>
          </a:prstGeom>
          <a:solidFill>
            <a:schemeClr val="tx1">
              <a:lumMod val="95000"/>
            </a:schemeClr>
          </a:solidFill>
          <a:ln>
            <a:solidFill>
              <a:schemeClr val="bg1"/>
            </a:solidFill>
          </a:ln>
        </p:spPr>
        <p:txBody>
          <a:bodyPr wrap="square" rtlCol="0">
            <a:spAutoFit/>
          </a:bodyPr>
          <a:lstStyle/>
          <a:p>
            <a:r>
              <a:rPr lang="en-US" b="1" i="1" u="sng" dirty="0">
                <a:solidFill>
                  <a:schemeClr val="bg1"/>
                </a:solidFill>
              </a:rPr>
              <a:t>Key Idea</a:t>
            </a:r>
            <a:r>
              <a:rPr lang="en-US" dirty="0">
                <a:solidFill>
                  <a:schemeClr val="bg1"/>
                </a:solidFill>
              </a:rPr>
              <a:t>: Consider a DFS on the component graph. No matter where you start the DFS you will always end up in node 3 before hitting a dead end. DFS on original graph will also end up somewhere in component 3 before hitting the dead end. After back up, </a:t>
            </a:r>
            <a:r>
              <a:rPr lang="en-US" b="1" u="sng" dirty="0">
                <a:solidFill>
                  <a:schemeClr val="bg1"/>
                </a:solidFill>
              </a:rPr>
              <a:t>the node with the highest finish time MUST be in c1.</a:t>
            </a:r>
          </a:p>
        </p:txBody>
      </p:sp>
      <p:sp>
        <p:nvSpPr>
          <p:cNvPr id="4" name="TextBox 3">
            <a:extLst>
              <a:ext uri="{FF2B5EF4-FFF2-40B4-BE49-F238E27FC236}">
                <a16:creationId xmlns:a16="http://schemas.microsoft.com/office/drawing/2014/main" id="{8A7A3783-A3F9-247E-D31B-20444D60D08F}"/>
              </a:ext>
            </a:extLst>
          </p:cNvPr>
          <p:cNvSpPr txBox="1"/>
          <p:nvPr/>
        </p:nvSpPr>
        <p:spPr>
          <a:xfrm>
            <a:off x="1116015" y="5459346"/>
            <a:ext cx="6253484" cy="369332"/>
          </a:xfrm>
          <a:prstGeom prst="rect">
            <a:avLst/>
          </a:prstGeom>
          <a:noFill/>
        </p:spPr>
        <p:txBody>
          <a:bodyPr wrap="square" rtlCol="0">
            <a:spAutoFit/>
          </a:bodyPr>
          <a:lstStyle/>
          <a:p>
            <a:r>
              <a:rPr lang="en-US" i="1" dirty="0"/>
              <a:t>Notice that all of the highest finish times are in component 1 (blue)</a:t>
            </a:r>
          </a:p>
        </p:txBody>
      </p:sp>
      <p:grpSp>
        <p:nvGrpSpPr>
          <p:cNvPr id="54" name="Group 53">
            <a:extLst>
              <a:ext uri="{FF2B5EF4-FFF2-40B4-BE49-F238E27FC236}">
                <a16:creationId xmlns:a16="http://schemas.microsoft.com/office/drawing/2014/main" id="{CBB56BF3-9BF0-A944-B4D2-5ECBE6A75596}"/>
              </a:ext>
            </a:extLst>
          </p:cNvPr>
          <p:cNvGrpSpPr/>
          <p:nvPr/>
        </p:nvGrpSpPr>
        <p:grpSpPr>
          <a:xfrm>
            <a:off x="88847" y="1523145"/>
            <a:ext cx="7277100" cy="3848100"/>
            <a:chOff x="-530366" y="1504950"/>
            <a:chExt cx="7277100" cy="3848100"/>
          </a:xfrm>
        </p:grpSpPr>
        <p:cxnSp>
          <p:nvCxnSpPr>
            <p:cNvPr id="5" name="Straight Connector 4">
              <a:extLst>
                <a:ext uri="{FF2B5EF4-FFF2-40B4-BE49-F238E27FC236}">
                  <a16:creationId xmlns:a16="http://schemas.microsoft.com/office/drawing/2014/main" id="{3AE81C59-4879-BD2A-A9FB-3CB900CFD24B}"/>
                </a:ext>
              </a:extLst>
            </p:cNvPr>
            <p:cNvCxnSpPr>
              <a:cxnSpLocks/>
            </p:cNvCxnSpPr>
            <p:nvPr/>
          </p:nvCxnSpPr>
          <p:spPr>
            <a:xfrm flipH="1" flipV="1">
              <a:off x="4641765" y="2942438"/>
              <a:ext cx="498206" cy="2388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1194EF35-0481-EB4A-C4A3-77AF1E87696A}"/>
                </a:ext>
              </a:extLst>
            </p:cNvPr>
            <p:cNvGrpSpPr/>
            <p:nvPr/>
          </p:nvGrpSpPr>
          <p:grpSpPr>
            <a:xfrm>
              <a:off x="-530366" y="1504950"/>
              <a:ext cx="7277100" cy="3848100"/>
              <a:chOff x="161925" y="1714501"/>
              <a:chExt cx="7277100" cy="3848100"/>
            </a:xfrm>
          </p:grpSpPr>
          <p:sp>
            <p:nvSpPr>
              <p:cNvPr id="14" name="Rectangle 13">
                <a:extLst>
                  <a:ext uri="{FF2B5EF4-FFF2-40B4-BE49-F238E27FC236}">
                    <a16:creationId xmlns:a16="http://schemas.microsoft.com/office/drawing/2014/main" id="{E1D9EDA9-51DE-82FA-3B73-E2F99A7AA189}"/>
                  </a:ext>
                </a:extLst>
              </p:cNvPr>
              <p:cNvSpPr/>
              <p:nvPr/>
            </p:nvSpPr>
            <p:spPr>
              <a:xfrm>
                <a:off x="161925" y="1714501"/>
                <a:ext cx="7277100" cy="38481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24B87C08-F605-4DCC-D6D5-3D3692A9B6AC}"/>
                  </a:ext>
                </a:extLst>
              </p:cNvPr>
              <p:cNvGrpSpPr/>
              <p:nvPr/>
            </p:nvGrpSpPr>
            <p:grpSpPr>
              <a:xfrm>
                <a:off x="294986" y="1839593"/>
                <a:ext cx="7030023" cy="3644663"/>
                <a:chOff x="2676523" y="2718033"/>
                <a:chExt cx="7030023" cy="3644663"/>
              </a:xfrm>
            </p:grpSpPr>
            <p:sp>
              <p:nvSpPr>
                <p:cNvPr id="16" name="Oval 15">
                  <a:extLst>
                    <a:ext uri="{FF2B5EF4-FFF2-40B4-BE49-F238E27FC236}">
                      <a16:creationId xmlns:a16="http://schemas.microsoft.com/office/drawing/2014/main" id="{9909D5C7-A9FC-7571-1021-C82110FDEC45}"/>
                    </a:ext>
                  </a:extLst>
                </p:cNvPr>
                <p:cNvSpPr/>
                <p:nvPr/>
              </p:nvSpPr>
              <p:spPr>
                <a:xfrm>
                  <a:off x="6321555" y="2718033"/>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9B583FE5-B7C3-4A5A-1716-6820E3D9FBC7}"/>
                    </a:ext>
                  </a:extLst>
                </p:cNvPr>
                <p:cNvSpPr/>
                <p:nvPr/>
              </p:nvSpPr>
              <p:spPr>
                <a:xfrm>
                  <a:off x="4406459" y="4587640"/>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DC662626-70F7-1745-1D16-81E64C591399}"/>
                    </a:ext>
                  </a:extLst>
                </p:cNvPr>
                <p:cNvSpPr/>
                <p:nvPr/>
              </p:nvSpPr>
              <p:spPr>
                <a:xfrm rot="10800000">
                  <a:off x="2676523" y="2779395"/>
                  <a:ext cx="3695693" cy="3583301"/>
                </a:xfrm>
                <a:prstGeom prst="triangle">
                  <a:avLst>
                    <a:gd name="adj" fmla="val 98654"/>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A3C4FF5-4917-42FF-B319-8B38829BC5EE}"/>
                    </a:ext>
                  </a:extLst>
                </p:cNvPr>
                <p:cNvGrpSpPr/>
                <p:nvPr/>
              </p:nvGrpSpPr>
              <p:grpSpPr>
                <a:xfrm>
                  <a:off x="2771774" y="2986088"/>
                  <a:ext cx="6648450" cy="2647950"/>
                  <a:chOff x="2238375" y="3267075"/>
                  <a:chExt cx="6648450" cy="2647950"/>
                </a:xfrm>
              </p:grpSpPr>
              <p:cxnSp>
                <p:nvCxnSpPr>
                  <p:cNvPr id="20" name="Straight Arrow Connector 19">
                    <a:extLst>
                      <a:ext uri="{FF2B5EF4-FFF2-40B4-BE49-F238E27FC236}">
                        <a16:creationId xmlns:a16="http://schemas.microsoft.com/office/drawing/2014/main" id="{85D0D384-49D4-9CD3-E1D5-B8158AFD419A}"/>
                      </a:ext>
                    </a:extLst>
                  </p:cNvPr>
                  <p:cNvCxnSpPr>
                    <a:stCxn id="31" idx="6"/>
                    <a:endCxn id="32" idx="2"/>
                  </p:cNvCxnSpPr>
                  <p:nvPr/>
                </p:nvCxnSpPr>
                <p:spPr>
                  <a:xfrm>
                    <a:off x="3000375" y="3648075"/>
                    <a:ext cx="1200150" cy="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47968C0-F5EB-5BE7-15BF-D9D5169EA944}"/>
                      </a:ext>
                    </a:extLst>
                  </p:cNvPr>
                  <p:cNvCxnSpPr>
                    <a:cxnSpLocks/>
                    <a:stCxn id="33" idx="0"/>
                    <a:endCxn id="31" idx="4"/>
                  </p:cNvCxnSpPr>
                  <p:nvPr/>
                </p:nvCxnSpPr>
                <p:spPr>
                  <a:xfrm flipV="1">
                    <a:off x="2619375" y="4029075"/>
                    <a:ext cx="0" cy="112395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8CF505-98F5-FB71-6C49-832A7CB5136A}"/>
                      </a:ext>
                    </a:extLst>
                  </p:cNvPr>
                  <p:cNvCxnSpPr>
                    <a:cxnSpLocks/>
                    <a:stCxn id="32" idx="3"/>
                    <a:endCxn id="33" idx="7"/>
                  </p:cNvCxnSpPr>
                  <p:nvPr/>
                </p:nvCxnSpPr>
                <p:spPr>
                  <a:xfrm flipH="1">
                    <a:off x="2888783" y="3917483"/>
                    <a:ext cx="1423334" cy="1347134"/>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E318290-ED31-A18E-0B61-DA02C007E9D2}"/>
                      </a:ext>
                    </a:extLst>
                  </p:cNvPr>
                  <p:cNvCxnSpPr>
                    <a:cxnSpLocks/>
                    <a:stCxn id="33" idx="6"/>
                    <a:endCxn id="34" idx="2"/>
                  </p:cNvCxnSpPr>
                  <p:nvPr/>
                </p:nvCxnSpPr>
                <p:spPr>
                  <a:xfrm>
                    <a:off x="3000375" y="5534025"/>
                    <a:ext cx="1200150" cy="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570C599-F709-5E4B-60BD-A2A4C3B59FAC}"/>
                      </a:ext>
                    </a:extLst>
                  </p:cNvPr>
                  <p:cNvCxnSpPr>
                    <a:cxnSpLocks/>
                    <a:stCxn id="32" idx="4"/>
                    <a:endCxn id="34" idx="0"/>
                  </p:cNvCxnSpPr>
                  <p:nvPr/>
                </p:nvCxnSpPr>
                <p:spPr>
                  <a:xfrm>
                    <a:off x="4581525" y="4029075"/>
                    <a:ext cx="0" cy="112395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40B3EEF-2A9A-02C3-42EB-948CB0D31D28}"/>
                      </a:ext>
                    </a:extLst>
                  </p:cNvPr>
                  <p:cNvCxnSpPr>
                    <a:cxnSpLocks/>
                    <a:stCxn id="34" idx="5"/>
                    <a:endCxn id="37" idx="3"/>
                  </p:cNvCxnSpPr>
                  <p:nvPr/>
                </p:nvCxnSpPr>
                <p:spPr>
                  <a:xfrm flipV="1">
                    <a:off x="4850933" y="5803432"/>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E9D5919-A708-735D-8727-FB0AFFCE9B7D}"/>
                      </a:ext>
                    </a:extLst>
                  </p:cNvPr>
                  <p:cNvCxnSpPr>
                    <a:cxnSpLocks/>
                    <a:stCxn id="37" idx="1"/>
                    <a:endCxn id="34" idx="7"/>
                  </p:cNvCxnSpPr>
                  <p:nvPr/>
                </p:nvCxnSpPr>
                <p:spPr>
                  <a:xfrm flipH="1">
                    <a:off x="4850933" y="5264616"/>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6E7227-3B9B-39ED-6306-AED368AD63C9}"/>
                      </a:ext>
                    </a:extLst>
                  </p:cNvPr>
                  <p:cNvCxnSpPr>
                    <a:cxnSpLocks/>
                    <a:stCxn id="35" idx="4"/>
                    <a:endCxn id="37" idx="0"/>
                  </p:cNvCxnSpPr>
                  <p:nvPr/>
                </p:nvCxnSpPr>
                <p:spPr>
                  <a:xfrm>
                    <a:off x="6543675" y="4038600"/>
                    <a:ext cx="0" cy="1114424"/>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29A4DB-FF0D-937E-783E-B84399E9C227}"/>
                      </a:ext>
                    </a:extLst>
                  </p:cNvPr>
                  <p:cNvCxnSpPr>
                    <a:cxnSpLocks/>
                    <a:stCxn id="35" idx="7"/>
                    <a:endCxn id="36" idx="1"/>
                  </p:cNvCxnSpPr>
                  <p:nvPr/>
                </p:nvCxnSpPr>
                <p:spPr>
                  <a:xfrm>
                    <a:off x="6813083" y="3388192"/>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AE5DD4-7971-B7CF-F1B4-EA846BC20B1B}"/>
                      </a:ext>
                    </a:extLst>
                  </p:cNvPr>
                  <p:cNvCxnSpPr>
                    <a:cxnSpLocks/>
                    <a:stCxn id="36" idx="3"/>
                    <a:endCxn id="35" idx="5"/>
                  </p:cNvCxnSpPr>
                  <p:nvPr/>
                </p:nvCxnSpPr>
                <p:spPr>
                  <a:xfrm flipH="1">
                    <a:off x="6813083" y="3927008"/>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4C2D2D1-99C1-D04A-AD3A-7298FCB66B30}"/>
                      </a:ext>
                    </a:extLst>
                  </p:cNvPr>
                  <p:cNvCxnSpPr>
                    <a:cxnSpLocks/>
                    <a:stCxn id="32" idx="6"/>
                    <a:endCxn id="35" idx="2"/>
                  </p:cNvCxnSpPr>
                  <p:nvPr/>
                </p:nvCxnSpPr>
                <p:spPr>
                  <a:xfrm>
                    <a:off x="4962525" y="3648075"/>
                    <a:ext cx="1200150" cy="9525"/>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34B835A1-815B-901B-C5EE-17A79CC8134E}"/>
                      </a:ext>
                    </a:extLst>
                  </p:cNvPr>
                  <p:cNvSpPr/>
                  <p:nvPr/>
                </p:nvSpPr>
                <p:spPr>
                  <a:xfrm>
                    <a:off x="223837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32" name="Oval 31">
                    <a:extLst>
                      <a:ext uri="{FF2B5EF4-FFF2-40B4-BE49-F238E27FC236}">
                        <a16:creationId xmlns:a16="http://schemas.microsoft.com/office/drawing/2014/main" id="{6BD0DDD1-AFCA-8CCC-0D7F-D5105D924B87}"/>
                      </a:ext>
                    </a:extLst>
                  </p:cNvPr>
                  <p:cNvSpPr/>
                  <p:nvPr/>
                </p:nvSpPr>
                <p:spPr>
                  <a:xfrm>
                    <a:off x="420052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33" name="Oval 32">
                    <a:extLst>
                      <a:ext uri="{FF2B5EF4-FFF2-40B4-BE49-F238E27FC236}">
                        <a16:creationId xmlns:a16="http://schemas.microsoft.com/office/drawing/2014/main" id="{CF585E2F-7BAB-A13A-12AB-10491FAB547C}"/>
                      </a:ext>
                    </a:extLst>
                  </p:cNvPr>
                  <p:cNvSpPr/>
                  <p:nvPr/>
                </p:nvSpPr>
                <p:spPr>
                  <a:xfrm>
                    <a:off x="2238375" y="515302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34" name="Oval 33">
                    <a:extLst>
                      <a:ext uri="{FF2B5EF4-FFF2-40B4-BE49-F238E27FC236}">
                        <a16:creationId xmlns:a16="http://schemas.microsoft.com/office/drawing/2014/main" id="{C36199C7-426B-F601-B805-EBB6CFA2253F}"/>
                      </a:ext>
                    </a:extLst>
                  </p:cNvPr>
                  <p:cNvSpPr/>
                  <p:nvPr/>
                </p:nvSpPr>
                <p:spPr>
                  <a:xfrm>
                    <a:off x="4200525" y="5153025"/>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35" name="Oval 34">
                    <a:extLst>
                      <a:ext uri="{FF2B5EF4-FFF2-40B4-BE49-F238E27FC236}">
                        <a16:creationId xmlns:a16="http://schemas.microsoft.com/office/drawing/2014/main" id="{21AF4860-B7A1-4009-B88A-5FA1BEA5E66B}"/>
                      </a:ext>
                    </a:extLst>
                  </p:cNvPr>
                  <p:cNvSpPr/>
                  <p:nvPr/>
                </p:nvSpPr>
                <p:spPr>
                  <a:xfrm>
                    <a:off x="616267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36" name="Oval 35">
                    <a:extLst>
                      <a:ext uri="{FF2B5EF4-FFF2-40B4-BE49-F238E27FC236}">
                        <a16:creationId xmlns:a16="http://schemas.microsoft.com/office/drawing/2014/main" id="{C339B422-DE4C-B4C4-594D-6BF81C8FE0C4}"/>
                      </a:ext>
                    </a:extLst>
                  </p:cNvPr>
                  <p:cNvSpPr/>
                  <p:nvPr/>
                </p:nvSpPr>
                <p:spPr>
                  <a:xfrm>
                    <a:off x="812482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37" name="Oval 36">
                    <a:extLst>
                      <a:ext uri="{FF2B5EF4-FFF2-40B4-BE49-F238E27FC236}">
                        <a16:creationId xmlns:a16="http://schemas.microsoft.com/office/drawing/2014/main" id="{15CFCCD1-B4B8-3D2C-9C15-B40400E6258C}"/>
                      </a:ext>
                    </a:extLst>
                  </p:cNvPr>
                  <p:cNvSpPr/>
                  <p:nvPr/>
                </p:nvSpPr>
                <p:spPr>
                  <a:xfrm>
                    <a:off x="6162675" y="5153024"/>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grpSp>
          </p:grpSp>
        </p:grpSp>
        <p:sp>
          <p:nvSpPr>
            <p:cNvPr id="44" name="TextBox 43">
              <a:extLst>
                <a:ext uri="{FF2B5EF4-FFF2-40B4-BE49-F238E27FC236}">
                  <a16:creationId xmlns:a16="http://schemas.microsoft.com/office/drawing/2014/main" id="{143AB2AD-A368-5484-6C24-20520F179AAC}"/>
                </a:ext>
              </a:extLst>
            </p:cNvPr>
            <p:cNvSpPr txBox="1"/>
            <p:nvPr/>
          </p:nvSpPr>
          <p:spPr>
            <a:xfrm>
              <a:off x="145097" y="1654206"/>
              <a:ext cx="806631" cy="369332"/>
            </a:xfrm>
            <a:prstGeom prst="rect">
              <a:avLst/>
            </a:prstGeom>
            <a:noFill/>
          </p:spPr>
          <p:txBody>
            <a:bodyPr wrap="none" rtlCol="0">
              <a:spAutoFit/>
            </a:bodyPr>
            <a:lstStyle/>
            <a:p>
              <a:r>
                <a:rPr lang="en-US" dirty="0">
                  <a:solidFill>
                    <a:schemeClr val="bg1"/>
                  </a:solidFill>
                </a:rPr>
                <a:t>11/12</a:t>
              </a:r>
            </a:p>
          </p:txBody>
        </p:sp>
        <p:sp>
          <p:nvSpPr>
            <p:cNvPr id="46" name="TextBox 45">
              <a:extLst>
                <a:ext uri="{FF2B5EF4-FFF2-40B4-BE49-F238E27FC236}">
                  <a16:creationId xmlns:a16="http://schemas.microsoft.com/office/drawing/2014/main" id="{CBE820F3-9D66-C102-B03A-7AB24B438485}"/>
                </a:ext>
              </a:extLst>
            </p:cNvPr>
            <p:cNvSpPr txBox="1"/>
            <p:nvPr/>
          </p:nvSpPr>
          <p:spPr>
            <a:xfrm>
              <a:off x="2215159" y="1697827"/>
              <a:ext cx="679994" cy="369332"/>
            </a:xfrm>
            <a:prstGeom prst="rect">
              <a:avLst/>
            </a:prstGeom>
            <a:noFill/>
          </p:spPr>
          <p:txBody>
            <a:bodyPr wrap="none" rtlCol="0">
              <a:spAutoFit/>
            </a:bodyPr>
            <a:lstStyle/>
            <a:p>
              <a:r>
                <a:rPr lang="en-US" dirty="0">
                  <a:solidFill>
                    <a:schemeClr val="bg1"/>
                  </a:solidFill>
                </a:rPr>
                <a:t>9/14</a:t>
              </a:r>
            </a:p>
          </p:txBody>
        </p:sp>
        <p:sp>
          <p:nvSpPr>
            <p:cNvPr id="48" name="TextBox 47">
              <a:extLst>
                <a:ext uri="{FF2B5EF4-FFF2-40B4-BE49-F238E27FC236}">
                  <a16:creationId xmlns:a16="http://schemas.microsoft.com/office/drawing/2014/main" id="{8E884823-1ABA-3EF4-85EA-BDCC74189226}"/>
                </a:ext>
              </a:extLst>
            </p:cNvPr>
            <p:cNvSpPr txBox="1"/>
            <p:nvPr/>
          </p:nvSpPr>
          <p:spPr>
            <a:xfrm>
              <a:off x="4177426" y="1678321"/>
              <a:ext cx="553357" cy="369332"/>
            </a:xfrm>
            <a:prstGeom prst="rect">
              <a:avLst/>
            </a:prstGeom>
            <a:noFill/>
          </p:spPr>
          <p:txBody>
            <a:bodyPr wrap="none" rtlCol="0">
              <a:spAutoFit/>
            </a:bodyPr>
            <a:lstStyle/>
            <a:p>
              <a:r>
                <a:rPr lang="en-US" dirty="0">
                  <a:solidFill>
                    <a:schemeClr val="bg1"/>
                  </a:solidFill>
                </a:rPr>
                <a:t>1/8</a:t>
              </a:r>
            </a:p>
          </p:txBody>
        </p:sp>
        <p:sp>
          <p:nvSpPr>
            <p:cNvPr id="49" name="TextBox 48">
              <a:extLst>
                <a:ext uri="{FF2B5EF4-FFF2-40B4-BE49-F238E27FC236}">
                  <a16:creationId xmlns:a16="http://schemas.microsoft.com/office/drawing/2014/main" id="{6AABE44D-2AD2-956C-FF64-989DFBFF486A}"/>
                </a:ext>
              </a:extLst>
            </p:cNvPr>
            <p:cNvSpPr txBox="1"/>
            <p:nvPr/>
          </p:nvSpPr>
          <p:spPr>
            <a:xfrm>
              <a:off x="5218831" y="1659407"/>
              <a:ext cx="553357" cy="369332"/>
            </a:xfrm>
            <a:prstGeom prst="rect">
              <a:avLst/>
            </a:prstGeom>
            <a:noFill/>
          </p:spPr>
          <p:txBody>
            <a:bodyPr wrap="none" rtlCol="0">
              <a:spAutoFit/>
            </a:bodyPr>
            <a:lstStyle/>
            <a:p>
              <a:r>
                <a:rPr lang="en-US" dirty="0">
                  <a:solidFill>
                    <a:schemeClr val="bg1"/>
                  </a:solidFill>
                </a:rPr>
                <a:t>6/7</a:t>
              </a:r>
            </a:p>
          </p:txBody>
        </p:sp>
        <p:sp>
          <p:nvSpPr>
            <p:cNvPr id="50" name="TextBox 49">
              <a:extLst>
                <a:ext uri="{FF2B5EF4-FFF2-40B4-BE49-F238E27FC236}">
                  <a16:creationId xmlns:a16="http://schemas.microsoft.com/office/drawing/2014/main" id="{01FF7D98-F9E4-905E-DE17-B83BDCA4F6F3}"/>
                </a:ext>
              </a:extLst>
            </p:cNvPr>
            <p:cNvSpPr txBox="1"/>
            <p:nvPr/>
          </p:nvSpPr>
          <p:spPr>
            <a:xfrm>
              <a:off x="3250151" y="3568660"/>
              <a:ext cx="553357" cy="369332"/>
            </a:xfrm>
            <a:prstGeom prst="rect">
              <a:avLst/>
            </a:prstGeom>
            <a:noFill/>
          </p:spPr>
          <p:txBody>
            <a:bodyPr wrap="none" rtlCol="0">
              <a:spAutoFit/>
            </a:bodyPr>
            <a:lstStyle/>
            <a:p>
              <a:r>
                <a:rPr lang="en-US" dirty="0">
                  <a:solidFill>
                    <a:schemeClr val="bg1"/>
                  </a:solidFill>
                </a:rPr>
                <a:t>2/5</a:t>
              </a:r>
            </a:p>
          </p:txBody>
        </p:sp>
        <p:sp>
          <p:nvSpPr>
            <p:cNvPr id="51" name="TextBox 50">
              <a:extLst>
                <a:ext uri="{FF2B5EF4-FFF2-40B4-BE49-F238E27FC236}">
                  <a16:creationId xmlns:a16="http://schemas.microsoft.com/office/drawing/2014/main" id="{EC41884A-9678-3D47-9B6D-5EA14EE85C67}"/>
                </a:ext>
              </a:extLst>
            </p:cNvPr>
            <p:cNvSpPr txBox="1"/>
            <p:nvPr/>
          </p:nvSpPr>
          <p:spPr>
            <a:xfrm>
              <a:off x="2231309" y="3540086"/>
              <a:ext cx="553357" cy="369332"/>
            </a:xfrm>
            <a:prstGeom prst="rect">
              <a:avLst/>
            </a:prstGeom>
            <a:noFill/>
          </p:spPr>
          <p:txBody>
            <a:bodyPr wrap="none" rtlCol="0">
              <a:spAutoFit/>
            </a:bodyPr>
            <a:lstStyle/>
            <a:p>
              <a:r>
                <a:rPr lang="en-US" dirty="0">
                  <a:solidFill>
                    <a:schemeClr val="bg1"/>
                  </a:solidFill>
                </a:rPr>
                <a:t>3/4</a:t>
              </a:r>
            </a:p>
          </p:txBody>
        </p:sp>
        <p:sp>
          <p:nvSpPr>
            <p:cNvPr id="52" name="TextBox 51">
              <a:extLst>
                <a:ext uri="{FF2B5EF4-FFF2-40B4-BE49-F238E27FC236}">
                  <a16:creationId xmlns:a16="http://schemas.microsoft.com/office/drawing/2014/main" id="{E322BFCF-A26B-BFCE-E197-9F3CC275935D}"/>
                </a:ext>
              </a:extLst>
            </p:cNvPr>
            <p:cNvSpPr txBox="1"/>
            <p:nvPr/>
          </p:nvSpPr>
          <p:spPr>
            <a:xfrm>
              <a:off x="-313658" y="3396116"/>
              <a:ext cx="806631" cy="369332"/>
            </a:xfrm>
            <a:prstGeom prst="rect">
              <a:avLst/>
            </a:prstGeom>
            <a:noFill/>
          </p:spPr>
          <p:txBody>
            <a:bodyPr wrap="none" rtlCol="0">
              <a:spAutoFit/>
            </a:bodyPr>
            <a:lstStyle/>
            <a:p>
              <a:r>
                <a:rPr lang="en-US" dirty="0">
                  <a:solidFill>
                    <a:schemeClr val="bg1"/>
                  </a:solidFill>
                </a:rPr>
                <a:t>10/13</a:t>
              </a:r>
            </a:p>
          </p:txBody>
        </p:sp>
        <p:sp>
          <p:nvSpPr>
            <p:cNvPr id="53" name="TextBox 52">
              <a:extLst>
                <a:ext uri="{FF2B5EF4-FFF2-40B4-BE49-F238E27FC236}">
                  <a16:creationId xmlns:a16="http://schemas.microsoft.com/office/drawing/2014/main" id="{18683C29-F83C-212A-900D-399CCF093833}"/>
                </a:ext>
              </a:extLst>
            </p:cNvPr>
            <p:cNvSpPr txBox="1"/>
            <p:nvPr/>
          </p:nvSpPr>
          <p:spPr>
            <a:xfrm>
              <a:off x="4895632" y="4010676"/>
              <a:ext cx="1607684" cy="646331"/>
            </a:xfrm>
            <a:prstGeom prst="rect">
              <a:avLst/>
            </a:prstGeom>
            <a:noFill/>
            <a:ln>
              <a:solidFill>
                <a:schemeClr val="bg1"/>
              </a:solidFill>
            </a:ln>
          </p:spPr>
          <p:txBody>
            <a:bodyPr wrap="none" rtlCol="0">
              <a:spAutoFit/>
            </a:bodyPr>
            <a:lstStyle/>
            <a:p>
              <a:r>
                <a:rPr lang="en-US" dirty="0">
                  <a:solidFill>
                    <a:schemeClr val="bg1"/>
                  </a:solidFill>
                </a:rPr>
                <a:t>Times shown as:</a:t>
              </a:r>
            </a:p>
            <a:p>
              <a:r>
                <a:rPr lang="en-US" dirty="0">
                  <a:solidFill>
                    <a:schemeClr val="bg1"/>
                  </a:solidFill>
                </a:rPr>
                <a:t>Start / Finish</a:t>
              </a:r>
            </a:p>
          </p:txBody>
        </p:sp>
      </p:grpSp>
    </p:spTree>
    <p:extLst>
      <p:ext uri="{BB962C8B-B14F-4D97-AF65-F5344CB8AC3E}">
        <p14:creationId xmlns:p14="http://schemas.microsoft.com/office/powerpoint/2010/main" val="3094350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9C18E-B421-0966-F3A4-BD5B00753F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957A7-838F-8A3C-C4E7-FBCD58389A57}"/>
              </a:ext>
            </a:extLst>
          </p:cNvPr>
          <p:cNvSpPr>
            <a:spLocks noGrp="1"/>
          </p:cNvSpPr>
          <p:nvPr>
            <p:ph type="title"/>
          </p:nvPr>
        </p:nvSpPr>
        <p:spPr>
          <a:xfrm>
            <a:off x="1141412" y="218468"/>
            <a:ext cx="9905998" cy="676882"/>
          </a:xfrm>
        </p:spPr>
        <p:txBody>
          <a:bodyPr/>
          <a:lstStyle/>
          <a:p>
            <a:pPr algn="ctr"/>
            <a:r>
              <a:rPr lang="en-US" dirty="0"/>
              <a:t>SCC Algorithm (Kosaraju and Sharir)</a:t>
            </a:r>
          </a:p>
        </p:txBody>
      </p:sp>
      <p:sp>
        <p:nvSpPr>
          <p:cNvPr id="4" name="TextBox 3">
            <a:extLst>
              <a:ext uri="{FF2B5EF4-FFF2-40B4-BE49-F238E27FC236}">
                <a16:creationId xmlns:a16="http://schemas.microsoft.com/office/drawing/2014/main" id="{159D9406-61BD-8665-7E7D-A6E9E0BDB5F7}"/>
              </a:ext>
            </a:extLst>
          </p:cNvPr>
          <p:cNvSpPr txBox="1"/>
          <p:nvPr/>
        </p:nvSpPr>
        <p:spPr>
          <a:xfrm>
            <a:off x="1361723" y="1017418"/>
            <a:ext cx="3539201" cy="923330"/>
          </a:xfrm>
          <a:prstGeom prst="rect">
            <a:avLst/>
          </a:prstGeom>
          <a:noFill/>
        </p:spPr>
        <p:txBody>
          <a:bodyPr wrap="square" rtlCol="0">
            <a:spAutoFit/>
          </a:bodyPr>
          <a:lstStyle/>
          <a:p>
            <a:pPr algn="ctr"/>
            <a:r>
              <a:rPr lang="en-US" i="1" dirty="0"/>
              <a:t>Highest finish time is node B (finish time of 14). This node is guaranteed to be in the topologically first SCC.</a:t>
            </a:r>
          </a:p>
        </p:txBody>
      </p:sp>
      <p:grpSp>
        <p:nvGrpSpPr>
          <p:cNvPr id="54" name="Group 53">
            <a:extLst>
              <a:ext uri="{FF2B5EF4-FFF2-40B4-BE49-F238E27FC236}">
                <a16:creationId xmlns:a16="http://schemas.microsoft.com/office/drawing/2014/main" id="{77D74908-61FC-1DCA-0D86-779A41E2D5A2}"/>
              </a:ext>
            </a:extLst>
          </p:cNvPr>
          <p:cNvGrpSpPr/>
          <p:nvPr/>
        </p:nvGrpSpPr>
        <p:grpSpPr>
          <a:xfrm>
            <a:off x="2455861" y="2504220"/>
            <a:ext cx="7277100" cy="3848100"/>
            <a:chOff x="-530366" y="1504950"/>
            <a:chExt cx="7277100" cy="3848100"/>
          </a:xfrm>
        </p:grpSpPr>
        <p:cxnSp>
          <p:nvCxnSpPr>
            <p:cNvPr id="5" name="Straight Connector 4">
              <a:extLst>
                <a:ext uri="{FF2B5EF4-FFF2-40B4-BE49-F238E27FC236}">
                  <a16:creationId xmlns:a16="http://schemas.microsoft.com/office/drawing/2014/main" id="{80574765-29C4-4941-6813-92BECF9737F1}"/>
                </a:ext>
              </a:extLst>
            </p:cNvPr>
            <p:cNvCxnSpPr>
              <a:cxnSpLocks/>
            </p:cNvCxnSpPr>
            <p:nvPr/>
          </p:nvCxnSpPr>
          <p:spPr>
            <a:xfrm flipH="1" flipV="1">
              <a:off x="4641765" y="2942438"/>
              <a:ext cx="498206" cy="2388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D692075D-1C81-E5D1-7EAA-8F019C30394E}"/>
                </a:ext>
              </a:extLst>
            </p:cNvPr>
            <p:cNvGrpSpPr/>
            <p:nvPr/>
          </p:nvGrpSpPr>
          <p:grpSpPr>
            <a:xfrm>
              <a:off x="-530366" y="1504950"/>
              <a:ext cx="7277100" cy="3848100"/>
              <a:chOff x="161925" y="1714501"/>
              <a:chExt cx="7277100" cy="3848100"/>
            </a:xfrm>
          </p:grpSpPr>
          <p:sp>
            <p:nvSpPr>
              <p:cNvPr id="14" name="Rectangle 13">
                <a:extLst>
                  <a:ext uri="{FF2B5EF4-FFF2-40B4-BE49-F238E27FC236}">
                    <a16:creationId xmlns:a16="http://schemas.microsoft.com/office/drawing/2014/main" id="{22F77F9C-FB40-1DD6-7B8E-C68E02AA8491}"/>
                  </a:ext>
                </a:extLst>
              </p:cNvPr>
              <p:cNvSpPr/>
              <p:nvPr/>
            </p:nvSpPr>
            <p:spPr>
              <a:xfrm>
                <a:off x="161925" y="1714501"/>
                <a:ext cx="7277100" cy="38481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224A8710-39F4-9594-9C7D-7755C7DB1ED5}"/>
                  </a:ext>
                </a:extLst>
              </p:cNvPr>
              <p:cNvGrpSpPr/>
              <p:nvPr/>
            </p:nvGrpSpPr>
            <p:grpSpPr>
              <a:xfrm>
                <a:off x="294986" y="1839593"/>
                <a:ext cx="7030023" cy="3644663"/>
                <a:chOff x="2676523" y="2718033"/>
                <a:chExt cx="7030023" cy="3644663"/>
              </a:xfrm>
            </p:grpSpPr>
            <p:sp>
              <p:nvSpPr>
                <p:cNvPr id="16" name="Oval 15">
                  <a:extLst>
                    <a:ext uri="{FF2B5EF4-FFF2-40B4-BE49-F238E27FC236}">
                      <a16:creationId xmlns:a16="http://schemas.microsoft.com/office/drawing/2014/main" id="{601EAD7C-2E20-0219-A4B8-DAD069D602D7}"/>
                    </a:ext>
                  </a:extLst>
                </p:cNvPr>
                <p:cNvSpPr/>
                <p:nvPr/>
              </p:nvSpPr>
              <p:spPr>
                <a:xfrm>
                  <a:off x="6321555" y="2718033"/>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5914A7-54C1-38B3-E369-4021018AB335}"/>
                    </a:ext>
                  </a:extLst>
                </p:cNvPr>
                <p:cNvSpPr/>
                <p:nvPr/>
              </p:nvSpPr>
              <p:spPr>
                <a:xfrm>
                  <a:off x="4406459" y="4587640"/>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F53AF369-90DD-BC30-9068-4448BACC7554}"/>
                    </a:ext>
                  </a:extLst>
                </p:cNvPr>
                <p:cNvSpPr/>
                <p:nvPr/>
              </p:nvSpPr>
              <p:spPr>
                <a:xfrm rot="10800000">
                  <a:off x="2676523" y="2779395"/>
                  <a:ext cx="3695693" cy="3583301"/>
                </a:xfrm>
                <a:prstGeom prst="triangle">
                  <a:avLst>
                    <a:gd name="adj" fmla="val 98654"/>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929DDFFD-D0C8-705D-9291-CAEED039C394}"/>
                    </a:ext>
                  </a:extLst>
                </p:cNvPr>
                <p:cNvGrpSpPr/>
                <p:nvPr/>
              </p:nvGrpSpPr>
              <p:grpSpPr>
                <a:xfrm>
                  <a:off x="2771774" y="2986088"/>
                  <a:ext cx="6648450" cy="2647950"/>
                  <a:chOff x="2238375" y="3267075"/>
                  <a:chExt cx="6648450" cy="2647950"/>
                </a:xfrm>
              </p:grpSpPr>
              <p:cxnSp>
                <p:nvCxnSpPr>
                  <p:cNvPr id="20" name="Straight Arrow Connector 19">
                    <a:extLst>
                      <a:ext uri="{FF2B5EF4-FFF2-40B4-BE49-F238E27FC236}">
                        <a16:creationId xmlns:a16="http://schemas.microsoft.com/office/drawing/2014/main" id="{964D5171-E8DA-543B-0CC3-33E82213852B}"/>
                      </a:ext>
                    </a:extLst>
                  </p:cNvPr>
                  <p:cNvCxnSpPr>
                    <a:stCxn id="31" idx="6"/>
                    <a:endCxn id="32" idx="2"/>
                  </p:cNvCxnSpPr>
                  <p:nvPr/>
                </p:nvCxnSpPr>
                <p:spPr>
                  <a:xfrm>
                    <a:off x="3000375" y="3648075"/>
                    <a:ext cx="1200150" cy="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21349D-A45F-5A07-DBED-2BE09C7569A8}"/>
                      </a:ext>
                    </a:extLst>
                  </p:cNvPr>
                  <p:cNvCxnSpPr>
                    <a:cxnSpLocks/>
                    <a:stCxn id="33" idx="0"/>
                    <a:endCxn id="31" idx="4"/>
                  </p:cNvCxnSpPr>
                  <p:nvPr/>
                </p:nvCxnSpPr>
                <p:spPr>
                  <a:xfrm flipV="1">
                    <a:off x="2619375" y="4029075"/>
                    <a:ext cx="0" cy="112395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1FEC7F0-16DE-8CFB-42E7-CA56E890C007}"/>
                      </a:ext>
                    </a:extLst>
                  </p:cNvPr>
                  <p:cNvCxnSpPr>
                    <a:cxnSpLocks/>
                    <a:stCxn id="32" idx="3"/>
                    <a:endCxn id="33" idx="7"/>
                  </p:cNvCxnSpPr>
                  <p:nvPr/>
                </p:nvCxnSpPr>
                <p:spPr>
                  <a:xfrm flipH="1">
                    <a:off x="2888783" y="3917483"/>
                    <a:ext cx="1423334" cy="1347134"/>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E37DFA0-104D-1B5A-2E7E-C8EBA23A6B65}"/>
                      </a:ext>
                    </a:extLst>
                  </p:cNvPr>
                  <p:cNvCxnSpPr>
                    <a:cxnSpLocks/>
                    <a:stCxn id="33" idx="6"/>
                    <a:endCxn id="34" idx="2"/>
                  </p:cNvCxnSpPr>
                  <p:nvPr/>
                </p:nvCxnSpPr>
                <p:spPr>
                  <a:xfrm>
                    <a:off x="3000375" y="5534025"/>
                    <a:ext cx="1200150" cy="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0D0A5A-1FC7-8B90-EAFC-7ED30A58FCB8}"/>
                      </a:ext>
                    </a:extLst>
                  </p:cNvPr>
                  <p:cNvCxnSpPr>
                    <a:cxnSpLocks/>
                    <a:stCxn id="32" idx="4"/>
                    <a:endCxn id="34" idx="0"/>
                  </p:cNvCxnSpPr>
                  <p:nvPr/>
                </p:nvCxnSpPr>
                <p:spPr>
                  <a:xfrm>
                    <a:off x="4581525" y="4029075"/>
                    <a:ext cx="0" cy="112395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089F78D-F0FC-EF0E-363E-FF3A2A343F10}"/>
                      </a:ext>
                    </a:extLst>
                  </p:cNvPr>
                  <p:cNvCxnSpPr>
                    <a:cxnSpLocks/>
                    <a:stCxn id="34" idx="5"/>
                    <a:endCxn id="37" idx="3"/>
                  </p:cNvCxnSpPr>
                  <p:nvPr/>
                </p:nvCxnSpPr>
                <p:spPr>
                  <a:xfrm flipV="1">
                    <a:off x="4850933" y="5803432"/>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3BC87A6-AD4B-8282-FF6C-2CF5E07357D8}"/>
                      </a:ext>
                    </a:extLst>
                  </p:cNvPr>
                  <p:cNvCxnSpPr>
                    <a:cxnSpLocks/>
                    <a:stCxn id="37" idx="1"/>
                    <a:endCxn id="34" idx="7"/>
                  </p:cNvCxnSpPr>
                  <p:nvPr/>
                </p:nvCxnSpPr>
                <p:spPr>
                  <a:xfrm flipH="1">
                    <a:off x="4850933" y="5264616"/>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D2C9CA8-2DBD-90B8-AA2D-37C9D19564FC}"/>
                      </a:ext>
                    </a:extLst>
                  </p:cNvPr>
                  <p:cNvCxnSpPr>
                    <a:cxnSpLocks/>
                    <a:stCxn id="35" idx="4"/>
                    <a:endCxn id="37" idx="0"/>
                  </p:cNvCxnSpPr>
                  <p:nvPr/>
                </p:nvCxnSpPr>
                <p:spPr>
                  <a:xfrm>
                    <a:off x="6543675" y="4038600"/>
                    <a:ext cx="0" cy="1114424"/>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5E59D3E-AE26-99A5-DF33-84134FF4B389}"/>
                      </a:ext>
                    </a:extLst>
                  </p:cNvPr>
                  <p:cNvCxnSpPr>
                    <a:cxnSpLocks/>
                    <a:stCxn id="35" idx="7"/>
                    <a:endCxn id="36" idx="1"/>
                  </p:cNvCxnSpPr>
                  <p:nvPr/>
                </p:nvCxnSpPr>
                <p:spPr>
                  <a:xfrm>
                    <a:off x="6813083" y="3388192"/>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75EB0E3-AFEC-C411-F8A3-53F6E8CCC438}"/>
                      </a:ext>
                    </a:extLst>
                  </p:cNvPr>
                  <p:cNvCxnSpPr>
                    <a:cxnSpLocks/>
                    <a:stCxn id="36" idx="3"/>
                    <a:endCxn id="35" idx="5"/>
                  </p:cNvCxnSpPr>
                  <p:nvPr/>
                </p:nvCxnSpPr>
                <p:spPr>
                  <a:xfrm flipH="1">
                    <a:off x="6813083" y="3927008"/>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7552E1-9E41-5673-54D6-0FBF29C7D993}"/>
                      </a:ext>
                    </a:extLst>
                  </p:cNvPr>
                  <p:cNvCxnSpPr>
                    <a:cxnSpLocks/>
                    <a:stCxn id="32" idx="6"/>
                    <a:endCxn id="35" idx="2"/>
                  </p:cNvCxnSpPr>
                  <p:nvPr/>
                </p:nvCxnSpPr>
                <p:spPr>
                  <a:xfrm>
                    <a:off x="4962525" y="3648075"/>
                    <a:ext cx="1200150" cy="9525"/>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14BED6BA-9B7F-7F82-4608-0F309C979573}"/>
                      </a:ext>
                    </a:extLst>
                  </p:cNvPr>
                  <p:cNvSpPr/>
                  <p:nvPr/>
                </p:nvSpPr>
                <p:spPr>
                  <a:xfrm>
                    <a:off x="223837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32" name="Oval 31">
                    <a:extLst>
                      <a:ext uri="{FF2B5EF4-FFF2-40B4-BE49-F238E27FC236}">
                        <a16:creationId xmlns:a16="http://schemas.microsoft.com/office/drawing/2014/main" id="{C9EA5604-1C3E-9084-5CF0-2D657CBBDC34}"/>
                      </a:ext>
                    </a:extLst>
                  </p:cNvPr>
                  <p:cNvSpPr/>
                  <p:nvPr/>
                </p:nvSpPr>
                <p:spPr>
                  <a:xfrm>
                    <a:off x="420052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33" name="Oval 32">
                    <a:extLst>
                      <a:ext uri="{FF2B5EF4-FFF2-40B4-BE49-F238E27FC236}">
                        <a16:creationId xmlns:a16="http://schemas.microsoft.com/office/drawing/2014/main" id="{BD9571D6-E593-F630-7A9E-43EFA3648C92}"/>
                      </a:ext>
                    </a:extLst>
                  </p:cNvPr>
                  <p:cNvSpPr/>
                  <p:nvPr/>
                </p:nvSpPr>
                <p:spPr>
                  <a:xfrm>
                    <a:off x="2238375" y="515302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34" name="Oval 33">
                    <a:extLst>
                      <a:ext uri="{FF2B5EF4-FFF2-40B4-BE49-F238E27FC236}">
                        <a16:creationId xmlns:a16="http://schemas.microsoft.com/office/drawing/2014/main" id="{BF28DFDE-8F1F-547F-30BB-E7AB488410FC}"/>
                      </a:ext>
                    </a:extLst>
                  </p:cNvPr>
                  <p:cNvSpPr/>
                  <p:nvPr/>
                </p:nvSpPr>
                <p:spPr>
                  <a:xfrm>
                    <a:off x="4200525" y="5153025"/>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35" name="Oval 34">
                    <a:extLst>
                      <a:ext uri="{FF2B5EF4-FFF2-40B4-BE49-F238E27FC236}">
                        <a16:creationId xmlns:a16="http://schemas.microsoft.com/office/drawing/2014/main" id="{D28A3916-8A09-2EE8-B433-ECDF836F5107}"/>
                      </a:ext>
                    </a:extLst>
                  </p:cNvPr>
                  <p:cNvSpPr/>
                  <p:nvPr/>
                </p:nvSpPr>
                <p:spPr>
                  <a:xfrm>
                    <a:off x="616267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36" name="Oval 35">
                    <a:extLst>
                      <a:ext uri="{FF2B5EF4-FFF2-40B4-BE49-F238E27FC236}">
                        <a16:creationId xmlns:a16="http://schemas.microsoft.com/office/drawing/2014/main" id="{3B1FBB54-73DF-97C5-F8E8-B095B67BA538}"/>
                      </a:ext>
                    </a:extLst>
                  </p:cNvPr>
                  <p:cNvSpPr/>
                  <p:nvPr/>
                </p:nvSpPr>
                <p:spPr>
                  <a:xfrm>
                    <a:off x="812482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37" name="Oval 36">
                    <a:extLst>
                      <a:ext uri="{FF2B5EF4-FFF2-40B4-BE49-F238E27FC236}">
                        <a16:creationId xmlns:a16="http://schemas.microsoft.com/office/drawing/2014/main" id="{192A4838-D2A2-25B2-A096-593471321343}"/>
                      </a:ext>
                    </a:extLst>
                  </p:cNvPr>
                  <p:cNvSpPr/>
                  <p:nvPr/>
                </p:nvSpPr>
                <p:spPr>
                  <a:xfrm>
                    <a:off x="6162675" y="5153024"/>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grpSp>
          </p:grpSp>
        </p:grpSp>
        <p:sp>
          <p:nvSpPr>
            <p:cNvPr id="44" name="TextBox 43">
              <a:extLst>
                <a:ext uri="{FF2B5EF4-FFF2-40B4-BE49-F238E27FC236}">
                  <a16:creationId xmlns:a16="http://schemas.microsoft.com/office/drawing/2014/main" id="{ADE75C45-8F78-FA25-7E17-A2B310DCB832}"/>
                </a:ext>
              </a:extLst>
            </p:cNvPr>
            <p:cNvSpPr txBox="1"/>
            <p:nvPr/>
          </p:nvSpPr>
          <p:spPr>
            <a:xfrm>
              <a:off x="145097" y="1654206"/>
              <a:ext cx="806631" cy="369332"/>
            </a:xfrm>
            <a:prstGeom prst="rect">
              <a:avLst/>
            </a:prstGeom>
            <a:noFill/>
          </p:spPr>
          <p:txBody>
            <a:bodyPr wrap="none" rtlCol="0">
              <a:spAutoFit/>
            </a:bodyPr>
            <a:lstStyle/>
            <a:p>
              <a:r>
                <a:rPr lang="en-US" dirty="0">
                  <a:solidFill>
                    <a:schemeClr val="bg1"/>
                  </a:solidFill>
                </a:rPr>
                <a:t>11/12</a:t>
              </a:r>
            </a:p>
          </p:txBody>
        </p:sp>
        <p:sp>
          <p:nvSpPr>
            <p:cNvPr id="46" name="TextBox 45">
              <a:extLst>
                <a:ext uri="{FF2B5EF4-FFF2-40B4-BE49-F238E27FC236}">
                  <a16:creationId xmlns:a16="http://schemas.microsoft.com/office/drawing/2014/main" id="{6A12E59E-DF5B-B4F5-D12A-E8181C612285}"/>
                </a:ext>
              </a:extLst>
            </p:cNvPr>
            <p:cNvSpPr txBox="1"/>
            <p:nvPr/>
          </p:nvSpPr>
          <p:spPr>
            <a:xfrm>
              <a:off x="2215159" y="1697827"/>
              <a:ext cx="679994" cy="369332"/>
            </a:xfrm>
            <a:prstGeom prst="rect">
              <a:avLst/>
            </a:prstGeom>
            <a:noFill/>
          </p:spPr>
          <p:txBody>
            <a:bodyPr wrap="none" rtlCol="0">
              <a:spAutoFit/>
            </a:bodyPr>
            <a:lstStyle/>
            <a:p>
              <a:r>
                <a:rPr lang="en-US" dirty="0">
                  <a:solidFill>
                    <a:schemeClr val="bg1"/>
                  </a:solidFill>
                </a:rPr>
                <a:t>9/14</a:t>
              </a:r>
            </a:p>
          </p:txBody>
        </p:sp>
        <p:sp>
          <p:nvSpPr>
            <p:cNvPr id="48" name="TextBox 47">
              <a:extLst>
                <a:ext uri="{FF2B5EF4-FFF2-40B4-BE49-F238E27FC236}">
                  <a16:creationId xmlns:a16="http://schemas.microsoft.com/office/drawing/2014/main" id="{FD71A7AB-D048-2EB9-1B07-568E86E94322}"/>
                </a:ext>
              </a:extLst>
            </p:cNvPr>
            <p:cNvSpPr txBox="1"/>
            <p:nvPr/>
          </p:nvSpPr>
          <p:spPr>
            <a:xfrm>
              <a:off x="4177426" y="1678321"/>
              <a:ext cx="553357" cy="369332"/>
            </a:xfrm>
            <a:prstGeom prst="rect">
              <a:avLst/>
            </a:prstGeom>
            <a:noFill/>
          </p:spPr>
          <p:txBody>
            <a:bodyPr wrap="none" rtlCol="0">
              <a:spAutoFit/>
            </a:bodyPr>
            <a:lstStyle/>
            <a:p>
              <a:r>
                <a:rPr lang="en-US" dirty="0">
                  <a:solidFill>
                    <a:schemeClr val="bg1"/>
                  </a:solidFill>
                </a:rPr>
                <a:t>1/8</a:t>
              </a:r>
            </a:p>
          </p:txBody>
        </p:sp>
        <p:sp>
          <p:nvSpPr>
            <p:cNvPr id="49" name="TextBox 48">
              <a:extLst>
                <a:ext uri="{FF2B5EF4-FFF2-40B4-BE49-F238E27FC236}">
                  <a16:creationId xmlns:a16="http://schemas.microsoft.com/office/drawing/2014/main" id="{E8C5F9EE-28F2-A933-934E-AE45909E9F9E}"/>
                </a:ext>
              </a:extLst>
            </p:cNvPr>
            <p:cNvSpPr txBox="1"/>
            <p:nvPr/>
          </p:nvSpPr>
          <p:spPr>
            <a:xfrm>
              <a:off x="5218831" y="1659407"/>
              <a:ext cx="553357" cy="369332"/>
            </a:xfrm>
            <a:prstGeom prst="rect">
              <a:avLst/>
            </a:prstGeom>
            <a:noFill/>
          </p:spPr>
          <p:txBody>
            <a:bodyPr wrap="none" rtlCol="0">
              <a:spAutoFit/>
            </a:bodyPr>
            <a:lstStyle/>
            <a:p>
              <a:r>
                <a:rPr lang="en-US" dirty="0">
                  <a:solidFill>
                    <a:schemeClr val="bg1"/>
                  </a:solidFill>
                </a:rPr>
                <a:t>6/7</a:t>
              </a:r>
            </a:p>
          </p:txBody>
        </p:sp>
        <p:sp>
          <p:nvSpPr>
            <p:cNvPr id="50" name="TextBox 49">
              <a:extLst>
                <a:ext uri="{FF2B5EF4-FFF2-40B4-BE49-F238E27FC236}">
                  <a16:creationId xmlns:a16="http://schemas.microsoft.com/office/drawing/2014/main" id="{CDD11A9A-E5E9-3679-4C27-CEDDB64E9B31}"/>
                </a:ext>
              </a:extLst>
            </p:cNvPr>
            <p:cNvSpPr txBox="1"/>
            <p:nvPr/>
          </p:nvSpPr>
          <p:spPr>
            <a:xfrm>
              <a:off x="3250151" y="3568660"/>
              <a:ext cx="553357" cy="369332"/>
            </a:xfrm>
            <a:prstGeom prst="rect">
              <a:avLst/>
            </a:prstGeom>
            <a:noFill/>
          </p:spPr>
          <p:txBody>
            <a:bodyPr wrap="none" rtlCol="0">
              <a:spAutoFit/>
            </a:bodyPr>
            <a:lstStyle/>
            <a:p>
              <a:r>
                <a:rPr lang="en-US" dirty="0">
                  <a:solidFill>
                    <a:schemeClr val="bg1"/>
                  </a:solidFill>
                </a:rPr>
                <a:t>2/5</a:t>
              </a:r>
            </a:p>
          </p:txBody>
        </p:sp>
        <p:sp>
          <p:nvSpPr>
            <p:cNvPr id="51" name="TextBox 50">
              <a:extLst>
                <a:ext uri="{FF2B5EF4-FFF2-40B4-BE49-F238E27FC236}">
                  <a16:creationId xmlns:a16="http://schemas.microsoft.com/office/drawing/2014/main" id="{2512C495-580E-A4FE-6BF0-433F3A0A4D91}"/>
                </a:ext>
              </a:extLst>
            </p:cNvPr>
            <p:cNvSpPr txBox="1"/>
            <p:nvPr/>
          </p:nvSpPr>
          <p:spPr>
            <a:xfrm>
              <a:off x="2231309" y="3540086"/>
              <a:ext cx="553357" cy="369332"/>
            </a:xfrm>
            <a:prstGeom prst="rect">
              <a:avLst/>
            </a:prstGeom>
            <a:noFill/>
          </p:spPr>
          <p:txBody>
            <a:bodyPr wrap="none" rtlCol="0">
              <a:spAutoFit/>
            </a:bodyPr>
            <a:lstStyle/>
            <a:p>
              <a:r>
                <a:rPr lang="en-US" dirty="0">
                  <a:solidFill>
                    <a:schemeClr val="bg1"/>
                  </a:solidFill>
                </a:rPr>
                <a:t>3/4</a:t>
              </a:r>
            </a:p>
          </p:txBody>
        </p:sp>
        <p:sp>
          <p:nvSpPr>
            <p:cNvPr id="52" name="TextBox 51">
              <a:extLst>
                <a:ext uri="{FF2B5EF4-FFF2-40B4-BE49-F238E27FC236}">
                  <a16:creationId xmlns:a16="http://schemas.microsoft.com/office/drawing/2014/main" id="{EF699590-AD07-A904-ED86-B8655C8202E4}"/>
                </a:ext>
              </a:extLst>
            </p:cNvPr>
            <p:cNvSpPr txBox="1"/>
            <p:nvPr/>
          </p:nvSpPr>
          <p:spPr>
            <a:xfrm>
              <a:off x="-313658" y="3396116"/>
              <a:ext cx="806631" cy="369332"/>
            </a:xfrm>
            <a:prstGeom prst="rect">
              <a:avLst/>
            </a:prstGeom>
            <a:noFill/>
          </p:spPr>
          <p:txBody>
            <a:bodyPr wrap="none" rtlCol="0">
              <a:spAutoFit/>
            </a:bodyPr>
            <a:lstStyle/>
            <a:p>
              <a:r>
                <a:rPr lang="en-US" dirty="0">
                  <a:solidFill>
                    <a:schemeClr val="bg1"/>
                  </a:solidFill>
                </a:rPr>
                <a:t>10/13</a:t>
              </a:r>
            </a:p>
          </p:txBody>
        </p:sp>
        <p:sp>
          <p:nvSpPr>
            <p:cNvPr id="53" name="TextBox 52">
              <a:extLst>
                <a:ext uri="{FF2B5EF4-FFF2-40B4-BE49-F238E27FC236}">
                  <a16:creationId xmlns:a16="http://schemas.microsoft.com/office/drawing/2014/main" id="{533DD133-A431-1B9B-1B48-234C81937401}"/>
                </a:ext>
              </a:extLst>
            </p:cNvPr>
            <p:cNvSpPr txBox="1"/>
            <p:nvPr/>
          </p:nvSpPr>
          <p:spPr>
            <a:xfrm>
              <a:off x="4895632" y="4010676"/>
              <a:ext cx="1607684" cy="646331"/>
            </a:xfrm>
            <a:prstGeom prst="rect">
              <a:avLst/>
            </a:prstGeom>
            <a:noFill/>
            <a:ln>
              <a:solidFill>
                <a:schemeClr val="bg1"/>
              </a:solidFill>
            </a:ln>
          </p:spPr>
          <p:txBody>
            <a:bodyPr wrap="none" rtlCol="0">
              <a:spAutoFit/>
            </a:bodyPr>
            <a:lstStyle/>
            <a:p>
              <a:r>
                <a:rPr lang="en-US" dirty="0">
                  <a:solidFill>
                    <a:schemeClr val="bg1"/>
                  </a:solidFill>
                </a:rPr>
                <a:t>Times shown as:</a:t>
              </a:r>
            </a:p>
            <a:p>
              <a:r>
                <a:rPr lang="en-US" dirty="0">
                  <a:solidFill>
                    <a:schemeClr val="bg1"/>
                  </a:solidFill>
                </a:rPr>
                <a:t>Start / Finish</a:t>
              </a:r>
            </a:p>
          </p:txBody>
        </p:sp>
      </p:grpSp>
      <p:cxnSp>
        <p:nvCxnSpPr>
          <p:cNvPr id="6" name="Straight Connector 5">
            <a:extLst>
              <a:ext uri="{FF2B5EF4-FFF2-40B4-BE49-F238E27FC236}">
                <a16:creationId xmlns:a16="http://schemas.microsoft.com/office/drawing/2014/main" id="{E2658DBE-A5E0-3893-6D75-20625D878A0D}"/>
              </a:ext>
            </a:extLst>
          </p:cNvPr>
          <p:cNvCxnSpPr>
            <a:cxnSpLocks/>
          </p:cNvCxnSpPr>
          <p:nvPr/>
        </p:nvCxnSpPr>
        <p:spPr>
          <a:xfrm>
            <a:off x="4613418" y="2028938"/>
            <a:ext cx="587968" cy="80920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DAB64D4-FF56-B43C-4241-9A1A0E9652C1}"/>
              </a:ext>
            </a:extLst>
          </p:cNvPr>
          <p:cNvSpPr txBox="1"/>
          <p:nvPr/>
        </p:nvSpPr>
        <p:spPr>
          <a:xfrm>
            <a:off x="6096000" y="1159156"/>
            <a:ext cx="5238750" cy="923330"/>
          </a:xfrm>
          <a:prstGeom prst="rect">
            <a:avLst/>
          </a:prstGeom>
          <a:noFill/>
          <a:ln>
            <a:solidFill>
              <a:schemeClr val="tx1">
                <a:lumMod val="95000"/>
              </a:schemeClr>
            </a:solidFill>
          </a:ln>
        </p:spPr>
        <p:txBody>
          <a:bodyPr wrap="square" rtlCol="0">
            <a:spAutoFit/>
          </a:bodyPr>
          <a:lstStyle/>
          <a:p>
            <a:pPr algn="ctr"/>
            <a:r>
              <a:rPr lang="en-US" i="1" dirty="0"/>
              <a:t>We now want to explore the blue SCC (by running a DFS on B). However, we will exit the SCC when we follow one of the black edges. </a:t>
            </a:r>
            <a:r>
              <a:rPr lang="en-US" b="1" u="sng" dirty="0"/>
              <a:t>How do we avoid this!?</a:t>
            </a:r>
          </a:p>
        </p:txBody>
      </p:sp>
    </p:spTree>
    <p:extLst>
      <p:ext uri="{BB962C8B-B14F-4D97-AF65-F5344CB8AC3E}">
        <p14:creationId xmlns:p14="http://schemas.microsoft.com/office/powerpoint/2010/main" val="3705536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2EDCD-F402-B0D9-413E-FD2CA45D2C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07CB0-0636-70EE-1F91-DFA372B7170A}"/>
              </a:ext>
            </a:extLst>
          </p:cNvPr>
          <p:cNvSpPr>
            <a:spLocks noGrp="1"/>
          </p:cNvSpPr>
          <p:nvPr>
            <p:ph type="title"/>
          </p:nvPr>
        </p:nvSpPr>
        <p:spPr>
          <a:xfrm>
            <a:off x="1141412" y="218468"/>
            <a:ext cx="9905998" cy="676882"/>
          </a:xfrm>
        </p:spPr>
        <p:txBody>
          <a:bodyPr/>
          <a:lstStyle/>
          <a:p>
            <a:pPr algn="ctr"/>
            <a:r>
              <a:rPr lang="en-US" dirty="0"/>
              <a:t>SCC Algorithm (Kosaraju and Sharir)</a:t>
            </a:r>
          </a:p>
        </p:txBody>
      </p:sp>
      <p:sp>
        <p:nvSpPr>
          <p:cNvPr id="4" name="TextBox 3">
            <a:extLst>
              <a:ext uri="{FF2B5EF4-FFF2-40B4-BE49-F238E27FC236}">
                <a16:creationId xmlns:a16="http://schemas.microsoft.com/office/drawing/2014/main" id="{434F4241-292E-98FC-3E98-F55C4C023D91}"/>
              </a:ext>
            </a:extLst>
          </p:cNvPr>
          <p:cNvSpPr txBox="1"/>
          <p:nvPr/>
        </p:nvSpPr>
        <p:spPr>
          <a:xfrm>
            <a:off x="770662" y="1853322"/>
            <a:ext cx="3197999" cy="923330"/>
          </a:xfrm>
          <a:prstGeom prst="rect">
            <a:avLst/>
          </a:prstGeom>
          <a:noFill/>
        </p:spPr>
        <p:txBody>
          <a:bodyPr wrap="square" rtlCol="0">
            <a:spAutoFit/>
          </a:bodyPr>
          <a:lstStyle/>
          <a:p>
            <a:pPr algn="ctr"/>
            <a:r>
              <a:rPr lang="en-US" i="1" dirty="0"/>
              <a:t>Notice we can still reach every node in an SCC from every other node in same SCC</a:t>
            </a:r>
          </a:p>
        </p:txBody>
      </p:sp>
      <p:grpSp>
        <p:nvGrpSpPr>
          <p:cNvPr id="54" name="Group 53">
            <a:extLst>
              <a:ext uri="{FF2B5EF4-FFF2-40B4-BE49-F238E27FC236}">
                <a16:creationId xmlns:a16="http://schemas.microsoft.com/office/drawing/2014/main" id="{2086679F-6223-99F6-B0FF-A0535EBDFA35}"/>
              </a:ext>
            </a:extLst>
          </p:cNvPr>
          <p:cNvGrpSpPr/>
          <p:nvPr/>
        </p:nvGrpSpPr>
        <p:grpSpPr>
          <a:xfrm>
            <a:off x="4665661" y="2189895"/>
            <a:ext cx="7277100" cy="3848100"/>
            <a:chOff x="-530366" y="1504950"/>
            <a:chExt cx="7277100" cy="3848100"/>
          </a:xfrm>
        </p:grpSpPr>
        <p:cxnSp>
          <p:nvCxnSpPr>
            <p:cNvPr id="5" name="Straight Connector 4">
              <a:extLst>
                <a:ext uri="{FF2B5EF4-FFF2-40B4-BE49-F238E27FC236}">
                  <a16:creationId xmlns:a16="http://schemas.microsoft.com/office/drawing/2014/main" id="{E96EBDCA-8A76-4619-C4C1-8D3845B639B8}"/>
                </a:ext>
              </a:extLst>
            </p:cNvPr>
            <p:cNvCxnSpPr>
              <a:cxnSpLocks/>
            </p:cNvCxnSpPr>
            <p:nvPr/>
          </p:nvCxnSpPr>
          <p:spPr>
            <a:xfrm flipH="1" flipV="1">
              <a:off x="4641765" y="2942438"/>
              <a:ext cx="498206" cy="23887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B8AE5119-4749-A6A6-DE67-F1E4ACCFEBBE}"/>
                </a:ext>
              </a:extLst>
            </p:cNvPr>
            <p:cNvGrpSpPr/>
            <p:nvPr/>
          </p:nvGrpSpPr>
          <p:grpSpPr>
            <a:xfrm>
              <a:off x="-530366" y="1504950"/>
              <a:ext cx="7277100" cy="3848100"/>
              <a:chOff x="161925" y="1714501"/>
              <a:chExt cx="7277100" cy="3848100"/>
            </a:xfrm>
          </p:grpSpPr>
          <p:sp>
            <p:nvSpPr>
              <p:cNvPr id="14" name="Rectangle 13">
                <a:extLst>
                  <a:ext uri="{FF2B5EF4-FFF2-40B4-BE49-F238E27FC236}">
                    <a16:creationId xmlns:a16="http://schemas.microsoft.com/office/drawing/2014/main" id="{D34B7BFC-8343-EDBB-B501-F0822CF70E00}"/>
                  </a:ext>
                </a:extLst>
              </p:cNvPr>
              <p:cNvSpPr/>
              <p:nvPr/>
            </p:nvSpPr>
            <p:spPr>
              <a:xfrm>
                <a:off x="161925" y="1714501"/>
                <a:ext cx="7277100" cy="384810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nvGrpSpPr>
              <p:cNvPr id="15" name="Group 14">
                <a:extLst>
                  <a:ext uri="{FF2B5EF4-FFF2-40B4-BE49-F238E27FC236}">
                    <a16:creationId xmlns:a16="http://schemas.microsoft.com/office/drawing/2014/main" id="{99D957BA-D046-DEF6-9FD2-96B2FB083540}"/>
                  </a:ext>
                </a:extLst>
              </p:cNvPr>
              <p:cNvGrpSpPr/>
              <p:nvPr/>
            </p:nvGrpSpPr>
            <p:grpSpPr>
              <a:xfrm>
                <a:off x="294986" y="1839593"/>
                <a:ext cx="7030023" cy="3644663"/>
                <a:chOff x="2676523" y="2718033"/>
                <a:chExt cx="7030023" cy="3644663"/>
              </a:xfrm>
            </p:grpSpPr>
            <p:sp>
              <p:nvSpPr>
                <p:cNvPr id="16" name="Oval 15">
                  <a:extLst>
                    <a:ext uri="{FF2B5EF4-FFF2-40B4-BE49-F238E27FC236}">
                      <a16:creationId xmlns:a16="http://schemas.microsoft.com/office/drawing/2014/main" id="{0A9C3386-65C9-7CD7-C671-2F21FE4E6D19}"/>
                    </a:ext>
                  </a:extLst>
                </p:cNvPr>
                <p:cNvSpPr/>
                <p:nvPr/>
              </p:nvSpPr>
              <p:spPr>
                <a:xfrm>
                  <a:off x="6321555" y="2718033"/>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53666EE-E35B-84EA-EA90-2291B71D5EE8}"/>
                    </a:ext>
                  </a:extLst>
                </p:cNvPr>
                <p:cNvSpPr/>
                <p:nvPr/>
              </p:nvSpPr>
              <p:spPr>
                <a:xfrm>
                  <a:off x="4406459" y="4587640"/>
                  <a:ext cx="3384991" cy="1285874"/>
                </a:xfrm>
                <a:prstGeom prst="ellipse">
                  <a:avLst/>
                </a:prstGeom>
                <a:solidFill>
                  <a:schemeClr val="tx1">
                    <a:lumMod val="8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riangle 17">
                  <a:extLst>
                    <a:ext uri="{FF2B5EF4-FFF2-40B4-BE49-F238E27FC236}">
                      <a16:creationId xmlns:a16="http://schemas.microsoft.com/office/drawing/2014/main" id="{5EC0CF25-2841-CB3F-2D53-97A37C3629DB}"/>
                    </a:ext>
                  </a:extLst>
                </p:cNvPr>
                <p:cNvSpPr/>
                <p:nvPr/>
              </p:nvSpPr>
              <p:spPr>
                <a:xfrm rot="10800000">
                  <a:off x="2676523" y="2779395"/>
                  <a:ext cx="3695693" cy="3583301"/>
                </a:xfrm>
                <a:prstGeom prst="triangle">
                  <a:avLst>
                    <a:gd name="adj" fmla="val 98654"/>
                  </a:avLst>
                </a:prstGeom>
                <a:solidFill>
                  <a:schemeClr val="tx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C4B9E20-C217-C94B-B204-F5DB3897D8EE}"/>
                    </a:ext>
                  </a:extLst>
                </p:cNvPr>
                <p:cNvGrpSpPr/>
                <p:nvPr/>
              </p:nvGrpSpPr>
              <p:grpSpPr>
                <a:xfrm>
                  <a:off x="2771774" y="2986088"/>
                  <a:ext cx="6648450" cy="2647950"/>
                  <a:chOff x="2238375" y="3267075"/>
                  <a:chExt cx="6648450" cy="2647950"/>
                </a:xfrm>
              </p:grpSpPr>
              <p:cxnSp>
                <p:nvCxnSpPr>
                  <p:cNvPr id="20" name="Straight Arrow Connector 19">
                    <a:extLst>
                      <a:ext uri="{FF2B5EF4-FFF2-40B4-BE49-F238E27FC236}">
                        <a16:creationId xmlns:a16="http://schemas.microsoft.com/office/drawing/2014/main" id="{E41AF95C-E53E-D511-EE1D-3202EE4C03AD}"/>
                      </a:ext>
                    </a:extLst>
                  </p:cNvPr>
                  <p:cNvCxnSpPr>
                    <a:cxnSpLocks/>
                    <a:stCxn id="32" idx="2"/>
                    <a:endCxn id="31" idx="6"/>
                  </p:cNvCxnSpPr>
                  <p:nvPr/>
                </p:nvCxnSpPr>
                <p:spPr>
                  <a:xfrm flipH="1">
                    <a:off x="3000375" y="3648075"/>
                    <a:ext cx="1200150" cy="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0D2D104-A383-E4D0-CFDC-07E39657611D}"/>
                      </a:ext>
                    </a:extLst>
                  </p:cNvPr>
                  <p:cNvCxnSpPr>
                    <a:cxnSpLocks/>
                    <a:stCxn id="31" idx="4"/>
                    <a:endCxn id="33" idx="0"/>
                  </p:cNvCxnSpPr>
                  <p:nvPr/>
                </p:nvCxnSpPr>
                <p:spPr>
                  <a:xfrm>
                    <a:off x="2619375" y="4029075"/>
                    <a:ext cx="0" cy="1123950"/>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D3A6141-BED6-E7BE-6AC2-90F5C72E3E5D}"/>
                      </a:ext>
                    </a:extLst>
                  </p:cNvPr>
                  <p:cNvCxnSpPr>
                    <a:cxnSpLocks/>
                    <a:stCxn id="33" idx="7"/>
                    <a:endCxn id="32" idx="3"/>
                  </p:cNvCxnSpPr>
                  <p:nvPr/>
                </p:nvCxnSpPr>
                <p:spPr>
                  <a:xfrm flipV="1">
                    <a:off x="2888783" y="3917483"/>
                    <a:ext cx="1423334" cy="1347134"/>
                  </a:xfrm>
                  <a:prstGeom prst="straightConnector1">
                    <a:avLst/>
                  </a:prstGeom>
                  <a:solidFill>
                    <a:schemeClr val="accent2"/>
                  </a:solidFill>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7FC1441-2D1F-F500-FDF8-93C3683BF689}"/>
                      </a:ext>
                    </a:extLst>
                  </p:cNvPr>
                  <p:cNvCxnSpPr>
                    <a:cxnSpLocks/>
                    <a:stCxn id="34" idx="2"/>
                    <a:endCxn id="33" idx="6"/>
                  </p:cNvCxnSpPr>
                  <p:nvPr/>
                </p:nvCxnSpPr>
                <p:spPr>
                  <a:xfrm flipH="1">
                    <a:off x="3000375" y="5534025"/>
                    <a:ext cx="1200150" cy="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26BCA73-B1EB-FFD7-8F60-F690E0F24FA4}"/>
                      </a:ext>
                    </a:extLst>
                  </p:cNvPr>
                  <p:cNvCxnSpPr>
                    <a:cxnSpLocks/>
                    <a:stCxn id="34" idx="0"/>
                    <a:endCxn id="32" idx="4"/>
                  </p:cNvCxnSpPr>
                  <p:nvPr/>
                </p:nvCxnSpPr>
                <p:spPr>
                  <a:xfrm flipV="1">
                    <a:off x="4581525" y="4029075"/>
                    <a:ext cx="0" cy="1123950"/>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011E327-73A3-446C-B893-20F8DA55DCDB}"/>
                      </a:ext>
                    </a:extLst>
                  </p:cNvPr>
                  <p:cNvCxnSpPr>
                    <a:cxnSpLocks/>
                    <a:stCxn id="37" idx="3"/>
                    <a:endCxn id="34" idx="5"/>
                  </p:cNvCxnSpPr>
                  <p:nvPr/>
                </p:nvCxnSpPr>
                <p:spPr>
                  <a:xfrm flipH="1">
                    <a:off x="4850933" y="5803432"/>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87FD986-A5EB-12C1-A255-659A3BD6BD02}"/>
                      </a:ext>
                    </a:extLst>
                  </p:cNvPr>
                  <p:cNvCxnSpPr>
                    <a:cxnSpLocks/>
                    <a:stCxn id="34" idx="7"/>
                    <a:endCxn id="37" idx="1"/>
                  </p:cNvCxnSpPr>
                  <p:nvPr/>
                </p:nvCxnSpPr>
                <p:spPr>
                  <a:xfrm flipV="1">
                    <a:off x="4850933" y="5264616"/>
                    <a:ext cx="1423334" cy="1"/>
                  </a:xfrm>
                  <a:prstGeom prst="straightConnector1">
                    <a:avLst/>
                  </a:prstGeom>
                  <a:ln w="190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F53492C-66FF-1B23-C91F-CCA10BB2AAEC}"/>
                      </a:ext>
                    </a:extLst>
                  </p:cNvPr>
                  <p:cNvCxnSpPr>
                    <a:cxnSpLocks/>
                    <a:stCxn id="35" idx="4"/>
                    <a:endCxn id="37" idx="0"/>
                  </p:cNvCxnSpPr>
                  <p:nvPr/>
                </p:nvCxnSpPr>
                <p:spPr>
                  <a:xfrm>
                    <a:off x="6543675" y="4038600"/>
                    <a:ext cx="0" cy="1114424"/>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4BD218D-71E1-1488-A19C-245585F7FF84}"/>
                      </a:ext>
                    </a:extLst>
                  </p:cNvPr>
                  <p:cNvCxnSpPr>
                    <a:cxnSpLocks/>
                    <a:stCxn id="36" idx="1"/>
                    <a:endCxn id="35" idx="7"/>
                  </p:cNvCxnSpPr>
                  <p:nvPr/>
                </p:nvCxnSpPr>
                <p:spPr>
                  <a:xfrm flipH="1">
                    <a:off x="6813083" y="3388192"/>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121E414-A25D-DEFC-2A9E-66FB552BEBC5}"/>
                      </a:ext>
                    </a:extLst>
                  </p:cNvPr>
                  <p:cNvCxnSpPr>
                    <a:cxnSpLocks/>
                    <a:stCxn id="35" idx="5"/>
                    <a:endCxn id="36" idx="3"/>
                  </p:cNvCxnSpPr>
                  <p:nvPr/>
                </p:nvCxnSpPr>
                <p:spPr>
                  <a:xfrm>
                    <a:off x="6813083" y="3927008"/>
                    <a:ext cx="1423334" cy="0"/>
                  </a:xfrm>
                  <a:prstGeom prst="straightConnector1">
                    <a:avLst/>
                  </a:prstGeom>
                  <a:ln w="190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498529C-A84D-A85F-8056-8E039F54BAD9}"/>
                      </a:ext>
                    </a:extLst>
                  </p:cNvPr>
                  <p:cNvCxnSpPr>
                    <a:cxnSpLocks/>
                    <a:stCxn id="35" idx="2"/>
                    <a:endCxn id="32" idx="6"/>
                  </p:cNvCxnSpPr>
                  <p:nvPr/>
                </p:nvCxnSpPr>
                <p:spPr>
                  <a:xfrm flipH="1" flipV="1">
                    <a:off x="4962525" y="3648075"/>
                    <a:ext cx="1200150" cy="9525"/>
                  </a:xfrm>
                  <a:prstGeom prst="straightConnector1">
                    <a:avLst/>
                  </a:prstGeom>
                  <a:ln w="19050">
                    <a:solidFill>
                      <a:schemeClr val="bg1">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5B62B8C6-6AFB-D421-43CB-CB0FC24BAFFE}"/>
                      </a:ext>
                    </a:extLst>
                  </p:cNvPr>
                  <p:cNvSpPr/>
                  <p:nvPr/>
                </p:nvSpPr>
                <p:spPr>
                  <a:xfrm>
                    <a:off x="223837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32" name="Oval 31">
                    <a:extLst>
                      <a:ext uri="{FF2B5EF4-FFF2-40B4-BE49-F238E27FC236}">
                        <a16:creationId xmlns:a16="http://schemas.microsoft.com/office/drawing/2014/main" id="{D3F3C73C-3E14-A38E-DE1C-82E820020835}"/>
                      </a:ext>
                    </a:extLst>
                  </p:cNvPr>
                  <p:cNvSpPr/>
                  <p:nvPr/>
                </p:nvSpPr>
                <p:spPr>
                  <a:xfrm>
                    <a:off x="4200525" y="326707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33" name="Oval 32">
                    <a:extLst>
                      <a:ext uri="{FF2B5EF4-FFF2-40B4-BE49-F238E27FC236}">
                        <a16:creationId xmlns:a16="http://schemas.microsoft.com/office/drawing/2014/main" id="{7761C306-5C27-E40A-0C7B-1FA97D0B91B8}"/>
                      </a:ext>
                    </a:extLst>
                  </p:cNvPr>
                  <p:cNvSpPr/>
                  <p:nvPr/>
                </p:nvSpPr>
                <p:spPr>
                  <a:xfrm>
                    <a:off x="2238375" y="5153025"/>
                    <a:ext cx="762000" cy="762000"/>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34" name="Oval 33">
                    <a:extLst>
                      <a:ext uri="{FF2B5EF4-FFF2-40B4-BE49-F238E27FC236}">
                        <a16:creationId xmlns:a16="http://schemas.microsoft.com/office/drawing/2014/main" id="{C7ED629A-AFB6-4112-59F0-57B8113D1D21}"/>
                      </a:ext>
                    </a:extLst>
                  </p:cNvPr>
                  <p:cNvSpPr/>
                  <p:nvPr/>
                </p:nvSpPr>
                <p:spPr>
                  <a:xfrm>
                    <a:off x="4200525" y="5153025"/>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35" name="Oval 34">
                    <a:extLst>
                      <a:ext uri="{FF2B5EF4-FFF2-40B4-BE49-F238E27FC236}">
                        <a16:creationId xmlns:a16="http://schemas.microsoft.com/office/drawing/2014/main" id="{C8A67D51-4009-4789-47AC-0DF40B5205BA}"/>
                      </a:ext>
                    </a:extLst>
                  </p:cNvPr>
                  <p:cNvSpPr/>
                  <p:nvPr/>
                </p:nvSpPr>
                <p:spPr>
                  <a:xfrm>
                    <a:off x="616267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36" name="Oval 35">
                    <a:extLst>
                      <a:ext uri="{FF2B5EF4-FFF2-40B4-BE49-F238E27FC236}">
                        <a16:creationId xmlns:a16="http://schemas.microsoft.com/office/drawing/2014/main" id="{3BD24571-5DE6-2C0D-900E-8A54509A0E1E}"/>
                      </a:ext>
                    </a:extLst>
                  </p:cNvPr>
                  <p:cNvSpPr/>
                  <p:nvPr/>
                </p:nvSpPr>
                <p:spPr>
                  <a:xfrm>
                    <a:off x="8124825" y="3276600"/>
                    <a:ext cx="762000" cy="762000"/>
                  </a:xfrm>
                  <a:prstGeom prst="ellipse">
                    <a:avLst/>
                  </a:prstGeom>
                  <a:solidFill>
                    <a:schemeClr val="accent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37" name="Oval 36">
                    <a:extLst>
                      <a:ext uri="{FF2B5EF4-FFF2-40B4-BE49-F238E27FC236}">
                        <a16:creationId xmlns:a16="http://schemas.microsoft.com/office/drawing/2014/main" id="{7DB8715D-17CF-1F95-1F3D-597CD559D667}"/>
                      </a:ext>
                    </a:extLst>
                  </p:cNvPr>
                  <p:cNvSpPr/>
                  <p:nvPr/>
                </p:nvSpPr>
                <p:spPr>
                  <a:xfrm>
                    <a:off x="6162675" y="5153024"/>
                    <a:ext cx="762000" cy="762000"/>
                  </a:xfrm>
                  <a:prstGeom prst="ellipse">
                    <a:avLst/>
                  </a:prstGeom>
                  <a:solidFill>
                    <a:schemeClr val="accent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grpSp>
          </p:grpSp>
        </p:grpSp>
        <p:sp>
          <p:nvSpPr>
            <p:cNvPr id="44" name="TextBox 43">
              <a:extLst>
                <a:ext uri="{FF2B5EF4-FFF2-40B4-BE49-F238E27FC236}">
                  <a16:creationId xmlns:a16="http://schemas.microsoft.com/office/drawing/2014/main" id="{BE0949D5-AF04-E85A-63BF-2DCB7261CE1A}"/>
                </a:ext>
              </a:extLst>
            </p:cNvPr>
            <p:cNvSpPr txBox="1"/>
            <p:nvPr/>
          </p:nvSpPr>
          <p:spPr>
            <a:xfrm>
              <a:off x="145097" y="1654206"/>
              <a:ext cx="806631" cy="369332"/>
            </a:xfrm>
            <a:prstGeom prst="rect">
              <a:avLst/>
            </a:prstGeom>
            <a:noFill/>
          </p:spPr>
          <p:txBody>
            <a:bodyPr wrap="none" rtlCol="0">
              <a:spAutoFit/>
            </a:bodyPr>
            <a:lstStyle/>
            <a:p>
              <a:r>
                <a:rPr lang="en-US" dirty="0">
                  <a:solidFill>
                    <a:schemeClr val="bg1"/>
                  </a:solidFill>
                </a:rPr>
                <a:t>11/12</a:t>
              </a:r>
            </a:p>
          </p:txBody>
        </p:sp>
        <p:sp>
          <p:nvSpPr>
            <p:cNvPr id="46" name="TextBox 45">
              <a:extLst>
                <a:ext uri="{FF2B5EF4-FFF2-40B4-BE49-F238E27FC236}">
                  <a16:creationId xmlns:a16="http://schemas.microsoft.com/office/drawing/2014/main" id="{C6BF462D-41A4-9A5D-AB22-73AB7886CFEB}"/>
                </a:ext>
              </a:extLst>
            </p:cNvPr>
            <p:cNvSpPr txBox="1"/>
            <p:nvPr/>
          </p:nvSpPr>
          <p:spPr>
            <a:xfrm>
              <a:off x="2215159" y="1697827"/>
              <a:ext cx="679994" cy="369332"/>
            </a:xfrm>
            <a:prstGeom prst="rect">
              <a:avLst/>
            </a:prstGeom>
            <a:noFill/>
          </p:spPr>
          <p:txBody>
            <a:bodyPr wrap="none" rtlCol="0">
              <a:spAutoFit/>
            </a:bodyPr>
            <a:lstStyle/>
            <a:p>
              <a:r>
                <a:rPr lang="en-US" dirty="0">
                  <a:solidFill>
                    <a:schemeClr val="bg1"/>
                  </a:solidFill>
                </a:rPr>
                <a:t>9/14</a:t>
              </a:r>
            </a:p>
          </p:txBody>
        </p:sp>
        <p:sp>
          <p:nvSpPr>
            <p:cNvPr id="48" name="TextBox 47">
              <a:extLst>
                <a:ext uri="{FF2B5EF4-FFF2-40B4-BE49-F238E27FC236}">
                  <a16:creationId xmlns:a16="http://schemas.microsoft.com/office/drawing/2014/main" id="{AC9B4452-42DB-A2B5-A23E-B205E6321BD0}"/>
                </a:ext>
              </a:extLst>
            </p:cNvPr>
            <p:cNvSpPr txBox="1"/>
            <p:nvPr/>
          </p:nvSpPr>
          <p:spPr>
            <a:xfrm>
              <a:off x="4177426" y="1678321"/>
              <a:ext cx="553357" cy="369332"/>
            </a:xfrm>
            <a:prstGeom prst="rect">
              <a:avLst/>
            </a:prstGeom>
            <a:noFill/>
          </p:spPr>
          <p:txBody>
            <a:bodyPr wrap="none" rtlCol="0">
              <a:spAutoFit/>
            </a:bodyPr>
            <a:lstStyle/>
            <a:p>
              <a:r>
                <a:rPr lang="en-US" dirty="0">
                  <a:solidFill>
                    <a:schemeClr val="bg1"/>
                  </a:solidFill>
                </a:rPr>
                <a:t>1/8</a:t>
              </a:r>
            </a:p>
          </p:txBody>
        </p:sp>
        <p:sp>
          <p:nvSpPr>
            <p:cNvPr id="49" name="TextBox 48">
              <a:extLst>
                <a:ext uri="{FF2B5EF4-FFF2-40B4-BE49-F238E27FC236}">
                  <a16:creationId xmlns:a16="http://schemas.microsoft.com/office/drawing/2014/main" id="{80DF3DB1-1442-8867-2A87-E801139E8265}"/>
                </a:ext>
              </a:extLst>
            </p:cNvPr>
            <p:cNvSpPr txBox="1"/>
            <p:nvPr/>
          </p:nvSpPr>
          <p:spPr>
            <a:xfrm>
              <a:off x="5218831" y="1659407"/>
              <a:ext cx="553357" cy="369332"/>
            </a:xfrm>
            <a:prstGeom prst="rect">
              <a:avLst/>
            </a:prstGeom>
            <a:noFill/>
          </p:spPr>
          <p:txBody>
            <a:bodyPr wrap="none" rtlCol="0">
              <a:spAutoFit/>
            </a:bodyPr>
            <a:lstStyle/>
            <a:p>
              <a:r>
                <a:rPr lang="en-US" dirty="0">
                  <a:solidFill>
                    <a:schemeClr val="bg1"/>
                  </a:solidFill>
                </a:rPr>
                <a:t>6/7</a:t>
              </a:r>
            </a:p>
          </p:txBody>
        </p:sp>
        <p:sp>
          <p:nvSpPr>
            <p:cNvPr id="50" name="TextBox 49">
              <a:extLst>
                <a:ext uri="{FF2B5EF4-FFF2-40B4-BE49-F238E27FC236}">
                  <a16:creationId xmlns:a16="http://schemas.microsoft.com/office/drawing/2014/main" id="{F3CBDE58-330A-62E7-B84D-DCA2B4DCE4C2}"/>
                </a:ext>
              </a:extLst>
            </p:cNvPr>
            <p:cNvSpPr txBox="1"/>
            <p:nvPr/>
          </p:nvSpPr>
          <p:spPr>
            <a:xfrm>
              <a:off x="3250151" y="3568660"/>
              <a:ext cx="553357" cy="369332"/>
            </a:xfrm>
            <a:prstGeom prst="rect">
              <a:avLst/>
            </a:prstGeom>
            <a:noFill/>
          </p:spPr>
          <p:txBody>
            <a:bodyPr wrap="none" rtlCol="0">
              <a:spAutoFit/>
            </a:bodyPr>
            <a:lstStyle/>
            <a:p>
              <a:r>
                <a:rPr lang="en-US" dirty="0">
                  <a:solidFill>
                    <a:schemeClr val="bg1"/>
                  </a:solidFill>
                </a:rPr>
                <a:t>2/5</a:t>
              </a:r>
            </a:p>
          </p:txBody>
        </p:sp>
        <p:sp>
          <p:nvSpPr>
            <p:cNvPr id="51" name="TextBox 50">
              <a:extLst>
                <a:ext uri="{FF2B5EF4-FFF2-40B4-BE49-F238E27FC236}">
                  <a16:creationId xmlns:a16="http://schemas.microsoft.com/office/drawing/2014/main" id="{38D4BBCA-9D5E-2461-6C97-1893920D0D52}"/>
                </a:ext>
              </a:extLst>
            </p:cNvPr>
            <p:cNvSpPr txBox="1"/>
            <p:nvPr/>
          </p:nvSpPr>
          <p:spPr>
            <a:xfrm>
              <a:off x="2231309" y="3540086"/>
              <a:ext cx="553357" cy="369332"/>
            </a:xfrm>
            <a:prstGeom prst="rect">
              <a:avLst/>
            </a:prstGeom>
            <a:noFill/>
          </p:spPr>
          <p:txBody>
            <a:bodyPr wrap="none" rtlCol="0">
              <a:spAutoFit/>
            </a:bodyPr>
            <a:lstStyle/>
            <a:p>
              <a:r>
                <a:rPr lang="en-US" dirty="0">
                  <a:solidFill>
                    <a:schemeClr val="bg1"/>
                  </a:solidFill>
                </a:rPr>
                <a:t>3/4</a:t>
              </a:r>
            </a:p>
          </p:txBody>
        </p:sp>
        <p:sp>
          <p:nvSpPr>
            <p:cNvPr id="52" name="TextBox 51">
              <a:extLst>
                <a:ext uri="{FF2B5EF4-FFF2-40B4-BE49-F238E27FC236}">
                  <a16:creationId xmlns:a16="http://schemas.microsoft.com/office/drawing/2014/main" id="{04AFFE75-6BDF-B685-9080-CB05E8E14C5D}"/>
                </a:ext>
              </a:extLst>
            </p:cNvPr>
            <p:cNvSpPr txBox="1"/>
            <p:nvPr/>
          </p:nvSpPr>
          <p:spPr>
            <a:xfrm>
              <a:off x="-313658" y="3396116"/>
              <a:ext cx="806631" cy="369332"/>
            </a:xfrm>
            <a:prstGeom prst="rect">
              <a:avLst/>
            </a:prstGeom>
            <a:noFill/>
          </p:spPr>
          <p:txBody>
            <a:bodyPr wrap="none" rtlCol="0">
              <a:spAutoFit/>
            </a:bodyPr>
            <a:lstStyle/>
            <a:p>
              <a:r>
                <a:rPr lang="en-US" dirty="0">
                  <a:solidFill>
                    <a:schemeClr val="bg1"/>
                  </a:solidFill>
                </a:rPr>
                <a:t>10/13</a:t>
              </a:r>
            </a:p>
          </p:txBody>
        </p:sp>
        <p:sp>
          <p:nvSpPr>
            <p:cNvPr id="53" name="TextBox 52">
              <a:extLst>
                <a:ext uri="{FF2B5EF4-FFF2-40B4-BE49-F238E27FC236}">
                  <a16:creationId xmlns:a16="http://schemas.microsoft.com/office/drawing/2014/main" id="{384E7A0F-A402-9DCC-504D-8FCA111E9B2D}"/>
                </a:ext>
              </a:extLst>
            </p:cNvPr>
            <p:cNvSpPr txBox="1"/>
            <p:nvPr/>
          </p:nvSpPr>
          <p:spPr>
            <a:xfrm>
              <a:off x="4895632" y="4010676"/>
              <a:ext cx="1607684" cy="646331"/>
            </a:xfrm>
            <a:prstGeom prst="rect">
              <a:avLst/>
            </a:prstGeom>
            <a:noFill/>
            <a:ln>
              <a:solidFill>
                <a:schemeClr val="bg1"/>
              </a:solidFill>
            </a:ln>
          </p:spPr>
          <p:txBody>
            <a:bodyPr wrap="none" rtlCol="0">
              <a:spAutoFit/>
            </a:bodyPr>
            <a:lstStyle/>
            <a:p>
              <a:r>
                <a:rPr lang="en-US" dirty="0">
                  <a:solidFill>
                    <a:schemeClr val="bg1"/>
                  </a:solidFill>
                </a:rPr>
                <a:t>Times shown as:</a:t>
              </a:r>
            </a:p>
            <a:p>
              <a:r>
                <a:rPr lang="en-US" dirty="0">
                  <a:solidFill>
                    <a:schemeClr val="bg1"/>
                  </a:solidFill>
                </a:rPr>
                <a:t>Start / Finish</a:t>
              </a:r>
            </a:p>
          </p:txBody>
        </p:sp>
      </p:grpSp>
      <p:sp>
        <p:nvSpPr>
          <p:cNvPr id="8" name="TextBox 7">
            <a:extLst>
              <a:ext uri="{FF2B5EF4-FFF2-40B4-BE49-F238E27FC236}">
                <a16:creationId xmlns:a16="http://schemas.microsoft.com/office/drawing/2014/main" id="{96CC1FE1-10A3-5184-9DB1-48A8B028A88A}"/>
              </a:ext>
            </a:extLst>
          </p:cNvPr>
          <p:cNvSpPr txBox="1"/>
          <p:nvPr/>
        </p:nvSpPr>
        <p:spPr>
          <a:xfrm>
            <a:off x="5580948" y="1473923"/>
            <a:ext cx="5453370" cy="646331"/>
          </a:xfrm>
          <a:prstGeom prst="rect">
            <a:avLst/>
          </a:prstGeom>
          <a:noFill/>
          <a:ln>
            <a:solidFill>
              <a:schemeClr val="tx1">
                <a:lumMod val="95000"/>
              </a:schemeClr>
            </a:solidFill>
          </a:ln>
        </p:spPr>
        <p:txBody>
          <a:bodyPr wrap="square" rtlCol="0">
            <a:spAutoFit/>
          </a:bodyPr>
          <a:lstStyle/>
          <a:p>
            <a:pPr algn="ctr"/>
            <a:r>
              <a:rPr lang="en-US" i="1" dirty="0"/>
              <a:t>Transpose Graph: Flip all of the edges of the graph to point in the other direction!</a:t>
            </a:r>
            <a:endParaRPr lang="en-US" b="1" u="sng" dirty="0"/>
          </a:p>
        </p:txBody>
      </p:sp>
      <p:sp>
        <p:nvSpPr>
          <p:cNvPr id="72" name="TextBox 71">
            <a:extLst>
              <a:ext uri="{FF2B5EF4-FFF2-40B4-BE49-F238E27FC236}">
                <a16:creationId xmlns:a16="http://schemas.microsoft.com/office/drawing/2014/main" id="{3D4B5DD1-2AF0-BEF3-AD7F-39C068D384C8}"/>
              </a:ext>
            </a:extLst>
          </p:cNvPr>
          <p:cNvSpPr txBox="1"/>
          <p:nvPr/>
        </p:nvSpPr>
        <p:spPr>
          <a:xfrm>
            <a:off x="394093" y="4194037"/>
            <a:ext cx="3197999" cy="646331"/>
          </a:xfrm>
          <a:prstGeom prst="rect">
            <a:avLst/>
          </a:prstGeom>
          <a:noFill/>
        </p:spPr>
        <p:txBody>
          <a:bodyPr wrap="square" rtlCol="0">
            <a:spAutoFit/>
          </a:bodyPr>
          <a:lstStyle/>
          <a:p>
            <a:pPr algn="ctr"/>
            <a:r>
              <a:rPr lang="en-US" i="1" dirty="0"/>
              <a:t>But…we can no longer LEAVE the top level SCC (blue one)</a:t>
            </a:r>
          </a:p>
        </p:txBody>
      </p:sp>
      <p:cxnSp>
        <p:nvCxnSpPr>
          <p:cNvPr id="74" name="Straight Connector 73">
            <a:extLst>
              <a:ext uri="{FF2B5EF4-FFF2-40B4-BE49-F238E27FC236}">
                <a16:creationId xmlns:a16="http://schemas.microsoft.com/office/drawing/2014/main" id="{F401EF70-E297-C642-1CCA-82BADCD9E6A8}"/>
              </a:ext>
            </a:extLst>
          </p:cNvPr>
          <p:cNvCxnSpPr/>
          <p:nvPr/>
        </p:nvCxnSpPr>
        <p:spPr>
          <a:xfrm>
            <a:off x="3448050" y="2592567"/>
            <a:ext cx="1038225" cy="46495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35F96C6-EC25-7459-3309-ED51506B1F5D}"/>
              </a:ext>
            </a:extLst>
          </p:cNvPr>
          <p:cNvCxnSpPr>
            <a:cxnSpLocks/>
          </p:cNvCxnSpPr>
          <p:nvPr/>
        </p:nvCxnSpPr>
        <p:spPr>
          <a:xfrm flipV="1">
            <a:off x="3671287" y="4331211"/>
            <a:ext cx="882207" cy="1070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73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570B-C537-7B27-AC86-2FEEFAB01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8F7A27-58DF-4B8B-F161-DEED1928A166}"/>
              </a:ext>
            </a:extLst>
          </p:cNvPr>
          <p:cNvSpPr>
            <a:spLocks noGrp="1"/>
          </p:cNvSpPr>
          <p:nvPr>
            <p:ph type="title"/>
          </p:nvPr>
        </p:nvSpPr>
        <p:spPr>
          <a:xfrm>
            <a:off x="1141412" y="218468"/>
            <a:ext cx="9905998" cy="676882"/>
          </a:xfrm>
        </p:spPr>
        <p:txBody>
          <a:bodyPr/>
          <a:lstStyle/>
          <a:p>
            <a:pPr algn="ctr"/>
            <a:r>
              <a:rPr lang="en-US" dirty="0"/>
              <a:t>SCC Algorithm (Kosaraju and Sharir)</a:t>
            </a:r>
          </a:p>
        </p:txBody>
      </p:sp>
      <p:sp>
        <p:nvSpPr>
          <p:cNvPr id="3" name="TextBox 2">
            <a:extLst>
              <a:ext uri="{FF2B5EF4-FFF2-40B4-BE49-F238E27FC236}">
                <a16:creationId xmlns:a16="http://schemas.microsoft.com/office/drawing/2014/main" id="{1F8D51EC-DF5B-D17F-9E9D-1B1CFDC1C85F}"/>
              </a:ext>
            </a:extLst>
          </p:cNvPr>
          <p:cNvSpPr txBox="1"/>
          <p:nvPr/>
        </p:nvSpPr>
        <p:spPr>
          <a:xfrm>
            <a:off x="2314574" y="2030105"/>
            <a:ext cx="7610475" cy="369332"/>
          </a:xfrm>
          <a:prstGeom prst="rect">
            <a:avLst/>
          </a:prstGeom>
          <a:noFill/>
        </p:spPr>
        <p:txBody>
          <a:bodyPr wrap="square" rtlCol="0">
            <a:spAutoFit/>
          </a:bodyPr>
          <a:lstStyle/>
          <a:p>
            <a:r>
              <a:rPr lang="en-US" dirty="0"/>
              <a:t>Overall Algorithm:</a:t>
            </a:r>
          </a:p>
        </p:txBody>
      </p:sp>
      <p:sp>
        <p:nvSpPr>
          <p:cNvPr id="6" name="TextBox 5">
            <a:extLst>
              <a:ext uri="{FF2B5EF4-FFF2-40B4-BE49-F238E27FC236}">
                <a16:creationId xmlns:a16="http://schemas.microsoft.com/office/drawing/2014/main" id="{D442928A-0BA5-34CD-382D-C033B22AE826}"/>
              </a:ext>
            </a:extLst>
          </p:cNvPr>
          <p:cNvSpPr txBox="1"/>
          <p:nvPr/>
        </p:nvSpPr>
        <p:spPr>
          <a:xfrm>
            <a:off x="2314574" y="2437537"/>
            <a:ext cx="7610475" cy="2031325"/>
          </a:xfrm>
          <a:prstGeom prst="rect">
            <a:avLst/>
          </a:prstGeom>
          <a:solidFill>
            <a:schemeClr val="tx1">
              <a:lumMod val="95000"/>
            </a:schemeClr>
          </a:solidFill>
          <a:ln>
            <a:solidFill>
              <a:schemeClr val="bg1"/>
            </a:solidFill>
          </a:ln>
        </p:spPr>
        <p:txBody>
          <a:bodyPr wrap="square" rtlCol="0">
            <a:spAutoFit/>
          </a:bodyPr>
          <a:lstStyle/>
          <a:p>
            <a:r>
              <a:rPr lang="en-US" dirty="0">
                <a:solidFill>
                  <a:schemeClr val="bg1"/>
                </a:solidFill>
              </a:rPr>
              <a:t>Run DFS on Graph G</a:t>
            </a:r>
          </a:p>
          <a:p>
            <a:endParaRPr lang="en-US" dirty="0">
              <a:solidFill>
                <a:schemeClr val="bg1"/>
              </a:solidFill>
            </a:endParaRPr>
          </a:p>
          <a:p>
            <a:r>
              <a:rPr lang="en-US" dirty="0">
                <a:solidFill>
                  <a:schemeClr val="bg1"/>
                </a:solidFill>
              </a:rPr>
              <a:t>Compute Transpose graph G’</a:t>
            </a:r>
          </a:p>
          <a:p>
            <a:endParaRPr lang="en-US" dirty="0">
              <a:solidFill>
                <a:schemeClr val="bg1"/>
              </a:solidFill>
            </a:endParaRPr>
          </a:p>
          <a:p>
            <a:r>
              <a:rPr lang="en-US" dirty="0">
                <a:solidFill>
                  <a:schemeClr val="bg1"/>
                </a:solidFill>
              </a:rPr>
              <a:t>Call DFS again on G’</a:t>
            </a:r>
          </a:p>
          <a:p>
            <a:endParaRPr lang="en-US" dirty="0">
              <a:solidFill>
                <a:schemeClr val="bg1"/>
              </a:solidFill>
            </a:endParaRPr>
          </a:p>
          <a:p>
            <a:r>
              <a:rPr lang="en-US" dirty="0">
                <a:solidFill>
                  <a:schemeClr val="bg1"/>
                </a:solidFill>
              </a:rPr>
              <a:t>Within DFS, nodes explored by each sub-call to DFS-Visit represents one SCC</a:t>
            </a:r>
          </a:p>
        </p:txBody>
      </p:sp>
    </p:spTree>
    <p:extLst>
      <p:ext uri="{BB962C8B-B14F-4D97-AF65-F5344CB8AC3E}">
        <p14:creationId xmlns:p14="http://schemas.microsoft.com/office/powerpoint/2010/main" val="16320343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7C083-05CE-8905-49AE-512E601F7452}"/>
            </a:ext>
          </a:extLst>
        </p:cNvPr>
        <p:cNvGrpSpPr/>
        <p:nvPr/>
      </p:nvGrpSpPr>
      <p:grpSpPr>
        <a:xfrm>
          <a:off x="0" y="0"/>
          <a:ext cx="0" cy="0"/>
          <a:chOff x="0" y="0"/>
          <a:chExt cx="0" cy="0"/>
        </a:xfrm>
      </p:grpSpPr>
      <p:sp>
        <p:nvSpPr>
          <p:cNvPr id="20482" name="Rectangle 2">
            <a:extLst>
              <a:ext uri="{FF2B5EF4-FFF2-40B4-BE49-F238E27FC236}">
                <a16:creationId xmlns:a16="http://schemas.microsoft.com/office/drawing/2014/main" id="{311298D8-40F3-D723-A0BA-7FD296F49CDB}"/>
              </a:ext>
            </a:extLst>
          </p:cNvPr>
          <p:cNvSpPr>
            <a:spLocks noGrp="1" noChangeArrowheads="1"/>
          </p:cNvSpPr>
          <p:nvPr>
            <p:ph type="title"/>
            <p:custDataLst>
              <p:tags r:id="rId1"/>
            </p:custDataLst>
          </p:nvPr>
        </p:nvSpPr>
        <p:spPr>
          <a:xfrm>
            <a:off x="1141413" y="215563"/>
            <a:ext cx="9905998" cy="760831"/>
          </a:xfrm>
        </p:spPr>
        <p:txBody>
          <a:bodyPr/>
          <a:lstStyle/>
          <a:p>
            <a:pPr algn="ctr"/>
            <a:r>
              <a:rPr lang="en-US" dirty="0"/>
              <a:t>What Did we learn in this deck?</a:t>
            </a:r>
          </a:p>
        </p:txBody>
      </p:sp>
      <p:sp>
        <p:nvSpPr>
          <p:cNvPr id="20483" name="Rectangle 3">
            <a:extLst>
              <a:ext uri="{FF2B5EF4-FFF2-40B4-BE49-F238E27FC236}">
                <a16:creationId xmlns:a16="http://schemas.microsoft.com/office/drawing/2014/main" id="{48F51916-5B45-D698-0D24-0DD5BED76EBF}"/>
              </a:ext>
            </a:extLst>
          </p:cNvPr>
          <p:cNvSpPr>
            <a:spLocks noGrp="1" noChangeArrowheads="1"/>
          </p:cNvSpPr>
          <p:nvPr>
            <p:ph sz="quarter" idx="1"/>
            <p:custDataLst>
              <p:tags r:id="rId2"/>
            </p:custDataLst>
          </p:nvPr>
        </p:nvSpPr>
        <p:spPr>
          <a:xfrm>
            <a:off x="1143000" y="1776786"/>
            <a:ext cx="9905999" cy="896669"/>
          </a:xfrm>
          <a:solidFill>
            <a:schemeClr val="tx1">
              <a:lumMod val="95000"/>
            </a:schemeClr>
          </a:solidFill>
          <a:ln>
            <a:solidFill>
              <a:schemeClr val="bg1"/>
            </a:solidFill>
          </a:ln>
        </p:spPr>
        <p:txBody>
          <a:bodyPr anchor="ctr">
            <a:normAutofit/>
          </a:bodyPr>
          <a:lstStyle/>
          <a:p>
            <a:pPr marL="0" indent="0" algn="ctr">
              <a:lnSpc>
                <a:spcPct val="90000"/>
              </a:lnSpc>
              <a:buNone/>
            </a:pPr>
            <a:r>
              <a:rPr lang="en-US" sz="2000" b="1" i="1" dirty="0">
                <a:solidFill>
                  <a:schemeClr val="bg1"/>
                </a:solidFill>
              </a:rPr>
              <a:t>Depth First Search</a:t>
            </a:r>
            <a:r>
              <a:rPr lang="en-US" sz="2000" dirty="0">
                <a:solidFill>
                  <a:schemeClr val="bg1"/>
                </a:solidFill>
              </a:rPr>
              <a:t>: Another way to traverse graphs</a:t>
            </a:r>
          </a:p>
        </p:txBody>
      </p:sp>
      <p:sp>
        <p:nvSpPr>
          <p:cNvPr id="2" name="Rectangle 3">
            <a:extLst>
              <a:ext uri="{FF2B5EF4-FFF2-40B4-BE49-F238E27FC236}">
                <a16:creationId xmlns:a16="http://schemas.microsoft.com/office/drawing/2014/main" id="{C3D0C630-3A82-606D-B4CF-CF36A18B73CC}"/>
              </a:ext>
            </a:extLst>
          </p:cNvPr>
          <p:cNvSpPr txBox="1">
            <a:spLocks noChangeArrowheads="1"/>
          </p:cNvSpPr>
          <p:nvPr>
            <p:custDataLst>
              <p:tags r:id="rId3"/>
            </p:custDataLst>
          </p:nvPr>
        </p:nvSpPr>
        <p:spPr>
          <a:xfrm>
            <a:off x="1141413" y="3093027"/>
            <a:ext cx="9905998" cy="896669"/>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90000"/>
              </a:lnSpc>
              <a:buNone/>
            </a:pPr>
            <a:r>
              <a:rPr lang="en-US" sz="2000" b="1" i="1" dirty="0">
                <a:solidFill>
                  <a:schemeClr val="bg1"/>
                </a:solidFill>
              </a:rPr>
              <a:t>Topological Sort</a:t>
            </a:r>
            <a:r>
              <a:rPr lang="en-US" sz="2000" dirty="0">
                <a:solidFill>
                  <a:schemeClr val="bg1"/>
                </a:solidFill>
              </a:rPr>
              <a:t>: An algorithm for naturally sorting items in a graph</a:t>
            </a:r>
          </a:p>
        </p:txBody>
      </p:sp>
      <p:sp>
        <p:nvSpPr>
          <p:cNvPr id="3" name="Rectangle 3">
            <a:extLst>
              <a:ext uri="{FF2B5EF4-FFF2-40B4-BE49-F238E27FC236}">
                <a16:creationId xmlns:a16="http://schemas.microsoft.com/office/drawing/2014/main" id="{52C1640F-5D3E-F766-51D0-C4C2BB34C4DC}"/>
              </a:ext>
            </a:extLst>
          </p:cNvPr>
          <p:cNvSpPr txBox="1">
            <a:spLocks noChangeArrowheads="1"/>
          </p:cNvSpPr>
          <p:nvPr>
            <p:custDataLst>
              <p:tags r:id="rId4"/>
            </p:custDataLst>
          </p:nvPr>
        </p:nvSpPr>
        <p:spPr>
          <a:xfrm>
            <a:off x="1141413" y="4410383"/>
            <a:ext cx="9905998" cy="896669"/>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90000"/>
              </a:lnSpc>
              <a:buNone/>
            </a:pPr>
            <a:r>
              <a:rPr lang="en-US" sz="2000" b="1" i="1" dirty="0">
                <a:solidFill>
                  <a:schemeClr val="bg1"/>
                </a:solidFill>
              </a:rPr>
              <a:t>Strongly Connected Components</a:t>
            </a:r>
            <a:r>
              <a:rPr lang="en-US" sz="2000" dirty="0">
                <a:solidFill>
                  <a:schemeClr val="bg1"/>
                </a:solidFill>
              </a:rPr>
              <a:t>: Finding patterns in a graph’s structure</a:t>
            </a:r>
          </a:p>
        </p:txBody>
      </p:sp>
    </p:spTree>
    <p:extLst>
      <p:ext uri="{BB962C8B-B14F-4D97-AF65-F5344CB8AC3E}">
        <p14:creationId xmlns:p14="http://schemas.microsoft.com/office/powerpoint/2010/main" val="239845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US" dirty="0"/>
              <a:t>Depth First Search (DFS)</a:t>
            </a:r>
          </a:p>
        </p:txBody>
      </p:sp>
      <p:sp>
        <p:nvSpPr>
          <p:cNvPr id="3" name="Subtitle 2"/>
          <p:cNvSpPr>
            <a:spLocks noGrp="1"/>
          </p:cNvSpPr>
          <p:nvPr>
            <p:ph type="subTitle" idx="1"/>
          </p:nvPr>
        </p:nvSpPr>
        <p:spPr/>
        <p:txBody>
          <a:bodyPr/>
          <a:lstStyle/>
          <a:p>
            <a:pPr algn="ctr"/>
            <a:r>
              <a:rPr lang="en-US" dirty="0"/>
              <a:t>CLRS Section 22.3 on DFS</a:t>
            </a:r>
          </a:p>
          <a:p>
            <a:endParaRPr lang="en-US" dirty="0"/>
          </a:p>
        </p:txBody>
      </p:sp>
    </p:spTree>
    <p:extLst>
      <p:ext uri="{BB962C8B-B14F-4D97-AF65-F5344CB8AC3E}">
        <p14:creationId xmlns:p14="http://schemas.microsoft.com/office/powerpoint/2010/main" val="2361054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custDataLst>
              <p:tags r:id="rId1"/>
            </p:custDataLst>
          </p:nvPr>
        </p:nvSpPr>
        <p:spPr>
          <a:xfrm>
            <a:off x="1143001" y="321466"/>
            <a:ext cx="9905998" cy="745333"/>
          </a:xfrm>
        </p:spPr>
        <p:txBody>
          <a:bodyPr>
            <a:normAutofit/>
          </a:bodyPr>
          <a:lstStyle/>
          <a:p>
            <a:pPr algn="ctr">
              <a:lnSpc>
                <a:spcPct val="90000"/>
              </a:lnSpc>
            </a:pPr>
            <a:r>
              <a:rPr lang="en-US" dirty="0"/>
              <a:t>DFS: Overall Strategy</a:t>
            </a:r>
          </a:p>
        </p:txBody>
      </p:sp>
      <p:sp>
        <p:nvSpPr>
          <p:cNvPr id="43011" name="Rectangle 3"/>
          <p:cNvSpPr>
            <a:spLocks noGrp="1" noChangeArrowheads="1"/>
          </p:cNvSpPr>
          <p:nvPr>
            <p:ph sz="quarter" idx="1"/>
            <p:custDataLst>
              <p:tags r:id="rId2"/>
            </p:custDataLst>
          </p:nvPr>
        </p:nvSpPr>
        <p:spPr>
          <a:xfrm>
            <a:off x="1496788" y="1435774"/>
            <a:ext cx="4480198" cy="1517388"/>
          </a:xfrm>
          <a:solidFill>
            <a:schemeClr val="tx1">
              <a:lumMod val="95000"/>
            </a:schemeClr>
          </a:solidFill>
          <a:ln>
            <a:solidFill>
              <a:schemeClr val="bg1"/>
            </a:solidFill>
          </a:ln>
        </p:spPr>
        <p:txBody>
          <a:bodyPr>
            <a:normAutofit/>
          </a:bodyPr>
          <a:lstStyle/>
          <a:p>
            <a:pPr marL="0" indent="0">
              <a:lnSpc>
                <a:spcPct val="90000"/>
              </a:lnSpc>
              <a:buNone/>
            </a:pPr>
            <a:r>
              <a:rPr lang="en-US" b="1" i="1" dirty="0">
                <a:solidFill>
                  <a:schemeClr val="bg1"/>
                </a:solidFill>
              </a:rPr>
              <a:t>Overall Idea</a:t>
            </a:r>
            <a:r>
              <a:rPr lang="en-US" dirty="0">
                <a:solidFill>
                  <a:schemeClr val="bg1"/>
                </a:solidFill>
              </a:rPr>
              <a:t>: Search as deep as possible down one path until a dead end is reached. Back up and continue after that. </a:t>
            </a:r>
          </a:p>
        </p:txBody>
      </p:sp>
      <p:sp>
        <p:nvSpPr>
          <p:cNvPr id="2" name="Oval 1">
            <a:extLst>
              <a:ext uri="{FF2B5EF4-FFF2-40B4-BE49-F238E27FC236}">
                <a16:creationId xmlns:a16="http://schemas.microsoft.com/office/drawing/2014/main" id="{B068EE68-8B34-2E98-C88D-5214A5628F7E}"/>
              </a:ext>
            </a:extLst>
          </p:cNvPr>
          <p:cNvSpPr/>
          <p:nvPr/>
        </p:nvSpPr>
        <p:spPr>
          <a:xfrm>
            <a:off x="8477574" y="1567561"/>
            <a:ext cx="805912" cy="80591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 name="Oval 2">
            <a:extLst>
              <a:ext uri="{FF2B5EF4-FFF2-40B4-BE49-F238E27FC236}">
                <a16:creationId xmlns:a16="http://schemas.microsoft.com/office/drawing/2014/main" id="{9E70925F-AEB6-61BD-38E2-DF87E5A609B4}"/>
              </a:ext>
            </a:extLst>
          </p:cNvPr>
          <p:cNvSpPr/>
          <p:nvPr/>
        </p:nvSpPr>
        <p:spPr>
          <a:xfrm>
            <a:off x="7512804" y="2550206"/>
            <a:ext cx="805912" cy="80591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5" name="Oval 4">
            <a:extLst>
              <a:ext uri="{FF2B5EF4-FFF2-40B4-BE49-F238E27FC236}">
                <a16:creationId xmlns:a16="http://schemas.microsoft.com/office/drawing/2014/main" id="{DD5E039D-116C-545B-B908-6BED80C28027}"/>
              </a:ext>
            </a:extLst>
          </p:cNvPr>
          <p:cNvSpPr/>
          <p:nvPr/>
        </p:nvSpPr>
        <p:spPr>
          <a:xfrm>
            <a:off x="6491207" y="3626932"/>
            <a:ext cx="805912" cy="80591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6" name="Oval 5">
            <a:extLst>
              <a:ext uri="{FF2B5EF4-FFF2-40B4-BE49-F238E27FC236}">
                <a16:creationId xmlns:a16="http://schemas.microsoft.com/office/drawing/2014/main" id="{6128D23A-4BC8-DE68-FB7F-10E09853A6DE}"/>
              </a:ext>
            </a:extLst>
          </p:cNvPr>
          <p:cNvSpPr/>
          <p:nvPr/>
        </p:nvSpPr>
        <p:spPr>
          <a:xfrm>
            <a:off x="6491207" y="5084508"/>
            <a:ext cx="805912" cy="805912"/>
          </a:xfrm>
          <a:prstGeom prst="ellipse">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7" name="Oval 6">
            <a:extLst>
              <a:ext uri="{FF2B5EF4-FFF2-40B4-BE49-F238E27FC236}">
                <a16:creationId xmlns:a16="http://schemas.microsoft.com/office/drawing/2014/main" id="{CB80C6D1-C9EA-EA57-31F9-F150085665EE}"/>
              </a:ext>
            </a:extLst>
          </p:cNvPr>
          <p:cNvSpPr/>
          <p:nvPr/>
        </p:nvSpPr>
        <p:spPr>
          <a:xfrm>
            <a:off x="8192641" y="3748680"/>
            <a:ext cx="805912" cy="805912"/>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8" name="Oval 7">
            <a:extLst>
              <a:ext uri="{FF2B5EF4-FFF2-40B4-BE49-F238E27FC236}">
                <a16:creationId xmlns:a16="http://schemas.microsoft.com/office/drawing/2014/main" id="{AB9369FB-CEF2-D7B1-A84B-54FEB7918EAA}"/>
              </a:ext>
            </a:extLst>
          </p:cNvPr>
          <p:cNvSpPr/>
          <p:nvPr/>
        </p:nvSpPr>
        <p:spPr>
          <a:xfrm>
            <a:off x="9686442" y="2623088"/>
            <a:ext cx="805912" cy="805912"/>
          </a:xfrm>
          <a:prstGeom prst="ellipse">
            <a:avLst/>
          </a:prstGeom>
          <a:solidFill>
            <a:schemeClr val="accent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0" name="Straight Arrow Connector 9">
            <a:extLst>
              <a:ext uri="{FF2B5EF4-FFF2-40B4-BE49-F238E27FC236}">
                <a16:creationId xmlns:a16="http://schemas.microsoft.com/office/drawing/2014/main" id="{55F33F1C-2A13-BBF8-0DD4-AAE6EBCA7E75}"/>
              </a:ext>
            </a:extLst>
          </p:cNvPr>
          <p:cNvCxnSpPr>
            <a:cxnSpLocks/>
            <a:stCxn id="2" idx="3"/>
            <a:endCxn id="3" idx="7"/>
          </p:cNvCxnSpPr>
          <p:nvPr/>
        </p:nvCxnSpPr>
        <p:spPr>
          <a:xfrm flipH="1">
            <a:off x="8200693" y="2255450"/>
            <a:ext cx="394904" cy="412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5F92AA9-D047-AC49-C96B-C0C37DADB704}"/>
              </a:ext>
            </a:extLst>
          </p:cNvPr>
          <p:cNvCxnSpPr>
            <a:cxnSpLocks/>
            <a:stCxn id="3" idx="3"/>
            <a:endCxn id="5" idx="7"/>
          </p:cNvCxnSpPr>
          <p:nvPr/>
        </p:nvCxnSpPr>
        <p:spPr>
          <a:xfrm flipH="1">
            <a:off x="7179096" y="3238095"/>
            <a:ext cx="451731" cy="506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5290F-BB53-82C7-0F57-434647FB1577}"/>
              </a:ext>
            </a:extLst>
          </p:cNvPr>
          <p:cNvCxnSpPr>
            <a:cxnSpLocks/>
            <a:stCxn id="5" idx="4"/>
            <a:endCxn id="6" idx="0"/>
          </p:cNvCxnSpPr>
          <p:nvPr/>
        </p:nvCxnSpPr>
        <p:spPr>
          <a:xfrm>
            <a:off x="6894163" y="4432844"/>
            <a:ext cx="0" cy="6516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D90B17B-BC3F-85CE-E5BD-C7B37DED9BFD}"/>
              </a:ext>
            </a:extLst>
          </p:cNvPr>
          <p:cNvCxnSpPr>
            <a:cxnSpLocks/>
            <a:stCxn id="5" idx="6"/>
            <a:endCxn id="7" idx="2"/>
          </p:cNvCxnSpPr>
          <p:nvPr/>
        </p:nvCxnSpPr>
        <p:spPr>
          <a:xfrm>
            <a:off x="7297119" y="4029888"/>
            <a:ext cx="895522" cy="12174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E251D8C-FD52-279A-6DD6-F38884F2113B}"/>
              </a:ext>
            </a:extLst>
          </p:cNvPr>
          <p:cNvCxnSpPr>
            <a:cxnSpLocks/>
            <a:stCxn id="7" idx="3"/>
            <a:endCxn id="6" idx="7"/>
          </p:cNvCxnSpPr>
          <p:nvPr/>
        </p:nvCxnSpPr>
        <p:spPr>
          <a:xfrm flipH="1">
            <a:off x="7179096" y="4436569"/>
            <a:ext cx="1131568" cy="76596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CB0A70-40C7-49B1-515F-915520AE9054}"/>
              </a:ext>
            </a:extLst>
          </p:cNvPr>
          <p:cNvCxnSpPr>
            <a:cxnSpLocks/>
            <a:stCxn id="2" idx="5"/>
            <a:endCxn id="8" idx="1"/>
          </p:cNvCxnSpPr>
          <p:nvPr/>
        </p:nvCxnSpPr>
        <p:spPr>
          <a:xfrm>
            <a:off x="9165463" y="2255450"/>
            <a:ext cx="639002" cy="485661"/>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A081EA-5CE2-1C21-3109-63F5675DD832}"/>
              </a:ext>
            </a:extLst>
          </p:cNvPr>
          <p:cNvCxnSpPr>
            <a:cxnSpLocks/>
            <a:stCxn id="8" idx="2"/>
            <a:endCxn id="3" idx="6"/>
          </p:cNvCxnSpPr>
          <p:nvPr/>
        </p:nvCxnSpPr>
        <p:spPr>
          <a:xfrm flipH="1" flipV="1">
            <a:off x="8318716" y="2953162"/>
            <a:ext cx="1367726" cy="72882"/>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DADA625-961D-6153-5592-46C1AE28DCC6}"/>
              </a:ext>
            </a:extLst>
          </p:cNvPr>
          <p:cNvCxnSpPr>
            <a:cxnSpLocks/>
            <a:stCxn id="8" idx="4"/>
            <a:endCxn id="54" idx="0"/>
          </p:cNvCxnSpPr>
          <p:nvPr/>
        </p:nvCxnSpPr>
        <p:spPr>
          <a:xfrm>
            <a:off x="10089398" y="3429000"/>
            <a:ext cx="0" cy="1042275"/>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7D5F7AE-3444-66AB-8742-287AE1DC48A5}"/>
              </a:ext>
            </a:extLst>
          </p:cNvPr>
          <p:cNvSpPr/>
          <p:nvPr/>
        </p:nvSpPr>
        <p:spPr>
          <a:xfrm>
            <a:off x="9686442" y="4471275"/>
            <a:ext cx="805912" cy="805912"/>
          </a:xfrm>
          <a:prstGeom prst="ellipse">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56" name="TextBox 55">
            <a:extLst>
              <a:ext uri="{FF2B5EF4-FFF2-40B4-BE49-F238E27FC236}">
                <a16:creationId xmlns:a16="http://schemas.microsoft.com/office/drawing/2014/main" id="{12B7753C-5EA4-8686-01BA-09214F15E709}"/>
              </a:ext>
            </a:extLst>
          </p:cNvPr>
          <p:cNvSpPr txBox="1"/>
          <p:nvPr/>
        </p:nvSpPr>
        <p:spPr>
          <a:xfrm>
            <a:off x="1403894" y="4002202"/>
            <a:ext cx="3525861" cy="1200329"/>
          </a:xfrm>
          <a:prstGeom prst="rect">
            <a:avLst/>
          </a:prstGeom>
          <a:noFill/>
        </p:spPr>
        <p:txBody>
          <a:bodyPr wrap="square" rtlCol="0">
            <a:spAutoFit/>
          </a:bodyPr>
          <a:lstStyle/>
          <a:p>
            <a:r>
              <a:rPr lang="en-US" dirty="0"/>
              <a:t>For example, DFS might search nodes 1,2,4,6 first. Once we hit a dead end, we will back up and search other avenues (e.g., node 5)</a:t>
            </a:r>
          </a:p>
        </p:txBody>
      </p:sp>
      <p:cxnSp>
        <p:nvCxnSpPr>
          <p:cNvPr id="58" name="Straight Connector 57">
            <a:extLst>
              <a:ext uri="{FF2B5EF4-FFF2-40B4-BE49-F238E27FC236}">
                <a16:creationId xmlns:a16="http://schemas.microsoft.com/office/drawing/2014/main" id="{E52DB9AF-5BC7-923E-1C0C-784854FA9969}"/>
              </a:ext>
            </a:extLst>
          </p:cNvPr>
          <p:cNvCxnSpPr/>
          <p:nvPr/>
        </p:nvCxnSpPr>
        <p:spPr>
          <a:xfrm>
            <a:off x="4804475" y="4471275"/>
            <a:ext cx="1077132" cy="2169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3315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custDataLst>
              <p:tags r:id="rId1"/>
            </p:custDataLst>
          </p:nvPr>
        </p:nvSpPr>
        <p:spPr>
          <a:xfrm>
            <a:off x="1141413" y="277696"/>
            <a:ext cx="9905998" cy="744769"/>
          </a:xfrm>
        </p:spPr>
        <p:txBody>
          <a:bodyPr/>
          <a:lstStyle/>
          <a:p>
            <a:pPr algn="ctr"/>
            <a:r>
              <a:rPr lang="en-US" dirty="0"/>
              <a:t>Depth-First Search: Node Colors</a:t>
            </a:r>
          </a:p>
        </p:txBody>
      </p:sp>
      <p:sp>
        <p:nvSpPr>
          <p:cNvPr id="35843" name="Rectangle 3"/>
          <p:cNvSpPr>
            <a:spLocks noGrp="1" noChangeArrowheads="1"/>
          </p:cNvSpPr>
          <p:nvPr>
            <p:ph idx="1"/>
            <p:custDataLst>
              <p:tags r:id="rId2"/>
            </p:custDataLst>
          </p:nvPr>
        </p:nvSpPr>
        <p:spPr>
          <a:xfrm>
            <a:off x="1317578" y="1758559"/>
            <a:ext cx="4056600" cy="1135821"/>
          </a:xfrm>
          <a:solidFill>
            <a:schemeClr val="tx1">
              <a:lumMod val="95000"/>
            </a:schemeClr>
          </a:solidFill>
          <a:ln>
            <a:solidFill>
              <a:schemeClr val="bg1"/>
            </a:solidFill>
          </a:ln>
        </p:spPr>
        <p:txBody>
          <a:bodyPr>
            <a:normAutofit/>
          </a:bodyPr>
          <a:lstStyle/>
          <a:p>
            <a:pPr marL="0" indent="0" algn="ctr">
              <a:buNone/>
            </a:pPr>
            <a:r>
              <a:rPr lang="en-US" dirty="0">
                <a:solidFill>
                  <a:sysClr val="windowText" lastClr="000000"/>
                </a:solidFill>
              </a:rPr>
              <a:t>Same node colors as before; white, gray, and black:</a:t>
            </a:r>
          </a:p>
        </p:txBody>
      </p:sp>
      <p:cxnSp>
        <p:nvCxnSpPr>
          <p:cNvPr id="3" name="Straight Connector 2">
            <a:extLst>
              <a:ext uri="{FF2B5EF4-FFF2-40B4-BE49-F238E27FC236}">
                <a16:creationId xmlns:a16="http://schemas.microsoft.com/office/drawing/2014/main" id="{8E763D23-30A9-9A1A-163D-B7EF8EF95FAF}"/>
              </a:ext>
            </a:extLst>
          </p:cNvPr>
          <p:cNvCxnSpPr>
            <a:cxnSpLocks/>
          </p:cNvCxnSpPr>
          <p:nvPr/>
        </p:nvCxnSpPr>
        <p:spPr>
          <a:xfrm>
            <a:off x="5835535" y="1163782"/>
            <a:ext cx="0" cy="54115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FA449B72-FC09-3FA3-3613-C44AEA9A3184}"/>
              </a:ext>
            </a:extLst>
          </p:cNvPr>
          <p:cNvSpPr/>
          <p:nvPr/>
        </p:nvSpPr>
        <p:spPr>
          <a:xfrm>
            <a:off x="1487978" y="3429000"/>
            <a:ext cx="673331" cy="673331"/>
          </a:xfrm>
          <a:prstGeom prst="ellipse">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39D3703-7439-8C17-AF4A-8AFF0A93B83D}"/>
              </a:ext>
            </a:extLst>
          </p:cNvPr>
          <p:cNvSpPr/>
          <p:nvPr/>
        </p:nvSpPr>
        <p:spPr>
          <a:xfrm>
            <a:off x="1496291" y="4464716"/>
            <a:ext cx="673331" cy="673331"/>
          </a:xfrm>
          <a:prstGeom prst="ellipse">
            <a:avLst/>
          </a:prstGeom>
          <a:solidFill>
            <a:schemeClr val="tx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2AA43BE-9E84-53C7-9D3D-6474FA70B622}"/>
              </a:ext>
            </a:extLst>
          </p:cNvPr>
          <p:cNvSpPr/>
          <p:nvPr/>
        </p:nvSpPr>
        <p:spPr>
          <a:xfrm>
            <a:off x="1496291" y="5500432"/>
            <a:ext cx="673331" cy="673331"/>
          </a:xfrm>
          <a:prstGeom prst="ellipse">
            <a:avLst/>
          </a:prstGeom>
          <a:solidFill>
            <a:schemeClr val="bg1"/>
          </a:solid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05B362D4-926A-6A49-725A-B54CE3925D5F}"/>
              </a:ext>
            </a:extLst>
          </p:cNvPr>
          <p:cNvSpPr txBox="1">
            <a:spLocks noChangeArrowheads="1"/>
          </p:cNvSpPr>
          <p:nvPr>
            <p:custDataLst>
              <p:tags r:id="rId3"/>
            </p:custDataLst>
          </p:nvPr>
        </p:nvSpPr>
        <p:spPr>
          <a:xfrm>
            <a:off x="2260664" y="3429000"/>
            <a:ext cx="3113515" cy="67333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White: This node has not been seen yet</a:t>
            </a:r>
          </a:p>
        </p:txBody>
      </p:sp>
      <p:sp>
        <p:nvSpPr>
          <p:cNvPr id="10" name="Rectangle 3">
            <a:extLst>
              <a:ext uri="{FF2B5EF4-FFF2-40B4-BE49-F238E27FC236}">
                <a16:creationId xmlns:a16="http://schemas.microsoft.com/office/drawing/2014/main" id="{F6D4EB4B-5EBE-6B18-70CB-25B703411040}"/>
              </a:ext>
            </a:extLst>
          </p:cNvPr>
          <p:cNvSpPr txBox="1">
            <a:spLocks noChangeArrowheads="1"/>
          </p:cNvSpPr>
          <p:nvPr>
            <p:custDataLst>
              <p:tags r:id="rId4"/>
            </p:custDataLst>
          </p:nvPr>
        </p:nvSpPr>
        <p:spPr>
          <a:xfrm>
            <a:off x="2260663" y="4464717"/>
            <a:ext cx="3113515" cy="67333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Gray: This node has been seen but NOT processed</a:t>
            </a:r>
          </a:p>
        </p:txBody>
      </p:sp>
      <p:sp>
        <p:nvSpPr>
          <p:cNvPr id="11" name="Rectangle 3">
            <a:extLst>
              <a:ext uri="{FF2B5EF4-FFF2-40B4-BE49-F238E27FC236}">
                <a16:creationId xmlns:a16="http://schemas.microsoft.com/office/drawing/2014/main" id="{25881AFF-5966-5FBA-F05C-81ED5AF43285}"/>
              </a:ext>
            </a:extLst>
          </p:cNvPr>
          <p:cNvSpPr txBox="1">
            <a:spLocks noChangeArrowheads="1"/>
          </p:cNvSpPr>
          <p:nvPr>
            <p:custDataLst>
              <p:tags r:id="rId5"/>
            </p:custDataLst>
          </p:nvPr>
        </p:nvSpPr>
        <p:spPr>
          <a:xfrm>
            <a:off x="2260663" y="5500433"/>
            <a:ext cx="3113515" cy="67333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Black: This node has been processed (we are done with it)</a:t>
            </a:r>
          </a:p>
        </p:txBody>
      </p:sp>
      <p:sp>
        <p:nvSpPr>
          <p:cNvPr id="2" name="Oval 1">
            <a:extLst>
              <a:ext uri="{FF2B5EF4-FFF2-40B4-BE49-F238E27FC236}">
                <a16:creationId xmlns:a16="http://schemas.microsoft.com/office/drawing/2014/main" id="{2AB0F267-C51A-1DBF-F87D-55E9BF5A09F1}"/>
              </a:ext>
            </a:extLst>
          </p:cNvPr>
          <p:cNvSpPr/>
          <p:nvPr/>
        </p:nvSpPr>
        <p:spPr>
          <a:xfrm>
            <a:off x="8477574" y="1567561"/>
            <a:ext cx="805912" cy="805912"/>
          </a:xfrm>
          <a:prstGeom prst="ellipse">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4" name="Oval 3">
            <a:extLst>
              <a:ext uri="{FF2B5EF4-FFF2-40B4-BE49-F238E27FC236}">
                <a16:creationId xmlns:a16="http://schemas.microsoft.com/office/drawing/2014/main" id="{3728C847-C1CC-2CFD-BD13-4CFC99117861}"/>
              </a:ext>
            </a:extLst>
          </p:cNvPr>
          <p:cNvSpPr/>
          <p:nvPr/>
        </p:nvSpPr>
        <p:spPr>
          <a:xfrm>
            <a:off x="7512804" y="2550206"/>
            <a:ext cx="805912" cy="805912"/>
          </a:xfrm>
          <a:prstGeom prst="ellipse">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5" name="Oval 4">
            <a:extLst>
              <a:ext uri="{FF2B5EF4-FFF2-40B4-BE49-F238E27FC236}">
                <a16:creationId xmlns:a16="http://schemas.microsoft.com/office/drawing/2014/main" id="{860ED5F1-658E-4B5A-2A76-022853BA76AC}"/>
              </a:ext>
            </a:extLst>
          </p:cNvPr>
          <p:cNvSpPr/>
          <p:nvPr/>
        </p:nvSpPr>
        <p:spPr>
          <a:xfrm>
            <a:off x="6491207" y="3626932"/>
            <a:ext cx="805912" cy="805912"/>
          </a:xfrm>
          <a:prstGeom prst="ellipse">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7" name="Oval 16">
            <a:extLst>
              <a:ext uri="{FF2B5EF4-FFF2-40B4-BE49-F238E27FC236}">
                <a16:creationId xmlns:a16="http://schemas.microsoft.com/office/drawing/2014/main" id="{CAD60D27-9F39-B566-76FE-36FDED918DB6}"/>
              </a:ext>
            </a:extLst>
          </p:cNvPr>
          <p:cNvSpPr/>
          <p:nvPr/>
        </p:nvSpPr>
        <p:spPr>
          <a:xfrm>
            <a:off x="6491207" y="5084508"/>
            <a:ext cx="805912" cy="805912"/>
          </a:xfrm>
          <a:prstGeom prst="ellipse">
            <a:avLst/>
          </a:prstGeom>
          <a:solidFill>
            <a:schemeClr val="tx1">
              <a:lumMod val="95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8" name="Oval 17">
            <a:extLst>
              <a:ext uri="{FF2B5EF4-FFF2-40B4-BE49-F238E27FC236}">
                <a16:creationId xmlns:a16="http://schemas.microsoft.com/office/drawing/2014/main" id="{F7BAF5E6-36D0-3186-8382-0251D50AD8A1}"/>
              </a:ext>
            </a:extLst>
          </p:cNvPr>
          <p:cNvSpPr/>
          <p:nvPr/>
        </p:nvSpPr>
        <p:spPr>
          <a:xfrm>
            <a:off x="8192641" y="3748680"/>
            <a:ext cx="805912" cy="805912"/>
          </a:xfrm>
          <a:prstGeom prst="ellipse">
            <a:avLst/>
          </a:prstGeom>
          <a:solidFill>
            <a:schemeClr val="tx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9" name="Oval 18">
            <a:extLst>
              <a:ext uri="{FF2B5EF4-FFF2-40B4-BE49-F238E27FC236}">
                <a16:creationId xmlns:a16="http://schemas.microsoft.com/office/drawing/2014/main" id="{E3D9C15A-4705-185A-9EE4-A687310E8AC3}"/>
              </a:ext>
            </a:extLst>
          </p:cNvPr>
          <p:cNvSpPr/>
          <p:nvPr/>
        </p:nvSpPr>
        <p:spPr>
          <a:xfrm>
            <a:off x="9686442" y="2623088"/>
            <a:ext cx="805912" cy="805912"/>
          </a:xfrm>
          <a:prstGeom prst="ellipse">
            <a:avLst/>
          </a:prstGeom>
          <a:solidFill>
            <a:schemeClr val="tx1">
              <a:lumMod val="5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20" name="Straight Arrow Connector 19">
            <a:extLst>
              <a:ext uri="{FF2B5EF4-FFF2-40B4-BE49-F238E27FC236}">
                <a16:creationId xmlns:a16="http://schemas.microsoft.com/office/drawing/2014/main" id="{61463AF2-DBD6-A19A-8596-B8ED80CA4302}"/>
              </a:ext>
            </a:extLst>
          </p:cNvPr>
          <p:cNvCxnSpPr>
            <a:cxnSpLocks/>
            <a:stCxn id="2" idx="3"/>
            <a:endCxn id="4" idx="7"/>
          </p:cNvCxnSpPr>
          <p:nvPr/>
        </p:nvCxnSpPr>
        <p:spPr>
          <a:xfrm flipH="1">
            <a:off x="8200693" y="2255450"/>
            <a:ext cx="394904" cy="41277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802FBA2-8D0E-EECE-790B-E21E57368BED}"/>
              </a:ext>
            </a:extLst>
          </p:cNvPr>
          <p:cNvCxnSpPr>
            <a:cxnSpLocks/>
            <a:stCxn id="4" idx="3"/>
            <a:endCxn id="5" idx="7"/>
          </p:cNvCxnSpPr>
          <p:nvPr/>
        </p:nvCxnSpPr>
        <p:spPr>
          <a:xfrm flipH="1">
            <a:off x="7179096" y="3238095"/>
            <a:ext cx="451731" cy="506860"/>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798777A-5FD0-5284-6D4F-37D25800AC73}"/>
              </a:ext>
            </a:extLst>
          </p:cNvPr>
          <p:cNvCxnSpPr>
            <a:cxnSpLocks/>
            <a:stCxn id="5" idx="4"/>
            <a:endCxn id="17" idx="0"/>
          </p:cNvCxnSpPr>
          <p:nvPr/>
        </p:nvCxnSpPr>
        <p:spPr>
          <a:xfrm>
            <a:off x="6894163" y="4432844"/>
            <a:ext cx="0" cy="651664"/>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7DBA056-D954-E9F4-93CE-B429324EF9FD}"/>
              </a:ext>
            </a:extLst>
          </p:cNvPr>
          <p:cNvCxnSpPr>
            <a:cxnSpLocks/>
            <a:stCxn id="5" idx="6"/>
            <a:endCxn id="18" idx="2"/>
          </p:cNvCxnSpPr>
          <p:nvPr/>
        </p:nvCxnSpPr>
        <p:spPr>
          <a:xfrm>
            <a:off x="7297119" y="4029888"/>
            <a:ext cx="895522" cy="121748"/>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BC8602F-6B1F-C1BA-DFC5-494B0603973D}"/>
              </a:ext>
            </a:extLst>
          </p:cNvPr>
          <p:cNvCxnSpPr>
            <a:cxnSpLocks/>
            <a:stCxn id="18" idx="3"/>
            <a:endCxn id="17" idx="7"/>
          </p:cNvCxnSpPr>
          <p:nvPr/>
        </p:nvCxnSpPr>
        <p:spPr>
          <a:xfrm flipH="1">
            <a:off x="7179096" y="4436569"/>
            <a:ext cx="1131568" cy="76596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01AD131-9854-2AD4-7700-C4FAE1AA795D}"/>
              </a:ext>
            </a:extLst>
          </p:cNvPr>
          <p:cNvCxnSpPr>
            <a:cxnSpLocks/>
            <a:stCxn id="2" idx="5"/>
            <a:endCxn id="19" idx="1"/>
          </p:cNvCxnSpPr>
          <p:nvPr/>
        </p:nvCxnSpPr>
        <p:spPr>
          <a:xfrm>
            <a:off x="9165463" y="2255450"/>
            <a:ext cx="639002" cy="485661"/>
          </a:xfrm>
          <a:prstGeom prst="straightConnector1">
            <a:avLst/>
          </a:prstGeom>
          <a:ln>
            <a:solidFill>
              <a:schemeClr val="tx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B70EDB8-33A5-02AD-8B49-D3A7E0D67D2F}"/>
              </a:ext>
            </a:extLst>
          </p:cNvPr>
          <p:cNvCxnSpPr>
            <a:cxnSpLocks/>
            <a:stCxn id="19" idx="2"/>
            <a:endCxn id="4" idx="6"/>
          </p:cNvCxnSpPr>
          <p:nvPr/>
        </p:nvCxnSpPr>
        <p:spPr>
          <a:xfrm flipH="1" flipV="1">
            <a:off x="8318716" y="2953162"/>
            <a:ext cx="1367726" cy="72882"/>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57C3AB-4199-15D9-184D-9CA9FF094DC4}"/>
              </a:ext>
            </a:extLst>
          </p:cNvPr>
          <p:cNvCxnSpPr>
            <a:cxnSpLocks/>
            <a:stCxn id="19" idx="4"/>
            <a:endCxn id="28" idx="0"/>
          </p:cNvCxnSpPr>
          <p:nvPr/>
        </p:nvCxnSpPr>
        <p:spPr>
          <a:xfrm>
            <a:off x="10089398" y="3429000"/>
            <a:ext cx="0" cy="10422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2A532D11-0867-7FEB-B446-72E8952603BC}"/>
              </a:ext>
            </a:extLst>
          </p:cNvPr>
          <p:cNvSpPr/>
          <p:nvPr/>
        </p:nvSpPr>
        <p:spPr>
          <a:xfrm>
            <a:off x="9686442" y="4471275"/>
            <a:ext cx="805912" cy="805912"/>
          </a:xfrm>
          <a:prstGeom prst="ellips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7</a:t>
            </a:r>
          </a:p>
        </p:txBody>
      </p:sp>
    </p:spTree>
    <p:extLst>
      <p:ext uri="{BB962C8B-B14F-4D97-AF65-F5344CB8AC3E}">
        <p14:creationId xmlns:p14="http://schemas.microsoft.com/office/powerpoint/2010/main" val="110618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custDataLst>
              <p:tags r:id="rId1"/>
            </p:custDataLst>
          </p:nvPr>
        </p:nvSpPr>
        <p:spPr>
          <a:xfrm>
            <a:off x="1141413" y="300804"/>
            <a:ext cx="9905998" cy="714336"/>
          </a:xfrm>
        </p:spPr>
        <p:txBody>
          <a:bodyPr/>
          <a:lstStyle/>
          <a:p>
            <a:pPr algn="ctr"/>
            <a:r>
              <a:rPr lang="en-US" dirty="0"/>
              <a:t>depth-first search, example</a:t>
            </a:r>
          </a:p>
        </p:txBody>
      </p:sp>
      <p:pic>
        <p:nvPicPr>
          <p:cNvPr id="4" name="Picture 3">
            <a:extLst>
              <a:ext uri="{FF2B5EF4-FFF2-40B4-BE49-F238E27FC236}">
                <a16:creationId xmlns:a16="http://schemas.microsoft.com/office/drawing/2014/main" id="{145AB879-32F5-DB4D-8EF0-D24F88DC4B9F}"/>
              </a:ext>
            </a:extLst>
          </p:cNvPr>
          <p:cNvPicPr>
            <a:picLocks noChangeAspect="1"/>
          </p:cNvPicPr>
          <p:nvPr/>
        </p:nvPicPr>
        <p:blipFill>
          <a:blip r:embed="rId3"/>
          <a:stretch>
            <a:fillRect/>
          </a:stretch>
        </p:blipFill>
        <p:spPr>
          <a:xfrm>
            <a:off x="1534334" y="1510795"/>
            <a:ext cx="4905212" cy="4760086"/>
          </a:xfrm>
          <a:prstGeom prst="rect">
            <a:avLst/>
          </a:prstGeom>
        </p:spPr>
      </p:pic>
    </p:spTree>
    <p:extLst>
      <p:ext uri="{BB962C8B-B14F-4D97-AF65-F5344CB8AC3E}">
        <p14:creationId xmlns:p14="http://schemas.microsoft.com/office/powerpoint/2010/main" val="341163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DC899953-8137-FC48-86D6-560FE8BECF94}"/>
              </a:ext>
            </a:extLst>
          </p:cNvPr>
          <p:cNvSpPr>
            <a:spLocks noGrp="1"/>
          </p:cNvSpPr>
          <p:nvPr>
            <p:ph type="title"/>
          </p:nvPr>
        </p:nvSpPr>
        <p:spPr>
          <a:xfrm>
            <a:off x="1143001" y="254308"/>
            <a:ext cx="9905998" cy="753082"/>
          </a:xfrm>
        </p:spPr>
        <p:txBody>
          <a:bodyPr/>
          <a:lstStyle/>
          <a:p>
            <a:pPr algn="ctr"/>
            <a:r>
              <a:rPr lang="en-US" altLang="en-US" dirty="0">
                <a:latin typeface="Calibri" panose="020F0502020204030204" pitchFamily="34" charset="0"/>
                <a:ea typeface="ＭＳ Ｐゴシック" panose="020B0600070205080204" pitchFamily="34" charset="-128"/>
              </a:rPr>
              <a:t>DFS Algorithm 1 (Recursion)</a:t>
            </a:r>
          </a:p>
        </p:txBody>
      </p:sp>
      <p:sp>
        <p:nvSpPr>
          <p:cNvPr id="44034" name="TextBox 3">
            <a:extLst>
              <a:ext uri="{FF2B5EF4-FFF2-40B4-BE49-F238E27FC236}">
                <a16:creationId xmlns:a16="http://schemas.microsoft.com/office/drawing/2014/main" id="{C4214A06-ABFD-D04F-A35D-CF8B0C91C2DF}"/>
              </a:ext>
            </a:extLst>
          </p:cNvPr>
          <p:cNvSpPr txBox="1">
            <a:spLocks noChangeArrowheads="1"/>
          </p:cNvSpPr>
          <p:nvPr/>
        </p:nvSpPr>
        <p:spPr bwMode="auto">
          <a:xfrm>
            <a:off x="1832675" y="2709663"/>
            <a:ext cx="3808709" cy="2554545"/>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dirty="0">
                <a:solidFill>
                  <a:schemeClr val="bg1"/>
                </a:solidFill>
                <a:latin typeface="Calibri" panose="020F0502020204030204" pitchFamily="34" charset="0"/>
              </a:rPr>
              <a:t>DFS(G):</a:t>
            </a:r>
          </a:p>
          <a:p>
            <a:r>
              <a:rPr lang="en-US" altLang="en-US" sz="2000" dirty="0">
                <a:solidFill>
                  <a:schemeClr val="bg1"/>
                </a:solidFill>
                <a:latin typeface="Calibri" panose="020F0502020204030204" pitchFamily="34" charset="0"/>
              </a:rPr>
              <a:t>    for each vertex u in G.V</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u.</a:t>
            </a:r>
            <a:r>
              <a:rPr lang="el-GR" altLang="en-US" sz="2000" dirty="0">
                <a:solidFill>
                  <a:schemeClr val="bg1"/>
                </a:solidFill>
                <a:latin typeface="Calibri" panose="020F0502020204030204" pitchFamily="34" charset="0"/>
              </a:rPr>
              <a:t>π</a:t>
            </a:r>
            <a:r>
              <a:rPr lang="en-US" altLang="en-US" sz="2000" dirty="0">
                <a:solidFill>
                  <a:schemeClr val="bg1"/>
                </a:solidFill>
                <a:latin typeface="Calibri" panose="020F0502020204030204" pitchFamily="34" charset="0"/>
              </a:rPr>
              <a:t> = NIL</a:t>
            </a:r>
          </a:p>
          <a:p>
            <a:r>
              <a:rPr lang="en-US" altLang="en-US" sz="2000" dirty="0">
                <a:solidFill>
                  <a:schemeClr val="bg1"/>
                </a:solidFill>
                <a:latin typeface="Calibri" panose="020F0502020204030204" pitchFamily="34" charset="0"/>
              </a:rPr>
              <a:t>    time = 0</a:t>
            </a:r>
          </a:p>
          <a:p>
            <a:r>
              <a:rPr lang="en-US" altLang="en-US" sz="2000" dirty="0">
                <a:solidFill>
                  <a:schemeClr val="bg1"/>
                </a:solidFill>
                <a:latin typeface="Calibri" panose="020F0502020204030204" pitchFamily="34" charset="0"/>
              </a:rPr>
              <a:t>    for each vertex u in G.V</a:t>
            </a:r>
          </a:p>
          <a:p>
            <a:r>
              <a:rPr lang="en-US" altLang="en-US" sz="2000" dirty="0">
                <a:solidFill>
                  <a:schemeClr val="bg1"/>
                </a:solidFill>
                <a:latin typeface="Calibri" panose="020F0502020204030204" pitchFamily="34" charset="0"/>
              </a:rPr>
              <a:t>        if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DFS-VISIT(G, u)</a:t>
            </a:r>
          </a:p>
        </p:txBody>
      </p:sp>
      <p:sp>
        <p:nvSpPr>
          <p:cNvPr id="3" name="TextBox 3">
            <a:extLst>
              <a:ext uri="{FF2B5EF4-FFF2-40B4-BE49-F238E27FC236}">
                <a16:creationId xmlns:a16="http://schemas.microsoft.com/office/drawing/2014/main" id="{EC7E77EC-A38B-F7B3-A99B-31F8FFDDD2BD}"/>
              </a:ext>
            </a:extLst>
          </p:cNvPr>
          <p:cNvSpPr txBox="1">
            <a:spLocks noChangeArrowheads="1"/>
          </p:cNvSpPr>
          <p:nvPr/>
        </p:nvSpPr>
        <p:spPr bwMode="auto">
          <a:xfrm>
            <a:off x="6834753" y="2247999"/>
            <a:ext cx="3611105" cy="3477875"/>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dirty="0">
                <a:solidFill>
                  <a:schemeClr val="bg1"/>
                </a:solidFill>
                <a:latin typeface="Calibri" panose="020F0502020204030204" pitchFamily="34" charset="0"/>
              </a:rPr>
              <a:t>DFS-VISIT(G, u):</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u.d</a:t>
            </a:r>
            <a:r>
              <a:rPr lang="en-US" altLang="en-US" sz="2000" dirty="0">
                <a:solidFill>
                  <a:schemeClr val="bg1"/>
                </a:solidFill>
                <a:latin typeface="Calibri" panose="020F0502020204030204" pitchFamily="34" charset="0"/>
              </a:rPr>
              <a:t> = time</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GRAY</a:t>
            </a:r>
          </a:p>
          <a:p>
            <a:r>
              <a:rPr lang="en-US" altLang="en-US" sz="2000" dirty="0">
                <a:solidFill>
                  <a:schemeClr val="bg1"/>
                </a:solidFill>
                <a:latin typeface="Calibri" panose="020F0502020204030204" pitchFamily="34" charset="0"/>
              </a:rPr>
              <a:t>    for each v in </a:t>
            </a:r>
            <a:r>
              <a:rPr lang="en-US" altLang="en-US" sz="2000" dirty="0" err="1">
                <a:solidFill>
                  <a:schemeClr val="bg1"/>
                </a:solidFill>
                <a:latin typeface="Calibri" panose="020F0502020204030204" pitchFamily="34" charset="0"/>
              </a:rPr>
              <a:t>G.Adj</a:t>
            </a:r>
            <a:r>
              <a:rPr lang="en-US" altLang="en-US" sz="2000" dirty="0">
                <a:solidFill>
                  <a:schemeClr val="bg1"/>
                </a:solidFill>
                <a:latin typeface="Calibri" panose="020F0502020204030204" pitchFamily="34" charset="0"/>
              </a:rPr>
              <a:t>[u]</a:t>
            </a:r>
          </a:p>
          <a:p>
            <a:r>
              <a:rPr lang="en-US" altLang="en-US" sz="2000" dirty="0">
                <a:solidFill>
                  <a:schemeClr val="bg1"/>
                </a:solidFill>
                <a:latin typeface="Calibri" panose="020F0502020204030204" pitchFamily="34" charset="0"/>
              </a:rPr>
              <a:t>        if </a:t>
            </a:r>
            <a:r>
              <a:rPr lang="en-US" altLang="en-US" sz="2000" dirty="0" err="1">
                <a:solidFill>
                  <a:schemeClr val="bg1"/>
                </a:solidFill>
                <a:latin typeface="Calibri" panose="020F0502020204030204" pitchFamily="34" charset="0"/>
              </a:rPr>
              <a:t>v.color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v.</a:t>
            </a:r>
            <a:r>
              <a:rPr lang="el-GR" altLang="en-US" sz="2000" dirty="0">
                <a:solidFill>
                  <a:schemeClr val="bg1"/>
                </a:solidFill>
                <a:latin typeface="Calibri" panose="020F0502020204030204" pitchFamily="34" charset="0"/>
              </a:rPr>
              <a:t>π</a:t>
            </a:r>
            <a:r>
              <a:rPr lang="en-US" altLang="en-US" sz="2000" dirty="0">
                <a:solidFill>
                  <a:schemeClr val="bg1"/>
                </a:solidFill>
                <a:latin typeface="Calibri" panose="020F0502020204030204" pitchFamily="34" charset="0"/>
              </a:rPr>
              <a:t> = u</a:t>
            </a:r>
          </a:p>
          <a:p>
            <a:r>
              <a:rPr lang="en-US" altLang="en-US" sz="2000" dirty="0">
                <a:solidFill>
                  <a:schemeClr val="bg1"/>
                </a:solidFill>
                <a:latin typeface="Calibri" panose="020F0502020204030204" pitchFamily="34" charset="0"/>
              </a:rPr>
              <a:t>            DFS-VISIT(G, v)</a:t>
            </a:r>
            <a:endParaRPr lang="en-US" altLang="ja-JP" sz="2000" dirty="0">
              <a:solidFill>
                <a:schemeClr val="bg1"/>
              </a:solidFill>
              <a:latin typeface="Calibri" panose="020F0502020204030204" pitchFamily="34" charset="0"/>
            </a:endParaRP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BLACK</a:t>
            </a:r>
          </a:p>
          <a:p>
            <a:r>
              <a:rPr lang="en-US" altLang="en-US" sz="2000" dirty="0">
                <a:solidFill>
                  <a:schemeClr val="bg1"/>
                </a:solidFill>
                <a:latin typeface="Calibri" panose="020F0502020204030204" pitchFamily="34" charset="0"/>
              </a:rPr>
              <a:t>    time = time + 1</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u.f</a:t>
            </a:r>
            <a:r>
              <a:rPr lang="en-US" altLang="en-US" sz="2000" dirty="0">
                <a:solidFill>
                  <a:schemeClr val="bg1"/>
                </a:solidFill>
                <a:latin typeface="Calibri" panose="020F0502020204030204" pitchFamily="34" charset="0"/>
              </a:rPr>
              <a:t> = time</a:t>
            </a:r>
          </a:p>
        </p:txBody>
      </p:sp>
      <p:sp>
        <p:nvSpPr>
          <p:cNvPr id="4" name="TextBox 3">
            <a:extLst>
              <a:ext uri="{FF2B5EF4-FFF2-40B4-BE49-F238E27FC236}">
                <a16:creationId xmlns:a16="http://schemas.microsoft.com/office/drawing/2014/main" id="{13460939-5381-4FD7-EA98-DF1EA68D16D8}"/>
              </a:ext>
            </a:extLst>
          </p:cNvPr>
          <p:cNvSpPr txBox="1"/>
          <p:nvPr/>
        </p:nvSpPr>
        <p:spPr>
          <a:xfrm>
            <a:off x="2852988" y="1700217"/>
            <a:ext cx="2709614" cy="646331"/>
          </a:xfrm>
          <a:prstGeom prst="rect">
            <a:avLst/>
          </a:prstGeom>
          <a:noFill/>
        </p:spPr>
        <p:txBody>
          <a:bodyPr wrap="square" rtlCol="0">
            <a:spAutoFit/>
          </a:bodyPr>
          <a:lstStyle/>
          <a:p>
            <a:pPr algn="ctr"/>
            <a:r>
              <a:rPr lang="en-US" i="1" dirty="0"/>
              <a:t>Note this “time” variable. I will explain verbally</a:t>
            </a:r>
          </a:p>
        </p:txBody>
      </p:sp>
      <p:cxnSp>
        <p:nvCxnSpPr>
          <p:cNvPr id="5" name="Straight Connector 4">
            <a:extLst>
              <a:ext uri="{FF2B5EF4-FFF2-40B4-BE49-F238E27FC236}">
                <a16:creationId xmlns:a16="http://schemas.microsoft.com/office/drawing/2014/main" id="{864A3820-44E7-48D0-1F2C-1E637B1D5386}"/>
              </a:ext>
            </a:extLst>
          </p:cNvPr>
          <p:cNvCxnSpPr>
            <a:cxnSpLocks/>
          </p:cNvCxnSpPr>
          <p:nvPr/>
        </p:nvCxnSpPr>
        <p:spPr>
          <a:xfrm flipH="1" flipV="1">
            <a:off x="5357248" y="2137495"/>
            <a:ext cx="1632488" cy="572168"/>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231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4FEB3-C02B-41A6-7BD0-538A08147061}"/>
            </a:ext>
          </a:extLst>
        </p:cNvPr>
        <p:cNvGrpSpPr/>
        <p:nvPr/>
      </p:nvGrpSpPr>
      <p:grpSpPr>
        <a:xfrm>
          <a:off x="0" y="0"/>
          <a:ext cx="0" cy="0"/>
          <a:chOff x="0" y="0"/>
          <a:chExt cx="0" cy="0"/>
        </a:xfrm>
      </p:grpSpPr>
      <p:sp>
        <p:nvSpPr>
          <p:cNvPr id="44033" name="Title 1">
            <a:extLst>
              <a:ext uri="{FF2B5EF4-FFF2-40B4-BE49-F238E27FC236}">
                <a16:creationId xmlns:a16="http://schemas.microsoft.com/office/drawing/2014/main" id="{33262654-E2E8-12BB-8604-8B71A6C47B7C}"/>
              </a:ext>
            </a:extLst>
          </p:cNvPr>
          <p:cNvSpPr>
            <a:spLocks noGrp="1"/>
          </p:cNvSpPr>
          <p:nvPr>
            <p:ph type="title"/>
          </p:nvPr>
        </p:nvSpPr>
        <p:spPr>
          <a:xfrm>
            <a:off x="1143001" y="254308"/>
            <a:ext cx="9905998" cy="753082"/>
          </a:xfrm>
        </p:spPr>
        <p:txBody>
          <a:bodyPr/>
          <a:lstStyle/>
          <a:p>
            <a:pPr algn="ctr"/>
            <a:r>
              <a:rPr lang="en-US" altLang="en-US" dirty="0">
                <a:latin typeface="Calibri" panose="020F0502020204030204" pitchFamily="34" charset="0"/>
                <a:ea typeface="ＭＳ Ｐゴシック" panose="020B0600070205080204" pitchFamily="34" charset="-128"/>
              </a:rPr>
              <a:t>DFS Algorithm 1 (Recursion)</a:t>
            </a:r>
          </a:p>
        </p:txBody>
      </p:sp>
      <p:sp>
        <p:nvSpPr>
          <p:cNvPr id="44034" name="TextBox 3">
            <a:extLst>
              <a:ext uri="{FF2B5EF4-FFF2-40B4-BE49-F238E27FC236}">
                <a16:creationId xmlns:a16="http://schemas.microsoft.com/office/drawing/2014/main" id="{DB9E29A7-2C99-8DAE-FA4D-1247127CE5D8}"/>
              </a:ext>
            </a:extLst>
          </p:cNvPr>
          <p:cNvSpPr txBox="1">
            <a:spLocks noChangeArrowheads="1"/>
          </p:cNvSpPr>
          <p:nvPr/>
        </p:nvSpPr>
        <p:spPr bwMode="auto">
          <a:xfrm>
            <a:off x="1832675" y="2151725"/>
            <a:ext cx="3808709" cy="2862322"/>
          </a:xfrm>
          <a:prstGeom prst="rect">
            <a:avLst/>
          </a:prstGeom>
          <a:solidFill>
            <a:schemeClr val="tx1">
              <a:lumMod val="95000"/>
            </a:schemeClr>
          </a:solidFill>
          <a:ln>
            <a:solidFill>
              <a:schemeClr val="bg1"/>
            </a:solidFill>
          </a:ln>
        </p:spPr>
        <p:txBody>
          <a:bodyPr wrap="square">
            <a:spAutoFit/>
          </a:bodyPr>
          <a:lstStyle>
            <a:lvl1pPr>
              <a:defRPr sz="2400">
                <a:solidFill>
                  <a:schemeClr val="tx1"/>
                </a:solidFill>
                <a:latin typeface="Times New Roman" panose="02020603050405020304" pitchFamily="18" charset="0"/>
                <a:ea typeface="ＭＳ Ｐゴシック" panose="020B0600070205080204" pitchFamily="34" charset="-128"/>
              </a:defRPr>
            </a:lvl1pPr>
            <a:lvl2pPr marL="742950" indent="-285750">
              <a:defRPr sz="2400">
                <a:solidFill>
                  <a:schemeClr val="tx1"/>
                </a:solidFill>
                <a:latin typeface="Times New Roman" panose="02020603050405020304" pitchFamily="18" charset="0"/>
                <a:ea typeface="ＭＳ Ｐゴシック" panose="020B0600070205080204" pitchFamily="34" charset="-128"/>
              </a:defRPr>
            </a:lvl2pPr>
            <a:lvl3pPr marL="1143000" indent="-228600">
              <a:defRPr sz="2400">
                <a:solidFill>
                  <a:schemeClr val="tx1"/>
                </a:solidFill>
                <a:latin typeface="Times New Roman" panose="02020603050405020304" pitchFamily="18" charset="0"/>
                <a:ea typeface="ＭＳ Ｐゴシック" panose="020B0600070205080204" pitchFamily="34" charset="-128"/>
              </a:defRPr>
            </a:lvl3pPr>
            <a:lvl4pPr marL="1600200" indent="-228600">
              <a:defRPr sz="2400">
                <a:solidFill>
                  <a:schemeClr val="tx1"/>
                </a:solidFill>
                <a:latin typeface="Times New Roman" panose="02020603050405020304" pitchFamily="18" charset="0"/>
                <a:ea typeface="ＭＳ Ｐゴシック" panose="020B0600070205080204" pitchFamily="34" charset="-128"/>
              </a:defRPr>
            </a:lvl4pPr>
            <a:lvl5pPr marL="2057400" indent="-22860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r>
              <a:rPr lang="en-US" altLang="en-US" sz="2000" dirty="0">
                <a:solidFill>
                  <a:schemeClr val="bg1"/>
                </a:solidFill>
                <a:latin typeface="Calibri" panose="020F0502020204030204" pitchFamily="34" charset="0"/>
              </a:rPr>
              <a:t>DFS(G):</a:t>
            </a:r>
          </a:p>
          <a:p>
            <a:r>
              <a:rPr lang="en-US" altLang="en-US" sz="2000" dirty="0">
                <a:solidFill>
                  <a:schemeClr val="bg1"/>
                </a:solidFill>
                <a:latin typeface="Calibri" panose="020F0502020204030204" pitchFamily="34" charset="0"/>
              </a:rPr>
              <a:t>    for each vertex u in G.V</a:t>
            </a:r>
          </a:p>
          <a:p>
            <a:r>
              <a:rPr lang="en-US" altLang="en-US" sz="2000" dirty="0">
                <a:solidFill>
                  <a:schemeClr val="bg1"/>
                </a:solidFill>
                <a:latin typeface="Calibri" panose="020F0502020204030204" pitchFamily="34" charset="0"/>
              </a:rPr>
              <a:t>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u.</a:t>
            </a:r>
            <a:r>
              <a:rPr lang="el-GR" altLang="en-US" sz="2000" dirty="0">
                <a:solidFill>
                  <a:schemeClr val="bg1"/>
                </a:solidFill>
                <a:latin typeface="Calibri" panose="020F0502020204030204" pitchFamily="34" charset="0"/>
              </a:rPr>
              <a:t>π</a:t>
            </a:r>
            <a:r>
              <a:rPr lang="en-US" altLang="en-US" sz="2000" dirty="0">
                <a:solidFill>
                  <a:schemeClr val="bg1"/>
                </a:solidFill>
                <a:latin typeface="Calibri" panose="020F0502020204030204" pitchFamily="34" charset="0"/>
              </a:rPr>
              <a:t> = NIL</a:t>
            </a:r>
          </a:p>
          <a:p>
            <a:endParaRPr lang="en-US" altLang="en-US" sz="2000" dirty="0">
              <a:solidFill>
                <a:schemeClr val="bg1"/>
              </a:solidFill>
              <a:latin typeface="Calibri" panose="020F0502020204030204" pitchFamily="34" charset="0"/>
            </a:endParaRPr>
          </a:p>
          <a:p>
            <a:r>
              <a:rPr lang="en-US" altLang="en-US" sz="2000" dirty="0">
                <a:solidFill>
                  <a:schemeClr val="bg1"/>
                </a:solidFill>
                <a:latin typeface="Calibri" panose="020F0502020204030204" pitchFamily="34" charset="0"/>
              </a:rPr>
              <a:t>    time = 0</a:t>
            </a:r>
          </a:p>
          <a:p>
            <a:r>
              <a:rPr lang="en-US" altLang="en-US" sz="2000" dirty="0">
                <a:solidFill>
                  <a:schemeClr val="bg1"/>
                </a:solidFill>
                <a:latin typeface="Calibri" panose="020F0502020204030204" pitchFamily="34" charset="0"/>
              </a:rPr>
              <a:t>    for each vertex u in G.V</a:t>
            </a:r>
          </a:p>
          <a:p>
            <a:r>
              <a:rPr lang="en-US" altLang="en-US" sz="2000" dirty="0">
                <a:solidFill>
                  <a:schemeClr val="bg1"/>
                </a:solidFill>
                <a:latin typeface="Calibri" panose="020F0502020204030204" pitchFamily="34" charset="0"/>
              </a:rPr>
              <a:t>        if </a:t>
            </a:r>
            <a:r>
              <a:rPr lang="en-US" altLang="en-US" sz="2000" dirty="0" err="1">
                <a:solidFill>
                  <a:schemeClr val="bg1"/>
                </a:solidFill>
                <a:latin typeface="Calibri" panose="020F0502020204030204" pitchFamily="34" charset="0"/>
              </a:rPr>
              <a:t>u.color</a:t>
            </a:r>
            <a:r>
              <a:rPr lang="en-US" altLang="en-US" sz="2000" dirty="0">
                <a:solidFill>
                  <a:schemeClr val="bg1"/>
                </a:solidFill>
                <a:latin typeface="Calibri" panose="020F0502020204030204" pitchFamily="34" charset="0"/>
              </a:rPr>
              <a:t> == WHITE</a:t>
            </a:r>
          </a:p>
          <a:p>
            <a:r>
              <a:rPr lang="en-US" altLang="en-US" sz="2000" dirty="0">
                <a:solidFill>
                  <a:schemeClr val="bg1"/>
                </a:solidFill>
                <a:latin typeface="Calibri" panose="020F0502020204030204" pitchFamily="34" charset="0"/>
              </a:rPr>
              <a:t>            DFS-VISIT(G, u)</a:t>
            </a:r>
          </a:p>
        </p:txBody>
      </p:sp>
      <p:sp>
        <p:nvSpPr>
          <p:cNvPr id="2" name="TextBox 1">
            <a:extLst>
              <a:ext uri="{FF2B5EF4-FFF2-40B4-BE49-F238E27FC236}">
                <a16:creationId xmlns:a16="http://schemas.microsoft.com/office/drawing/2014/main" id="{FD7695C7-6189-A8F6-B5D7-81225D8D660D}"/>
              </a:ext>
            </a:extLst>
          </p:cNvPr>
          <p:cNvSpPr txBox="1"/>
          <p:nvPr/>
        </p:nvSpPr>
        <p:spPr>
          <a:xfrm>
            <a:off x="7486980" y="1961739"/>
            <a:ext cx="2709614" cy="646331"/>
          </a:xfrm>
          <a:prstGeom prst="rect">
            <a:avLst/>
          </a:prstGeom>
          <a:noFill/>
        </p:spPr>
        <p:txBody>
          <a:bodyPr wrap="square" rtlCol="0">
            <a:spAutoFit/>
          </a:bodyPr>
          <a:lstStyle/>
          <a:p>
            <a:pPr algn="ctr"/>
            <a:r>
              <a:rPr lang="en-US" i="1" dirty="0"/>
              <a:t>Initialize each node to white with a “parent” of Null</a:t>
            </a:r>
          </a:p>
        </p:txBody>
      </p:sp>
      <p:cxnSp>
        <p:nvCxnSpPr>
          <p:cNvPr id="4" name="Straight Connector 3">
            <a:extLst>
              <a:ext uri="{FF2B5EF4-FFF2-40B4-BE49-F238E27FC236}">
                <a16:creationId xmlns:a16="http://schemas.microsoft.com/office/drawing/2014/main" id="{80FC44DD-BB76-9CA7-757E-C4D277B27A70}"/>
              </a:ext>
            </a:extLst>
          </p:cNvPr>
          <p:cNvCxnSpPr>
            <a:cxnSpLocks/>
          </p:cNvCxnSpPr>
          <p:nvPr/>
        </p:nvCxnSpPr>
        <p:spPr>
          <a:xfrm flipV="1">
            <a:off x="4719234" y="2418084"/>
            <a:ext cx="2828440" cy="418106"/>
          </a:xfrm>
          <a:prstGeom prst="line">
            <a:avLst/>
          </a:prstGeom>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F8AE3E2-832D-A9CF-74A6-B8458056CB1F}"/>
              </a:ext>
            </a:extLst>
          </p:cNvPr>
          <p:cNvSpPr txBox="1"/>
          <p:nvPr/>
        </p:nvSpPr>
        <p:spPr>
          <a:xfrm>
            <a:off x="7889935" y="4831597"/>
            <a:ext cx="3159063" cy="1200329"/>
          </a:xfrm>
          <a:prstGeom prst="rect">
            <a:avLst/>
          </a:prstGeom>
          <a:noFill/>
        </p:spPr>
        <p:txBody>
          <a:bodyPr wrap="square" rtlCol="0">
            <a:spAutoFit/>
          </a:bodyPr>
          <a:lstStyle/>
          <a:p>
            <a:pPr algn="ctr"/>
            <a:r>
              <a:rPr lang="en-US" i="1" dirty="0"/>
              <a:t>For each vertex, if it is still white then search it and everything it is connected to. How many times will this loop run?</a:t>
            </a:r>
          </a:p>
        </p:txBody>
      </p:sp>
      <p:cxnSp>
        <p:nvCxnSpPr>
          <p:cNvPr id="8" name="Straight Connector 7">
            <a:extLst>
              <a:ext uri="{FF2B5EF4-FFF2-40B4-BE49-F238E27FC236}">
                <a16:creationId xmlns:a16="http://schemas.microsoft.com/office/drawing/2014/main" id="{E0535D3D-121C-0BD2-5F11-0353837C898C}"/>
              </a:ext>
            </a:extLst>
          </p:cNvPr>
          <p:cNvCxnSpPr>
            <a:cxnSpLocks/>
          </p:cNvCxnSpPr>
          <p:nvPr/>
        </p:nvCxnSpPr>
        <p:spPr>
          <a:xfrm>
            <a:off x="4719234" y="4417252"/>
            <a:ext cx="2930478" cy="863154"/>
          </a:xfrm>
          <a:prstGeom prst="line">
            <a:avLst/>
          </a:prstGeo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08250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40719</TotalTime>
  <Words>2195</Words>
  <Application>Microsoft Macintosh PowerPoint</Application>
  <PresentationFormat>Widescreen</PresentationFormat>
  <Paragraphs>350</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ＭＳ Ｐゴシック</vt:lpstr>
      <vt:lpstr>Arial</vt:lpstr>
      <vt:lpstr>Calibri</vt:lpstr>
      <vt:lpstr>Cambria Math</vt:lpstr>
      <vt:lpstr>Tw Cen MT</vt:lpstr>
      <vt:lpstr>Circuit</vt:lpstr>
      <vt:lpstr>Using DFS for Topological Sorting and Strongly Connected Components</vt:lpstr>
      <vt:lpstr>Module 1: Graphs (cont’d)</vt:lpstr>
      <vt:lpstr>Topics in This Deck</vt:lpstr>
      <vt:lpstr>Depth First Search (DFS)</vt:lpstr>
      <vt:lpstr>DFS: Overall Strategy</vt:lpstr>
      <vt:lpstr>Depth-First Search: Node Colors</vt:lpstr>
      <vt:lpstr>depth-first search, example</vt:lpstr>
      <vt:lpstr>DFS Algorithm 1 (Recursion)</vt:lpstr>
      <vt:lpstr>DFS Algorithm 1 (Recursion)</vt:lpstr>
      <vt:lpstr>DFS Algorithm 1 (Recursion)</vt:lpstr>
      <vt:lpstr>DFS Algorithm 1 (Recursion)</vt:lpstr>
      <vt:lpstr>DFS Strategy 2: Use a stack</vt:lpstr>
      <vt:lpstr>DFS Example</vt:lpstr>
      <vt:lpstr>Properties of DFS Search, DFS Trees</vt:lpstr>
      <vt:lpstr>Properties of DFS Search, DFS Trees</vt:lpstr>
      <vt:lpstr>Properties of DFS Search, DFS Trees</vt:lpstr>
      <vt:lpstr>Using DFS to Find Patterns In Graphs</vt:lpstr>
      <vt:lpstr>Using DFS To Find A Cycle</vt:lpstr>
      <vt:lpstr>Depth-first search tree</vt:lpstr>
      <vt:lpstr>Depth-first search tree</vt:lpstr>
      <vt:lpstr>Depth-first search tree</vt:lpstr>
      <vt:lpstr>Topological Sorting</vt:lpstr>
      <vt:lpstr>Topological Sort</vt:lpstr>
      <vt:lpstr>Topological Sort</vt:lpstr>
      <vt:lpstr>Getting Dressed</vt:lpstr>
      <vt:lpstr>We Can Use DFS and Finish Times</vt:lpstr>
      <vt:lpstr>Topological Sort Algorithm</vt:lpstr>
      <vt:lpstr>Topological Sort Algorithm</vt:lpstr>
      <vt:lpstr>Topological Sort Algorithm</vt:lpstr>
      <vt:lpstr>Strongly Connected Components in a Digraph</vt:lpstr>
      <vt:lpstr>Strongly Connected Components (SCC)</vt:lpstr>
      <vt:lpstr>Strongly Connected Components (SCC)</vt:lpstr>
      <vt:lpstr>Component Graph</vt:lpstr>
      <vt:lpstr>SCC Algorithm (Kosaraju and Sharir)</vt:lpstr>
      <vt:lpstr>SCC Algorithm (Kosaraju and Sharir)</vt:lpstr>
      <vt:lpstr>SCC Algorithm (Kosaraju and Sharir)</vt:lpstr>
      <vt:lpstr>SCC Algorithm (Kosaraju and Sharir)</vt:lpstr>
      <vt:lpstr>SCC Algorithm (Kosaraju and Sharir)</vt:lpstr>
      <vt:lpstr>What Did we learn in this deck?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Floryan, Mark Richard (mrf8t)</cp:lastModifiedBy>
  <cp:revision>242</cp:revision>
  <dcterms:created xsi:type="dcterms:W3CDTF">2023-02-24T14:15:53Z</dcterms:created>
  <dcterms:modified xsi:type="dcterms:W3CDTF">2025-08-06T18:07:25Z</dcterms:modified>
</cp:coreProperties>
</file>