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21"/>
  </p:notesMasterIdLst>
  <p:sldIdLst>
    <p:sldId id="256" r:id="rId2"/>
    <p:sldId id="530" r:id="rId3"/>
    <p:sldId id="315" r:id="rId4"/>
    <p:sldId id="531" r:id="rId5"/>
    <p:sldId id="532" r:id="rId6"/>
    <p:sldId id="533" r:id="rId7"/>
    <p:sldId id="535" r:id="rId8"/>
    <p:sldId id="534" r:id="rId9"/>
    <p:sldId id="536" r:id="rId10"/>
    <p:sldId id="537" r:id="rId11"/>
    <p:sldId id="538" r:id="rId12"/>
    <p:sldId id="539" r:id="rId13"/>
    <p:sldId id="540" r:id="rId14"/>
    <p:sldId id="541" r:id="rId15"/>
    <p:sldId id="542" r:id="rId16"/>
    <p:sldId id="543" r:id="rId17"/>
    <p:sldId id="547" r:id="rId18"/>
    <p:sldId id="545" r:id="rId19"/>
    <p:sldId id="54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37"/>
    <p:restoredTop sz="94645"/>
  </p:normalViewPr>
  <p:slideViewPr>
    <p:cSldViewPr snapToGrid="0" snapToObjects="1">
      <p:cViewPr varScale="1">
        <p:scale>
          <a:sx n="140" d="100"/>
          <a:sy n="140" d="100"/>
        </p:scale>
        <p:origin x="224"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8/11/25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E43D0C3-0C56-6646-A726-6AF17EBDF316}" type="datetime1">
              <a:rPr lang="en-US" smtClean="0"/>
              <a:t>8/11/25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A9379EF-2A27-B647-A623-CA22ADCD76CB}" type="datetime1">
              <a:rPr lang="en-US" smtClean="0"/>
              <a:t>8/11/25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8F4D1D-0F19-9B42-BA75-E393A3916DB7}" type="datetime1">
              <a:rPr lang="en-US" smtClean="0"/>
              <a:t>8/11/25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96DBF5-BEA8-3442-9024-80BA469FB336}" type="datetime1">
              <a:rPr lang="en-US" smtClean="0"/>
              <a:t>8/11/25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784A9AA-9F6B-6C4C-8A4F-B1E0D0725CAC}" type="datetime1">
              <a:rPr lang="en-US" smtClean="0"/>
              <a:t>8/11/25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24A836C-33AA-B646-A0CC-CAA1EC0357E3}" type="datetime1">
              <a:rPr lang="en-US" smtClean="0"/>
              <a:t>8/11/25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2B6247D-D409-654B-A60C-7618F82BA10F}" type="datetime1">
              <a:rPr lang="en-US" smtClean="0"/>
              <a:t>8/11/25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E75EE-A262-6846-9A92-E0C1BE2E0A2E}" type="datetime1">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8772F7-57B4-884E-BFFD-0ABC97251280}" type="datetime1">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F24A94-5D14-AE46-9310-74481AC33EFC}" type="datetime1">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CB0F7BA-0184-514B-B3C0-C3F15FDD445E}" type="datetime1">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FE4BB2-CEA5-9441-8A5E-A39B29043632}" type="datetime1">
              <a:rPr lang="en-US" smtClean="0"/>
              <a:t>8/11/25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D5E77D-B4D6-3C41-BCC7-F714430C21D1}" type="datetime1">
              <a:rPr lang="en-US" smtClean="0"/>
              <a:t>8/11/25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CABF29-16EB-924A-9F34-DB5523C418BE}" type="datetime1">
              <a:rPr lang="en-US" smtClean="0"/>
              <a:t>8/11/25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8562A9-9986-E544-A413-D701CC808956}" type="datetime1">
              <a:rPr lang="en-US" smtClean="0"/>
              <a:t>8/11/25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24696D-AC5B-C64A-9D03-A255DD978A9C}" type="datetime1">
              <a:rPr lang="en-US" smtClean="0"/>
              <a:t>8/11/25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71D32A8-4635-B24F-B70E-D5E809409B30}" type="datetime1">
              <a:rPr lang="en-US" smtClean="0"/>
              <a:t>8/11/25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95884EA-245E-5845-9655-42A718F62EDE}" type="datetime1">
              <a:rPr lang="en-US" smtClean="0"/>
              <a:t>8/11/25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hyperlink" Target="https://www.youtube.com/watch?v=BVtQNK_ZUJg" TargetMode="Externa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Graphs: Example Problems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Data Structures and Algorithms 2</a:t>
            </a:r>
            <a:br>
              <a:rPr lang="en-US" dirty="0"/>
            </a:br>
            <a:r>
              <a:rPr lang="en-US" dirty="0"/>
              <a:t>Mark Floryan</a:t>
            </a:r>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a:xfrm>
            <a:off x="1143001" y="181912"/>
            <a:ext cx="9905998" cy="565434"/>
          </a:xfrm>
        </p:spPr>
        <p:txBody>
          <a:bodyPr>
            <a:normAutofit fontScale="90000"/>
          </a:bodyPr>
          <a:lstStyle/>
          <a:p>
            <a:pPr algn="ctr"/>
            <a:r>
              <a:rPr lang="en-US" altLang="en-US" dirty="0">
                <a:ea typeface="ＭＳ Ｐゴシック" panose="020B0600070205080204" pitchFamily="34" charset="-128"/>
              </a:rPr>
              <a:t>Possible Solution</a:t>
            </a:r>
          </a:p>
        </p:txBody>
      </p:sp>
      <p:sp>
        <p:nvSpPr>
          <p:cNvPr id="23554" name="Rectangle 3">
            <a:extLst>
              <a:ext uri="{FF2B5EF4-FFF2-40B4-BE49-F238E27FC236}">
                <a16:creationId xmlns:a16="http://schemas.microsoft.com/office/drawing/2014/main" id="{F83019B8-1A6A-D04C-81A1-F828E59E4D65}"/>
              </a:ext>
            </a:extLst>
          </p:cNvPr>
          <p:cNvSpPr>
            <a:spLocks noGrp="1" noChangeArrowheads="1"/>
          </p:cNvSpPr>
          <p:nvPr>
            <p:ph type="body" idx="1"/>
            <p:custDataLst>
              <p:tags r:id="rId2"/>
            </p:custDataLst>
          </p:nvPr>
        </p:nvSpPr>
        <p:spPr>
          <a:xfrm>
            <a:off x="1031132" y="960199"/>
            <a:ext cx="10359959" cy="899746"/>
          </a:xfrm>
          <a:ln>
            <a:solidFill>
              <a:schemeClr val="tx1">
                <a:lumMod val="95000"/>
              </a:schemeClr>
            </a:solidFill>
          </a:ln>
        </p:spPr>
        <p:txBody>
          <a:bodyPr anchor="t">
            <a:normAutofit lnSpcReduction="10000"/>
          </a:bodyPr>
          <a:lstStyle/>
          <a:p>
            <a:pPr marL="0" indent="0">
              <a:lnSpc>
                <a:spcPct val="90000"/>
              </a:lnSpc>
              <a:buNone/>
            </a:pPr>
            <a:r>
              <a:rPr lang="en-US" altLang="en-US" sz="2000" b="1" i="1" u="sng" dirty="0">
                <a:ea typeface="ＭＳ Ｐゴシック" panose="020B0600070205080204" pitchFamily="34" charset="-128"/>
              </a:rPr>
              <a:t>Even Better Solution:</a:t>
            </a:r>
            <a:r>
              <a:rPr lang="en-US" altLang="en-US" sz="2000" dirty="0">
                <a:ea typeface="ＭＳ Ｐゴシック" panose="020B0600070205080204" pitchFamily="34" charset="-128"/>
              </a:rPr>
              <a:t> Add dummy start and destination nodes with no costs to simulate what Dijkstra’s wants: ONE start node and ONE destination node makes things simpler! Connect these nodes to all flights that leave the start city and enter the destination city respectively.</a:t>
            </a:r>
          </a:p>
        </p:txBody>
      </p:sp>
      <p:grpSp>
        <p:nvGrpSpPr>
          <p:cNvPr id="3" name="Group 2">
            <a:extLst>
              <a:ext uri="{FF2B5EF4-FFF2-40B4-BE49-F238E27FC236}">
                <a16:creationId xmlns:a16="http://schemas.microsoft.com/office/drawing/2014/main" id="{7B56D560-DDE4-C969-FE53-D46C7131B296}"/>
              </a:ext>
            </a:extLst>
          </p:cNvPr>
          <p:cNvGrpSpPr/>
          <p:nvPr/>
        </p:nvGrpSpPr>
        <p:grpSpPr>
          <a:xfrm>
            <a:off x="612849" y="2397680"/>
            <a:ext cx="11083035" cy="3549162"/>
            <a:chOff x="167054" y="2699238"/>
            <a:chExt cx="11083035" cy="3549162"/>
          </a:xfrm>
        </p:grpSpPr>
        <p:sp>
          <p:nvSpPr>
            <p:cNvPr id="2" name="Oval 1">
              <a:extLst>
                <a:ext uri="{FF2B5EF4-FFF2-40B4-BE49-F238E27FC236}">
                  <a16:creationId xmlns:a16="http://schemas.microsoft.com/office/drawing/2014/main" id="{6DA39F98-4892-6849-8EB2-608B50F8FD7A}"/>
                </a:ext>
              </a:extLst>
            </p:cNvPr>
            <p:cNvSpPr/>
            <p:nvPr/>
          </p:nvSpPr>
          <p:spPr>
            <a:xfrm>
              <a:off x="2667000" y="2699238"/>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LAX-ORD</a:t>
              </a:r>
            </a:p>
            <a:p>
              <a:pPr algn="ctr"/>
              <a:r>
                <a:rPr lang="en-US" sz="1400" dirty="0"/>
                <a:t>11-2:30</a:t>
              </a:r>
            </a:p>
          </p:txBody>
        </p:sp>
        <p:sp>
          <p:nvSpPr>
            <p:cNvPr id="16" name="Oval 15">
              <a:extLst>
                <a:ext uri="{FF2B5EF4-FFF2-40B4-BE49-F238E27FC236}">
                  <a16:creationId xmlns:a16="http://schemas.microsoft.com/office/drawing/2014/main" id="{6E051BB0-8175-1C40-886E-0010940C19F5}"/>
                </a:ext>
              </a:extLst>
            </p:cNvPr>
            <p:cNvSpPr/>
            <p:nvPr/>
          </p:nvSpPr>
          <p:spPr>
            <a:xfrm>
              <a:off x="2702169" y="396533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LAX-ORD</a:t>
              </a:r>
            </a:p>
            <a:p>
              <a:pPr algn="ctr"/>
              <a:r>
                <a:rPr lang="en-US" sz="1400" dirty="0"/>
                <a:t>6-9:30</a:t>
              </a:r>
            </a:p>
          </p:txBody>
        </p:sp>
        <p:sp>
          <p:nvSpPr>
            <p:cNvPr id="19" name="Oval 18">
              <a:extLst>
                <a:ext uri="{FF2B5EF4-FFF2-40B4-BE49-F238E27FC236}">
                  <a16:creationId xmlns:a16="http://schemas.microsoft.com/office/drawing/2014/main" id="{72311968-F26B-344A-8E32-4120C9D2B434}"/>
                </a:ext>
              </a:extLst>
            </p:cNvPr>
            <p:cNvSpPr/>
            <p:nvPr/>
          </p:nvSpPr>
          <p:spPr>
            <a:xfrm>
              <a:off x="6705600" y="533400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DFW-CHA</a:t>
              </a:r>
            </a:p>
            <a:p>
              <a:pPr algn="ctr"/>
              <a:r>
                <a:rPr lang="en-US" sz="1400" dirty="0"/>
                <a:t>2-4:30</a:t>
              </a:r>
            </a:p>
          </p:txBody>
        </p:sp>
        <p:sp>
          <p:nvSpPr>
            <p:cNvPr id="20" name="Oval 19">
              <a:extLst>
                <a:ext uri="{FF2B5EF4-FFF2-40B4-BE49-F238E27FC236}">
                  <a16:creationId xmlns:a16="http://schemas.microsoft.com/office/drawing/2014/main" id="{70E207DF-5548-A24A-A419-F5696FAE3F6D}"/>
                </a:ext>
              </a:extLst>
            </p:cNvPr>
            <p:cNvSpPr/>
            <p:nvPr/>
          </p:nvSpPr>
          <p:spPr>
            <a:xfrm>
              <a:off x="7772400" y="2784152"/>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ORD-CHO</a:t>
              </a:r>
            </a:p>
            <a:p>
              <a:pPr algn="ctr"/>
              <a:r>
                <a:rPr lang="en-US" sz="1400" dirty="0"/>
                <a:t>6-7</a:t>
              </a:r>
            </a:p>
          </p:txBody>
        </p:sp>
        <p:sp>
          <p:nvSpPr>
            <p:cNvPr id="24" name="Oval 23">
              <a:extLst>
                <a:ext uri="{FF2B5EF4-FFF2-40B4-BE49-F238E27FC236}">
                  <a16:creationId xmlns:a16="http://schemas.microsoft.com/office/drawing/2014/main" id="{AAAE098F-651F-DE48-AFD8-4E32EBD9DD62}"/>
                </a:ext>
              </a:extLst>
            </p:cNvPr>
            <p:cNvSpPr/>
            <p:nvPr/>
          </p:nvSpPr>
          <p:spPr>
            <a:xfrm>
              <a:off x="7772400" y="388620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CHA-CHO</a:t>
              </a:r>
            </a:p>
            <a:p>
              <a:pPr algn="ctr"/>
              <a:r>
                <a:rPr lang="en-US" sz="1400" dirty="0"/>
                <a:t>5-5:45</a:t>
              </a:r>
            </a:p>
          </p:txBody>
        </p:sp>
        <p:cxnSp>
          <p:nvCxnSpPr>
            <p:cNvPr id="25" name="Straight Arrow Connector 24">
              <a:extLst>
                <a:ext uri="{FF2B5EF4-FFF2-40B4-BE49-F238E27FC236}">
                  <a16:creationId xmlns:a16="http://schemas.microsoft.com/office/drawing/2014/main" id="{BD67D912-094E-8545-B7E3-632E017702C0}"/>
                </a:ext>
              </a:extLst>
            </p:cNvPr>
            <p:cNvCxnSpPr>
              <a:cxnSpLocks/>
              <a:stCxn id="2" idx="6"/>
              <a:endCxn id="20" idx="2"/>
            </p:cNvCxnSpPr>
            <p:nvPr/>
          </p:nvCxnSpPr>
          <p:spPr>
            <a:xfrm>
              <a:off x="3733800" y="3156438"/>
              <a:ext cx="4038600" cy="84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3B8F9DD-E6D7-AD45-A784-1F497FA4C39B}"/>
                </a:ext>
              </a:extLst>
            </p:cNvPr>
            <p:cNvCxnSpPr>
              <a:cxnSpLocks/>
              <a:stCxn id="16" idx="7"/>
              <a:endCxn id="20" idx="3"/>
            </p:cNvCxnSpPr>
            <p:nvPr/>
          </p:nvCxnSpPr>
          <p:spPr>
            <a:xfrm flipV="1">
              <a:off x="3612740" y="3564641"/>
              <a:ext cx="4315889" cy="53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9032AD0-3A11-104C-84DB-C11E61F187D3}"/>
                </a:ext>
              </a:extLst>
            </p:cNvPr>
            <p:cNvCxnSpPr>
              <a:cxnSpLocks/>
              <a:stCxn id="19" idx="7"/>
              <a:endCxn id="24" idx="3"/>
            </p:cNvCxnSpPr>
            <p:nvPr/>
          </p:nvCxnSpPr>
          <p:spPr>
            <a:xfrm flipV="1">
              <a:off x="7616171" y="4666689"/>
              <a:ext cx="312458" cy="801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CDC0384-71C8-8E44-AE29-90F715AE011B}"/>
                </a:ext>
              </a:extLst>
            </p:cNvPr>
            <p:cNvSpPr txBox="1"/>
            <p:nvPr/>
          </p:nvSpPr>
          <p:spPr>
            <a:xfrm>
              <a:off x="228600" y="3718186"/>
              <a:ext cx="381000" cy="369332"/>
            </a:xfrm>
            <a:prstGeom prst="rect">
              <a:avLst/>
            </a:prstGeom>
            <a:noFill/>
          </p:spPr>
          <p:txBody>
            <a:bodyPr wrap="square" rtlCol="0">
              <a:spAutoFit/>
            </a:bodyPr>
            <a:lstStyle/>
            <a:p>
              <a:r>
                <a:rPr lang="en-US" b="1" dirty="0"/>
                <a:t>S</a:t>
              </a:r>
            </a:p>
          </p:txBody>
        </p:sp>
        <p:sp>
          <p:nvSpPr>
            <p:cNvPr id="32" name="TextBox 31">
              <a:extLst>
                <a:ext uri="{FF2B5EF4-FFF2-40B4-BE49-F238E27FC236}">
                  <a16:creationId xmlns:a16="http://schemas.microsoft.com/office/drawing/2014/main" id="{303E0E51-02F7-C54A-8C1B-866830443D93}"/>
                </a:ext>
              </a:extLst>
            </p:cNvPr>
            <p:cNvSpPr txBox="1"/>
            <p:nvPr/>
          </p:nvSpPr>
          <p:spPr>
            <a:xfrm>
              <a:off x="10820400" y="2983468"/>
              <a:ext cx="381000" cy="369332"/>
            </a:xfrm>
            <a:prstGeom prst="rect">
              <a:avLst/>
            </a:prstGeom>
            <a:noFill/>
          </p:spPr>
          <p:txBody>
            <a:bodyPr wrap="square" rtlCol="0">
              <a:spAutoFit/>
            </a:bodyPr>
            <a:lstStyle/>
            <a:p>
              <a:r>
                <a:rPr lang="en-US" b="1" dirty="0"/>
                <a:t>D</a:t>
              </a:r>
            </a:p>
          </p:txBody>
        </p:sp>
        <p:sp>
          <p:nvSpPr>
            <p:cNvPr id="33" name="TextBox 32">
              <a:extLst>
                <a:ext uri="{FF2B5EF4-FFF2-40B4-BE49-F238E27FC236}">
                  <a16:creationId xmlns:a16="http://schemas.microsoft.com/office/drawing/2014/main" id="{A0701027-B798-004D-8E3F-A6A0C7DAB17F}"/>
                </a:ext>
              </a:extLst>
            </p:cNvPr>
            <p:cNvSpPr txBox="1"/>
            <p:nvPr/>
          </p:nvSpPr>
          <p:spPr>
            <a:xfrm>
              <a:off x="5257800" y="2895600"/>
              <a:ext cx="1223029" cy="307777"/>
            </a:xfrm>
            <a:prstGeom prst="rect">
              <a:avLst/>
            </a:prstGeom>
            <a:noFill/>
          </p:spPr>
          <p:txBody>
            <a:bodyPr wrap="square" rtlCol="0">
              <a:spAutoFit/>
            </a:bodyPr>
            <a:lstStyle/>
            <a:p>
              <a:r>
                <a:rPr lang="en-US" sz="1400" i="1" dirty="0"/>
                <a:t>3.5 hours</a:t>
              </a:r>
            </a:p>
          </p:txBody>
        </p:sp>
        <p:sp>
          <p:nvSpPr>
            <p:cNvPr id="34" name="TextBox 33">
              <a:extLst>
                <a:ext uri="{FF2B5EF4-FFF2-40B4-BE49-F238E27FC236}">
                  <a16:creationId xmlns:a16="http://schemas.microsoft.com/office/drawing/2014/main" id="{E2550B51-DE90-AF4C-8ABA-DC2C5849D944}"/>
                </a:ext>
              </a:extLst>
            </p:cNvPr>
            <p:cNvSpPr txBox="1"/>
            <p:nvPr/>
          </p:nvSpPr>
          <p:spPr>
            <a:xfrm>
              <a:off x="4800600" y="3581400"/>
              <a:ext cx="1223029" cy="307777"/>
            </a:xfrm>
            <a:prstGeom prst="rect">
              <a:avLst/>
            </a:prstGeom>
            <a:noFill/>
          </p:spPr>
          <p:txBody>
            <a:bodyPr wrap="square" rtlCol="0">
              <a:spAutoFit/>
            </a:bodyPr>
            <a:lstStyle/>
            <a:p>
              <a:r>
                <a:rPr lang="en-US" sz="1400" i="1" dirty="0"/>
                <a:t>8.5 hours</a:t>
              </a:r>
            </a:p>
          </p:txBody>
        </p:sp>
        <p:sp>
          <p:nvSpPr>
            <p:cNvPr id="35" name="TextBox 34">
              <a:extLst>
                <a:ext uri="{FF2B5EF4-FFF2-40B4-BE49-F238E27FC236}">
                  <a16:creationId xmlns:a16="http://schemas.microsoft.com/office/drawing/2014/main" id="{154CA0B1-85CF-F04C-8393-2CE3CD2D7617}"/>
                </a:ext>
              </a:extLst>
            </p:cNvPr>
            <p:cNvSpPr txBox="1"/>
            <p:nvPr/>
          </p:nvSpPr>
          <p:spPr>
            <a:xfrm>
              <a:off x="7010400" y="4800600"/>
              <a:ext cx="1223029" cy="307777"/>
            </a:xfrm>
            <a:prstGeom prst="rect">
              <a:avLst/>
            </a:prstGeom>
            <a:noFill/>
          </p:spPr>
          <p:txBody>
            <a:bodyPr wrap="square" rtlCol="0">
              <a:spAutoFit/>
            </a:bodyPr>
            <a:lstStyle/>
            <a:p>
              <a:r>
                <a:rPr lang="en-US" sz="1400" i="1" dirty="0"/>
                <a:t>0.5 hours</a:t>
              </a:r>
            </a:p>
          </p:txBody>
        </p:sp>
        <p:sp>
          <p:nvSpPr>
            <p:cNvPr id="37" name="Oval 36">
              <a:extLst>
                <a:ext uri="{FF2B5EF4-FFF2-40B4-BE49-F238E27FC236}">
                  <a16:creationId xmlns:a16="http://schemas.microsoft.com/office/drawing/2014/main" id="{001E7FDB-9EC0-4149-A676-50668FA363EC}"/>
                </a:ext>
              </a:extLst>
            </p:cNvPr>
            <p:cNvSpPr/>
            <p:nvPr/>
          </p:nvSpPr>
          <p:spPr>
            <a:xfrm>
              <a:off x="4572000" y="533400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LAX-DFW</a:t>
              </a:r>
            </a:p>
            <a:p>
              <a:pPr algn="ctr"/>
              <a:r>
                <a:rPr lang="en-US" sz="1400" dirty="0"/>
                <a:t>10-1:30</a:t>
              </a:r>
            </a:p>
          </p:txBody>
        </p:sp>
        <p:cxnSp>
          <p:nvCxnSpPr>
            <p:cNvPr id="38" name="Straight Arrow Connector 37">
              <a:extLst>
                <a:ext uri="{FF2B5EF4-FFF2-40B4-BE49-F238E27FC236}">
                  <a16:creationId xmlns:a16="http://schemas.microsoft.com/office/drawing/2014/main" id="{40674023-0E6A-F643-A433-B8D9425A4FC3}"/>
                </a:ext>
              </a:extLst>
            </p:cNvPr>
            <p:cNvCxnSpPr>
              <a:cxnSpLocks/>
              <a:stCxn id="37" idx="6"/>
              <a:endCxn id="19" idx="2"/>
            </p:cNvCxnSpPr>
            <p:nvPr/>
          </p:nvCxnSpPr>
          <p:spPr>
            <a:xfrm>
              <a:off x="5638800" y="57912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00C5606-74F4-5C47-9743-153452AAC834}"/>
                </a:ext>
              </a:extLst>
            </p:cNvPr>
            <p:cNvSpPr txBox="1"/>
            <p:nvPr/>
          </p:nvSpPr>
          <p:spPr>
            <a:xfrm>
              <a:off x="5715000" y="5486400"/>
              <a:ext cx="1223029" cy="307777"/>
            </a:xfrm>
            <a:prstGeom prst="rect">
              <a:avLst/>
            </a:prstGeom>
            <a:noFill/>
          </p:spPr>
          <p:txBody>
            <a:bodyPr wrap="square" rtlCol="0">
              <a:spAutoFit/>
            </a:bodyPr>
            <a:lstStyle/>
            <a:p>
              <a:r>
                <a:rPr lang="en-US" sz="1400" i="1" dirty="0"/>
                <a:t>0.5 hours</a:t>
              </a:r>
            </a:p>
          </p:txBody>
        </p:sp>
        <p:sp>
          <p:nvSpPr>
            <p:cNvPr id="23" name="Oval 22">
              <a:extLst>
                <a:ext uri="{FF2B5EF4-FFF2-40B4-BE49-F238E27FC236}">
                  <a16:creationId xmlns:a16="http://schemas.microsoft.com/office/drawing/2014/main" id="{70A4F965-E2B3-3246-906E-6FD3BDA9FBF2}"/>
                </a:ext>
              </a:extLst>
            </p:cNvPr>
            <p:cNvSpPr/>
            <p:nvPr/>
          </p:nvSpPr>
          <p:spPr>
            <a:xfrm>
              <a:off x="167054" y="396533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START</a:t>
              </a:r>
            </a:p>
          </p:txBody>
        </p:sp>
        <p:sp>
          <p:nvSpPr>
            <p:cNvPr id="28" name="Oval 27">
              <a:extLst>
                <a:ext uri="{FF2B5EF4-FFF2-40B4-BE49-F238E27FC236}">
                  <a16:creationId xmlns:a16="http://schemas.microsoft.com/office/drawing/2014/main" id="{9CC66164-33A0-2246-9ED8-283682E5B3AE}"/>
                </a:ext>
              </a:extLst>
            </p:cNvPr>
            <p:cNvSpPr/>
            <p:nvPr/>
          </p:nvSpPr>
          <p:spPr>
            <a:xfrm>
              <a:off x="10183289" y="3241352"/>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END</a:t>
              </a:r>
            </a:p>
          </p:txBody>
        </p:sp>
        <p:cxnSp>
          <p:nvCxnSpPr>
            <p:cNvPr id="39" name="Straight Arrow Connector 38">
              <a:extLst>
                <a:ext uri="{FF2B5EF4-FFF2-40B4-BE49-F238E27FC236}">
                  <a16:creationId xmlns:a16="http://schemas.microsoft.com/office/drawing/2014/main" id="{5F993469-229E-0243-AFAD-DCABB3B26ECB}"/>
                </a:ext>
              </a:extLst>
            </p:cNvPr>
            <p:cNvCxnSpPr>
              <a:cxnSpLocks/>
              <a:stCxn id="23" idx="7"/>
              <a:endCxn id="2" idx="2"/>
            </p:cNvCxnSpPr>
            <p:nvPr/>
          </p:nvCxnSpPr>
          <p:spPr>
            <a:xfrm flipV="1">
              <a:off x="1077625" y="3156438"/>
              <a:ext cx="1589375" cy="942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EF196B7-0473-0B4D-A8B7-BAD36CE30191}"/>
                </a:ext>
              </a:extLst>
            </p:cNvPr>
            <p:cNvCxnSpPr>
              <a:cxnSpLocks/>
              <a:stCxn id="23" idx="6"/>
              <a:endCxn id="16" idx="2"/>
            </p:cNvCxnSpPr>
            <p:nvPr/>
          </p:nvCxnSpPr>
          <p:spPr>
            <a:xfrm>
              <a:off x="1233854" y="4422530"/>
              <a:ext cx="1468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F5FF52A-38C9-D344-9A18-BB2441DE6C78}"/>
                </a:ext>
              </a:extLst>
            </p:cNvPr>
            <p:cNvCxnSpPr>
              <a:cxnSpLocks/>
              <a:stCxn id="23" idx="5"/>
              <a:endCxn id="37" idx="2"/>
            </p:cNvCxnSpPr>
            <p:nvPr/>
          </p:nvCxnSpPr>
          <p:spPr>
            <a:xfrm>
              <a:off x="1077625" y="4745819"/>
              <a:ext cx="3494375" cy="1045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6368A49-2285-7944-95D1-A683F8EFDF81}"/>
                </a:ext>
              </a:extLst>
            </p:cNvPr>
            <p:cNvCxnSpPr>
              <a:cxnSpLocks/>
              <a:stCxn id="20" idx="6"/>
              <a:endCxn id="28" idx="1"/>
            </p:cNvCxnSpPr>
            <p:nvPr/>
          </p:nvCxnSpPr>
          <p:spPr>
            <a:xfrm>
              <a:off x="8839200" y="3241352"/>
              <a:ext cx="1500318" cy="133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E96A095-CE19-C045-8CA8-C3BB4A111E08}"/>
                </a:ext>
              </a:extLst>
            </p:cNvPr>
            <p:cNvCxnSpPr>
              <a:cxnSpLocks/>
              <a:stCxn id="24" idx="6"/>
              <a:endCxn id="28" idx="3"/>
            </p:cNvCxnSpPr>
            <p:nvPr/>
          </p:nvCxnSpPr>
          <p:spPr>
            <a:xfrm flipV="1">
              <a:off x="8839200" y="4021841"/>
              <a:ext cx="1500318" cy="321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0F15CA3-EC80-8E4C-A561-C42CB87DDF03}"/>
                </a:ext>
              </a:extLst>
            </p:cNvPr>
            <p:cNvSpPr txBox="1"/>
            <p:nvPr/>
          </p:nvSpPr>
          <p:spPr>
            <a:xfrm>
              <a:off x="1215371" y="3349823"/>
              <a:ext cx="1223029" cy="307777"/>
            </a:xfrm>
            <a:prstGeom prst="rect">
              <a:avLst/>
            </a:prstGeom>
            <a:noFill/>
          </p:spPr>
          <p:txBody>
            <a:bodyPr wrap="square" rtlCol="0">
              <a:spAutoFit/>
            </a:bodyPr>
            <a:lstStyle/>
            <a:p>
              <a:r>
                <a:rPr lang="en-US" sz="1400" i="1" dirty="0"/>
                <a:t>0 hours</a:t>
              </a:r>
            </a:p>
          </p:txBody>
        </p:sp>
        <p:sp>
          <p:nvSpPr>
            <p:cNvPr id="46" name="TextBox 45">
              <a:extLst>
                <a:ext uri="{FF2B5EF4-FFF2-40B4-BE49-F238E27FC236}">
                  <a16:creationId xmlns:a16="http://schemas.microsoft.com/office/drawing/2014/main" id="{91B341D5-4E85-7340-8A5A-AC4185B0AEC0}"/>
                </a:ext>
              </a:extLst>
            </p:cNvPr>
            <p:cNvSpPr txBox="1"/>
            <p:nvPr/>
          </p:nvSpPr>
          <p:spPr>
            <a:xfrm>
              <a:off x="1443971" y="4114800"/>
              <a:ext cx="1223029" cy="307777"/>
            </a:xfrm>
            <a:prstGeom prst="rect">
              <a:avLst/>
            </a:prstGeom>
            <a:noFill/>
          </p:spPr>
          <p:txBody>
            <a:bodyPr wrap="square" rtlCol="0">
              <a:spAutoFit/>
            </a:bodyPr>
            <a:lstStyle/>
            <a:p>
              <a:r>
                <a:rPr lang="en-US" sz="1400" i="1" dirty="0"/>
                <a:t>0 hours</a:t>
              </a:r>
            </a:p>
          </p:txBody>
        </p:sp>
        <p:sp>
          <p:nvSpPr>
            <p:cNvPr id="47" name="TextBox 46">
              <a:extLst>
                <a:ext uri="{FF2B5EF4-FFF2-40B4-BE49-F238E27FC236}">
                  <a16:creationId xmlns:a16="http://schemas.microsoft.com/office/drawing/2014/main" id="{57B62A37-E2DB-6D4B-9883-4E1655AC5913}"/>
                </a:ext>
              </a:extLst>
            </p:cNvPr>
            <p:cNvSpPr txBox="1"/>
            <p:nvPr/>
          </p:nvSpPr>
          <p:spPr>
            <a:xfrm>
              <a:off x="2129771" y="5254823"/>
              <a:ext cx="1223029" cy="307777"/>
            </a:xfrm>
            <a:prstGeom prst="rect">
              <a:avLst/>
            </a:prstGeom>
            <a:noFill/>
          </p:spPr>
          <p:txBody>
            <a:bodyPr wrap="square" rtlCol="0">
              <a:spAutoFit/>
            </a:bodyPr>
            <a:lstStyle/>
            <a:p>
              <a:r>
                <a:rPr lang="en-US" sz="1400" i="1" dirty="0"/>
                <a:t>0 hours</a:t>
              </a:r>
            </a:p>
          </p:txBody>
        </p:sp>
        <p:sp>
          <p:nvSpPr>
            <p:cNvPr id="48" name="TextBox 47">
              <a:extLst>
                <a:ext uri="{FF2B5EF4-FFF2-40B4-BE49-F238E27FC236}">
                  <a16:creationId xmlns:a16="http://schemas.microsoft.com/office/drawing/2014/main" id="{CA3FAC66-C75F-EA4F-84C0-A1078EC758E6}"/>
                </a:ext>
              </a:extLst>
            </p:cNvPr>
            <p:cNvSpPr txBox="1"/>
            <p:nvPr/>
          </p:nvSpPr>
          <p:spPr>
            <a:xfrm>
              <a:off x="9216371" y="2971800"/>
              <a:ext cx="1223029" cy="307777"/>
            </a:xfrm>
            <a:prstGeom prst="rect">
              <a:avLst/>
            </a:prstGeom>
            <a:noFill/>
          </p:spPr>
          <p:txBody>
            <a:bodyPr wrap="square" rtlCol="0">
              <a:spAutoFit/>
            </a:bodyPr>
            <a:lstStyle/>
            <a:p>
              <a:r>
                <a:rPr lang="en-US" sz="1400" i="1" dirty="0"/>
                <a:t>0 hours</a:t>
              </a:r>
            </a:p>
          </p:txBody>
        </p:sp>
        <p:sp>
          <p:nvSpPr>
            <p:cNvPr id="49" name="TextBox 48">
              <a:extLst>
                <a:ext uri="{FF2B5EF4-FFF2-40B4-BE49-F238E27FC236}">
                  <a16:creationId xmlns:a16="http://schemas.microsoft.com/office/drawing/2014/main" id="{DB0F45A8-B343-8340-B61D-F3E482C4B176}"/>
                </a:ext>
              </a:extLst>
            </p:cNvPr>
            <p:cNvSpPr txBox="1"/>
            <p:nvPr/>
          </p:nvSpPr>
          <p:spPr>
            <a:xfrm>
              <a:off x="9296400" y="4188023"/>
              <a:ext cx="1223029" cy="307777"/>
            </a:xfrm>
            <a:prstGeom prst="rect">
              <a:avLst/>
            </a:prstGeom>
            <a:noFill/>
          </p:spPr>
          <p:txBody>
            <a:bodyPr wrap="square" rtlCol="0">
              <a:spAutoFit/>
            </a:bodyPr>
            <a:lstStyle/>
            <a:p>
              <a:r>
                <a:rPr lang="en-US" sz="1400" i="1" dirty="0"/>
                <a:t>0 hours</a:t>
              </a:r>
            </a:p>
          </p:txBody>
        </p:sp>
      </p:grpSp>
    </p:spTree>
    <p:extLst>
      <p:ext uri="{BB962C8B-B14F-4D97-AF65-F5344CB8AC3E}">
        <p14:creationId xmlns:p14="http://schemas.microsoft.com/office/powerpoint/2010/main" val="627015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Problem 2: Water Jugs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35334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a:xfrm>
            <a:off x="1143001" y="228600"/>
            <a:ext cx="9905998" cy="600682"/>
          </a:xfrm>
        </p:spPr>
        <p:txBody>
          <a:bodyPr/>
          <a:lstStyle/>
          <a:p>
            <a:pPr algn="ctr"/>
            <a:r>
              <a:rPr lang="en-US" altLang="en-US" dirty="0">
                <a:ea typeface="ＭＳ Ｐゴシック" panose="020B0600070205080204" pitchFamily="34" charset="-128"/>
              </a:rPr>
              <a:t>Problem Description!</a:t>
            </a:r>
          </a:p>
        </p:txBody>
      </p:sp>
      <p:sp>
        <p:nvSpPr>
          <p:cNvPr id="23554" name="Rectangle 3">
            <a:extLst>
              <a:ext uri="{FF2B5EF4-FFF2-40B4-BE49-F238E27FC236}">
                <a16:creationId xmlns:a16="http://schemas.microsoft.com/office/drawing/2014/main" id="{F83019B8-1A6A-D04C-81A1-F828E59E4D65}"/>
              </a:ext>
            </a:extLst>
          </p:cNvPr>
          <p:cNvSpPr>
            <a:spLocks noGrp="1" noChangeArrowheads="1"/>
          </p:cNvSpPr>
          <p:nvPr>
            <p:ph type="body" idx="1"/>
            <p:custDataLst>
              <p:tags r:id="rId2"/>
            </p:custDataLst>
          </p:nvPr>
        </p:nvSpPr>
        <p:spPr>
          <a:xfrm>
            <a:off x="924127" y="1204436"/>
            <a:ext cx="10531813" cy="1588532"/>
          </a:xfrm>
          <a:solidFill>
            <a:schemeClr val="tx1">
              <a:lumMod val="95000"/>
            </a:schemeClr>
          </a:solidFill>
          <a:ln>
            <a:solidFill>
              <a:schemeClr val="bg1"/>
            </a:solidFill>
          </a:ln>
        </p:spPr>
        <p:txBody>
          <a:bodyPr anchor="ctr">
            <a:normAutofit/>
          </a:bodyPr>
          <a:lstStyle/>
          <a:p>
            <a:pPr marL="0" indent="0">
              <a:lnSpc>
                <a:spcPct val="90000"/>
              </a:lnSpc>
              <a:buNone/>
            </a:pPr>
            <a:r>
              <a:rPr lang="en-US" altLang="en-US" sz="2000" b="1" i="1" u="sng" dirty="0">
                <a:solidFill>
                  <a:schemeClr val="bg1"/>
                </a:solidFill>
                <a:ea typeface="ＭＳ Ｐゴシック" panose="020B0600070205080204" pitchFamily="34" charset="-128"/>
              </a:rPr>
              <a:t>Problem Statement:</a:t>
            </a:r>
            <a:r>
              <a:rPr lang="en-US" altLang="en-US" sz="2000" dirty="0">
                <a:solidFill>
                  <a:schemeClr val="bg1"/>
                </a:solidFill>
                <a:ea typeface="ＭＳ Ｐゴシック" panose="020B0600070205080204" pitchFamily="34" charset="-128"/>
              </a:rPr>
              <a:t> Bruce Willis and Samuel L. Jackson are given an ultimatum: Fill a jug with exactly 4 gallons of water and place the jug on the scale. If the measurement is correct, the bomb is diffused. If not, boom! The problem of course is that they only have a three gallon jug, a five gallon jug, and a fountain to fill them up with. Given a set of jugs, the capacities of each jug, and a target (e.g., 4 gallons), can you calculate the minimum set of steps needed to measure out the target amount?</a:t>
            </a:r>
          </a:p>
        </p:txBody>
      </p:sp>
      <p:sp>
        <p:nvSpPr>
          <p:cNvPr id="3" name="Rectangle 2">
            <a:extLst>
              <a:ext uri="{FF2B5EF4-FFF2-40B4-BE49-F238E27FC236}">
                <a16:creationId xmlns:a16="http://schemas.microsoft.com/office/drawing/2014/main" id="{62E8CFE0-3620-B149-B35D-89BC0A6222BA}"/>
              </a:ext>
            </a:extLst>
          </p:cNvPr>
          <p:cNvSpPr/>
          <p:nvPr/>
        </p:nvSpPr>
        <p:spPr>
          <a:xfrm>
            <a:off x="4495800" y="3291364"/>
            <a:ext cx="914400"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3180EF8-925A-3041-8A27-A5270223E820}"/>
              </a:ext>
            </a:extLst>
          </p:cNvPr>
          <p:cNvSpPr/>
          <p:nvPr/>
        </p:nvSpPr>
        <p:spPr>
          <a:xfrm>
            <a:off x="6096000" y="4129564"/>
            <a:ext cx="9144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01326E6-73E0-2340-B629-6C9FA396E080}"/>
              </a:ext>
            </a:extLst>
          </p:cNvPr>
          <p:cNvSpPr txBox="1"/>
          <p:nvPr/>
        </p:nvSpPr>
        <p:spPr>
          <a:xfrm>
            <a:off x="5371812" y="3367564"/>
            <a:ext cx="1257588" cy="369332"/>
          </a:xfrm>
          <a:prstGeom prst="rect">
            <a:avLst/>
          </a:prstGeom>
          <a:noFill/>
        </p:spPr>
        <p:txBody>
          <a:bodyPr wrap="none" rtlCol="0">
            <a:spAutoFit/>
          </a:bodyPr>
          <a:lstStyle/>
          <a:p>
            <a:r>
              <a:rPr lang="en-US" dirty="0"/>
              <a:t>5 gallon jug</a:t>
            </a:r>
          </a:p>
        </p:txBody>
      </p:sp>
      <p:sp>
        <p:nvSpPr>
          <p:cNvPr id="8" name="TextBox 7">
            <a:extLst>
              <a:ext uri="{FF2B5EF4-FFF2-40B4-BE49-F238E27FC236}">
                <a16:creationId xmlns:a16="http://schemas.microsoft.com/office/drawing/2014/main" id="{FCBB7B60-750C-A845-8C1B-C24C3AC2AE56}"/>
              </a:ext>
            </a:extLst>
          </p:cNvPr>
          <p:cNvSpPr txBox="1"/>
          <p:nvPr/>
        </p:nvSpPr>
        <p:spPr>
          <a:xfrm>
            <a:off x="7124412" y="4293632"/>
            <a:ext cx="1257588" cy="369332"/>
          </a:xfrm>
          <a:prstGeom prst="rect">
            <a:avLst/>
          </a:prstGeom>
          <a:noFill/>
        </p:spPr>
        <p:txBody>
          <a:bodyPr wrap="none" rtlCol="0">
            <a:spAutoFit/>
          </a:bodyPr>
          <a:lstStyle/>
          <a:p>
            <a:r>
              <a:rPr lang="en-US" dirty="0"/>
              <a:t>3 gallon jug</a:t>
            </a:r>
          </a:p>
        </p:txBody>
      </p:sp>
      <p:sp>
        <p:nvSpPr>
          <p:cNvPr id="2" name="Rectangle 3">
            <a:extLst>
              <a:ext uri="{FF2B5EF4-FFF2-40B4-BE49-F238E27FC236}">
                <a16:creationId xmlns:a16="http://schemas.microsoft.com/office/drawing/2014/main" id="{4B4CBCE1-2B26-29E7-44BA-C3EE4A596AB7}"/>
              </a:ext>
            </a:extLst>
          </p:cNvPr>
          <p:cNvSpPr txBox="1">
            <a:spLocks noChangeArrowheads="1"/>
          </p:cNvSpPr>
          <p:nvPr>
            <p:custDataLst>
              <p:tags r:id="rId3"/>
            </p:custDataLst>
          </p:nvPr>
        </p:nvSpPr>
        <p:spPr>
          <a:xfrm>
            <a:off x="3078804" y="6260068"/>
            <a:ext cx="8305800" cy="369332"/>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n-US" altLang="en-US" sz="2000" i="1" dirty="0">
                <a:ea typeface="ＭＳ Ｐゴシック" panose="020B0600070205080204" pitchFamily="34" charset="-128"/>
              </a:rPr>
              <a:t>*This scene from Die Hard 3:</a:t>
            </a:r>
            <a:r>
              <a:rPr lang="en-US" altLang="en-US" sz="2000" b="1" i="1" dirty="0">
                <a:ea typeface="ＭＳ Ｐゴシック" panose="020B0600070205080204" pitchFamily="34" charset="-128"/>
              </a:rPr>
              <a:t> </a:t>
            </a:r>
            <a:r>
              <a:rPr lang="en-US" altLang="en-US" sz="2000" i="1" dirty="0">
                <a:ea typeface="ＭＳ Ｐゴシック" panose="020B0600070205080204" pitchFamily="34" charset="-128"/>
                <a:hlinkClick r:id="rId5"/>
              </a:rPr>
              <a:t>https://www.youtube.com/watch?v=BVtQNK_ZUJg</a:t>
            </a:r>
            <a:endParaRPr lang="en-US" altLang="en-US" sz="2000" i="1" dirty="0">
              <a:ea typeface="ＭＳ Ｐゴシック" panose="020B0600070205080204" pitchFamily="34" charset="-128"/>
            </a:endParaRPr>
          </a:p>
        </p:txBody>
      </p:sp>
    </p:spTree>
    <p:extLst>
      <p:ext uri="{BB962C8B-B14F-4D97-AF65-F5344CB8AC3E}">
        <p14:creationId xmlns:p14="http://schemas.microsoft.com/office/powerpoint/2010/main" val="2007435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a:xfrm>
            <a:off x="1143001" y="172986"/>
            <a:ext cx="9905998" cy="501146"/>
          </a:xfrm>
        </p:spPr>
        <p:txBody>
          <a:bodyPr>
            <a:normAutofit fontScale="90000"/>
          </a:bodyPr>
          <a:lstStyle/>
          <a:p>
            <a:pPr algn="ctr"/>
            <a:r>
              <a:rPr lang="en-US" altLang="en-US" dirty="0">
                <a:ea typeface="ＭＳ Ｐゴシック" panose="020B0600070205080204" pitchFamily="34" charset="-128"/>
              </a:rPr>
              <a:t>Problem Description!</a:t>
            </a:r>
          </a:p>
        </p:txBody>
      </p:sp>
      <p:sp>
        <p:nvSpPr>
          <p:cNvPr id="3" name="Rectangle 2">
            <a:extLst>
              <a:ext uri="{FF2B5EF4-FFF2-40B4-BE49-F238E27FC236}">
                <a16:creationId xmlns:a16="http://schemas.microsoft.com/office/drawing/2014/main" id="{62E8CFE0-3620-B149-B35D-89BC0A6222BA}"/>
              </a:ext>
            </a:extLst>
          </p:cNvPr>
          <p:cNvSpPr/>
          <p:nvPr/>
        </p:nvSpPr>
        <p:spPr>
          <a:xfrm>
            <a:off x="2402732" y="3429000"/>
            <a:ext cx="914400"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3180EF8-925A-3041-8A27-A5270223E820}"/>
              </a:ext>
            </a:extLst>
          </p:cNvPr>
          <p:cNvSpPr/>
          <p:nvPr/>
        </p:nvSpPr>
        <p:spPr>
          <a:xfrm>
            <a:off x="4002932" y="4267200"/>
            <a:ext cx="9144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01326E6-73E0-2340-B629-6C9FA396E080}"/>
              </a:ext>
            </a:extLst>
          </p:cNvPr>
          <p:cNvSpPr txBox="1"/>
          <p:nvPr/>
        </p:nvSpPr>
        <p:spPr>
          <a:xfrm>
            <a:off x="3278744" y="3505200"/>
            <a:ext cx="1257588" cy="369332"/>
          </a:xfrm>
          <a:prstGeom prst="rect">
            <a:avLst/>
          </a:prstGeom>
          <a:noFill/>
        </p:spPr>
        <p:txBody>
          <a:bodyPr wrap="none" rtlCol="0">
            <a:spAutoFit/>
          </a:bodyPr>
          <a:lstStyle/>
          <a:p>
            <a:r>
              <a:rPr lang="en-US" dirty="0"/>
              <a:t>5 gallon jug</a:t>
            </a:r>
          </a:p>
        </p:txBody>
      </p:sp>
      <p:sp>
        <p:nvSpPr>
          <p:cNvPr id="8" name="TextBox 7">
            <a:extLst>
              <a:ext uri="{FF2B5EF4-FFF2-40B4-BE49-F238E27FC236}">
                <a16:creationId xmlns:a16="http://schemas.microsoft.com/office/drawing/2014/main" id="{FCBB7B60-750C-A845-8C1B-C24C3AC2AE56}"/>
              </a:ext>
            </a:extLst>
          </p:cNvPr>
          <p:cNvSpPr txBox="1"/>
          <p:nvPr/>
        </p:nvSpPr>
        <p:spPr>
          <a:xfrm>
            <a:off x="5031344" y="4431268"/>
            <a:ext cx="1257588" cy="369332"/>
          </a:xfrm>
          <a:prstGeom prst="rect">
            <a:avLst/>
          </a:prstGeom>
          <a:noFill/>
        </p:spPr>
        <p:txBody>
          <a:bodyPr wrap="none" rtlCol="0">
            <a:spAutoFit/>
          </a:bodyPr>
          <a:lstStyle/>
          <a:p>
            <a:r>
              <a:rPr lang="en-US" dirty="0"/>
              <a:t>3 gallon jug</a:t>
            </a:r>
          </a:p>
        </p:txBody>
      </p:sp>
      <p:sp>
        <p:nvSpPr>
          <p:cNvPr id="9" name="Rectangle 3">
            <a:extLst>
              <a:ext uri="{FF2B5EF4-FFF2-40B4-BE49-F238E27FC236}">
                <a16:creationId xmlns:a16="http://schemas.microsoft.com/office/drawing/2014/main" id="{BE6A6E04-B385-B444-98DD-0F31F918981F}"/>
              </a:ext>
            </a:extLst>
          </p:cNvPr>
          <p:cNvSpPr txBox="1">
            <a:spLocks noChangeArrowheads="1"/>
          </p:cNvSpPr>
          <p:nvPr>
            <p:custDataLst>
              <p:tags r:id="rId2"/>
            </p:custDataLst>
          </p:nvPr>
        </p:nvSpPr>
        <p:spPr>
          <a:xfrm>
            <a:off x="7143344" y="3036000"/>
            <a:ext cx="3905655" cy="3247736"/>
          </a:xfrm>
          <a:prstGeom prst="rect">
            <a:avLst/>
          </a:prstGeom>
          <a:ln>
            <a:solidFill>
              <a:schemeClr val="tx1">
                <a:lumMod val="95000"/>
              </a:schemeClr>
            </a:solidFill>
          </a:ln>
        </p:spPr>
        <p:txBody>
          <a:bodyPr vert="horz" lIns="91440" tIns="45720" rIns="91440" bIns="45720" rtlCol="0" anchor="t">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n-US" altLang="en-US" sz="2000" b="1" i="1" u="sng" dirty="0">
                <a:ea typeface="ＭＳ Ｐゴシック" panose="020B0600070205080204" pitchFamily="34" charset="-128"/>
              </a:rPr>
              <a:t>Ideas to get started:</a:t>
            </a:r>
          </a:p>
          <a:p>
            <a:pPr marL="0" indent="0">
              <a:lnSpc>
                <a:spcPct val="90000"/>
              </a:lnSpc>
              <a:buFont typeface="Arial" panose="020B0604020202020204" pitchFamily="34" charset="0"/>
              <a:buNone/>
            </a:pPr>
            <a:endParaRPr lang="en-US" altLang="en-US" sz="2000" dirty="0">
              <a:ea typeface="ＭＳ Ｐゴシック" panose="020B0600070205080204" pitchFamily="34" charset="-128"/>
            </a:endParaRPr>
          </a:p>
          <a:p>
            <a:pPr marL="0" indent="0">
              <a:lnSpc>
                <a:spcPct val="90000"/>
              </a:lnSpc>
              <a:buFont typeface="Arial" panose="020B0604020202020204" pitchFamily="34" charset="0"/>
              <a:buNone/>
            </a:pPr>
            <a:r>
              <a:rPr lang="en-US" altLang="en-US" sz="2000" dirty="0">
                <a:ea typeface="ＭＳ Ｐゴシック" panose="020B0600070205080204" pitchFamily="34" charset="-128"/>
              </a:rPr>
              <a:t>Can we model this using a graph?</a:t>
            </a:r>
          </a:p>
          <a:p>
            <a:pPr marL="0" indent="0">
              <a:lnSpc>
                <a:spcPct val="90000"/>
              </a:lnSpc>
              <a:buFont typeface="Arial" panose="020B0604020202020204" pitchFamily="34" charset="0"/>
              <a:buNone/>
            </a:pPr>
            <a:endParaRPr lang="en-US" altLang="en-US" sz="2000" dirty="0">
              <a:ea typeface="ＭＳ Ｐゴシック" panose="020B0600070205080204" pitchFamily="34" charset="-128"/>
            </a:endParaRPr>
          </a:p>
          <a:p>
            <a:pPr marL="0" indent="0">
              <a:lnSpc>
                <a:spcPct val="90000"/>
              </a:lnSpc>
              <a:buFont typeface="Arial" panose="020B0604020202020204" pitchFamily="34" charset="0"/>
              <a:buNone/>
            </a:pPr>
            <a:r>
              <a:rPr lang="en-US" altLang="en-US" sz="2000" dirty="0">
                <a:ea typeface="ＭＳ Ｐゴシック" panose="020B0600070205080204" pitchFamily="34" charset="-128"/>
              </a:rPr>
              <a:t>What are the nodes and edges?</a:t>
            </a:r>
          </a:p>
          <a:p>
            <a:pPr marL="0" indent="0">
              <a:lnSpc>
                <a:spcPct val="90000"/>
              </a:lnSpc>
              <a:buFont typeface="Arial" panose="020B0604020202020204" pitchFamily="34" charset="0"/>
              <a:buNone/>
            </a:pPr>
            <a:endParaRPr lang="en-US" altLang="en-US" sz="2000" dirty="0">
              <a:ea typeface="ＭＳ Ｐゴシック" panose="020B0600070205080204" pitchFamily="34" charset="-128"/>
            </a:endParaRPr>
          </a:p>
          <a:p>
            <a:pPr marL="0" indent="0">
              <a:lnSpc>
                <a:spcPct val="90000"/>
              </a:lnSpc>
              <a:buFont typeface="Arial" panose="020B0604020202020204" pitchFamily="34" charset="0"/>
              <a:buNone/>
            </a:pPr>
            <a:r>
              <a:rPr lang="en-US" altLang="en-US" sz="2000" dirty="0">
                <a:ea typeface="ＭＳ Ｐゴシック" panose="020B0600070205080204" pitchFamily="34" charset="-128"/>
              </a:rPr>
              <a:t>What are the edge costs?</a:t>
            </a:r>
          </a:p>
          <a:p>
            <a:pPr marL="0" indent="0">
              <a:lnSpc>
                <a:spcPct val="90000"/>
              </a:lnSpc>
              <a:buFont typeface="Arial" panose="020B0604020202020204" pitchFamily="34" charset="0"/>
              <a:buNone/>
            </a:pPr>
            <a:endParaRPr lang="en-US" altLang="en-US" sz="2000" dirty="0">
              <a:ea typeface="ＭＳ Ｐゴシック" panose="020B0600070205080204" pitchFamily="34" charset="-128"/>
            </a:endParaRPr>
          </a:p>
          <a:p>
            <a:pPr marL="0" indent="0">
              <a:lnSpc>
                <a:spcPct val="90000"/>
              </a:lnSpc>
              <a:buFont typeface="Arial" panose="020B0604020202020204" pitchFamily="34" charset="0"/>
              <a:buNone/>
            </a:pPr>
            <a:r>
              <a:rPr lang="en-US" altLang="en-US" sz="2000" dirty="0">
                <a:ea typeface="ＭＳ Ｐゴシック" panose="020B0600070205080204" pitchFamily="34" charset="-128"/>
              </a:rPr>
              <a:t>Which algorithm to run?</a:t>
            </a:r>
          </a:p>
        </p:txBody>
      </p:sp>
      <p:sp>
        <p:nvSpPr>
          <p:cNvPr id="7" name="Rectangle 3">
            <a:extLst>
              <a:ext uri="{FF2B5EF4-FFF2-40B4-BE49-F238E27FC236}">
                <a16:creationId xmlns:a16="http://schemas.microsoft.com/office/drawing/2014/main" id="{8E9A0FD3-8CF7-5290-F533-C02151E49D27}"/>
              </a:ext>
            </a:extLst>
          </p:cNvPr>
          <p:cNvSpPr txBox="1">
            <a:spLocks noChangeArrowheads="1"/>
          </p:cNvSpPr>
          <p:nvPr>
            <p:custDataLst>
              <p:tags r:id="rId3"/>
            </p:custDataLst>
          </p:nvPr>
        </p:nvSpPr>
        <p:spPr>
          <a:xfrm>
            <a:off x="924127" y="946666"/>
            <a:ext cx="10531813" cy="1588532"/>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n-US" altLang="en-US" sz="2000" b="1" i="1" u="sng">
                <a:solidFill>
                  <a:schemeClr val="bg1"/>
                </a:solidFill>
                <a:ea typeface="ＭＳ Ｐゴシック" panose="020B0600070205080204" pitchFamily="34" charset="-128"/>
              </a:rPr>
              <a:t>Problem Statement:</a:t>
            </a:r>
            <a:r>
              <a:rPr lang="en-US" altLang="en-US" sz="2000">
                <a:solidFill>
                  <a:schemeClr val="bg1"/>
                </a:solidFill>
                <a:ea typeface="ＭＳ Ｐゴシック" panose="020B0600070205080204" pitchFamily="34" charset="-128"/>
              </a:rPr>
              <a:t> Bruce Willis and Samuel L. Jackson are given an ultimatum: Fill a jug with exactly 4 gallons of water and place the jug on the scale. If the measurement is correct, the bomb is diffused. If not, boom! The problem of course is that they only have a three gallon jug, a five gallon jug, and a fountain to fill them up with. Given a set of jugs, the capacities of each jug, and a target (e.g., 4 gallons), can you calculate the minimum set of steps needed to measure out the target amount?</a:t>
            </a:r>
            <a:endParaRPr lang="en-US" altLang="en-US" sz="2000" dirty="0">
              <a:solidFill>
                <a:schemeClr val="bg1"/>
              </a:solidFill>
              <a:ea typeface="ＭＳ Ｐゴシック" panose="020B0600070205080204" pitchFamily="34" charset="-128"/>
            </a:endParaRPr>
          </a:p>
        </p:txBody>
      </p:sp>
    </p:spTree>
    <p:extLst>
      <p:ext uri="{BB962C8B-B14F-4D97-AF65-F5344CB8AC3E}">
        <p14:creationId xmlns:p14="http://schemas.microsoft.com/office/powerpoint/2010/main" val="1055655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a:xfrm>
            <a:off x="1143001" y="258595"/>
            <a:ext cx="9905998" cy="616339"/>
          </a:xfrm>
        </p:spPr>
        <p:txBody>
          <a:bodyPr/>
          <a:lstStyle/>
          <a:p>
            <a:pPr algn="ctr"/>
            <a:r>
              <a:rPr lang="en-US" altLang="en-US" dirty="0">
                <a:ea typeface="ＭＳ Ｐゴシック" panose="020B0600070205080204" pitchFamily="34" charset="-128"/>
              </a:rPr>
              <a:t>Problem Representation!</a:t>
            </a:r>
          </a:p>
        </p:txBody>
      </p:sp>
      <p:sp>
        <p:nvSpPr>
          <p:cNvPr id="3" name="Rectangle 2">
            <a:extLst>
              <a:ext uri="{FF2B5EF4-FFF2-40B4-BE49-F238E27FC236}">
                <a16:creationId xmlns:a16="http://schemas.microsoft.com/office/drawing/2014/main" id="{62E8CFE0-3620-B149-B35D-89BC0A6222BA}"/>
              </a:ext>
            </a:extLst>
          </p:cNvPr>
          <p:cNvSpPr/>
          <p:nvPr/>
        </p:nvSpPr>
        <p:spPr>
          <a:xfrm>
            <a:off x="1555725" y="3067454"/>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8A0CB1-3CFB-B446-8174-345C7D11808B}"/>
              </a:ext>
            </a:extLst>
          </p:cNvPr>
          <p:cNvSpPr/>
          <p:nvPr/>
        </p:nvSpPr>
        <p:spPr>
          <a:xfrm>
            <a:off x="2089125" y="3524654"/>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FFCA5F2-6A06-FE41-88DE-47C6ABEF36D3}"/>
              </a:ext>
            </a:extLst>
          </p:cNvPr>
          <p:cNvSpPr txBox="1"/>
          <p:nvPr/>
        </p:nvSpPr>
        <p:spPr>
          <a:xfrm>
            <a:off x="1174725" y="2330279"/>
            <a:ext cx="1755228" cy="584775"/>
          </a:xfrm>
          <a:prstGeom prst="rect">
            <a:avLst/>
          </a:prstGeom>
          <a:noFill/>
        </p:spPr>
        <p:txBody>
          <a:bodyPr wrap="square" rtlCol="0">
            <a:spAutoFit/>
          </a:bodyPr>
          <a:lstStyle/>
          <a:p>
            <a:pPr algn="ctr"/>
            <a:r>
              <a:rPr lang="en-US" sz="1600" b="1" i="1" dirty="0"/>
              <a:t>Start State</a:t>
            </a:r>
          </a:p>
          <a:p>
            <a:pPr algn="ctr"/>
            <a:r>
              <a:rPr lang="en-US" sz="1600" i="1" dirty="0"/>
              <a:t>Both jugs empty</a:t>
            </a:r>
          </a:p>
        </p:txBody>
      </p:sp>
      <p:sp>
        <p:nvSpPr>
          <p:cNvPr id="13" name="Rectangle 12">
            <a:extLst>
              <a:ext uri="{FF2B5EF4-FFF2-40B4-BE49-F238E27FC236}">
                <a16:creationId xmlns:a16="http://schemas.microsoft.com/office/drawing/2014/main" id="{76B0756F-E776-184E-BE3B-22908E05CE0F}"/>
              </a:ext>
            </a:extLst>
          </p:cNvPr>
          <p:cNvSpPr/>
          <p:nvPr/>
        </p:nvSpPr>
        <p:spPr>
          <a:xfrm>
            <a:off x="9596139" y="2916675"/>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E4BE07-2C53-464C-B4CF-2867A596F053}"/>
              </a:ext>
            </a:extLst>
          </p:cNvPr>
          <p:cNvSpPr/>
          <p:nvPr/>
        </p:nvSpPr>
        <p:spPr>
          <a:xfrm>
            <a:off x="10129539" y="3373875"/>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33E225E-A5CD-AC48-A5AD-FAF5429ED100}"/>
              </a:ext>
            </a:extLst>
          </p:cNvPr>
          <p:cNvSpPr txBox="1"/>
          <p:nvPr/>
        </p:nvSpPr>
        <p:spPr>
          <a:xfrm>
            <a:off x="9138939" y="2179500"/>
            <a:ext cx="1907628" cy="584775"/>
          </a:xfrm>
          <a:prstGeom prst="rect">
            <a:avLst/>
          </a:prstGeom>
          <a:noFill/>
        </p:spPr>
        <p:txBody>
          <a:bodyPr wrap="square" rtlCol="0">
            <a:spAutoFit/>
          </a:bodyPr>
          <a:lstStyle/>
          <a:p>
            <a:pPr algn="ctr"/>
            <a:r>
              <a:rPr lang="en-US" sz="1600" b="1" i="1" dirty="0"/>
              <a:t>End State</a:t>
            </a:r>
          </a:p>
          <a:p>
            <a:pPr algn="ctr"/>
            <a:r>
              <a:rPr lang="en-US" sz="1600" i="1" dirty="0"/>
              <a:t>4 Gallons in any jug</a:t>
            </a:r>
          </a:p>
        </p:txBody>
      </p:sp>
      <p:sp>
        <p:nvSpPr>
          <p:cNvPr id="16" name="TextBox 15">
            <a:extLst>
              <a:ext uri="{FF2B5EF4-FFF2-40B4-BE49-F238E27FC236}">
                <a16:creationId xmlns:a16="http://schemas.microsoft.com/office/drawing/2014/main" id="{B76168F5-CD2C-1A4C-A7CD-E01C24C29AA9}"/>
              </a:ext>
            </a:extLst>
          </p:cNvPr>
          <p:cNvSpPr txBox="1"/>
          <p:nvPr/>
        </p:nvSpPr>
        <p:spPr>
          <a:xfrm>
            <a:off x="9023325" y="4288275"/>
            <a:ext cx="2251842" cy="584775"/>
          </a:xfrm>
          <a:prstGeom prst="rect">
            <a:avLst/>
          </a:prstGeom>
          <a:noFill/>
        </p:spPr>
        <p:txBody>
          <a:bodyPr wrap="square" rtlCol="0">
            <a:spAutoFit/>
          </a:bodyPr>
          <a:lstStyle/>
          <a:p>
            <a:pPr algn="ctr"/>
            <a:r>
              <a:rPr lang="en-US" sz="1600" b="1" i="1" dirty="0"/>
              <a:t>*Note: There may be multiple goal states!!</a:t>
            </a:r>
            <a:endParaRPr lang="en-US" sz="1600" i="1" dirty="0"/>
          </a:p>
        </p:txBody>
      </p:sp>
      <p:sp>
        <p:nvSpPr>
          <p:cNvPr id="10" name="Rectangle 9">
            <a:extLst>
              <a:ext uri="{FF2B5EF4-FFF2-40B4-BE49-F238E27FC236}">
                <a16:creationId xmlns:a16="http://schemas.microsoft.com/office/drawing/2014/main" id="{0DEDA0AF-F98B-954D-A61E-527036D05252}"/>
              </a:ext>
            </a:extLst>
          </p:cNvPr>
          <p:cNvSpPr/>
          <p:nvPr/>
        </p:nvSpPr>
        <p:spPr>
          <a:xfrm>
            <a:off x="9596139" y="3145275"/>
            <a:ext cx="457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9412A39-0BFA-F240-AE34-487D6AD8FB12}"/>
              </a:ext>
            </a:extLst>
          </p:cNvPr>
          <p:cNvSpPr txBox="1"/>
          <p:nvPr/>
        </p:nvSpPr>
        <p:spPr>
          <a:xfrm>
            <a:off x="3540867" y="2144948"/>
            <a:ext cx="4871544" cy="3108543"/>
          </a:xfrm>
          <a:prstGeom prst="rect">
            <a:avLst/>
          </a:prstGeom>
          <a:noFill/>
        </p:spPr>
        <p:txBody>
          <a:bodyPr wrap="square" rtlCol="0">
            <a:spAutoFit/>
          </a:bodyPr>
          <a:lstStyle/>
          <a:p>
            <a:pPr algn="ctr"/>
            <a:r>
              <a:rPr lang="en-US" sz="1600" dirty="0"/>
              <a:t>But…how do we model all the states in between</a:t>
            </a:r>
          </a:p>
          <a:p>
            <a:pPr algn="ctr"/>
            <a:endParaRPr lang="en-US" sz="1600" dirty="0"/>
          </a:p>
          <a:p>
            <a:pPr algn="ctr"/>
            <a:endParaRPr lang="en-US" sz="1600" dirty="0"/>
          </a:p>
          <a:p>
            <a:pPr algn="ctr"/>
            <a:r>
              <a:rPr lang="en-US" sz="2000" b="1" i="1" dirty="0"/>
              <a:t>?????</a:t>
            </a:r>
          </a:p>
          <a:p>
            <a:pPr algn="ctr"/>
            <a:endParaRPr lang="en-US" sz="1600" dirty="0"/>
          </a:p>
          <a:p>
            <a:pPr algn="ctr"/>
            <a:endParaRPr lang="en-US" sz="1600" dirty="0"/>
          </a:p>
          <a:p>
            <a:pPr algn="ctr"/>
            <a:endParaRPr lang="en-US" sz="1600" dirty="0"/>
          </a:p>
          <a:p>
            <a:pPr algn="ctr"/>
            <a:r>
              <a:rPr lang="en-US" sz="1600" b="1" i="1" u="sng" dirty="0"/>
              <a:t>Think About:</a:t>
            </a:r>
          </a:p>
          <a:p>
            <a:pPr algn="ctr"/>
            <a:r>
              <a:rPr lang="en-US" sz="1600" dirty="0"/>
              <a:t>What do other states look like?</a:t>
            </a:r>
          </a:p>
          <a:p>
            <a:pPr algn="ctr"/>
            <a:r>
              <a:rPr lang="en-US" sz="1600" dirty="0"/>
              <a:t>What actions can be taken to get from state to state?</a:t>
            </a:r>
          </a:p>
          <a:p>
            <a:pPr algn="ctr"/>
            <a:r>
              <a:rPr lang="en-US" sz="1600" dirty="0"/>
              <a:t>What do edges mean and which nodes to we connect?</a:t>
            </a:r>
          </a:p>
          <a:p>
            <a:pPr algn="ctr"/>
            <a:endParaRPr lang="en-US" sz="1600" dirty="0"/>
          </a:p>
        </p:txBody>
      </p:sp>
    </p:spTree>
    <p:extLst>
      <p:ext uri="{BB962C8B-B14F-4D97-AF65-F5344CB8AC3E}">
        <p14:creationId xmlns:p14="http://schemas.microsoft.com/office/powerpoint/2010/main" val="1295396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a:xfrm>
            <a:off x="1143001" y="252543"/>
            <a:ext cx="9905998" cy="623994"/>
          </a:xfrm>
        </p:spPr>
        <p:txBody>
          <a:bodyPr/>
          <a:lstStyle/>
          <a:p>
            <a:pPr algn="ctr"/>
            <a:r>
              <a:rPr lang="en-US" altLang="en-US" dirty="0">
                <a:ea typeface="ＭＳ Ｐゴシック" panose="020B0600070205080204" pitchFamily="34" charset="-128"/>
              </a:rPr>
              <a:t>Problem Representation!</a:t>
            </a:r>
          </a:p>
        </p:txBody>
      </p:sp>
      <p:sp>
        <p:nvSpPr>
          <p:cNvPr id="3" name="Rectangle 2">
            <a:extLst>
              <a:ext uri="{FF2B5EF4-FFF2-40B4-BE49-F238E27FC236}">
                <a16:creationId xmlns:a16="http://schemas.microsoft.com/office/drawing/2014/main" id="{62E8CFE0-3620-B149-B35D-89BC0A6222BA}"/>
              </a:ext>
            </a:extLst>
          </p:cNvPr>
          <p:cNvSpPr/>
          <p:nvPr/>
        </p:nvSpPr>
        <p:spPr>
          <a:xfrm>
            <a:off x="1276446" y="3085724"/>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8A0CB1-3CFB-B446-8174-345C7D11808B}"/>
              </a:ext>
            </a:extLst>
          </p:cNvPr>
          <p:cNvSpPr/>
          <p:nvPr/>
        </p:nvSpPr>
        <p:spPr>
          <a:xfrm>
            <a:off x="1809846" y="3542924"/>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FFCA5F2-6A06-FE41-88DE-47C6ABEF36D3}"/>
              </a:ext>
            </a:extLst>
          </p:cNvPr>
          <p:cNvSpPr txBox="1"/>
          <p:nvPr/>
        </p:nvSpPr>
        <p:spPr>
          <a:xfrm>
            <a:off x="895446" y="2348549"/>
            <a:ext cx="1755228" cy="584775"/>
          </a:xfrm>
          <a:prstGeom prst="rect">
            <a:avLst/>
          </a:prstGeom>
          <a:noFill/>
        </p:spPr>
        <p:txBody>
          <a:bodyPr wrap="square" rtlCol="0">
            <a:spAutoFit/>
          </a:bodyPr>
          <a:lstStyle/>
          <a:p>
            <a:pPr algn="ctr"/>
            <a:r>
              <a:rPr lang="en-US" sz="1600" b="1" i="1" dirty="0"/>
              <a:t>Start State</a:t>
            </a:r>
          </a:p>
          <a:p>
            <a:pPr algn="ctr"/>
            <a:r>
              <a:rPr lang="en-US" sz="1600" i="1" dirty="0"/>
              <a:t>Both jugs empty</a:t>
            </a:r>
          </a:p>
        </p:txBody>
      </p:sp>
      <p:sp>
        <p:nvSpPr>
          <p:cNvPr id="13" name="Rectangle 12">
            <a:extLst>
              <a:ext uri="{FF2B5EF4-FFF2-40B4-BE49-F238E27FC236}">
                <a16:creationId xmlns:a16="http://schemas.microsoft.com/office/drawing/2014/main" id="{76B0756F-E776-184E-BE3B-22908E05CE0F}"/>
              </a:ext>
            </a:extLst>
          </p:cNvPr>
          <p:cNvSpPr/>
          <p:nvPr/>
        </p:nvSpPr>
        <p:spPr>
          <a:xfrm>
            <a:off x="9741238" y="2500949"/>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E4BE07-2C53-464C-B4CF-2867A596F053}"/>
              </a:ext>
            </a:extLst>
          </p:cNvPr>
          <p:cNvSpPr/>
          <p:nvPr/>
        </p:nvSpPr>
        <p:spPr>
          <a:xfrm>
            <a:off x="10274638" y="2958149"/>
            <a:ext cx="4572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33E225E-A5CD-AC48-A5AD-FAF5429ED100}"/>
              </a:ext>
            </a:extLst>
          </p:cNvPr>
          <p:cNvSpPr txBox="1"/>
          <p:nvPr/>
        </p:nvSpPr>
        <p:spPr>
          <a:xfrm>
            <a:off x="9284038" y="1763774"/>
            <a:ext cx="1907628" cy="584775"/>
          </a:xfrm>
          <a:prstGeom prst="rect">
            <a:avLst/>
          </a:prstGeom>
          <a:noFill/>
        </p:spPr>
        <p:txBody>
          <a:bodyPr wrap="square" rtlCol="0">
            <a:spAutoFit/>
          </a:bodyPr>
          <a:lstStyle/>
          <a:p>
            <a:pPr algn="ctr"/>
            <a:r>
              <a:rPr lang="en-US" sz="1600" b="1" i="1" dirty="0"/>
              <a:t>End State</a:t>
            </a:r>
          </a:p>
          <a:p>
            <a:pPr algn="ctr"/>
            <a:r>
              <a:rPr lang="en-US" sz="1600" i="1" dirty="0"/>
              <a:t>4 Gallons in any jug</a:t>
            </a:r>
          </a:p>
        </p:txBody>
      </p:sp>
      <p:sp>
        <p:nvSpPr>
          <p:cNvPr id="16" name="TextBox 15">
            <a:extLst>
              <a:ext uri="{FF2B5EF4-FFF2-40B4-BE49-F238E27FC236}">
                <a16:creationId xmlns:a16="http://schemas.microsoft.com/office/drawing/2014/main" id="{B76168F5-CD2C-1A4C-A7CD-E01C24C29AA9}"/>
              </a:ext>
            </a:extLst>
          </p:cNvPr>
          <p:cNvSpPr txBox="1"/>
          <p:nvPr/>
        </p:nvSpPr>
        <p:spPr>
          <a:xfrm>
            <a:off x="9148717" y="4242635"/>
            <a:ext cx="2251842" cy="1569660"/>
          </a:xfrm>
          <a:prstGeom prst="rect">
            <a:avLst/>
          </a:prstGeom>
          <a:noFill/>
        </p:spPr>
        <p:txBody>
          <a:bodyPr wrap="square" rtlCol="0">
            <a:spAutoFit/>
          </a:bodyPr>
          <a:lstStyle/>
          <a:p>
            <a:pPr algn="ctr"/>
            <a:r>
              <a:rPr lang="en-US" sz="1600" b="1" i="1" dirty="0"/>
              <a:t>*Note: There may be multiple goal states!!</a:t>
            </a:r>
          </a:p>
          <a:p>
            <a:pPr algn="ctr"/>
            <a:endParaRPr lang="en-US" sz="1600" b="1" i="1" dirty="0"/>
          </a:p>
          <a:p>
            <a:pPr algn="ctr"/>
            <a:r>
              <a:rPr lang="en-US" sz="1600" b="1" i="1" dirty="0"/>
              <a:t>Doesn’t matter how much water is in the 3-jug</a:t>
            </a:r>
            <a:endParaRPr lang="en-US" sz="1600" i="1" dirty="0"/>
          </a:p>
        </p:txBody>
      </p:sp>
      <p:sp>
        <p:nvSpPr>
          <p:cNvPr id="10" name="Rectangle 9">
            <a:extLst>
              <a:ext uri="{FF2B5EF4-FFF2-40B4-BE49-F238E27FC236}">
                <a16:creationId xmlns:a16="http://schemas.microsoft.com/office/drawing/2014/main" id="{0DEDA0AF-F98B-954D-A61E-527036D05252}"/>
              </a:ext>
            </a:extLst>
          </p:cNvPr>
          <p:cNvSpPr/>
          <p:nvPr/>
        </p:nvSpPr>
        <p:spPr>
          <a:xfrm>
            <a:off x="9741238" y="2729549"/>
            <a:ext cx="457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9412A39-0BFA-F240-AE34-487D6AD8FB12}"/>
              </a:ext>
            </a:extLst>
          </p:cNvPr>
          <p:cNvSpPr txBox="1"/>
          <p:nvPr/>
        </p:nvSpPr>
        <p:spPr>
          <a:xfrm>
            <a:off x="3227669" y="1438535"/>
            <a:ext cx="5626517" cy="4524315"/>
          </a:xfrm>
          <a:prstGeom prst="rect">
            <a:avLst/>
          </a:prstGeom>
          <a:noFill/>
          <a:ln>
            <a:solidFill>
              <a:schemeClr val="tx1">
                <a:lumMod val="95000"/>
              </a:schemeClr>
            </a:solidFill>
          </a:ln>
        </p:spPr>
        <p:txBody>
          <a:bodyPr wrap="square" rtlCol="0">
            <a:spAutoFit/>
          </a:bodyPr>
          <a:lstStyle/>
          <a:p>
            <a:pPr algn="ctr"/>
            <a:endParaRPr lang="en-US" sz="1600" dirty="0"/>
          </a:p>
          <a:p>
            <a:pPr algn="ctr"/>
            <a:r>
              <a:rPr lang="en-US" sz="1600" b="1" i="1" u="sng" dirty="0"/>
              <a:t>Think About:</a:t>
            </a:r>
          </a:p>
          <a:p>
            <a:pPr algn="ctr"/>
            <a:endParaRPr lang="en-US" sz="1600" b="1" i="1" u="sng" dirty="0"/>
          </a:p>
          <a:p>
            <a:r>
              <a:rPr lang="en-US" sz="1600" dirty="0"/>
              <a:t>What do other states look like?</a:t>
            </a:r>
          </a:p>
          <a:p>
            <a:pPr marL="285750" indent="-285750">
              <a:buFont typeface="Arial" panose="020B0604020202020204" pitchFamily="34" charset="0"/>
              <a:buChar char="•"/>
            </a:pPr>
            <a:r>
              <a:rPr lang="en-US" sz="1600" dirty="0">
                <a:solidFill>
                  <a:schemeClr val="bg2">
                    <a:lumMod val="50000"/>
                    <a:lumOff val="50000"/>
                  </a:schemeClr>
                </a:solidFill>
              </a:rPr>
              <a:t>Other combinations of jugs w/ different water levels!!</a:t>
            </a:r>
          </a:p>
          <a:p>
            <a:pPr marL="285750" indent="-285750">
              <a:buFont typeface="Arial" panose="020B0604020202020204" pitchFamily="34" charset="0"/>
              <a:buChar char="•"/>
            </a:pPr>
            <a:r>
              <a:rPr lang="en-US" sz="1600" dirty="0">
                <a:solidFill>
                  <a:schemeClr val="bg2">
                    <a:lumMod val="50000"/>
                    <a:lumOff val="50000"/>
                  </a:schemeClr>
                </a:solidFill>
              </a:rPr>
              <a:t>Tuple: (left jug gallons, right jug gallons)</a:t>
            </a:r>
          </a:p>
          <a:p>
            <a:endParaRPr lang="en-US" sz="1600" dirty="0">
              <a:solidFill>
                <a:schemeClr val="bg2">
                  <a:lumMod val="25000"/>
                  <a:lumOff val="75000"/>
                </a:schemeClr>
              </a:solidFill>
            </a:endParaRPr>
          </a:p>
          <a:p>
            <a:r>
              <a:rPr lang="en-US" sz="1600" dirty="0"/>
              <a:t>What actions can be taken to get from state to state?</a:t>
            </a:r>
          </a:p>
          <a:p>
            <a:r>
              <a:rPr lang="en-US" sz="1600" dirty="0">
                <a:solidFill>
                  <a:schemeClr val="bg2">
                    <a:lumMod val="50000"/>
                    <a:lumOff val="50000"/>
                  </a:schemeClr>
                </a:solidFill>
              </a:rPr>
              <a:t>1 . Fill a jug from fountain: ex. (0,0) -&gt; (5,0) from filling up left jug</a:t>
            </a:r>
          </a:p>
          <a:p>
            <a:r>
              <a:rPr lang="en-US" sz="1600" dirty="0">
                <a:solidFill>
                  <a:schemeClr val="bg2">
                    <a:lumMod val="50000"/>
                    <a:lumOff val="50000"/>
                  </a:schemeClr>
                </a:solidFill>
              </a:rPr>
              <a:t>2. Pour out a jug : ex (5,Y) -&gt; (0,Y) from pouring out everything in left jug</a:t>
            </a:r>
          </a:p>
          <a:p>
            <a:r>
              <a:rPr lang="en-US" sz="1600" dirty="0">
                <a:solidFill>
                  <a:schemeClr val="bg2">
                    <a:lumMod val="50000"/>
                    <a:lumOff val="50000"/>
                  </a:schemeClr>
                </a:solidFill>
              </a:rPr>
              <a:t>3. Pour any jug as much as you can into any other jug: ex. (X,Y) - &gt; (X-d , </a:t>
            </a:r>
            <a:r>
              <a:rPr lang="en-US" sz="1600" dirty="0" err="1">
                <a:solidFill>
                  <a:schemeClr val="bg2">
                    <a:lumMod val="50000"/>
                    <a:lumOff val="50000"/>
                  </a:schemeClr>
                </a:solidFill>
              </a:rPr>
              <a:t>Y+d</a:t>
            </a:r>
            <a:r>
              <a:rPr lang="en-US" sz="1600" dirty="0">
                <a:solidFill>
                  <a:schemeClr val="bg2">
                    <a:lumMod val="50000"/>
                    <a:lumOff val="50000"/>
                  </a:schemeClr>
                </a:solidFill>
              </a:rPr>
              <a:t>)</a:t>
            </a:r>
          </a:p>
          <a:p>
            <a:endParaRPr lang="en-US" sz="1600" dirty="0"/>
          </a:p>
          <a:p>
            <a:r>
              <a:rPr lang="en-US" sz="1600" dirty="0"/>
              <a:t>What do edges mean and which nodes to we connect?</a:t>
            </a:r>
          </a:p>
          <a:p>
            <a:r>
              <a:rPr lang="en-US" sz="1600" dirty="0">
                <a:solidFill>
                  <a:schemeClr val="bg2">
                    <a:lumMod val="50000"/>
                    <a:lumOff val="50000"/>
                  </a:schemeClr>
                </a:solidFill>
              </a:rPr>
              <a:t>Connect nodes if ONE action turns state A into state B</a:t>
            </a:r>
          </a:p>
          <a:p>
            <a:pPr algn="ctr"/>
            <a:endParaRPr lang="en-US" sz="1600" dirty="0"/>
          </a:p>
          <a:p>
            <a:pPr algn="ctr"/>
            <a:endParaRPr lang="en-US" sz="1600" dirty="0"/>
          </a:p>
        </p:txBody>
      </p:sp>
      <p:sp>
        <p:nvSpPr>
          <p:cNvPr id="2" name="TextBox 1">
            <a:extLst>
              <a:ext uri="{FF2B5EF4-FFF2-40B4-BE49-F238E27FC236}">
                <a16:creationId xmlns:a16="http://schemas.microsoft.com/office/drawing/2014/main" id="{8532AB50-B659-74F4-08B4-EFE57C53EFCB}"/>
              </a:ext>
            </a:extLst>
          </p:cNvPr>
          <p:cNvSpPr txBox="1"/>
          <p:nvPr/>
        </p:nvSpPr>
        <p:spPr>
          <a:xfrm>
            <a:off x="1468260" y="4458078"/>
            <a:ext cx="835572" cy="369332"/>
          </a:xfrm>
          <a:prstGeom prst="rect">
            <a:avLst/>
          </a:prstGeom>
          <a:noFill/>
        </p:spPr>
        <p:txBody>
          <a:bodyPr wrap="square" rtlCol="0">
            <a:spAutoFit/>
          </a:bodyPr>
          <a:lstStyle/>
          <a:p>
            <a:r>
              <a:rPr lang="en-US" dirty="0"/>
              <a:t>(0,0)</a:t>
            </a:r>
          </a:p>
        </p:txBody>
      </p:sp>
      <p:sp>
        <p:nvSpPr>
          <p:cNvPr id="4" name="TextBox 3">
            <a:extLst>
              <a:ext uri="{FF2B5EF4-FFF2-40B4-BE49-F238E27FC236}">
                <a16:creationId xmlns:a16="http://schemas.microsoft.com/office/drawing/2014/main" id="{DA32FC1D-B63F-8520-A471-F31BAF112DA5}"/>
              </a:ext>
            </a:extLst>
          </p:cNvPr>
          <p:cNvSpPr txBox="1"/>
          <p:nvPr/>
        </p:nvSpPr>
        <p:spPr>
          <a:xfrm>
            <a:off x="9966273" y="3797862"/>
            <a:ext cx="835572" cy="369332"/>
          </a:xfrm>
          <a:prstGeom prst="rect">
            <a:avLst/>
          </a:prstGeom>
          <a:noFill/>
        </p:spPr>
        <p:txBody>
          <a:bodyPr wrap="square" rtlCol="0">
            <a:spAutoFit/>
          </a:bodyPr>
          <a:lstStyle/>
          <a:p>
            <a:r>
              <a:rPr lang="en-US" dirty="0"/>
              <a:t>(4, n)</a:t>
            </a:r>
          </a:p>
        </p:txBody>
      </p:sp>
    </p:spTree>
    <p:extLst>
      <p:ext uri="{BB962C8B-B14F-4D97-AF65-F5344CB8AC3E}">
        <p14:creationId xmlns:p14="http://schemas.microsoft.com/office/powerpoint/2010/main" val="2278191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a:xfrm>
            <a:off x="1143001" y="174963"/>
            <a:ext cx="9905998" cy="667829"/>
          </a:xfrm>
        </p:spPr>
        <p:txBody>
          <a:bodyPr/>
          <a:lstStyle/>
          <a:p>
            <a:pPr algn="ctr"/>
            <a:r>
              <a:rPr lang="en-US" altLang="en-US" dirty="0">
                <a:ea typeface="ＭＳ Ｐゴシック" panose="020B0600070205080204" pitchFamily="34" charset="-128"/>
              </a:rPr>
              <a:t>Problem Solution!</a:t>
            </a:r>
          </a:p>
        </p:txBody>
      </p:sp>
      <p:grpSp>
        <p:nvGrpSpPr>
          <p:cNvPr id="24" name="Group 23">
            <a:extLst>
              <a:ext uri="{FF2B5EF4-FFF2-40B4-BE49-F238E27FC236}">
                <a16:creationId xmlns:a16="http://schemas.microsoft.com/office/drawing/2014/main" id="{9E4519AE-BA91-4FB3-DC04-73B13F3D49EB}"/>
              </a:ext>
            </a:extLst>
          </p:cNvPr>
          <p:cNvGrpSpPr/>
          <p:nvPr/>
        </p:nvGrpSpPr>
        <p:grpSpPr>
          <a:xfrm>
            <a:off x="86932" y="1285675"/>
            <a:ext cx="12036972" cy="5051698"/>
            <a:chOff x="76200" y="1752599"/>
            <a:chExt cx="12036972" cy="5051698"/>
          </a:xfrm>
        </p:grpSpPr>
        <p:sp>
          <p:nvSpPr>
            <p:cNvPr id="3" name="Rectangle 2">
              <a:extLst>
                <a:ext uri="{FF2B5EF4-FFF2-40B4-BE49-F238E27FC236}">
                  <a16:creationId xmlns:a16="http://schemas.microsoft.com/office/drawing/2014/main" id="{62E8CFE0-3620-B149-B35D-89BC0A6222BA}"/>
                </a:ext>
              </a:extLst>
            </p:cNvPr>
            <p:cNvSpPr/>
            <p:nvPr/>
          </p:nvSpPr>
          <p:spPr>
            <a:xfrm>
              <a:off x="457200" y="34290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8A0CB1-3CFB-B446-8174-345C7D11808B}"/>
                </a:ext>
              </a:extLst>
            </p:cNvPr>
            <p:cNvSpPr/>
            <p:nvPr/>
          </p:nvSpPr>
          <p:spPr>
            <a:xfrm>
              <a:off x="990600" y="3886200"/>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FFCA5F2-6A06-FE41-88DE-47C6ABEF36D3}"/>
                </a:ext>
              </a:extLst>
            </p:cNvPr>
            <p:cNvSpPr txBox="1"/>
            <p:nvPr/>
          </p:nvSpPr>
          <p:spPr>
            <a:xfrm>
              <a:off x="76200" y="2691825"/>
              <a:ext cx="1755228" cy="584775"/>
            </a:xfrm>
            <a:prstGeom prst="rect">
              <a:avLst/>
            </a:prstGeom>
            <a:noFill/>
          </p:spPr>
          <p:txBody>
            <a:bodyPr wrap="square" rtlCol="0">
              <a:spAutoFit/>
            </a:bodyPr>
            <a:lstStyle/>
            <a:p>
              <a:pPr algn="ctr"/>
              <a:r>
                <a:rPr lang="en-US" sz="1600" b="1" i="1" dirty="0"/>
                <a:t>Start State</a:t>
              </a:r>
            </a:p>
            <a:p>
              <a:pPr algn="ctr"/>
              <a:r>
                <a:rPr lang="en-US" sz="1600" i="1" dirty="0"/>
                <a:t>Both jugs empty</a:t>
              </a:r>
            </a:p>
          </p:txBody>
        </p:sp>
        <p:sp>
          <p:nvSpPr>
            <p:cNvPr id="15" name="TextBox 14">
              <a:extLst>
                <a:ext uri="{FF2B5EF4-FFF2-40B4-BE49-F238E27FC236}">
                  <a16:creationId xmlns:a16="http://schemas.microsoft.com/office/drawing/2014/main" id="{133E225E-A5CD-AC48-A5AD-FAF5429ED100}"/>
                </a:ext>
              </a:extLst>
            </p:cNvPr>
            <p:cNvSpPr txBox="1"/>
            <p:nvPr/>
          </p:nvSpPr>
          <p:spPr>
            <a:xfrm>
              <a:off x="9829800" y="2844225"/>
              <a:ext cx="1907628" cy="584775"/>
            </a:xfrm>
            <a:prstGeom prst="rect">
              <a:avLst/>
            </a:prstGeom>
            <a:noFill/>
          </p:spPr>
          <p:txBody>
            <a:bodyPr wrap="square" rtlCol="0">
              <a:spAutoFit/>
            </a:bodyPr>
            <a:lstStyle/>
            <a:p>
              <a:pPr algn="ctr"/>
              <a:r>
                <a:rPr lang="en-US" sz="1600" b="1" i="1" dirty="0"/>
                <a:t>End State</a:t>
              </a:r>
            </a:p>
            <a:p>
              <a:pPr algn="ctr"/>
              <a:r>
                <a:rPr lang="en-US" sz="1600" i="1" dirty="0"/>
                <a:t>4 Gallons in any jug</a:t>
              </a:r>
            </a:p>
          </p:txBody>
        </p:sp>
        <p:sp>
          <p:nvSpPr>
            <p:cNvPr id="16" name="TextBox 15">
              <a:extLst>
                <a:ext uri="{FF2B5EF4-FFF2-40B4-BE49-F238E27FC236}">
                  <a16:creationId xmlns:a16="http://schemas.microsoft.com/office/drawing/2014/main" id="{B76168F5-CD2C-1A4C-A7CD-E01C24C29AA9}"/>
                </a:ext>
              </a:extLst>
            </p:cNvPr>
            <p:cNvSpPr txBox="1"/>
            <p:nvPr/>
          </p:nvSpPr>
          <p:spPr>
            <a:xfrm>
              <a:off x="9829800" y="4800600"/>
              <a:ext cx="2251842" cy="584775"/>
            </a:xfrm>
            <a:prstGeom prst="rect">
              <a:avLst/>
            </a:prstGeom>
            <a:noFill/>
          </p:spPr>
          <p:txBody>
            <a:bodyPr wrap="square" rtlCol="0">
              <a:spAutoFit/>
            </a:bodyPr>
            <a:lstStyle/>
            <a:p>
              <a:pPr algn="ctr"/>
              <a:r>
                <a:rPr lang="en-US" sz="1600" b="1" i="1" dirty="0"/>
                <a:t>*Note: There may be multiple goal states!!</a:t>
              </a:r>
              <a:endParaRPr lang="en-US" sz="1600" i="1" dirty="0"/>
            </a:p>
          </p:txBody>
        </p:sp>
        <p:sp>
          <p:nvSpPr>
            <p:cNvPr id="12" name="Rectangle 11">
              <a:extLst>
                <a:ext uri="{FF2B5EF4-FFF2-40B4-BE49-F238E27FC236}">
                  <a16:creationId xmlns:a16="http://schemas.microsoft.com/office/drawing/2014/main" id="{027AD169-0888-A443-B0F2-A14D0D5C3B57}"/>
                </a:ext>
              </a:extLst>
            </p:cNvPr>
            <p:cNvSpPr/>
            <p:nvPr/>
          </p:nvSpPr>
          <p:spPr>
            <a:xfrm>
              <a:off x="2364828" y="1828800"/>
              <a:ext cx="457200" cy="12192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EB861C8-BF87-834D-AB03-E5AD387CBD6A}"/>
                </a:ext>
              </a:extLst>
            </p:cNvPr>
            <p:cNvSpPr/>
            <p:nvPr/>
          </p:nvSpPr>
          <p:spPr>
            <a:xfrm>
              <a:off x="2898228" y="2286000"/>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86D6F9-F714-ED4F-9A35-BC704AC747A7}"/>
                </a:ext>
              </a:extLst>
            </p:cNvPr>
            <p:cNvSpPr/>
            <p:nvPr/>
          </p:nvSpPr>
          <p:spPr>
            <a:xfrm>
              <a:off x="2364828" y="46482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4C9F4F-46D9-2F45-83AE-6D3809C62FD9}"/>
                </a:ext>
              </a:extLst>
            </p:cNvPr>
            <p:cNvSpPr/>
            <p:nvPr/>
          </p:nvSpPr>
          <p:spPr>
            <a:xfrm>
              <a:off x="2898228" y="5105400"/>
              <a:ext cx="4572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641EF30-6378-5845-A889-373377D5639F}"/>
                </a:ext>
              </a:extLst>
            </p:cNvPr>
            <p:cNvCxnSpPr>
              <a:cxnSpLocks/>
            </p:cNvCxnSpPr>
            <p:nvPr/>
          </p:nvCxnSpPr>
          <p:spPr>
            <a:xfrm flipV="1">
              <a:off x="1145628" y="3048000"/>
              <a:ext cx="100584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0913E85-ECC9-A247-B4C6-F4E9554F8CB5}"/>
                </a:ext>
              </a:extLst>
            </p:cNvPr>
            <p:cNvCxnSpPr>
              <a:cxnSpLocks/>
            </p:cNvCxnSpPr>
            <p:nvPr/>
          </p:nvCxnSpPr>
          <p:spPr>
            <a:xfrm>
              <a:off x="1298028" y="4800600"/>
              <a:ext cx="9144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06DB138-8197-784E-BE55-5B1A92233C5E}"/>
                </a:ext>
              </a:extLst>
            </p:cNvPr>
            <p:cNvCxnSpPr>
              <a:cxnSpLocks/>
            </p:cNvCxnSpPr>
            <p:nvPr/>
          </p:nvCxnSpPr>
          <p:spPr>
            <a:xfrm flipH="1">
              <a:off x="1298028" y="3276600"/>
              <a:ext cx="9144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B1E2306-6356-194F-A150-29783AFC3F1E}"/>
                </a:ext>
              </a:extLst>
            </p:cNvPr>
            <p:cNvCxnSpPr>
              <a:cxnSpLocks/>
            </p:cNvCxnSpPr>
            <p:nvPr/>
          </p:nvCxnSpPr>
          <p:spPr>
            <a:xfrm flipH="1" flipV="1">
              <a:off x="990600" y="4876800"/>
              <a:ext cx="1221828"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1DC4150-5783-AC4A-BACD-3A5C40678FFA}"/>
                </a:ext>
              </a:extLst>
            </p:cNvPr>
            <p:cNvSpPr/>
            <p:nvPr/>
          </p:nvSpPr>
          <p:spPr>
            <a:xfrm>
              <a:off x="4346028" y="18288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A016822-88E7-E542-8C0F-01716956C340}"/>
                </a:ext>
              </a:extLst>
            </p:cNvPr>
            <p:cNvSpPr/>
            <p:nvPr/>
          </p:nvSpPr>
          <p:spPr>
            <a:xfrm>
              <a:off x="4879428" y="2286000"/>
              <a:ext cx="4572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5BB5EEF-E3EC-A442-92FA-E14377F9935C}"/>
                </a:ext>
              </a:extLst>
            </p:cNvPr>
            <p:cNvSpPr/>
            <p:nvPr/>
          </p:nvSpPr>
          <p:spPr>
            <a:xfrm>
              <a:off x="4346028" y="2514599"/>
              <a:ext cx="457200" cy="53340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A0862D61-DB7B-864B-AA4C-69620F11B32C}"/>
                </a:ext>
              </a:extLst>
            </p:cNvPr>
            <p:cNvCxnSpPr>
              <a:cxnSpLocks/>
            </p:cNvCxnSpPr>
            <p:nvPr/>
          </p:nvCxnSpPr>
          <p:spPr>
            <a:xfrm>
              <a:off x="3431628" y="2438400"/>
              <a:ext cx="838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D1B4056-08AC-6B45-B8AA-DC1B94D66D94}"/>
                </a:ext>
              </a:extLst>
            </p:cNvPr>
            <p:cNvCxnSpPr>
              <a:cxnSpLocks/>
            </p:cNvCxnSpPr>
            <p:nvPr/>
          </p:nvCxnSpPr>
          <p:spPr>
            <a:xfrm flipH="1">
              <a:off x="3431628" y="25908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C5B3803-F8F9-0C48-A515-4084370D3F08}"/>
                </a:ext>
              </a:extLst>
            </p:cNvPr>
            <p:cNvCxnSpPr>
              <a:cxnSpLocks/>
            </p:cNvCxnSpPr>
            <p:nvPr/>
          </p:nvCxnSpPr>
          <p:spPr>
            <a:xfrm flipH="1">
              <a:off x="2898228" y="3200399"/>
              <a:ext cx="1371600" cy="1752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E81808B6-AA45-774C-A95E-BE6C0A8F6DEB}"/>
                </a:ext>
              </a:extLst>
            </p:cNvPr>
            <p:cNvSpPr/>
            <p:nvPr/>
          </p:nvSpPr>
          <p:spPr>
            <a:xfrm>
              <a:off x="4607472" y="4030717"/>
              <a:ext cx="457200" cy="12192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6E3CE3F-8522-AF44-B71D-1938824CE42A}"/>
                </a:ext>
              </a:extLst>
            </p:cNvPr>
            <p:cNvSpPr/>
            <p:nvPr/>
          </p:nvSpPr>
          <p:spPr>
            <a:xfrm>
              <a:off x="5140872" y="4487917"/>
              <a:ext cx="4572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636FD3B2-99A4-3748-B6D6-EE63B4CD0E01}"/>
                </a:ext>
              </a:extLst>
            </p:cNvPr>
            <p:cNvCxnSpPr>
              <a:cxnSpLocks/>
            </p:cNvCxnSpPr>
            <p:nvPr/>
          </p:nvCxnSpPr>
          <p:spPr>
            <a:xfrm>
              <a:off x="4840014" y="3200399"/>
              <a:ext cx="95907" cy="685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8E35D8B-9A2F-9546-8B16-BB94BB79188C}"/>
                </a:ext>
              </a:extLst>
            </p:cNvPr>
            <p:cNvCxnSpPr>
              <a:cxnSpLocks/>
            </p:cNvCxnSpPr>
            <p:nvPr/>
          </p:nvCxnSpPr>
          <p:spPr>
            <a:xfrm flipV="1">
              <a:off x="3478267" y="4648200"/>
              <a:ext cx="942647" cy="73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1E5DA95-5626-5D4B-BD14-86AE7D31BA8E}"/>
                </a:ext>
              </a:extLst>
            </p:cNvPr>
            <p:cNvCxnSpPr>
              <a:cxnSpLocks/>
            </p:cNvCxnSpPr>
            <p:nvPr/>
          </p:nvCxnSpPr>
          <p:spPr>
            <a:xfrm>
              <a:off x="2882463" y="3200399"/>
              <a:ext cx="1692165" cy="1066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FEEE51B-A59E-D741-AF45-7606DF257BF3}"/>
                </a:ext>
              </a:extLst>
            </p:cNvPr>
            <p:cNvSpPr/>
            <p:nvPr/>
          </p:nvSpPr>
          <p:spPr>
            <a:xfrm>
              <a:off x="4041228" y="5562598"/>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55CAE4E-4A73-CA48-A8BD-0EE9EFF38B9B}"/>
                </a:ext>
              </a:extLst>
            </p:cNvPr>
            <p:cNvSpPr/>
            <p:nvPr/>
          </p:nvSpPr>
          <p:spPr>
            <a:xfrm>
              <a:off x="4574628" y="6019798"/>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ED70DB4-960E-F446-A129-9D371D2D9BCC}"/>
                </a:ext>
              </a:extLst>
            </p:cNvPr>
            <p:cNvSpPr/>
            <p:nvPr/>
          </p:nvSpPr>
          <p:spPr>
            <a:xfrm>
              <a:off x="4041228" y="6019800"/>
              <a:ext cx="4572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DEFFA04F-6087-6144-A8C4-A009CF6ED271}"/>
                </a:ext>
              </a:extLst>
            </p:cNvPr>
            <p:cNvCxnSpPr>
              <a:cxnSpLocks/>
            </p:cNvCxnSpPr>
            <p:nvPr/>
          </p:nvCxnSpPr>
          <p:spPr>
            <a:xfrm>
              <a:off x="3187263" y="5943598"/>
              <a:ext cx="723900" cy="381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9995B1E-4AB7-6648-B107-B95108A93043}"/>
                </a:ext>
              </a:extLst>
            </p:cNvPr>
            <p:cNvCxnSpPr>
              <a:cxnSpLocks/>
            </p:cNvCxnSpPr>
            <p:nvPr/>
          </p:nvCxnSpPr>
          <p:spPr>
            <a:xfrm flipH="1" flipV="1">
              <a:off x="3453306" y="5759738"/>
              <a:ext cx="457857" cy="37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A08A789-CBBD-254F-8854-6E2170FAEDCC}"/>
                </a:ext>
              </a:extLst>
            </p:cNvPr>
            <p:cNvCxnSpPr>
              <a:cxnSpLocks/>
            </p:cNvCxnSpPr>
            <p:nvPr/>
          </p:nvCxnSpPr>
          <p:spPr>
            <a:xfrm flipH="1" flipV="1">
              <a:off x="3156060" y="3127519"/>
              <a:ext cx="1129206" cy="2358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6443B9-FB38-844C-BDF7-8769C3B17E3E}"/>
                </a:ext>
              </a:extLst>
            </p:cNvPr>
            <p:cNvCxnSpPr>
              <a:cxnSpLocks/>
            </p:cNvCxnSpPr>
            <p:nvPr/>
          </p:nvCxnSpPr>
          <p:spPr>
            <a:xfrm>
              <a:off x="5717628" y="4800604"/>
              <a:ext cx="835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7D7B2D3-8164-A640-A6CB-32BB33488D07}"/>
                </a:ext>
              </a:extLst>
            </p:cNvPr>
            <p:cNvCxnSpPr>
              <a:cxnSpLocks/>
            </p:cNvCxnSpPr>
            <p:nvPr/>
          </p:nvCxnSpPr>
          <p:spPr>
            <a:xfrm flipV="1">
              <a:off x="5412828" y="2569781"/>
              <a:ext cx="1292772" cy="210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CAD7FD2-06FE-C340-AEB9-1D04EFFDE027}"/>
                </a:ext>
              </a:extLst>
            </p:cNvPr>
            <p:cNvSpPr/>
            <p:nvPr/>
          </p:nvSpPr>
          <p:spPr>
            <a:xfrm>
              <a:off x="10287000" y="34290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527D21F-A046-1C41-990D-81A1A789AC29}"/>
                </a:ext>
              </a:extLst>
            </p:cNvPr>
            <p:cNvSpPr/>
            <p:nvPr/>
          </p:nvSpPr>
          <p:spPr>
            <a:xfrm>
              <a:off x="10820400" y="3886200"/>
              <a:ext cx="4572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40ABC89-444F-7741-8118-0E3A6F499A8F}"/>
                </a:ext>
              </a:extLst>
            </p:cNvPr>
            <p:cNvSpPr/>
            <p:nvPr/>
          </p:nvSpPr>
          <p:spPr>
            <a:xfrm>
              <a:off x="10287000" y="3657600"/>
              <a:ext cx="457200" cy="99060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a:extLst>
                <a:ext uri="{FF2B5EF4-FFF2-40B4-BE49-F238E27FC236}">
                  <a16:creationId xmlns:a16="http://schemas.microsoft.com/office/drawing/2014/main" id="{40BD596F-4B82-D040-B424-BAA93E06A3CE}"/>
                </a:ext>
              </a:extLst>
            </p:cNvPr>
            <p:cNvCxnSpPr>
              <a:cxnSpLocks/>
            </p:cNvCxnSpPr>
            <p:nvPr/>
          </p:nvCxnSpPr>
          <p:spPr>
            <a:xfrm>
              <a:off x="9737835" y="4114800"/>
              <a:ext cx="3205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3D94CC58-13EE-8A4B-92DC-647C7DA7067B}"/>
                </a:ext>
              </a:extLst>
            </p:cNvPr>
            <p:cNvSpPr/>
            <p:nvPr/>
          </p:nvSpPr>
          <p:spPr>
            <a:xfrm>
              <a:off x="8610600" y="3386957"/>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BA32A5F5-9086-3841-9847-891477AF53AE}"/>
                </a:ext>
              </a:extLst>
            </p:cNvPr>
            <p:cNvSpPr/>
            <p:nvPr/>
          </p:nvSpPr>
          <p:spPr>
            <a:xfrm>
              <a:off x="9144000" y="3844157"/>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E5646D8A-BB4D-2340-BA9F-0C4606E28D66}"/>
                </a:ext>
              </a:extLst>
            </p:cNvPr>
            <p:cNvSpPr/>
            <p:nvPr/>
          </p:nvSpPr>
          <p:spPr>
            <a:xfrm>
              <a:off x="8610600" y="3386957"/>
              <a:ext cx="457200" cy="121920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9338E2FF-B027-2049-8B21-9CA9E6088C44}"/>
                </a:ext>
              </a:extLst>
            </p:cNvPr>
            <p:cNvSpPr/>
            <p:nvPr/>
          </p:nvSpPr>
          <p:spPr>
            <a:xfrm>
              <a:off x="9144000" y="4110858"/>
              <a:ext cx="457200" cy="49136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25699243-D602-BB4E-985C-6F64D54D4F4D}"/>
                </a:ext>
              </a:extLst>
            </p:cNvPr>
            <p:cNvCxnSpPr>
              <a:cxnSpLocks/>
            </p:cNvCxnSpPr>
            <p:nvPr/>
          </p:nvCxnSpPr>
          <p:spPr>
            <a:xfrm flipH="1">
              <a:off x="9067800" y="2895600"/>
              <a:ext cx="1"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6FEDE08D-9543-7A4C-A3E8-3736CDD26C0F}"/>
                </a:ext>
              </a:extLst>
            </p:cNvPr>
            <p:cNvSpPr/>
            <p:nvPr/>
          </p:nvSpPr>
          <p:spPr>
            <a:xfrm>
              <a:off x="8610600" y="1752599"/>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A8F26BD3-BF70-FC49-94A2-C83723826694}"/>
                </a:ext>
              </a:extLst>
            </p:cNvPr>
            <p:cNvSpPr/>
            <p:nvPr/>
          </p:nvSpPr>
          <p:spPr>
            <a:xfrm>
              <a:off x="9144000" y="2209799"/>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6986E227-A61C-174A-8285-F339936B2D84}"/>
                </a:ext>
              </a:extLst>
            </p:cNvPr>
            <p:cNvSpPr/>
            <p:nvPr/>
          </p:nvSpPr>
          <p:spPr>
            <a:xfrm>
              <a:off x="9144000" y="2476500"/>
              <a:ext cx="457200" cy="49136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336172B-7A96-514B-8A3D-A605D9C509CB}"/>
                </a:ext>
              </a:extLst>
            </p:cNvPr>
            <p:cNvSpPr/>
            <p:nvPr/>
          </p:nvSpPr>
          <p:spPr>
            <a:xfrm>
              <a:off x="6858000" y="17526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38CD2F2B-4561-094A-A3B3-20CBAF42105D}"/>
                </a:ext>
              </a:extLst>
            </p:cNvPr>
            <p:cNvSpPr/>
            <p:nvPr/>
          </p:nvSpPr>
          <p:spPr>
            <a:xfrm>
              <a:off x="7391400" y="2209800"/>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3044F80A-5C10-344A-9A18-FF10BC34FA97}"/>
                </a:ext>
              </a:extLst>
            </p:cNvPr>
            <p:cNvSpPr/>
            <p:nvPr/>
          </p:nvSpPr>
          <p:spPr>
            <a:xfrm>
              <a:off x="6858000" y="2476501"/>
              <a:ext cx="457200" cy="49136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a:extLst>
                <a:ext uri="{FF2B5EF4-FFF2-40B4-BE49-F238E27FC236}">
                  <a16:creationId xmlns:a16="http://schemas.microsoft.com/office/drawing/2014/main" id="{0542722D-80AC-744B-BC02-7D02775235A2}"/>
                </a:ext>
              </a:extLst>
            </p:cNvPr>
            <p:cNvCxnSpPr>
              <a:cxnSpLocks/>
            </p:cNvCxnSpPr>
            <p:nvPr/>
          </p:nvCxnSpPr>
          <p:spPr>
            <a:xfrm>
              <a:off x="7945820" y="2510662"/>
              <a:ext cx="52945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1B59A34-C7B2-974C-9052-7EFF00640088}"/>
                </a:ext>
              </a:extLst>
            </p:cNvPr>
            <p:cNvCxnSpPr>
              <a:cxnSpLocks/>
            </p:cNvCxnSpPr>
            <p:nvPr/>
          </p:nvCxnSpPr>
          <p:spPr>
            <a:xfrm>
              <a:off x="5181600" y="6324600"/>
              <a:ext cx="137160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A836E0A0-F875-AA45-9F96-FBDB268999A7}"/>
                </a:ext>
              </a:extLst>
            </p:cNvPr>
            <p:cNvSpPr txBox="1"/>
            <p:nvPr/>
          </p:nvSpPr>
          <p:spPr>
            <a:xfrm>
              <a:off x="5985642" y="5171030"/>
              <a:ext cx="2690649" cy="584775"/>
            </a:xfrm>
            <a:prstGeom prst="rect">
              <a:avLst/>
            </a:prstGeom>
            <a:noFill/>
          </p:spPr>
          <p:txBody>
            <a:bodyPr wrap="square" rtlCol="0">
              <a:spAutoFit/>
            </a:bodyPr>
            <a:lstStyle/>
            <a:p>
              <a:pPr algn="ctr"/>
              <a:r>
                <a:rPr lang="en-US" sz="1600" b="1" i="1" dirty="0"/>
                <a:t>*Note: Not all edges drawn after first three levels</a:t>
              </a:r>
              <a:endParaRPr lang="en-US" sz="1600" i="1" dirty="0"/>
            </a:p>
          </p:txBody>
        </p:sp>
        <p:sp>
          <p:nvSpPr>
            <p:cNvPr id="2" name="TextBox 1">
              <a:extLst>
                <a:ext uri="{FF2B5EF4-FFF2-40B4-BE49-F238E27FC236}">
                  <a16:creationId xmlns:a16="http://schemas.microsoft.com/office/drawing/2014/main" id="{18097AEF-2B14-0DDB-28CD-B24F56E2BADA}"/>
                </a:ext>
              </a:extLst>
            </p:cNvPr>
            <p:cNvSpPr txBox="1"/>
            <p:nvPr/>
          </p:nvSpPr>
          <p:spPr>
            <a:xfrm>
              <a:off x="507623" y="4647456"/>
              <a:ext cx="835572" cy="369332"/>
            </a:xfrm>
            <a:prstGeom prst="rect">
              <a:avLst/>
            </a:prstGeom>
            <a:noFill/>
          </p:spPr>
          <p:txBody>
            <a:bodyPr wrap="square" rtlCol="0">
              <a:spAutoFit/>
            </a:bodyPr>
            <a:lstStyle/>
            <a:p>
              <a:r>
                <a:rPr lang="en-US" dirty="0"/>
                <a:t>(0,0)</a:t>
              </a:r>
            </a:p>
          </p:txBody>
        </p:sp>
        <p:sp>
          <p:nvSpPr>
            <p:cNvPr id="4" name="TextBox 3">
              <a:extLst>
                <a:ext uri="{FF2B5EF4-FFF2-40B4-BE49-F238E27FC236}">
                  <a16:creationId xmlns:a16="http://schemas.microsoft.com/office/drawing/2014/main" id="{DE70BBE1-8EC8-AB9A-593A-5E99544FCA56}"/>
                </a:ext>
              </a:extLst>
            </p:cNvPr>
            <p:cNvSpPr txBox="1"/>
            <p:nvPr/>
          </p:nvSpPr>
          <p:spPr>
            <a:xfrm>
              <a:off x="2431833" y="3112303"/>
              <a:ext cx="835572" cy="369332"/>
            </a:xfrm>
            <a:prstGeom prst="rect">
              <a:avLst/>
            </a:prstGeom>
            <a:noFill/>
          </p:spPr>
          <p:txBody>
            <a:bodyPr wrap="square" rtlCol="0">
              <a:spAutoFit/>
            </a:bodyPr>
            <a:lstStyle/>
            <a:p>
              <a:r>
                <a:rPr lang="en-US" dirty="0"/>
                <a:t>(5,0)</a:t>
              </a:r>
            </a:p>
          </p:txBody>
        </p:sp>
        <p:sp>
          <p:nvSpPr>
            <p:cNvPr id="5" name="TextBox 4">
              <a:extLst>
                <a:ext uri="{FF2B5EF4-FFF2-40B4-BE49-F238E27FC236}">
                  <a16:creationId xmlns:a16="http://schemas.microsoft.com/office/drawing/2014/main" id="{2CBD57B1-C896-5195-104B-FBF480018615}"/>
                </a:ext>
              </a:extLst>
            </p:cNvPr>
            <p:cNvSpPr txBox="1"/>
            <p:nvPr/>
          </p:nvSpPr>
          <p:spPr>
            <a:xfrm>
              <a:off x="2550415" y="5876453"/>
              <a:ext cx="835572" cy="369332"/>
            </a:xfrm>
            <a:prstGeom prst="rect">
              <a:avLst/>
            </a:prstGeom>
            <a:noFill/>
          </p:spPr>
          <p:txBody>
            <a:bodyPr wrap="square" rtlCol="0">
              <a:spAutoFit/>
            </a:bodyPr>
            <a:lstStyle/>
            <a:p>
              <a:r>
                <a:rPr lang="en-US" dirty="0"/>
                <a:t>(0,3)</a:t>
              </a:r>
            </a:p>
          </p:txBody>
        </p:sp>
        <p:sp>
          <p:nvSpPr>
            <p:cNvPr id="6" name="TextBox 5">
              <a:extLst>
                <a:ext uri="{FF2B5EF4-FFF2-40B4-BE49-F238E27FC236}">
                  <a16:creationId xmlns:a16="http://schemas.microsoft.com/office/drawing/2014/main" id="{C9A681EB-FDD4-83DB-24DC-8D9B4D897500}"/>
                </a:ext>
              </a:extLst>
            </p:cNvPr>
            <p:cNvSpPr txBox="1"/>
            <p:nvPr/>
          </p:nvSpPr>
          <p:spPr>
            <a:xfrm>
              <a:off x="4513866" y="3001316"/>
              <a:ext cx="835572" cy="369332"/>
            </a:xfrm>
            <a:prstGeom prst="rect">
              <a:avLst/>
            </a:prstGeom>
            <a:noFill/>
          </p:spPr>
          <p:txBody>
            <a:bodyPr wrap="square" rtlCol="0">
              <a:spAutoFit/>
            </a:bodyPr>
            <a:lstStyle/>
            <a:p>
              <a:r>
                <a:rPr lang="en-US" dirty="0"/>
                <a:t>(2,3)</a:t>
              </a:r>
            </a:p>
          </p:txBody>
        </p:sp>
        <p:sp>
          <p:nvSpPr>
            <p:cNvPr id="8" name="TextBox 7">
              <a:extLst>
                <a:ext uri="{FF2B5EF4-FFF2-40B4-BE49-F238E27FC236}">
                  <a16:creationId xmlns:a16="http://schemas.microsoft.com/office/drawing/2014/main" id="{C7E45AC8-3EBA-E2C9-03DB-C0A288898498}"/>
                </a:ext>
              </a:extLst>
            </p:cNvPr>
            <p:cNvSpPr txBox="1"/>
            <p:nvPr/>
          </p:nvSpPr>
          <p:spPr>
            <a:xfrm>
              <a:off x="4788450" y="5278751"/>
              <a:ext cx="835572" cy="369332"/>
            </a:xfrm>
            <a:prstGeom prst="rect">
              <a:avLst/>
            </a:prstGeom>
            <a:noFill/>
          </p:spPr>
          <p:txBody>
            <a:bodyPr wrap="square" rtlCol="0">
              <a:spAutoFit/>
            </a:bodyPr>
            <a:lstStyle/>
            <a:p>
              <a:r>
                <a:rPr lang="en-US" dirty="0"/>
                <a:t>(5,3)</a:t>
              </a:r>
            </a:p>
          </p:txBody>
        </p:sp>
        <p:sp>
          <p:nvSpPr>
            <p:cNvPr id="9" name="TextBox 8">
              <a:extLst>
                <a:ext uri="{FF2B5EF4-FFF2-40B4-BE49-F238E27FC236}">
                  <a16:creationId xmlns:a16="http://schemas.microsoft.com/office/drawing/2014/main" id="{41E48C81-6800-B728-C524-912FAD473974}"/>
                </a:ext>
              </a:extLst>
            </p:cNvPr>
            <p:cNvSpPr txBox="1"/>
            <p:nvPr/>
          </p:nvSpPr>
          <p:spPr>
            <a:xfrm>
              <a:off x="5022007" y="6434965"/>
              <a:ext cx="835572" cy="369332"/>
            </a:xfrm>
            <a:prstGeom prst="rect">
              <a:avLst/>
            </a:prstGeom>
            <a:noFill/>
          </p:spPr>
          <p:txBody>
            <a:bodyPr wrap="square" rtlCol="0">
              <a:spAutoFit/>
            </a:bodyPr>
            <a:lstStyle/>
            <a:p>
              <a:r>
                <a:rPr lang="en-US" dirty="0"/>
                <a:t>(3,0)</a:t>
              </a:r>
            </a:p>
          </p:txBody>
        </p:sp>
        <p:sp>
          <p:nvSpPr>
            <p:cNvPr id="10" name="TextBox 9">
              <a:extLst>
                <a:ext uri="{FF2B5EF4-FFF2-40B4-BE49-F238E27FC236}">
                  <a16:creationId xmlns:a16="http://schemas.microsoft.com/office/drawing/2014/main" id="{9AEF93BD-3562-BF94-D5A6-E47021432791}"/>
                </a:ext>
              </a:extLst>
            </p:cNvPr>
            <p:cNvSpPr txBox="1"/>
            <p:nvPr/>
          </p:nvSpPr>
          <p:spPr>
            <a:xfrm>
              <a:off x="7047070" y="3005164"/>
              <a:ext cx="835572" cy="369332"/>
            </a:xfrm>
            <a:prstGeom prst="rect">
              <a:avLst/>
            </a:prstGeom>
            <a:noFill/>
          </p:spPr>
          <p:txBody>
            <a:bodyPr wrap="square" rtlCol="0">
              <a:spAutoFit/>
            </a:bodyPr>
            <a:lstStyle/>
            <a:p>
              <a:r>
                <a:rPr lang="en-US" dirty="0"/>
                <a:t>(2,0)</a:t>
              </a:r>
            </a:p>
          </p:txBody>
        </p:sp>
        <p:sp>
          <p:nvSpPr>
            <p:cNvPr id="13" name="TextBox 12">
              <a:extLst>
                <a:ext uri="{FF2B5EF4-FFF2-40B4-BE49-F238E27FC236}">
                  <a16:creationId xmlns:a16="http://schemas.microsoft.com/office/drawing/2014/main" id="{3703C87C-CEF5-1E82-094B-8F0524204349}"/>
                </a:ext>
              </a:extLst>
            </p:cNvPr>
            <p:cNvSpPr txBox="1"/>
            <p:nvPr/>
          </p:nvSpPr>
          <p:spPr>
            <a:xfrm>
              <a:off x="9601200" y="2352849"/>
              <a:ext cx="835572" cy="369332"/>
            </a:xfrm>
            <a:prstGeom prst="rect">
              <a:avLst/>
            </a:prstGeom>
            <a:noFill/>
          </p:spPr>
          <p:txBody>
            <a:bodyPr wrap="square" rtlCol="0">
              <a:spAutoFit/>
            </a:bodyPr>
            <a:lstStyle/>
            <a:p>
              <a:r>
                <a:rPr lang="en-US" dirty="0"/>
                <a:t>(0,2)</a:t>
              </a:r>
            </a:p>
          </p:txBody>
        </p:sp>
        <p:sp>
          <p:nvSpPr>
            <p:cNvPr id="14" name="TextBox 13">
              <a:extLst>
                <a:ext uri="{FF2B5EF4-FFF2-40B4-BE49-F238E27FC236}">
                  <a16:creationId xmlns:a16="http://schemas.microsoft.com/office/drawing/2014/main" id="{082F1597-14B9-E63F-D604-FC9942DB62F0}"/>
                </a:ext>
              </a:extLst>
            </p:cNvPr>
            <p:cNvSpPr txBox="1"/>
            <p:nvPr/>
          </p:nvSpPr>
          <p:spPr>
            <a:xfrm>
              <a:off x="8835260" y="4684251"/>
              <a:ext cx="835572" cy="369332"/>
            </a:xfrm>
            <a:prstGeom prst="rect">
              <a:avLst/>
            </a:prstGeom>
            <a:noFill/>
          </p:spPr>
          <p:txBody>
            <a:bodyPr wrap="square" rtlCol="0">
              <a:spAutoFit/>
            </a:bodyPr>
            <a:lstStyle/>
            <a:p>
              <a:r>
                <a:rPr lang="en-US" dirty="0"/>
                <a:t>(5,2)</a:t>
              </a:r>
            </a:p>
          </p:txBody>
        </p:sp>
        <p:sp>
          <p:nvSpPr>
            <p:cNvPr id="18" name="TextBox 17">
              <a:extLst>
                <a:ext uri="{FF2B5EF4-FFF2-40B4-BE49-F238E27FC236}">
                  <a16:creationId xmlns:a16="http://schemas.microsoft.com/office/drawing/2014/main" id="{82DF65A4-D381-B248-06E7-85D937CBB7F5}"/>
                </a:ext>
              </a:extLst>
            </p:cNvPr>
            <p:cNvSpPr txBox="1"/>
            <p:nvPr/>
          </p:nvSpPr>
          <p:spPr>
            <a:xfrm>
              <a:off x="11277600" y="4225157"/>
              <a:ext cx="835572" cy="369332"/>
            </a:xfrm>
            <a:prstGeom prst="rect">
              <a:avLst/>
            </a:prstGeom>
            <a:noFill/>
          </p:spPr>
          <p:txBody>
            <a:bodyPr wrap="square" rtlCol="0">
              <a:spAutoFit/>
            </a:bodyPr>
            <a:lstStyle/>
            <a:p>
              <a:r>
                <a:rPr lang="en-US" dirty="0"/>
                <a:t>(4,3)</a:t>
              </a:r>
            </a:p>
          </p:txBody>
        </p:sp>
      </p:grpSp>
    </p:spTree>
    <p:extLst>
      <p:ext uri="{BB962C8B-B14F-4D97-AF65-F5344CB8AC3E}">
        <p14:creationId xmlns:p14="http://schemas.microsoft.com/office/powerpoint/2010/main" val="453062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a:xfrm>
            <a:off x="1141412" y="152399"/>
            <a:ext cx="9905998" cy="667828"/>
          </a:xfrm>
        </p:spPr>
        <p:txBody>
          <a:bodyPr/>
          <a:lstStyle/>
          <a:p>
            <a:pPr algn="ctr"/>
            <a:r>
              <a:rPr lang="en-US" altLang="en-US" dirty="0">
                <a:ea typeface="ＭＳ Ｐゴシック" panose="020B0600070205080204" pitchFamily="34" charset="-128"/>
              </a:rPr>
              <a:t>Problem Solution!</a:t>
            </a:r>
          </a:p>
        </p:txBody>
      </p:sp>
      <p:grpSp>
        <p:nvGrpSpPr>
          <p:cNvPr id="16" name="Group 15">
            <a:extLst>
              <a:ext uri="{FF2B5EF4-FFF2-40B4-BE49-F238E27FC236}">
                <a16:creationId xmlns:a16="http://schemas.microsoft.com/office/drawing/2014/main" id="{FD39CE9E-5653-F578-A769-1BDE6E072D24}"/>
              </a:ext>
            </a:extLst>
          </p:cNvPr>
          <p:cNvGrpSpPr/>
          <p:nvPr/>
        </p:nvGrpSpPr>
        <p:grpSpPr>
          <a:xfrm>
            <a:off x="155028" y="1139757"/>
            <a:ext cx="12036972" cy="5051698"/>
            <a:chOff x="76200" y="1752599"/>
            <a:chExt cx="12036972" cy="5051698"/>
          </a:xfrm>
        </p:grpSpPr>
        <p:sp>
          <p:nvSpPr>
            <p:cNvPr id="3" name="Rectangle 2">
              <a:extLst>
                <a:ext uri="{FF2B5EF4-FFF2-40B4-BE49-F238E27FC236}">
                  <a16:creationId xmlns:a16="http://schemas.microsoft.com/office/drawing/2014/main" id="{62E8CFE0-3620-B149-B35D-89BC0A6222BA}"/>
                </a:ext>
              </a:extLst>
            </p:cNvPr>
            <p:cNvSpPr/>
            <p:nvPr/>
          </p:nvSpPr>
          <p:spPr>
            <a:xfrm>
              <a:off x="457200" y="34290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8A0CB1-3CFB-B446-8174-345C7D11808B}"/>
                </a:ext>
              </a:extLst>
            </p:cNvPr>
            <p:cNvSpPr/>
            <p:nvPr/>
          </p:nvSpPr>
          <p:spPr>
            <a:xfrm>
              <a:off x="990600" y="3886200"/>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FFCA5F2-6A06-FE41-88DE-47C6ABEF36D3}"/>
                </a:ext>
              </a:extLst>
            </p:cNvPr>
            <p:cNvSpPr txBox="1"/>
            <p:nvPr/>
          </p:nvSpPr>
          <p:spPr>
            <a:xfrm>
              <a:off x="76200" y="2691825"/>
              <a:ext cx="1755228" cy="584775"/>
            </a:xfrm>
            <a:prstGeom prst="rect">
              <a:avLst/>
            </a:prstGeom>
            <a:noFill/>
          </p:spPr>
          <p:txBody>
            <a:bodyPr wrap="square" rtlCol="0">
              <a:spAutoFit/>
            </a:bodyPr>
            <a:lstStyle/>
            <a:p>
              <a:pPr algn="ctr"/>
              <a:r>
                <a:rPr lang="en-US" sz="1600" b="1" i="1" dirty="0"/>
                <a:t>Start State</a:t>
              </a:r>
            </a:p>
            <a:p>
              <a:pPr algn="ctr"/>
              <a:r>
                <a:rPr lang="en-US" sz="1600" i="1" dirty="0"/>
                <a:t>Both jugs empty</a:t>
              </a:r>
            </a:p>
          </p:txBody>
        </p:sp>
        <p:sp>
          <p:nvSpPr>
            <p:cNvPr id="15" name="TextBox 14">
              <a:extLst>
                <a:ext uri="{FF2B5EF4-FFF2-40B4-BE49-F238E27FC236}">
                  <a16:creationId xmlns:a16="http://schemas.microsoft.com/office/drawing/2014/main" id="{133E225E-A5CD-AC48-A5AD-FAF5429ED100}"/>
                </a:ext>
              </a:extLst>
            </p:cNvPr>
            <p:cNvSpPr txBox="1"/>
            <p:nvPr/>
          </p:nvSpPr>
          <p:spPr>
            <a:xfrm>
              <a:off x="9829800" y="2844225"/>
              <a:ext cx="1907628" cy="584775"/>
            </a:xfrm>
            <a:prstGeom prst="rect">
              <a:avLst/>
            </a:prstGeom>
            <a:noFill/>
          </p:spPr>
          <p:txBody>
            <a:bodyPr wrap="square" rtlCol="0">
              <a:spAutoFit/>
            </a:bodyPr>
            <a:lstStyle/>
            <a:p>
              <a:pPr algn="ctr"/>
              <a:r>
                <a:rPr lang="en-US" sz="1600" b="1" i="1" dirty="0"/>
                <a:t>End State</a:t>
              </a:r>
            </a:p>
            <a:p>
              <a:pPr algn="ctr"/>
              <a:r>
                <a:rPr lang="en-US" sz="1600" i="1" dirty="0"/>
                <a:t>4 Gallons in any jug</a:t>
              </a:r>
            </a:p>
          </p:txBody>
        </p:sp>
        <p:sp>
          <p:nvSpPr>
            <p:cNvPr id="12" name="Rectangle 11">
              <a:extLst>
                <a:ext uri="{FF2B5EF4-FFF2-40B4-BE49-F238E27FC236}">
                  <a16:creationId xmlns:a16="http://schemas.microsoft.com/office/drawing/2014/main" id="{027AD169-0888-A443-B0F2-A14D0D5C3B57}"/>
                </a:ext>
              </a:extLst>
            </p:cNvPr>
            <p:cNvSpPr/>
            <p:nvPr/>
          </p:nvSpPr>
          <p:spPr>
            <a:xfrm>
              <a:off x="2364828" y="1828800"/>
              <a:ext cx="457200" cy="12192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EB861C8-BF87-834D-AB03-E5AD387CBD6A}"/>
                </a:ext>
              </a:extLst>
            </p:cNvPr>
            <p:cNvSpPr/>
            <p:nvPr/>
          </p:nvSpPr>
          <p:spPr>
            <a:xfrm>
              <a:off x="2898228" y="2286000"/>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86D6F9-F714-ED4F-9A35-BC704AC747A7}"/>
                </a:ext>
              </a:extLst>
            </p:cNvPr>
            <p:cNvSpPr/>
            <p:nvPr/>
          </p:nvSpPr>
          <p:spPr>
            <a:xfrm>
              <a:off x="2364828" y="46482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4C9F4F-46D9-2F45-83AE-6D3809C62FD9}"/>
                </a:ext>
              </a:extLst>
            </p:cNvPr>
            <p:cNvSpPr/>
            <p:nvPr/>
          </p:nvSpPr>
          <p:spPr>
            <a:xfrm>
              <a:off x="2898228" y="5105400"/>
              <a:ext cx="4572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641EF30-6378-5845-A889-373377D5639F}"/>
                </a:ext>
              </a:extLst>
            </p:cNvPr>
            <p:cNvCxnSpPr>
              <a:cxnSpLocks/>
            </p:cNvCxnSpPr>
            <p:nvPr/>
          </p:nvCxnSpPr>
          <p:spPr>
            <a:xfrm flipV="1">
              <a:off x="1145628" y="3048000"/>
              <a:ext cx="100584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0913E85-ECC9-A247-B4C6-F4E9554F8CB5}"/>
                </a:ext>
              </a:extLst>
            </p:cNvPr>
            <p:cNvCxnSpPr>
              <a:cxnSpLocks/>
            </p:cNvCxnSpPr>
            <p:nvPr/>
          </p:nvCxnSpPr>
          <p:spPr>
            <a:xfrm>
              <a:off x="1298028" y="4800600"/>
              <a:ext cx="9144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06DB138-8197-784E-BE55-5B1A92233C5E}"/>
                </a:ext>
              </a:extLst>
            </p:cNvPr>
            <p:cNvCxnSpPr>
              <a:cxnSpLocks/>
            </p:cNvCxnSpPr>
            <p:nvPr/>
          </p:nvCxnSpPr>
          <p:spPr>
            <a:xfrm flipH="1">
              <a:off x="1298028" y="3276600"/>
              <a:ext cx="9144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B1E2306-6356-194F-A150-29783AFC3F1E}"/>
                </a:ext>
              </a:extLst>
            </p:cNvPr>
            <p:cNvCxnSpPr>
              <a:cxnSpLocks/>
            </p:cNvCxnSpPr>
            <p:nvPr/>
          </p:nvCxnSpPr>
          <p:spPr>
            <a:xfrm flipH="1" flipV="1">
              <a:off x="990600" y="4876800"/>
              <a:ext cx="1221828"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1DC4150-5783-AC4A-BACD-3A5C40678FFA}"/>
                </a:ext>
              </a:extLst>
            </p:cNvPr>
            <p:cNvSpPr/>
            <p:nvPr/>
          </p:nvSpPr>
          <p:spPr>
            <a:xfrm>
              <a:off x="4346028" y="18288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A016822-88E7-E542-8C0F-01716956C340}"/>
                </a:ext>
              </a:extLst>
            </p:cNvPr>
            <p:cNvSpPr/>
            <p:nvPr/>
          </p:nvSpPr>
          <p:spPr>
            <a:xfrm>
              <a:off x="4879428" y="2286000"/>
              <a:ext cx="4572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5BB5EEF-E3EC-A442-92FA-E14377F9935C}"/>
                </a:ext>
              </a:extLst>
            </p:cNvPr>
            <p:cNvSpPr/>
            <p:nvPr/>
          </p:nvSpPr>
          <p:spPr>
            <a:xfrm>
              <a:off x="4346028" y="2514599"/>
              <a:ext cx="457200" cy="53340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A0862D61-DB7B-864B-AA4C-69620F11B32C}"/>
                </a:ext>
              </a:extLst>
            </p:cNvPr>
            <p:cNvCxnSpPr>
              <a:cxnSpLocks/>
            </p:cNvCxnSpPr>
            <p:nvPr/>
          </p:nvCxnSpPr>
          <p:spPr>
            <a:xfrm>
              <a:off x="3431628" y="2438400"/>
              <a:ext cx="838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D1B4056-08AC-6B45-B8AA-DC1B94D66D94}"/>
                </a:ext>
              </a:extLst>
            </p:cNvPr>
            <p:cNvCxnSpPr>
              <a:cxnSpLocks/>
            </p:cNvCxnSpPr>
            <p:nvPr/>
          </p:nvCxnSpPr>
          <p:spPr>
            <a:xfrm flipH="1">
              <a:off x="3431628" y="25908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C5B3803-F8F9-0C48-A515-4084370D3F08}"/>
                </a:ext>
              </a:extLst>
            </p:cNvPr>
            <p:cNvCxnSpPr>
              <a:cxnSpLocks/>
            </p:cNvCxnSpPr>
            <p:nvPr/>
          </p:nvCxnSpPr>
          <p:spPr>
            <a:xfrm flipH="1">
              <a:off x="2898228" y="3200399"/>
              <a:ext cx="1371600" cy="1752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E81808B6-AA45-774C-A95E-BE6C0A8F6DEB}"/>
                </a:ext>
              </a:extLst>
            </p:cNvPr>
            <p:cNvSpPr/>
            <p:nvPr/>
          </p:nvSpPr>
          <p:spPr>
            <a:xfrm>
              <a:off x="4607472" y="4030717"/>
              <a:ext cx="457200" cy="12192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6E3CE3F-8522-AF44-B71D-1938824CE42A}"/>
                </a:ext>
              </a:extLst>
            </p:cNvPr>
            <p:cNvSpPr/>
            <p:nvPr/>
          </p:nvSpPr>
          <p:spPr>
            <a:xfrm>
              <a:off x="5140872" y="4487917"/>
              <a:ext cx="4572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636FD3B2-99A4-3748-B6D6-EE63B4CD0E01}"/>
                </a:ext>
              </a:extLst>
            </p:cNvPr>
            <p:cNvCxnSpPr>
              <a:cxnSpLocks/>
            </p:cNvCxnSpPr>
            <p:nvPr/>
          </p:nvCxnSpPr>
          <p:spPr>
            <a:xfrm>
              <a:off x="4840014" y="3200399"/>
              <a:ext cx="95907" cy="685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8E35D8B-9A2F-9546-8B16-BB94BB79188C}"/>
                </a:ext>
              </a:extLst>
            </p:cNvPr>
            <p:cNvCxnSpPr>
              <a:cxnSpLocks/>
            </p:cNvCxnSpPr>
            <p:nvPr/>
          </p:nvCxnSpPr>
          <p:spPr>
            <a:xfrm flipV="1">
              <a:off x="3478267" y="4648200"/>
              <a:ext cx="942647" cy="73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1E5DA95-5626-5D4B-BD14-86AE7D31BA8E}"/>
                </a:ext>
              </a:extLst>
            </p:cNvPr>
            <p:cNvCxnSpPr>
              <a:cxnSpLocks/>
            </p:cNvCxnSpPr>
            <p:nvPr/>
          </p:nvCxnSpPr>
          <p:spPr>
            <a:xfrm>
              <a:off x="2882463" y="3200399"/>
              <a:ext cx="1692165" cy="1066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FEEE51B-A59E-D741-AF45-7606DF257BF3}"/>
                </a:ext>
              </a:extLst>
            </p:cNvPr>
            <p:cNvSpPr/>
            <p:nvPr/>
          </p:nvSpPr>
          <p:spPr>
            <a:xfrm>
              <a:off x="4041228" y="5562598"/>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55CAE4E-4A73-CA48-A8BD-0EE9EFF38B9B}"/>
                </a:ext>
              </a:extLst>
            </p:cNvPr>
            <p:cNvSpPr/>
            <p:nvPr/>
          </p:nvSpPr>
          <p:spPr>
            <a:xfrm>
              <a:off x="4574628" y="6019798"/>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ED70DB4-960E-F446-A129-9D371D2D9BCC}"/>
                </a:ext>
              </a:extLst>
            </p:cNvPr>
            <p:cNvSpPr/>
            <p:nvPr/>
          </p:nvSpPr>
          <p:spPr>
            <a:xfrm>
              <a:off x="4041228" y="6019800"/>
              <a:ext cx="4572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DEFFA04F-6087-6144-A8C4-A009CF6ED271}"/>
                </a:ext>
              </a:extLst>
            </p:cNvPr>
            <p:cNvCxnSpPr>
              <a:cxnSpLocks/>
            </p:cNvCxnSpPr>
            <p:nvPr/>
          </p:nvCxnSpPr>
          <p:spPr>
            <a:xfrm>
              <a:off x="3187263" y="5943598"/>
              <a:ext cx="723900" cy="381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9995B1E-4AB7-6648-B107-B95108A93043}"/>
                </a:ext>
              </a:extLst>
            </p:cNvPr>
            <p:cNvCxnSpPr>
              <a:cxnSpLocks/>
            </p:cNvCxnSpPr>
            <p:nvPr/>
          </p:nvCxnSpPr>
          <p:spPr>
            <a:xfrm flipH="1" flipV="1">
              <a:off x="3453306" y="5759738"/>
              <a:ext cx="457857" cy="37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A08A789-CBBD-254F-8854-6E2170FAEDCC}"/>
                </a:ext>
              </a:extLst>
            </p:cNvPr>
            <p:cNvCxnSpPr>
              <a:cxnSpLocks/>
            </p:cNvCxnSpPr>
            <p:nvPr/>
          </p:nvCxnSpPr>
          <p:spPr>
            <a:xfrm flipH="1" flipV="1">
              <a:off x="3156060" y="3127519"/>
              <a:ext cx="1129206" cy="2358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6443B9-FB38-844C-BDF7-8769C3B17E3E}"/>
                </a:ext>
              </a:extLst>
            </p:cNvPr>
            <p:cNvCxnSpPr>
              <a:cxnSpLocks/>
            </p:cNvCxnSpPr>
            <p:nvPr/>
          </p:nvCxnSpPr>
          <p:spPr>
            <a:xfrm>
              <a:off x="5717628" y="4800604"/>
              <a:ext cx="835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7D7B2D3-8164-A640-A6CB-32BB33488D07}"/>
                </a:ext>
              </a:extLst>
            </p:cNvPr>
            <p:cNvCxnSpPr>
              <a:cxnSpLocks/>
            </p:cNvCxnSpPr>
            <p:nvPr/>
          </p:nvCxnSpPr>
          <p:spPr>
            <a:xfrm flipV="1">
              <a:off x="5412828" y="2569781"/>
              <a:ext cx="1292772" cy="210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CAD7FD2-06FE-C340-AEB9-1D04EFFDE027}"/>
                </a:ext>
              </a:extLst>
            </p:cNvPr>
            <p:cNvSpPr/>
            <p:nvPr/>
          </p:nvSpPr>
          <p:spPr>
            <a:xfrm>
              <a:off x="10287000" y="34290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527D21F-A046-1C41-990D-81A1A789AC29}"/>
                </a:ext>
              </a:extLst>
            </p:cNvPr>
            <p:cNvSpPr/>
            <p:nvPr/>
          </p:nvSpPr>
          <p:spPr>
            <a:xfrm>
              <a:off x="10820400" y="3886200"/>
              <a:ext cx="4572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40ABC89-444F-7741-8118-0E3A6F499A8F}"/>
                </a:ext>
              </a:extLst>
            </p:cNvPr>
            <p:cNvSpPr/>
            <p:nvPr/>
          </p:nvSpPr>
          <p:spPr>
            <a:xfrm>
              <a:off x="10287000" y="3657600"/>
              <a:ext cx="457200" cy="99060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a:extLst>
                <a:ext uri="{FF2B5EF4-FFF2-40B4-BE49-F238E27FC236}">
                  <a16:creationId xmlns:a16="http://schemas.microsoft.com/office/drawing/2014/main" id="{40BD596F-4B82-D040-B424-BAA93E06A3CE}"/>
                </a:ext>
              </a:extLst>
            </p:cNvPr>
            <p:cNvCxnSpPr>
              <a:cxnSpLocks/>
            </p:cNvCxnSpPr>
            <p:nvPr/>
          </p:nvCxnSpPr>
          <p:spPr>
            <a:xfrm>
              <a:off x="9737835" y="4114800"/>
              <a:ext cx="3205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3D94CC58-13EE-8A4B-92DC-647C7DA7067B}"/>
                </a:ext>
              </a:extLst>
            </p:cNvPr>
            <p:cNvSpPr/>
            <p:nvPr/>
          </p:nvSpPr>
          <p:spPr>
            <a:xfrm>
              <a:off x="8610600" y="3386957"/>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BA32A5F5-9086-3841-9847-891477AF53AE}"/>
                </a:ext>
              </a:extLst>
            </p:cNvPr>
            <p:cNvSpPr/>
            <p:nvPr/>
          </p:nvSpPr>
          <p:spPr>
            <a:xfrm>
              <a:off x="9144000" y="3844157"/>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E5646D8A-BB4D-2340-BA9F-0C4606E28D66}"/>
                </a:ext>
              </a:extLst>
            </p:cNvPr>
            <p:cNvSpPr/>
            <p:nvPr/>
          </p:nvSpPr>
          <p:spPr>
            <a:xfrm>
              <a:off x="8610600" y="3386957"/>
              <a:ext cx="457200" cy="121920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9338E2FF-B027-2049-8B21-9CA9E6088C44}"/>
                </a:ext>
              </a:extLst>
            </p:cNvPr>
            <p:cNvSpPr/>
            <p:nvPr/>
          </p:nvSpPr>
          <p:spPr>
            <a:xfrm>
              <a:off x="9144000" y="4110858"/>
              <a:ext cx="457200" cy="49136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25699243-D602-BB4E-985C-6F64D54D4F4D}"/>
                </a:ext>
              </a:extLst>
            </p:cNvPr>
            <p:cNvCxnSpPr>
              <a:cxnSpLocks/>
            </p:cNvCxnSpPr>
            <p:nvPr/>
          </p:nvCxnSpPr>
          <p:spPr>
            <a:xfrm flipH="1">
              <a:off x="9067800" y="2895600"/>
              <a:ext cx="1"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6FEDE08D-9543-7A4C-A3E8-3736CDD26C0F}"/>
                </a:ext>
              </a:extLst>
            </p:cNvPr>
            <p:cNvSpPr/>
            <p:nvPr/>
          </p:nvSpPr>
          <p:spPr>
            <a:xfrm>
              <a:off x="8610600" y="1752599"/>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A8F26BD3-BF70-FC49-94A2-C83723826694}"/>
                </a:ext>
              </a:extLst>
            </p:cNvPr>
            <p:cNvSpPr/>
            <p:nvPr/>
          </p:nvSpPr>
          <p:spPr>
            <a:xfrm>
              <a:off x="9144000" y="2209799"/>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6986E227-A61C-174A-8285-F339936B2D84}"/>
                </a:ext>
              </a:extLst>
            </p:cNvPr>
            <p:cNvSpPr/>
            <p:nvPr/>
          </p:nvSpPr>
          <p:spPr>
            <a:xfrm>
              <a:off x="9144000" y="2476500"/>
              <a:ext cx="457200" cy="49136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336172B-7A96-514B-8A3D-A605D9C509CB}"/>
                </a:ext>
              </a:extLst>
            </p:cNvPr>
            <p:cNvSpPr/>
            <p:nvPr/>
          </p:nvSpPr>
          <p:spPr>
            <a:xfrm>
              <a:off x="6858000" y="17526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38CD2F2B-4561-094A-A3B3-20CBAF42105D}"/>
                </a:ext>
              </a:extLst>
            </p:cNvPr>
            <p:cNvSpPr/>
            <p:nvPr/>
          </p:nvSpPr>
          <p:spPr>
            <a:xfrm>
              <a:off x="7391400" y="2209800"/>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3044F80A-5C10-344A-9A18-FF10BC34FA97}"/>
                </a:ext>
              </a:extLst>
            </p:cNvPr>
            <p:cNvSpPr/>
            <p:nvPr/>
          </p:nvSpPr>
          <p:spPr>
            <a:xfrm>
              <a:off x="6858000" y="2476501"/>
              <a:ext cx="457200" cy="49136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a:extLst>
                <a:ext uri="{FF2B5EF4-FFF2-40B4-BE49-F238E27FC236}">
                  <a16:creationId xmlns:a16="http://schemas.microsoft.com/office/drawing/2014/main" id="{0542722D-80AC-744B-BC02-7D02775235A2}"/>
                </a:ext>
              </a:extLst>
            </p:cNvPr>
            <p:cNvCxnSpPr>
              <a:cxnSpLocks/>
            </p:cNvCxnSpPr>
            <p:nvPr/>
          </p:nvCxnSpPr>
          <p:spPr>
            <a:xfrm>
              <a:off x="7945820" y="2510662"/>
              <a:ext cx="52945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1B59A34-C7B2-974C-9052-7EFF00640088}"/>
                </a:ext>
              </a:extLst>
            </p:cNvPr>
            <p:cNvCxnSpPr>
              <a:cxnSpLocks/>
            </p:cNvCxnSpPr>
            <p:nvPr/>
          </p:nvCxnSpPr>
          <p:spPr>
            <a:xfrm>
              <a:off x="5181600" y="6324600"/>
              <a:ext cx="137160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8097AEF-2B14-0DDB-28CD-B24F56E2BADA}"/>
                </a:ext>
              </a:extLst>
            </p:cNvPr>
            <p:cNvSpPr txBox="1"/>
            <p:nvPr/>
          </p:nvSpPr>
          <p:spPr>
            <a:xfrm>
              <a:off x="507623" y="4647456"/>
              <a:ext cx="835572" cy="369332"/>
            </a:xfrm>
            <a:prstGeom prst="rect">
              <a:avLst/>
            </a:prstGeom>
            <a:noFill/>
          </p:spPr>
          <p:txBody>
            <a:bodyPr wrap="square" rtlCol="0">
              <a:spAutoFit/>
            </a:bodyPr>
            <a:lstStyle/>
            <a:p>
              <a:r>
                <a:rPr lang="en-US" dirty="0"/>
                <a:t>(0,0)</a:t>
              </a:r>
            </a:p>
          </p:txBody>
        </p:sp>
        <p:sp>
          <p:nvSpPr>
            <p:cNvPr id="4" name="TextBox 3">
              <a:extLst>
                <a:ext uri="{FF2B5EF4-FFF2-40B4-BE49-F238E27FC236}">
                  <a16:creationId xmlns:a16="http://schemas.microsoft.com/office/drawing/2014/main" id="{DE70BBE1-8EC8-AB9A-593A-5E99544FCA56}"/>
                </a:ext>
              </a:extLst>
            </p:cNvPr>
            <p:cNvSpPr txBox="1"/>
            <p:nvPr/>
          </p:nvSpPr>
          <p:spPr>
            <a:xfrm>
              <a:off x="2431833" y="3112303"/>
              <a:ext cx="835572" cy="369332"/>
            </a:xfrm>
            <a:prstGeom prst="rect">
              <a:avLst/>
            </a:prstGeom>
            <a:noFill/>
          </p:spPr>
          <p:txBody>
            <a:bodyPr wrap="square" rtlCol="0">
              <a:spAutoFit/>
            </a:bodyPr>
            <a:lstStyle/>
            <a:p>
              <a:r>
                <a:rPr lang="en-US" dirty="0"/>
                <a:t>(5,0)</a:t>
              </a:r>
            </a:p>
          </p:txBody>
        </p:sp>
        <p:sp>
          <p:nvSpPr>
            <p:cNvPr id="5" name="TextBox 4">
              <a:extLst>
                <a:ext uri="{FF2B5EF4-FFF2-40B4-BE49-F238E27FC236}">
                  <a16:creationId xmlns:a16="http://schemas.microsoft.com/office/drawing/2014/main" id="{2CBD57B1-C896-5195-104B-FBF480018615}"/>
                </a:ext>
              </a:extLst>
            </p:cNvPr>
            <p:cNvSpPr txBox="1"/>
            <p:nvPr/>
          </p:nvSpPr>
          <p:spPr>
            <a:xfrm>
              <a:off x="2550415" y="5876453"/>
              <a:ext cx="835572" cy="369332"/>
            </a:xfrm>
            <a:prstGeom prst="rect">
              <a:avLst/>
            </a:prstGeom>
            <a:noFill/>
          </p:spPr>
          <p:txBody>
            <a:bodyPr wrap="square" rtlCol="0">
              <a:spAutoFit/>
            </a:bodyPr>
            <a:lstStyle/>
            <a:p>
              <a:r>
                <a:rPr lang="en-US" dirty="0"/>
                <a:t>(0,3)</a:t>
              </a:r>
            </a:p>
          </p:txBody>
        </p:sp>
        <p:sp>
          <p:nvSpPr>
            <p:cNvPr id="6" name="TextBox 5">
              <a:extLst>
                <a:ext uri="{FF2B5EF4-FFF2-40B4-BE49-F238E27FC236}">
                  <a16:creationId xmlns:a16="http://schemas.microsoft.com/office/drawing/2014/main" id="{C9A681EB-FDD4-83DB-24DC-8D9B4D897500}"/>
                </a:ext>
              </a:extLst>
            </p:cNvPr>
            <p:cNvSpPr txBox="1"/>
            <p:nvPr/>
          </p:nvSpPr>
          <p:spPr>
            <a:xfrm>
              <a:off x="4513866" y="3001316"/>
              <a:ext cx="835572" cy="369332"/>
            </a:xfrm>
            <a:prstGeom prst="rect">
              <a:avLst/>
            </a:prstGeom>
            <a:noFill/>
          </p:spPr>
          <p:txBody>
            <a:bodyPr wrap="square" rtlCol="0">
              <a:spAutoFit/>
            </a:bodyPr>
            <a:lstStyle/>
            <a:p>
              <a:r>
                <a:rPr lang="en-US" dirty="0"/>
                <a:t>(2,3)</a:t>
              </a:r>
            </a:p>
          </p:txBody>
        </p:sp>
        <p:sp>
          <p:nvSpPr>
            <p:cNvPr id="8" name="TextBox 7">
              <a:extLst>
                <a:ext uri="{FF2B5EF4-FFF2-40B4-BE49-F238E27FC236}">
                  <a16:creationId xmlns:a16="http://schemas.microsoft.com/office/drawing/2014/main" id="{C7E45AC8-3EBA-E2C9-03DB-C0A288898498}"/>
                </a:ext>
              </a:extLst>
            </p:cNvPr>
            <p:cNvSpPr txBox="1"/>
            <p:nvPr/>
          </p:nvSpPr>
          <p:spPr>
            <a:xfrm>
              <a:off x="4788450" y="5278751"/>
              <a:ext cx="835572" cy="369332"/>
            </a:xfrm>
            <a:prstGeom prst="rect">
              <a:avLst/>
            </a:prstGeom>
            <a:noFill/>
          </p:spPr>
          <p:txBody>
            <a:bodyPr wrap="square" rtlCol="0">
              <a:spAutoFit/>
            </a:bodyPr>
            <a:lstStyle/>
            <a:p>
              <a:r>
                <a:rPr lang="en-US" dirty="0"/>
                <a:t>(5,3)</a:t>
              </a:r>
            </a:p>
          </p:txBody>
        </p:sp>
        <p:sp>
          <p:nvSpPr>
            <p:cNvPr id="9" name="TextBox 8">
              <a:extLst>
                <a:ext uri="{FF2B5EF4-FFF2-40B4-BE49-F238E27FC236}">
                  <a16:creationId xmlns:a16="http://schemas.microsoft.com/office/drawing/2014/main" id="{41E48C81-6800-B728-C524-912FAD473974}"/>
                </a:ext>
              </a:extLst>
            </p:cNvPr>
            <p:cNvSpPr txBox="1"/>
            <p:nvPr/>
          </p:nvSpPr>
          <p:spPr>
            <a:xfrm>
              <a:off x="5022007" y="6434965"/>
              <a:ext cx="835572" cy="369332"/>
            </a:xfrm>
            <a:prstGeom prst="rect">
              <a:avLst/>
            </a:prstGeom>
            <a:noFill/>
          </p:spPr>
          <p:txBody>
            <a:bodyPr wrap="square" rtlCol="0">
              <a:spAutoFit/>
            </a:bodyPr>
            <a:lstStyle/>
            <a:p>
              <a:r>
                <a:rPr lang="en-US" dirty="0"/>
                <a:t>(3,0)</a:t>
              </a:r>
            </a:p>
          </p:txBody>
        </p:sp>
        <p:sp>
          <p:nvSpPr>
            <p:cNvPr id="10" name="TextBox 9">
              <a:extLst>
                <a:ext uri="{FF2B5EF4-FFF2-40B4-BE49-F238E27FC236}">
                  <a16:creationId xmlns:a16="http://schemas.microsoft.com/office/drawing/2014/main" id="{9AEF93BD-3562-BF94-D5A6-E47021432791}"/>
                </a:ext>
              </a:extLst>
            </p:cNvPr>
            <p:cNvSpPr txBox="1"/>
            <p:nvPr/>
          </p:nvSpPr>
          <p:spPr>
            <a:xfrm>
              <a:off x="7047070" y="3005164"/>
              <a:ext cx="835572" cy="369332"/>
            </a:xfrm>
            <a:prstGeom prst="rect">
              <a:avLst/>
            </a:prstGeom>
            <a:noFill/>
          </p:spPr>
          <p:txBody>
            <a:bodyPr wrap="square" rtlCol="0">
              <a:spAutoFit/>
            </a:bodyPr>
            <a:lstStyle/>
            <a:p>
              <a:r>
                <a:rPr lang="en-US" dirty="0"/>
                <a:t>(2,0)</a:t>
              </a:r>
            </a:p>
          </p:txBody>
        </p:sp>
        <p:sp>
          <p:nvSpPr>
            <p:cNvPr id="13" name="TextBox 12">
              <a:extLst>
                <a:ext uri="{FF2B5EF4-FFF2-40B4-BE49-F238E27FC236}">
                  <a16:creationId xmlns:a16="http://schemas.microsoft.com/office/drawing/2014/main" id="{3703C87C-CEF5-1E82-094B-8F0524204349}"/>
                </a:ext>
              </a:extLst>
            </p:cNvPr>
            <p:cNvSpPr txBox="1"/>
            <p:nvPr/>
          </p:nvSpPr>
          <p:spPr>
            <a:xfrm>
              <a:off x="9601200" y="2352849"/>
              <a:ext cx="835572" cy="369332"/>
            </a:xfrm>
            <a:prstGeom prst="rect">
              <a:avLst/>
            </a:prstGeom>
            <a:noFill/>
          </p:spPr>
          <p:txBody>
            <a:bodyPr wrap="square" rtlCol="0">
              <a:spAutoFit/>
            </a:bodyPr>
            <a:lstStyle/>
            <a:p>
              <a:r>
                <a:rPr lang="en-US" dirty="0"/>
                <a:t>(0,2)</a:t>
              </a:r>
            </a:p>
          </p:txBody>
        </p:sp>
        <p:sp>
          <p:nvSpPr>
            <p:cNvPr id="14" name="TextBox 13">
              <a:extLst>
                <a:ext uri="{FF2B5EF4-FFF2-40B4-BE49-F238E27FC236}">
                  <a16:creationId xmlns:a16="http://schemas.microsoft.com/office/drawing/2014/main" id="{082F1597-14B9-E63F-D604-FC9942DB62F0}"/>
                </a:ext>
              </a:extLst>
            </p:cNvPr>
            <p:cNvSpPr txBox="1"/>
            <p:nvPr/>
          </p:nvSpPr>
          <p:spPr>
            <a:xfrm>
              <a:off x="8835260" y="4684251"/>
              <a:ext cx="835572" cy="369332"/>
            </a:xfrm>
            <a:prstGeom prst="rect">
              <a:avLst/>
            </a:prstGeom>
            <a:noFill/>
          </p:spPr>
          <p:txBody>
            <a:bodyPr wrap="square" rtlCol="0">
              <a:spAutoFit/>
            </a:bodyPr>
            <a:lstStyle/>
            <a:p>
              <a:r>
                <a:rPr lang="en-US" dirty="0"/>
                <a:t>(5,2)</a:t>
              </a:r>
            </a:p>
          </p:txBody>
        </p:sp>
        <p:sp>
          <p:nvSpPr>
            <p:cNvPr id="18" name="TextBox 17">
              <a:extLst>
                <a:ext uri="{FF2B5EF4-FFF2-40B4-BE49-F238E27FC236}">
                  <a16:creationId xmlns:a16="http://schemas.microsoft.com/office/drawing/2014/main" id="{82DF65A4-D381-B248-06E7-85D937CBB7F5}"/>
                </a:ext>
              </a:extLst>
            </p:cNvPr>
            <p:cNvSpPr txBox="1"/>
            <p:nvPr/>
          </p:nvSpPr>
          <p:spPr>
            <a:xfrm>
              <a:off x="11277600" y="4225157"/>
              <a:ext cx="835572" cy="369332"/>
            </a:xfrm>
            <a:prstGeom prst="rect">
              <a:avLst/>
            </a:prstGeom>
            <a:noFill/>
          </p:spPr>
          <p:txBody>
            <a:bodyPr wrap="square" rtlCol="0">
              <a:spAutoFit/>
            </a:bodyPr>
            <a:lstStyle/>
            <a:p>
              <a:r>
                <a:rPr lang="en-US" dirty="0"/>
                <a:t>(4,3)</a:t>
              </a:r>
            </a:p>
          </p:txBody>
        </p:sp>
      </p:grpSp>
      <p:sp>
        <p:nvSpPr>
          <p:cNvPr id="25" name="Rectangle 3">
            <a:extLst>
              <a:ext uri="{FF2B5EF4-FFF2-40B4-BE49-F238E27FC236}">
                <a16:creationId xmlns:a16="http://schemas.microsoft.com/office/drawing/2014/main" id="{CC1BE4C2-6AA6-B944-51A3-108E2FFAAC5D}"/>
              </a:ext>
            </a:extLst>
          </p:cNvPr>
          <p:cNvSpPr txBox="1">
            <a:spLocks noChangeArrowheads="1"/>
          </p:cNvSpPr>
          <p:nvPr>
            <p:custDataLst>
              <p:tags r:id="rId2"/>
            </p:custDataLst>
          </p:nvPr>
        </p:nvSpPr>
        <p:spPr>
          <a:xfrm>
            <a:off x="7266012" y="4879130"/>
            <a:ext cx="3886553" cy="1676351"/>
          </a:xfrm>
          <a:prstGeom prst="rect">
            <a:avLst/>
          </a:prstGeom>
          <a:ln>
            <a:solidFill>
              <a:schemeClr val="tx1">
                <a:lumMod val="95000"/>
              </a:schemeClr>
            </a:solidFill>
          </a:ln>
        </p:spPr>
        <p:txBody>
          <a:bodyPr vert="horz" lIns="91440" tIns="45720" rIns="91440" bIns="45720" rtlCol="0" anchor="t">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lnSpc>
                <a:spcPct val="90000"/>
              </a:lnSpc>
              <a:buFont typeface="Arial" panose="020B0604020202020204" pitchFamily="34" charset="0"/>
              <a:buNone/>
            </a:pPr>
            <a:r>
              <a:rPr lang="en-US" altLang="en-US" sz="2000" b="1" i="1" u="sng" dirty="0">
                <a:ea typeface="ＭＳ Ｐゴシック" panose="020B0600070205080204" pitchFamily="34" charset="-128"/>
              </a:rPr>
              <a:t>What algorithm to use</a:t>
            </a:r>
            <a:r>
              <a:rPr lang="en-US" altLang="en-US" sz="2000" dirty="0">
                <a:ea typeface="ＭＳ Ｐゴシック" panose="020B0600070205080204" pitchFamily="34" charset="-128"/>
              </a:rPr>
              <a:t>?</a:t>
            </a:r>
          </a:p>
          <a:p>
            <a:pPr marL="0" indent="0" algn="ctr">
              <a:lnSpc>
                <a:spcPct val="90000"/>
              </a:lnSpc>
              <a:buFont typeface="Arial" panose="020B0604020202020204" pitchFamily="34" charset="0"/>
              <a:buNone/>
            </a:pPr>
            <a:endParaRPr lang="en-US" altLang="en-US" sz="2000" dirty="0">
              <a:ea typeface="ＭＳ Ｐゴシック" panose="020B0600070205080204" pitchFamily="34" charset="-128"/>
            </a:endParaRPr>
          </a:p>
          <a:p>
            <a:pPr marL="0" indent="0" algn="ctr">
              <a:lnSpc>
                <a:spcPct val="90000"/>
              </a:lnSpc>
              <a:buFont typeface="Arial" panose="020B0604020202020204" pitchFamily="34" charset="0"/>
              <a:buNone/>
            </a:pPr>
            <a:r>
              <a:rPr lang="en-US" altLang="en-US" sz="2000" dirty="0">
                <a:ea typeface="ＭＳ Ｐゴシック" panose="020B0600070205080204" pitchFamily="34" charset="-128"/>
              </a:rPr>
              <a:t>One start state, many goal states</a:t>
            </a:r>
            <a:br>
              <a:rPr lang="en-US" altLang="en-US" sz="2000" dirty="0">
                <a:ea typeface="ＭＳ Ｐゴシック" panose="020B0600070205080204" pitchFamily="34" charset="-128"/>
              </a:rPr>
            </a:br>
            <a:r>
              <a:rPr lang="en-US" altLang="en-US" sz="2000" dirty="0">
                <a:ea typeface="ＭＳ Ｐゴシック" panose="020B0600070205080204" pitchFamily="34" charset="-128"/>
              </a:rPr>
              <a:t>Looking for shortest path</a:t>
            </a:r>
            <a:br>
              <a:rPr lang="en-US" altLang="en-US" sz="2000" dirty="0">
                <a:ea typeface="ＭＳ Ｐゴシック" panose="020B0600070205080204" pitchFamily="34" charset="-128"/>
              </a:rPr>
            </a:br>
            <a:r>
              <a:rPr lang="en-US" altLang="en-US" sz="2000" dirty="0">
                <a:ea typeface="ＭＳ Ｐゴシック" panose="020B0600070205080204" pitchFamily="34" charset="-128"/>
              </a:rPr>
              <a:t>Edges each have same cost (1 step)</a:t>
            </a:r>
            <a:br>
              <a:rPr lang="en-US" altLang="en-US" sz="2000" dirty="0">
                <a:ea typeface="ＭＳ Ｐゴシック" panose="020B0600070205080204" pitchFamily="34" charset="-128"/>
              </a:rPr>
            </a:br>
            <a:br>
              <a:rPr lang="en-US" altLang="en-US" sz="2000" dirty="0">
                <a:ea typeface="ＭＳ Ｐゴシック" panose="020B0600070205080204" pitchFamily="34" charset="-128"/>
              </a:rPr>
            </a:br>
            <a:r>
              <a:rPr lang="en-US" altLang="en-US" sz="2000" dirty="0">
                <a:ea typeface="ＭＳ Ｐゴシック" panose="020B0600070205080204" pitchFamily="34" charset="-128"/>
              </a:rPr>
              <a:t>Breadth-first search should work here!</a:t>
            </a:r>
          </a:p>
        </p:txBody>
      </p:sp>
    </p:spTree>
    <p:extLst>
      <p:ext uri="{BB962C8B-B14F-4D97-AF65-F5344CB8AC3E}">
        <p14:creationId xmlns:p14="http://schemas.microsoft.com/office/powerpoint/2010/main" val="2366852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Lesson Summary</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426416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a:xfrm>
            <a:off x="1143001" y="197894"/>
            <a:ext cx="9905998" cy="670786"/>
          </a:xfrm>
        </p:spPr>
        <p:txBody>
          <a:bodyPr/>
          <a:lstStyle/>
          <a:p>
            <a:pPr algn="ctr"/>
            <a:r>
              <a:rPr lang="en-US" altLang="en-US" dirty="0">
                <a:ea typeface="ＭＳ Ｐゴシック" panose="020B0600070205080204" pitchFamily="34" charset="-128"/>
              </a:rPr>
              <a:t>Key Takeaways!</a:t>
            </a:r>
          </a:p>
        </p:txBody>
      </p:sp>
      <p:sp>
        <p:nvSpPr>
          <p:cNvPr id="23554" name="Rectangle 3">
            <a:extLst>
              <a:ext uri="{FF2B5EF4-FFF2-40B4-BE49-F238E27FC236}">
                <a16:creationId xmlns:a16="http://schemas.microsoft.com/office/drawing/2014/main" id="{F83019B8-1A6A-D04C-81A1-F828E59E4D65}"/>
              </a:ext>
            </a:extLst>
          </p:cNvPr>
          <p:cNvSpPr>
            <a:spLocks noGrp="1" noChangeArrowheads="1"/>
          </p:cNvSpPr>
          <p:nvPr>
            <p:ph type="body" idx="1"/>
            <p:custDataLst>
              <p:tags r:id="rId2"/>
            </p:custDataLst>
          </p:nvPr>
        </p:nvSpPr>
        <p:spPr>
          <a:xfrm>
            <a:off x="1143001" y="1115568"/>
            <a:ext cx="9994392" cy="5181600"/>
          </a:xfrm>
        </p:spPr>
        <p:txBody>
          <a:bodyPr anchor="t">
            <a:normAutofit/>
          </a:bodyPr>
          <a:lstStyle/>
          <a:p>
            <a:pPr marL="0" indent="0">
              <a:lnSpc>
                <a:spcPct val="90000"/>
              </a:lnSpc>
              <a:buNone/>
            </a:pPr>
            <a:r>
              <a:rPr lang="en-US" altLang="en-US" sz="2000" b="1" i="1" u="sng" dirty="0">
                <a:ea typeface="ＭＳ Ｐゴシック" panose="020B0600070205080204" pitchFamily="34" charset="-128"/>
              </a:rPr>
              <a:t>Lessons Learned:</a:t>
            </a:r>
          </a:p>
          <a:p>
            <a:pPr marL="0" indent="0">
              <a:lnSpc>
                <a:spcPct val="90000"/>
              </a:lnSpc>
              <a:buNone/>
            </a:pPr>
            <a:endParaRPr lang="en-US" altLang="en-US" sz="2000" b="1" i="1" u="sng" dirty="0">
              <a:ea typeface="ＭＳ Ｐゴシック" panose="020B0600070205080204" pitchFamily="34" charset="-128"/>
            </a:endParaRPr>
          </a:p>
          <a:p>
            <a:pPr marL="0" indent="0">
              <a:lnSpc>
                <a:spcPct val="90000"/>
              </a:lnSpc>
              <a:buNone/>
            </a:pPr>
            <a:r>
              <a:rPr lang="en-US" altLang="en-US" sz="2000" dirty="0">
                <a:ea typeface="ＭＳ Ｐゴシック" panose="020B0600070205080204" pitchFamily="34" charset="-128"/>
              </a:rPr>
              <a:t>Try to model your problem such that you can </a:t>
            </a:r>
            <a:r>
              <a:rPr lang="en-US" altLang="en-US" sz="2000" b="1" i="1" u="sng" dirty="0">
                <a:ea typeface="ＭＳ Ｐゴシック" panose="020B0600070205080204" pitchFamily="34" charset="-128"/>
              </a:rPr>
              <a:t>use a known algorithm when possible</a:t>
            </a:r>
            <a:r>
              <a:rPr lang="en-US" altLang="en-US" sz="2000" dirty="0">
                <a:ea typeface="ＭＳ Ｐゴシック" panose="020B0600070205080204" pitchFamily="34" charset="-128"/>
              </a:rPr>
              <a:t>. Sometimes this means modeling things in a slightly unnatural way.</a:t>
            </a:r>
          </a:p>
          <a:p>
            <a:pPr marL="0" indent="0">
              <a:lnSpc>
                <a:spcPct val="90000"/>
              </a:lnSpc>
              <a:buNone/>
            </a:pPr>
            <a:endParaRPr lang="en-US" altLang="en-US" sz="2000" dirty="0">
              <a:ea typeface="ＭＳ Ｐゴシック" panose="020B0600070205080204" pitchFamily="34" charset="-128"/>
            </a:endParaRPr>
          </a:p>
          <a:p>
            <a:pPr marL="0" indent="0">
              <a:lnSpc>
                <a:spcPct val="90000"/>
              </a:lnSpc>
              <a:buNone/>
            </a:pPr>
            <a:r>
              <a:rPr lang="en-US" altLang="en-US" sz="2000" dirty="0">
                <a:ea typeface="ＭＳ Ｐゴシック" panose="020B0600070205080204" pitchFamily="34" charset="-128"/>
              </a:rPr>
              <a:t>Sometimes </a:t>
            </a:r>
            <a:r>
              <a:rPr lang="en-US" altLang="en-US" sz="2000" b="1" i="1" u="sng" dirty="0">
                <a:ea typeface="ＭＳ Ｐゴシック" panose="020B0600070205080204" pitchFamily="34" charset="-128"/>
              </a:rPr>
              <a:t>small alterations to the algorithm </a:t>
            </a:r>
            <a:r>
              <a:rPr lang="en-US" altLang="en-US" sz="2000" dirty="0">
                <a:ea typeface="ＭＳ Ｐゴシック" panose="020B0600070205080204" pitchFamily="34" charset="-128"/>
              </a:rPr>
              <a:t>(e.g., multiple goal states) are </a:t>
            </a:r>
            <a:r>
              <a:rPr lang="en-US" altLang="en-US" sz="2000" b="1" i="1" u="sng" dirty="0">
                <a:ea typeface="ＭＳ Ｐゴシック" panose="020B0600070205080204" pitchFamily="34" charset="-128"/>
              </a:rPr>
              <a:t>unavoidable</a:t>
            </a:r>
            <a:r>
              <a:rPr lang="en-US" altLang="en-US" sz="2000" dirty="0">
                <a:ea typeface="ＭＳ Ｐゴシック" panose="020B0600070205080204" pitchFamily="34" charset="-128"/>
              </a:rPr>
              <a:t> or easy enough to deal with that it isn’t a big issue.</a:t>
            </a:r>
          </a:p>
          <a:p>
            <a:pPr marL="0" indent="0">
              <a:lnSpc>
                <a:spcPct val="90000"/>
              </a:lnSpc>
              <a:buNone/>
            </a:pPr>
            <a:endParaRPr lang="en-US" altLang="en-US" sz="2000" dirty="0">
              <a:ea typeface="ＭＳ Ｐゴシック" panose="020B0600070205080204" pitchFamily="34" charset="-128"/>
            </a:endParaRPr>
          </a:p>
          <a:p>
            <a:pPr marL="0" indent="0">
              <a:lnSpc>
                <a:spcPct val="90000"/>
              </a:lnSpc>
              <a:buNone/>
            </a:pPr>
            <a:r>
              <a:rPr lang="en-US" altLang="en-US" sz="2000" dirty="0">
                <a:ea typeface="ＭＳ Ｐゴシック" panose="020B0600070205080204" pitchFamily="34" charset="-128"/>
              </a:rPr>
              <a:t>Sometimes </a:t>
            </a:r>
            <a:r>
              <a:rPr lang="en-US" altLang="en-US" sz="2000" b="1" i="1" u="sng" dirty="0">
                <a:ea typeface="ＭＳ Ｐゴシック" panose="020B0600070205080204" pitchFamily="34" charset="-128"/>
              </a:rPr>
              <a:t>graphs model states of groups of things </a:t>
            </a:r>
            <a:r>
              <a:rPr lang="en-US" altLang="en-US" sz="2000" dirty="0">
                <a:ea typeface="ＭＳ Ｐゴシック" panose="020B0600070205080204" pitchFamily="34" charset="-128"/>
              </a:rPr>
              <a:t>(the collective state of the jugs) and edges represent different types of </a:t>
            </a:r>
            <a:r>
              <a:rPr lang="en-US" altLang="en-US" sz="2000" b="1" i="1" u="sng" dirty="0">
                <a:ea typeface="ＭＳ Ｐゴシック" panose="020B0600070205080204" pitchFamily="34" charset="-128"/>
              </a:rPr>
              <a:t>transitions or actions</a:t>
            </a:r>
            <a:r>
              <a:rPr lang="en-US" altLang="en-US" sz="2000" dirty="0">
                <a:ea typeface="ＭＳ Ｐゴシック" panose="020B0600070205080204" pitchFamily="34" charset="-128"/>
              </a:rPr>
              <a:t> (e.g., pouring water out vs. filling jug up).</a:t>
            </a:r>
          </a:p>
          <a:p>
            <a:pPr marL="0" indent="0">
              <a:lnSpc>
                <a:spcPct val="90000"/>
              </a:lnSpc>
              <a:buNone/>
            </a:pPr>
            <a:endParaRPr lang="en-US" altLang="en-US" sz="2000" dirty="0">
              <a:ea typeface="ＭＳ Ｐゴシック" panose="020B0600070205080204" pitchFamily="34" charset="-128"/>
            </a:endParaRPr>
          </a:p>
          <a:p>
            <a:pPr marL="0" indent="0">
              <a:lnSpc>
                <a:spcPct val="90000"/>
              </a:lnSpc>
              <a:buNone/>
            </a:pPr>
            <a:r>
              <a:rPr lang="en-US" altLang="en-US" sz="2000" dirty="0">
                <a:ea typeface="ＭＳ Ｐゴシック" panose="020B0600070205080204" pitchFamily="34" charset="-128"/>
              </a:rPr>
              <a:t>Two notes on state-space search: </a:t>
            </a:r>
          </a:p>
          <a:p>
            <a:pPr lvl="1">
              <a:lnSpc>
                <a:spcPct val="90000"/>
              </a:lnSpc>
            </a:pPr>
            <a:r>
              <a:rPr lang="en-US" altLang="en-US" sz="1600" dirty="0">
                <a:ea typeface="ＭＳ Ｐゴシック" panose="020B0600070205080204" pitchFamily="34" charset="-128"/>
              </a:rPr>
              <a:t>You may need to make sure the number of states is not too large (other algorithms can help)</a:t>
            </a:r>
          </a:p>
          <a:p>
            <a:pPr lvl="1">
              <a:lnSpc>
                <a:spcPct val="90000"/>
              </a:lnSpc>
            </a:pPr>
            <a:r>
              <a:rPr lang="en-US" altLang="en-US" sz="1600" dirty="0">
                <a:ea typeface="ＭＳ Ｐゴシック" panose="020B0600070205080204" pitchFamily="34" charset="-128"/>
              </a:rPr>
              <a:t>You may need to “generate” states as you go (e.g., create the neighbors of a state only when you need them.</a:t>
            </a:r>
          </a:p>
          <a:p>
            <a:pPr marL="0" indent="0">
              <a:lnSpc>
                <a:spcPct val="90000"/>
              </a:lnSpc>
              <a:buNone/>
            </a:pPr>
            <a:endParaRPr lang="en-US" altLang="en-US" sz="2000" dirty="0">
              <a:ea typeface="ＭＳ Ｐゴシック" panose="020B0600070205080204" pitchFamily="34" charset="-128"/>
            </a:endParaRPr>
          </a:p>
          <a:p>
            <a:pPr marL="0" indent="0">
              <a:lnSpc>
                <a:spcPct val="90000"/>
              </a:lnSpc>
              <a:buNone/>
            </a:pPr>
            <a:endParaRPr lang="en-US" altLang="en-US" sz="2000" dirty="0">
              <a:ea typeface="ＭＳ Ｐゴシック" panose="020B0600070205080204" pitchFamily="34" charset="-128"/>
            </a:endParaRPr>
          </a:p>
          <a:p>
            <a:pPr marL="0" indent="0">
              <a:lnSpc>
                <a:spcPct val="90000"/>
              </a:lnSpc>
              <a:buNone/>
            </a:pPr>
            <a:endParaRPr lang="en-US" altLang="en-US" sz="2000" dirty="0">
              <a:ea typeface="ＭＳ Ｐゴシック" panose="020B0600070205080204" pitchFamily="34" charset="-128"/>
            </a:endParaRPr>
          </a:p>
          <a:p>
            <a:pPr marL="0" indent="0">
              <a:lnSpc>
                <a:spcPct val="90000"/>
              </a:lnSpc>
              <a:buNone/>
            </a:pPr>
            <a:endParaRPr lang="en-US" altLang="en-US" sz="2000" dirty="0">
              <a:ea typeface="ＭＳ Ｐゴシック" panose="020B0600070205080204" pitchFamily="34" charset="-128"/>
            </a:endParaRPr>
          </a:p>
          <a:p>
            <a:pPr marL="0" indent="0">
              <a:lnSpc>
                <a:spcPct val="90000"/>
              </a:lnSpc>
              <a:buNone/>
            </a:pPr>
            <a:endParaRPr lang="en-US" altLang="en-US" sz="2000" b="1" i="1" dirty="0">
              <a:ea typeface="ＭＳ Ｐゴシック" panose="020B0600070205080204" pitchFamily="34" charset="-128"/>
            </a:endParaRPr>
          </a:p>
        </p:txBody>
      </p:sp>
    </p:spTree>
    <p:extLst>
      <p:ext uri="{BB962C8B-B14F-4D97-AF65-F5344CB8AC3E}">
        <p14:creationId xmlns:p14="http://schemas.microsoft.com/office/powerpoint/2010/main" val="3964352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Problem 1: Airline Flights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6717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a:xfrm>
            <a:off x="1141413" y="618518"/>
            <a:ext cx="9905998" cy="753082"/>
          </a:xfrm>
        </p:spPr>
        <p:txBody>
          <a:bodyPr/>
          <a:lstStyle/>
          <a:p>
            <a:pPr algn="ctr"/>
            <a:r>
              <a:rPr lang="en-US" altLang="en-US" dirty="0">
                <a:ea typeface="ＭＳ Ｐゴシック" panose="020B0600070205080204" pitchFamily="34" charset="-128"/>
              </a:rPr>
              <a:t>Problem Description!</a:t>
            </a:r>
          </a:p>
        </p:txBody>
      </p:sp>
      <p:sp>
        <p:nvSpPr>
          <p:cNvPr id="23554" name="Rectangle 3">
            <a:extLst>
              <a:ext uri="{FF2B5EF4-FFF2-40B4-BE49-F238E27FC236}">
                <a16:creationId xmlns:a16="http://schemas.microsoft.com/office/drawing/2014/main" id="{F83019B8-1A6A-D04C-81A1-F828E59E4D65}"/>
              </a:ext>
            </a:extLst>
          </p:cNvPr>
          <p:cNvSpPr>
            <a:spLocks noGrp="1" noChangeArrowheads="1"/>
          </p:cNvSpPr>
          <p:nvPr>
            <p:ph type="body" idx="1"/>
            <p:custDataLst>
              <p:tags r:id="rId2"/>
            </p:custDataLst>
          </p:nvPr>
        </p:nvSpPr>
        <p:spPr>
          <a:xfrm>
            <a:off x="533400" y="2159539"/>
            <a:ext cx="11125200" cy="1780163"/>
          </a:xfrm>
          <a:solidFill>
            <a:schemeClr val="tx1">
              <a:lumMod val="95000"/>
            </a:schemeClr>
          </a:solidFill>
          <a:ln>
            <a:solidFill>
              <a:schemeClr val="bg1"/>
            </a:solidFill>
          </a:ln>
        </p:spPr>
        <p:txBody>
          <a:bodyPr anchor="ctr">
            <a:normAutofit/>
          </a:bodyPr>
          <a:lstStyle/>
          <a:p>
            <a:pPr marL="0" indent="0">
              <a:lnSpc>
                <a:spcPct val="90000"/>
              </a:lnSpc>
              <a:buNone/>
            </a:pPr>
            <a:r>
              <a:rPr lang="en-US" altLang="en-US" sz="2000" b="1" i="1" u="sng" dirty="0">
                <a:solidFill>
                  <a:schemeClr val="bg1"/>
                </a:solidFill>
                <a:ea typeface="ＭＳ Ｐゴシック" panose="020B0600070205080204" pitchFamily="34" charset="-128"/>
              </a:rPr>
              <a:t>Problem Statement:</a:t>
            </a:r>
            <a:r>
              <a:rPr lang="en-US" altLang="en-US" sz="2000" dirty="0">
                <a:solidFill>
                  <a:schemeClr val="bg1"/>
                </a:solidFill>
                <a:ea typeface="ＭＳ Ｐゴシック" panose="020B0600070205080204" pitchFamily="34" charset="-128"/>
              </a:rPr>
              <a:t> Floryan needs to take a trip from a starting city </a:t>
            </a:r>
            <a:r>
              <a:rPr lang="en-US" altLang="en-US" sz="2000" b="1" i="1" dirty="0">
                <a:solidFill>
                  <a:schemeClr val="bg1"/>
                </a:solidFill>
                <a:ea typeface="ＭＳ Ｐゴシック" panose="020B0600070205080204" pitchFamily="34" charset="-128"/>
              </a:rPr>
              <a:t>S</a:t>
            </a:r>
            <a:r>
              <a:rPr lang="en-US" altLang="en-US" sz="2000" dirty="0">
                <a:solidFill>
                  <a:schemeClr val="bg1"/>
                </a:solidFill>
                <a:ea typeface="ＭＳ Ｐゴシック" panose="020B0600070205080204" pitchFamily="34" charset="-128"/>
              </a:rPr>
              <a:t> to a destination city </a:t>
            </a:r>
            <a:r>
              <a:rPr lang="en-US" altLang="en-US" sz="2000" b="1" i="1" dirty="0">
                <a:solidFill>
                  <a:schemeClr val="bg1"/>
                </a:solidFill>
                <a:ea typeface="ＭＳ Ｐゴシック" panose="020B0600070205080204" pitchFamily="34" charset="-128"/>
              </a:rPr>
              <a:t>D</a:t>
            </a:r>
            <a:r>
              <a:rPr lang="en-US" altLang="en-US" sz="2000" dirty="0">
                <a:solidFill>
                  <a:schemeClr val="bg1"/>
                </a:solidFill>
                <a:ea typeface="ＭＳ Ｐゴシック" panose="020B0600070205080204" pitchFamily="34" charset="-128"/>
              </a:rPr>
              <a:t>. While booking his flights, he realizes that the website he is using doesn’t really provide itineraries of the form he desires. Instead of minimizing price, total travel time, or some other metric…Floryan only cares about </a:t>
            </a:r>
            <a:r>
              <a:rPr lang="en-US" altLang="en-US" sz="2000" b="1" i="1" dirty="0">
                <a:solidFill>
                  <a:schemeClr val="bg1"/>
                </a:solidFill>
                <a:ea typeface="ＭＳ Ｐゴシック" panose="020B0600070205080204" pitchFamily="34" charset="-128"/>
              </a:rPr>
              <a:t>minimizing the time spent in layovers waiting at airports</a:t>
            </a:r>
            <a:r>
              <a:rPr lang="en-US" altLang="en-US" sz="2000" dirty="0">
                <a:solidFill>
                  <a:schemeClr val="bg1"/>
                </a:solidFill>
                <a:ea typeface="ＭＳ Ｐゴシック" panose="020B0600070205080204" pitchFamily="34" charset="-128"/>
              </a:rPr>
              <a:t>. Given a list of flights (start time, end time, start city, end city) and </a:t>
            </a:r>
            <a:r>
              <a:rPr lang="en-US" altLang="en-US" sz="2000" dirty="0" err="1">
                <a:solidFill>
                  <a:schemeClr val="bg1"/>
                </a:solidFill>
                <a:ea typeface="ＭＳ Ｐゴシック" panose="020B0600070205080204" pitchFamily="34" charset="-128"/>
              </a:rPr>
              <a:t>Floryan’s</a:t>
            </a:r>
            <a:r>
              <a:rPr lang="en-US" altLang="en-US" sz="2000" dirty="0">
                <a:solidFill>
                  <a:schemeClr val="bg1"/>
                </a:solidFill>
                <a:ea typeface="ＭＳ Ｐゴシック" panose="020B0600070205080204" pitchFamily="34" charset="-128"/>
              </a:rPr>
              <a:t> start /end cities </a:t>
            </a:r>
            <a:r>
              <a:rPr lang="en-US" altLang="en-US" sz="2000" b="1" i="1" dirty="0">
                <a:solidFill>
                  <a:schemeClr val="bg1"/>
                </a:solidFill>
                <a:ea typeface="ＭＳ Ｐゴシック" panose="020B0600070205080204" pitchFamily="34" charset="-128"/>
              </a:rPr>
              <a:t>S</a:t>
            </a:r>
            <a:r>
              <a:rPr lang="en-US" altLang="en-US" sz="2000" dirty="0">
                <a:solidFill>
                  <a:schemeClr val="bg1"/>
                </a:solidFill>
                <a:ea typeface="ＭＳ Ｐゴシック" panose="020B0600070205080204" pitchFamily="34" charset="-128"/>
              </a:rPr>
              <a:t> and </a:t>
            </a:r>
            <a:r>
              <a:rPr lang="en-US" altLang="en-US" sz="2000" b="1" i="1" dirty="0">
                <a:solidFill>
                  <a:schemeClr val="bg1"/>
                </a:solidFill>
                <a:ea typeface="ＭＳ Ｐゴシック" panose="020B0600070205080204" pitchFamily="34" charset="-128"/>
              </a:rPr>
              <a:t>D</a:t>
            </a:r>
            <a:r>
              <a:rPr lang="en-US" altLang="en-US" sz="2000" dirty="0">
                <a:solidFill>
                  <a:schemeClr val="bg1"/>
                </a:solidFill>
                <a:ea typeface="ＭＳ Ｐゴシック" panose="020B0600070205080204" pitchFamily="34" charset="-128"/>
              </a:rPr>
              <a:t>, find the itinerary that minimizes his layover time.</a:t>
            </a:r>
            <a:endParaRPr lang="en-US" altLang="en-US" sz="2000" b="1" i="1" dirty="0">
              <a:solidFill>
                <a:schemeClr val="bg1"/>
              </a:solidFill>
              <a:ea typeface="ＭＳ Ｐゴシック" panose="020B0600070205080204" pitchFamily="34" charset="-128"/>
            </a:endParaRPr>
          </a:p>
        </p:txBody>
      </p:sp>
    </p:spTree>
    <p:extLst>
      <p:ext uri="{BB962C8B-B14F-4D97-AF65-F5344CB8AC3E}">
        <p14:creationId xmlns:p14="http://schemas.microsoft.com/office/powerpoint/2010/main" val="74971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a:xfrm>
            <a:off x="1143001" y="258594"/>
            <a:ext cx="9905998" cy="733627"/>
          </a:xfrm>
        </p:spPr>
        <p:txBody>
          <a:bodyPr/>
          <a:lstStyle/>
          <a:p>
            <a:pPr algn="ctr"/>
            <a:r>
              <a:rPr lang="en-US" altLang="en-US" dirty="0">
                <a:ea typeface="ＭＳ Ｐゴシック" panose="020B0600070205080204" pitchFamily="34" charset="-128"/>
              </a:rPr>
              <a:t>Problem Description!</a:t>
            </a:r>
          </a:p>
        </p:txBody>
      </p:sp>
      <p:sp>
        <p:nvSpPr>
          <p:cNvPr id="23554" name="Rectangle 3">
            <a:extLst>
              <a:ext uri="{FF2B5EF4-FFF2-40B4-BE49-F238E27FC236}">
                <a16:creationId xmlns:a16="http://schemas.microsoft.com/office/drawing/2014/main" id="{F83019B8-1A6A-D04C-81A1-F828E59E4D65}"/>
              </a:ext>
            </a:extLst>
          </p:cNvPr>
          <p:cNvSpPr>
            <a:spLocks noGrp="1" noChangeArrowheads="1"/>
          </p:cNvSpPr>
          <p:nvPr>
            <p:ph type="body" idx="1"/>
            <p:custDataLst>
              <p:tags r:id="rId2"/>
            </p:custDataLst>
          </p:nvPr>
        </p:nvSpPr>
        <p:spPr>
          <a:xfrm>
            <a:off x="1429966" y="3852152"/>
            <a:ext cx="9619033" cy="2209800"/>
          </a:xfrm>
          <a:ln>
            <a:solidFill>
              <a:schemeClr val="tx1">
                <a:lumMod val="95000"/>
              </a:schemeClr>
            </a:solidFill>
          </a:ln>
        </p:spPr>
        <p:txBody>
          <a:bodyPr anchor="t">
            <a:normAutofit/>
          </a:bodyPr>
          <a:lstStyle/>
          <a:p>
            <a:pPr marL="0" indent="0">
              <a:lnSpc>
                <a:spcPct val="90000"/>
              </a:lnSpc>
              <a:buNone/>
            </a:pPr>
            <a:r>
              <a:rPr lang="en-US" altLang="en-US" sz="2000" b="1" i="1" dirty="0">
                <a:ea typeface="ＭＳ Ｐゴシック" panose="020B0600070205080204" pitchFamily="34" charset="-128"/>
              </a:rPr>
              <a:t>Tips!</a:t>
            </a:r>
          </a:p>
          <a:p>
            <a:pPr marL="457200" indent="-457200">
              <a:lnSpc>
                <a:spcPct val="90000"/>
              </a:lnSpc>
              <a:buAutoNum type="arabicPeriod"/>
            </a:pPr>
            <a:r>
              <a:rPr lang="en-US" altLang="en-US" sz="2000" dirty="0">
                <a:ea typeface="ＭＳ Ｐゴシック" panose="020B0600070205080204" pitchFamily="34" charset="-128"/>
              </a:rPr>
              <a:t>When possible, you should always see if you can solve the problem by using an </a:t>
            </a:r>
            <a:r>
              <a:rPr lang="en-US" altLang="en-US" sz="2000" b="1" i="1" dirty="0">
                <a:ea typeface="ＭＳ Ｐゴシック" panose="020B0600070205080204" pitchFamily="34" charset="-128"/>
              </a:rPr>
              <a:t>algorithm you already know / have</a:t>
            </a:r>
            <a:r>
              <a:rPr lang="en-US" altLang="en-US" sz="2000" dirty="0">
                <a:ea typeface="ＭＳ Ｐゴシック" panose="020B0600070205080204" pitchFamily="34" charset="-128"/>
              </a:rPr>
              <a:t> (out of the box). The issue becomes structuring the graph so that you can feed it into the known algorithm.</a:t>
            </a:r>
          </a:p>
          <a:p>
            <a:pPr marL="457200" indent="-457200">
              <a:lnSpc>
                <a:spcPct val="90000"/>
              </a:lnSpc>
              <a:buAutoNum type="arabicPeriod"/>
            </a:pPr>
            <a:r>
              <a:rPr lang="en-US" altLang="en-US" sz="2000" dirty="0">
                <a:ea typeface="ＭＳ Ｐゴシック" panose="020B0600070205080204" pitchFamily="34" charset="-128"/>
              </a:rPr>
              <a:t>What is the most </a:t>
            </a:r>
            <a:r>
              <a:rPr lang="en-US" altLang="en-US" sz="2000" b="1" i="1" dirty="0">
                <a:ea typeface="ＭＳ Ｐゴシック" panose="020B0600070205080204" pitchFamily="34" charset="-128"/>
              </a:rPr>
              <a:t>natural way</a:t>
            </a:r>
            <a:r>
              <a:rPr lang="en-US" altLang="en-US" sz="2000" dirty="0">
                <a:ea typeface="ＭＳ Ｐゴシック" panose="020B0600070205080204" pitchFamily="34" charset="-128"/>
              </a:rPr>
              <a:t> to use a graph to model this problem? Is that also the </a:t>
            </a:r>
            <a:r>
              <a:rPr lang="en-US" altLang="en-US" sz="2000" b="1" i="1" dirty="0">
                <a:ea typeface="ＭＳ Ｐゴシック" panose="020B0600070205080204" pitchFamily="34" charset="-128"/>
              </a:rPr>
              <a:t>best way </a:t>
            </a:r>
            <a:r>
              <a:rPr lang="en-US" altLang="en-US" sz="2000" dirty="0">
                <a:ea typeface="ＭＳ Ｐゴシック" panose="020B0600070205080204" pitchFamily="34" charset="-128"/>
              </a:rPr>
              <a:t>to model this problem?</a:t>
            </a:r>
          </a:p>
        </p:txBody>
      </p:sp>
      <p:sp>
        <p:nvSpPr>
          <p:cNvPr id="2" name="Rectangle 3">
            <a:extLst>
              <a:ext uri="{FF2B5EF4-FFF2-40B4-BE49-F238E27FC236}">
                <a16:creationId xmlns:a16="http://schemas.microsoft.com/office/drawing/2014/main" id="{40DCFA98-1226-B71F-B415-00908E729007}"/>
              </a:ext>
            </a:extLst>
          </p:cNvPr>
          <p:cNvSpPr txBox="1">
            <a:spLocks noChangeArrowheads="1"/>
          </p:cNvSpPr>
          <p:nvPr>
            <p:custDataLst>
              <p:tags r:id="rId3"/>
            </p:custDataLst>
          </p:nvPr>
        </p:nvSpPr>
        <p:spPr>
          <a:xfrm>
            <a:off x="533400" y="1575880"/>
            <a:ext cx="11125200" cy="178016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n-US" altLang="en-US" sz="2000" b="1" i="1" u="sng">
                <a:solidFill>
                  <a:schemeClr val="bg1"/>
                </a:solidFill>
                <a:ea typeface="ＭＳ Ｐゴシック" panose="020B0600070205080204" pitchFamily="34" charset="-128"/>
              </a:rPr>
              <a:t>Problem Statement:</a:t>
            </a:r>
            <a:r>
              <a:rPr lang="en-US" altLang="en-US" sz="2000">
                <a:solidFill>
                  <a:schemeClr val="bg1"/>
                </a:solidFill>
                <a:ea typeface="ＭＳ Ｐゴシック" panose="020B0600070205080204" pitchFamily="34" charset="-128"/>
              </a:rPr>
              <a:t> Floryan needs to take a trip from a starting city </a:t>
            </a:r>
            <a:r>
              <a:rPr lang="en-US" altLang="en-US" sz="2000" b="1" i="1">
                <a:solidFill>
                  <a:schemeClr val="bg1"/>
                </a:solidFill>
                <a:ea typeface="ＭＳ Ｐゴシック" panose="020B0600070205080204" pitchFamily="34" charset="-128"/>
              </a:rPr>
              <a:t>S</a:t>
            </a:r>
            <a:r>
              <a:rPr lang="en-US" altLang="en-US" sz="2000">
                <a:solidFill>
                  <a:schemeClr val="bg1"/>
                </a:solidFill>
                <a:ea typeface="ＭＳ Ｐゴシック" panose="020B0600070205080204" pitchFamily="34" charset="-128"/>
              </a:rPr>
              <a:t> to a destination city </a:t>
            </a:r>
            <a:r>
              <a:rPr lang="en-US" altLang="en-US" sz="2000" b="1" i="1">
                <a:solidFill>
                  <a:schemeClr val="bg1"/>
                </a:solidFill>
                <a:ea typeface="ＭＳ Ｐゴシック" panose="020B0600070205080204" pitchFamily="34" charset="-128"/>
              </a:rPr>
              <a:t>D</a:t>
            </a:r>
            <a:r>
              <a:rPr lang="en-US" altLang="en-US" sz="2000">
                <a:solidFill>
                  <a:schemeClr val="bg1"/>
                </a:solidFill>
                <a:ea typeface="ＭＳ Ｐゴシック" panose="020B0600070205080204" pitchFamily="34" charset="-128"/>
              </a:rPr>
              <a:t>. While booking his flights, he realizes that the website he is using doesn’t really provide itineraries of the form he desires. Instead of minimizing price, total travel time, or some other metric…Floryan only cares about </a:t>
            </a:r>
            <a:r>
              <a:rPr lang="en-US" altLang="en-US" sz="2000" b="1" i="1">
                <a:solidFill>
                  <a:schemeClr val="bg1"/>
                </a:solidFill>
                <a:ea typeface="ＭＳ Ｐゴシック" panose="020B0600070205080204" pitchFamily="34" charset="-128"/>
              </a:rPr>
              <a:t>minimizing the time spent in layovers waiting at airports</a:t>
            </a:r>
            <a:r>
              <a:rPr lang="en-US" altLang="en-US" sz="2000">
                <a:solidFill>
                  <a:schemeClr val="bg1"/>
                </a:solidFill>
                <a:ea typeface="ＭＳ Ｐゴシック" panose="020B0600070205080204" pitchFamily="34" charset="-128"/>
              </a:rPr>
              <a:t>. Given a list of flights (start time, end time, start city, end city) and Floryan’s start /end cities </a:t>
            </a:r>
            <a:r>
              <a:rPr lang="en-US" altLang="en-US" sz="2000" b="1" i="1">
                <a:solidFill>
                  <a:schemeClr val="bg1"/>
                </a:solidFill>
                <a:ea typeface="ＭＳ Ｐゴシック" panose="020B0600070205080204" pitchFamily="34" charset="-128"/>
              </a:rPr>
              <a:t>S</a:t>
            </a:r>
            <a:r>
              <a:rPr lang="en-US" altLang="en-US" sz="2000">
                <a:solidFill>
                  <a:schemeClr val="bg1"/>
                </a:solidFill>
                <a:ea typeface="ＭＳ Ｐゴシック" panose="020B0600070205080204" pitchFamily="34" charset="-128"/>
              </a:rPr>
              <a:t> and </a:t>
            </a:r>
            <a:r>
              <a:rPr lang="en-US" altLang="en-US" sz="2000" b="1" i="1">
                <a:solidFill>
                  <a:schemeClr val="bg1"/>
                </a:solidFill>
                <a:ea typeface="ＭＳ Ｐゴシック" panose="020B0600070205080204" pitchFamily="34" charset="-128"/>
              </a:rPr>
              <a:t>D</a:t>
            </a:r>
            <a:r>
              <a:rPr lang="en-US" altLang="en-US" sz="2000">
                <a:solidFill>
                  <a:schemeClr val="bg1"/>
                </a:solidFill>
                <a:ea typeface="ＭＳ Ｐゴシック" panose="020B0600070205080204" pitchFamily="34" charset="-128"/>
              </a:rPr>
              <a:t>, find the itinerary that minimizes his layover time.</a:t>
            </a:r>
            <a:endParaRPr lang="en-US" altLang="en-US" sz="2000" b="1" i="1" dirty="0">
              <a:solidFill>
                <a:schemeClr val="bg1"/>
              </a:solidFill>
              <a:ea typeface="ＭＳ Ｐゴシック" panose="020B0600070205080204" pitchFamily="34" charset="-128"/>
            </a:endParaRPr>
          </a:p>
        </p:txBody>
      </p:sp>
    </p:spTree>
    <p:extLst>
      <p:ext uri="{BB962C8B-B14F-4D97-AF65-F5344CB8AC3E}">
        <p14:creationId xmlns:p14="http://schemas.microsoft.com/office/powerpoint/2010/main" val="526330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a:xfrm>
            <a:off x="1143001" y="276549"/>
            <a:ext cx="9905998" cy="666624"/>
          </a:xfrm>
        </p:spPr>
        <p:txBody>
          <a:bodyPr/>
          <a:lstStyle/>
          <a:p>
            <a:pPr algn="ctr"/>
            <a:r>
              <a:rPr lang="en-US" altLang="en-US" dirty="0">
                <a:ea typeface="ＭＳ Ｐゴシック" panose="020B0600070205080204" pitchFamily="34" charset="-128"/>
              </a:rPr>
              <a:t>Possible Solution</a:t>
            </a:r>
          </a:p>
        </p:txBody>
      </p:sp>
      <p:sp>
        <p:nvSpPr>
          <p:cNvPr id="23554" name="Rectangle 3">
            <a:extLst>
              <a:ext uri="{FF2B5EF4-FFF2-40B4-BE49-F238E27FC236}">
                <a16:creationId xmlns:a16="http://schemas.microsoft.com/office/drawing/2014/main" id="{F83019B8-1A6A-D04C-81A1-F828E59E4D65}"/>
              </a:ext>
            </a:extLst>
          </p:cNvPr>
          <p:cNvSpPr>
            <a:spLocks noGrp="1" noChangeArrowheads="1"/>
          </p:cNvSpPr>
          <p:nvPr>
            <p:ph type="body" idx="1"/>
            <p:custDataLst>
              <p:tags r:id="rId2"/>
            </p:custDataLst>
          </p:nvPr>
        </p:nvSpPr>
        <p:spPr>
          <a:xfrm>
            <a:off x="1455906" y="1338827"/>
            <a:ext cx="9280188" cy="685800"/>
          </a:xfrm>
          <a:ln>
            <a:solidFill>
              <a:schemeClr val="tx1">
                <a:lumMod val="95000"/>
              </a:schemeClr>
            </a:solidFill>
          </a:ln>
        </p:spPr>
        <p:txBody>
          <a:bodyPr anchor="t">
            <a:normAutofit/>
          </a:bodyPr>
          <a:lstStyle/>
          <a:p>
            <a:pPr marL="0" indent="0">
              <a:lnSpc>
                <a:spcPct val="90000"/>
              </a:lnSpc>
              <a:buNone/>
            </a:pPr>
            <a:r>
              <a:rPr lang="en-US" altLang="en-US" sz="2000" b="1" i="1" u="sng" dirty="0">
                <a:ea typeface="ＭＳ Ｐゴシック" panose="020B0600070205080204" pitchFamily="34" charset="-128"/>
              </a:rPr>
              <a:t>Natural Solution: </a:t>
            </a:r>
            <a:r>
              <a:rPr lang="en-US" altLang="en-US" sz="2000" dirty="0">
                <a:ea typeface="ＭＳ Ｐゴシック" panose="020B0600070205080204" pitchFamily="34" charset="-128"/>
              </a:rPr>
              <a:t>Structure the graph as below. Nodes are cities, flights are edges. (Edge times are flight start/stop)</a:t>
            </a:r>
          </a:p>
        </p:txBody>
      </p:sp>
      <p:grpSp>
        <p:nvGrpSpPr>
          <p:cNvPr id="3" name="Group 2">
            <a:extLst>
              <a:ext uri="{FF2B5EF4-FFF2-40B4-BE49-F238E27FC236}">
                <a16:creationId xmlns:a16="http://schemas.microsoft.com/office/drawing/2014/main" id="{0DCD9093-376B-6C7D-6E35-E848EE3F0A00}"/>
              </a:ext>
            </a:extLst>
          </p:cNvPr>
          <p:cNvGrpSpPr/>
          <p:nvPr/>
        </p:nvGrpSpPr>
        <p:grpSpPr>
          <a:xfrm>
            <a:off x="2297350" y="2843246"/>
            <a:ext cx="7209693" cy="2972335"/>
            <a:chOff x="2209800" y="2376319"/>
            <a:chExt cx="7209693" cy="2972335"/>
          </a:xfrm>
        </p:grpSpPr>
        <p:sp>
          <p:nvSpPr>
            <p:cNvPr id="2" name="Oval 1">
              <a:extLst>
                <a:ext uri="{FF2B5EF4-FFF2-40B4-BE49-F238E27FC236}">
                  <a16:creationId xmlns:a16="http://schemas.microsoft.com/office/drawing/2014/main" id="{6DA39F98-4892-6849-8EB2-608B50F8FD7A}"/>
                </a:ext>
              </a:extLst>
            </p:cNvPr>
            <p:cNvSpPr/>
            <p:nvPr/>
          </p:nvSpPr>
          <p:spPr>
            <a:xfrm>
              <a:off x="2209800" y="3367454"/>
              <a:ext cx="9144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LAX</a:t>
              </a:r>
            </a:p>
          </p:txBody>
        </p:sp>
        <p:sp>
          <p:nvSpPr>
            <p:cNvPr id="5" name="Oval 4">
              <a:extLst>
                <a:ext uri="{FF2B5EF4-FFF2-40B4-BE49-F238E27FC236}">
                  <a16:creationId xmlns:a16="http://schemas.microsoft.com/office/drawing/2014/main" id="{3AF7A9FB-48F1-C445-B54D-183C882F2E43}"/>
                </a:ext>
              </a:extLst>
            </p:cNvPr>
            <p:cNvSpPr/>
            <p:nvPr/>
          </p:nvSpPr>
          <p:spPr>
            <a:xfrm>
              <a:off x="5334000" y="2438400"/>
              <a:ext cx="9144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ORD</a:t>
              </a:r>
            </a:p>
          </p:txBody>
        </p:sp>
        <p:sp>
          <p:nvSpPr>
            <p:cNvPr id="6" name="Oval 5">
              <a:extLst>
                <a:ext uri="{FF2B5EF4-FFF2-40B4-BE49-F238E27FC236}">
                  <a16:creationId xmlns:a16="http://schemas.microsoft.com/office/drawing/2014/main" id="{2A22CE28-0886-FA48-BC91-F3EB95231DF8}"/>
                </a:ext>
              </a:extLst>
            </p:cNvPr>
            <p:cNvSpPr/>
            <p:nvPr/>
          </p:nvSpPr>
          <p:spPr>
            <a:xfrm>
              <a:off x="8229600" y="4434254"/>
              <a:ext cx="9144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CHA</a:t>
              </a:r>
            </a:p>
          </p:txBody>
        </p:sp>
        <p:sp>
          <p:nvSpPr>
            <p:cNvPr id="7" name="Oval 6">
              <a:extLst>
                <a:ext uri="{FF2B5EF4-FFF2-40B4-BE49-F238E27FC236}">
                  <a16:creationId xmlns:a16="http://schemas.microsoft.com/office/drawing/2014/main" id="{F3A9DEBD-1674-714F-A3E3-37A9552F5BE4}"/>
                </a:ext>
              </a:extLst>
            </p:cNvPr>
            <p:cNvSpPr/>
            <p:nvPr/>
          </p:nvSpPr>
          <p:spPr>
            <a:xfrm>
              <a:off x="8206154" y="2529254"/>
              <a:ext cx="9144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CHO</a:t>
              </a:r>
            </a:p>
          </p:txBody>
        </p:sp>
        <p:cxnSp>
          <p:nvCxnSpPr>
            <p:cNvPr id="4" name="Straight Arrow Connector 3">
              <a:extLst>
                <a:ext uri="{FF2B5EF4-FFF2-40B4-BE49-F238E27FC236}">
                  <a16:creationId xmlns:a16="http://schemas.microsoft.com/office/drawing/2014/main" id="{F15919B0-A861-1A46-AA10-A7D7E8D4259C}"/>
                </a:ext>
              </a:extLst>
            </p:cNvPr>
            <p:cNvCxnSpPr>
              <a:cxnSpLocks/>
              <a:stCxn id="2" idx="7"/>
              <a:endCxn id="5" idx="2"/>
            </p:cNvCxnSpPr>
            <p:nvPr/>
          </p:nvCxnSpPr>
          <p:spPr>
            <a:xfrm flipV="1">
              <a:off x="2990289" y="2895600"/>
              <a:ext cx="2343711" cy="605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A0712AF-0925-9D45-AA9E-7D321A42DE72}"/>
                </a:ext>
              </a:extLst>
            </p:cNvPr>
            <p:cNvCxnSpPr>
              <a:cxnSpLocks/>
              <a:stCxn id="2" idx="5"/>
              <a:endCxn id="33" idx="2"/>
            </p:cNvCxnSpPr>
            <p:nvPr/>
          </p:nvCxnSpPr>
          <p:spPr>
            <a:xfrm>
              <a:off x="2990289" y="4147943"/>
              <a:ext cx="2419911" cy="728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B3D33F5-D387-4049-98F8-8320F1D13A86}"/>
                </a:ext>
              </a:extLst>
            </p:cNvPr>
            <p:cNvCxnSpPr>
              <a:cxnSpLocks/>
              <a:stCxn id="6" idx="0"/>
              <a:endCxn id="7" idx="4"/>
            </p:cNvCxnSpPr>
            <p:nvPr/>
          </p:nvCxnSpPr>
          <p:spPr>
            <a:xfrm flipH="1" flipV="1">
              <a:off x="8663354" y="3443654"/>
              <a:ext cx="23446"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3B9B3A5-63D4-4046-9A03-B1669B33B73A}"/>
                </a:ext>
              </a:extLst>
            </p:cNvPr>
            <p:cNvCxnSpPr>
              <a:cxnSpLocks/>
              <a:endCxn id="7" idx="2"/>
            </p:cNvCxnSpPr>
            <p:nvPr/>
          </p:nvCxnSpPr>
          <p:spPr>
            <a:xfrm>
              <a:off x="6248400" y="2912171"/>
              <a:ext cx="1957754" cy="74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E9E386A-DFC8-1D40-B5AE-546066D11B7F}"/>
                </a:ext>
              </a:extLst>
            </p:cNvPr>
            <p:cNvSpPr txBox="1"/>
            <p:nvPr/>
          </p:nvSpPr>
          <p:spPr>
            <a:xfrm>
              <a:off x="3200400" y="2667000"/>
              <a:ext cx="1447800" cy="523220"/>
            </a:xfrm>
            <a:prstGeom prst="rect">
              <a:avLst/>
            </a:prstGeom>
            <a:noFill/>
          </p:spPr>
          <p:txBody>
            <a:bodyPr wrap="square" rtlCol="0">
              <a:spAutoFit/>
            </a:bodyPr>
            <a:lstStyle/>
            <a:p>
              <a:r>
                <a:rPr lang="en-US" sz="1400" i="1" dirty="0"/>
                <a:t>LAX – ORD</a:t>
              </a:r>
            </a:p>
            <a:p>
              <a:r>
                <a:rPr lang="en-US" sz="1400" i="1" dirty="0"/>
                <a:t>11am – 2:30pm</a:t>
              </a:r>
            </a:p>
          </p:txBody>
        </p:sp>
        <p:sp>
          <p:nvSpPr>
            <p:cNvPr id="21" name="TextBox 20">
              <a:extLst>
                <a:ext uri="{FF2B5EF4-FFF2-40B4-BE49-F238E27FC236}">
                  <a16:creationId xmlns:a16="http://schemas.microsoft.com/office/drawing/2014/main" id="{D70B64E8-7511-8B49-B824-B0BD2E124020}"/>
                </a:ext>
              </a:extLst>
            </p:cNvPr>
            <p:cNvSpPr txBox="1"/>
            <p:nvPr/>
          </p:nvSpPr>
          <p:spPr>
            <a:xfrm>
              <a:off x="3505200" y="4543597"/>
              <a:ext cx="1295400" cy="523220"/>
            </a:xfrm>
            <a:prstGeom prst="rect">
              <a:avLst/>
            </a:prstGeom>
            <a:noFill/>
          </p:spPr>
          <p:txBody>
            <a:bodyPr wrap="square" rtlCol="0">
              <a:spAutoFit/>
            </a:bodyPr>
            <a:lstStyle/>
            <a:p>
              <a:r>
                <a:rPr lang="en-US" sz="1400" i="1" dirty="0"/>
                <a:t>LAX – DFS</a:t>
              </a:r>
            </a:p>
            <a:p>
              <a:r>
                <a:rPr lang="en-US" sz="1400" i="1" dirty="0"/>
                <a:t>10am – 1:30</a:t>
              </a:r>
            </a:p>
          </p:txBody>
        </p:sp>
        <p:sp>
          <p:nvSpPr>
            <p:cNvPr id="22" name="TextBox 21">
              <a:extLst>
                <a:ext uri="{FF2B5EF4-FFF2-40B4-BE49-F238E27FC236}">
                  <a16:creationId xmlns:a16="http://schemas.microsoft.com/office/drawing/2014/main" id="{186C24CB-6A59-4848-BBB8-08F9F084AD9D}"/>
                </a:ext>
              </a:extLst>
            </p:cNvPr>
            <p:cNvSpPr txBox="1"/>
            <p:nvPr/>
          </p:nvSpPr>
          <p:spPr>
            <a:xfrm>
              <a:off x="6629400" y="2448580"/>
              <a:ext cx="1295400" cy="523220"/>
            </a:xfrm>
            <a:prstGeom prst="rect">
              <a:avLst/>
            </a:prstGeom>
            <a:noFill/>
          </p:spPr>
          <p:txBody>
            <a:bodyPr wrap="square" rtlCol="0">
              <a:spAutoFit/>
            </a:bodyPr>
            <a:lstStyle/>
            <a:p>
              <a:r>
                <a:rPr lang="en-US" sz="1400" i="1" dirty="0"/>
                <a:t>ORD – CHO</a:t>
              </a:r>
            </a:p>
            <a:p>
              <a:r>
                <a:rPr lang="en-US" sz="1400" i="1" dirty="0"/>
                <a:t>6pm – 7pm</a:t>
              </a:r>
            </a:p>
          </p:txBody>
        </p:sp>
        <p:sp>
          <p:nvSpPr>
            <p:cNvPr id="23" name="TextBox 22">
              <a:extLst>
                <a:ext uri="{FF2B5EF4-FFF2-40B4-BE49-F238E27FC236}">
                  <a16:creationId xmlns:a16="http://schemas.microsoft.com/office/drawing/2014/main" id="{E93F3E60-9413-E54C-9345-CD939EDD2C33}"/>
                </a:ext>
              </a:extLst>
            </p:cNvPr>
            <p:cNvSpPr txBox="1"/>
            <p:nvPr/>
          </p:nvSpPr>
          <p:spPr>
            <a:xfrm>
              <a:off x="7467600" y="3672176"/>
              <a:ext cx="1295400" cy="523220"/>
            </a:xfrm>
            <a:prstGeom prst="rect">
              <a:avLst/>
            </a:prstGeom>
            <a:noFill/>
          </p:spPr>
          <p:txBody>
            <a:bodyPr wrap="square" rtlCol="0">
              <a:spAutoFit/>
            </a:bodyPr>
            <a:lstStyle/>
            <a:p>
              <a:r>
                <a:rPr lang="en-US" sz="1400" i="1" dirty="0"/>
                <a:t>CHA – CHO</a:t>
              </a:r>
            </a:p>
            <a:p>
              <a:r>
                <a:rPr lang="en-US" sz="1400" i="1" dirty="0"/>
                <a:t>5pm – 5:45</a:t>
              </a:r>
            </a:p>
          </p:txBody>
        </p:sp>
        <p:cxnSp>
          <p:nvCxnSpPr>
            <p:cNvPr id="24" name="Straight Arrow Connector 23">
              <a:extLst>
                <a:ext uri="{FF2B5EF4-FFF2-40B4-BE49-F238E27FC236}">
                  <a16:creationId xmlns:a16="http://schemas.microsoft.com/office/drawing/2014/main" id="{C030D99B-F417-2645-A21E-5AF1572A8456}"/>
                </a:ext>
              </a:extLst>
            </p:cNvPr>
            <p:cNvCxnSpPr>
              <a:cxnSpLocks/>
              <a:stCxn id="2" idx="6"/>
              <a:endCxn id="5" idx="3"/>
            </p:cNvCxnSpPr>
            <p:nvPr/>
          </p:nvCxnSpPr>
          <p:spPr>
            <a:xfrm flipV="1">
              <a:off x="3124200" y="3218889"/>
              <a:ext cx="2343711" cy="605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4422598-7E93-E44C-AA1C-7230D3E1AC40}"/>
                </a:ext>
              </a:extLst>
            </p:cNvPr>
            <p:cNvSpPr txBox="1"/>
            <p:nvPr/>
          </p:nvSpPr>
          <p:spPr>
            <a:xfrm>
              <a:off x="4267200" y="3452783"/>
              <a:ext cx="1447800" cy="475655"/>
            </a:xfrm>
            <a:prstGeom prst="rect">
              <a:avLst/>
            </a:prstGeom>
            <a:noFill/>
          </p:spPr>
          <p:txBody>
            <a:bodyPr wrap="square" rtlCol="0">
              <a:spAutoFit/>
            </a:bodyPr>
            <a:lstStyle/>
            <a:p>
              <a:r>
                <a:rPr lang="en-US" sz="1400" i="1" dirty="0"/>
                <a:t>LAX – ORD</a:t>
              </a:r>
            </a:p>
            <a:p>
              <a:r>
                <a:rPr lang="en-US" sz="1400" i="1" dirty="0"/>
                <a:t>6am – 9:30am</a:t>
              </a:r>
            </a:p>
          </p:txBody>
        </p:sp>
        <p:sp>
          <p:nvSpPr>
            <p:cNvPr id="31" name="TextBox 30">
              <a:extLst>
                <a:ext uri="{FF2B5EF4-FFF2-40B4-BE49-F238E27FC236}">
                  <a16:creationId xmlns:a16="http://schemas.microsoft.com/office/drawing/2014/main" id="{8D868065-45B2-D94E-9FBA-82EF8958EEFC}"/>
                </a:ext>
              </a:extLst>
            </p:cNvPr>
            <p:cNvSpPr txBox="1"/>
            <p:nvPr/>
          </p:nvSpPr>
          <p:spPr>
            <a:xfrm>
              <a:off x="2286000" y="3124200"/>
              <a:ext cx="381000" cy="369332"/>
            </a:xfrm>
            <a:prstGeom prst="rect">
              <a:avLst/>
            </a:prstGeom>
            <a:noFill/>
          </p:spPr>
          <p:txBody>
            <a:bodyPr wrap="square" rtlCol="0">
              <a:spAutoFit/>
            </a:bodyPr>
            <a:lstStyle/>
            <a:p>
              <a:r>
                <a:rPr lang="en-US" b="1" dirty="0"/>
                <a:t>S</a:t>
              </a:r>
            </a:p>
          </p:txBody>
        </p:sp>
        <p:sp>
          <p:nvSpPr>
            <p:cNvPr id="32" name="TextBox 31">
              <a:extLst>
                <a:ext uri="{FF2B5EF4-FFF2-40B4-BE49-F238E27FC236}">
                  <a16:creationId xmlns:a16="http://schemas.microsoft.com/office/drawing/2014/main" id="{C0060175-4ACE-2B41-97D5-571AB365DA00}"/>
                </a:ext>
              </a:extLst>
            </p:cNvPr>
            <p:cNvSpPr txBox="1"/>
            <p:nvPr/>
          </p:nvSpPr>
          <p:spPr>
            <a:xfrm>
              <a:off x="9038493" y="2376319"/>
              <a:ext cx="381000" cy="369332"/>
            </a:xfrm>
            <a:prstGeom prst="rect">
              <a:avLst/>
            </a:prstGeom>
            <a:noFill/>
          </p:spPr>
          <p:txBody>
            <a:bodyPr wrap="square" rtlCol="0">
              <a:spAutoFit/>
            </a:bodyPr>
            <a:lstStyle/>
            <a:p>
              <a:r>
                <a:rPr lang="en-US" b="1" dirty="0"/>
                <a:t>D</a:t>
              </a:r>
            </a:p>
          </p:txBody>
        </p:sp>
        <p:sp>
          <p:nvSpPr>
            <p:cNvPr id="33" name="Oval 32">
              <a:extLst>
                <a:ext uri="{FF2B5EF4-FFF2-40B4-BE49-F238E27FC236}">
                  <a16:creationId xmlns:a16="http://schemas.microsoft.com/office/drawing/2014/main" id="{FE39B2A8-4241-A245-B5E0-D9E3660EA8A1}"/>
                </a:ext>
              </a:extLst>
            </p:cNvPr>
            <p:cNvSpPr/>
            <p:nvPr/>
          </p:nvSpPr>
          <p:spPr>
            <a:xfrm>
              <a:off x="5410200" y="4419600"/>
              <a:ext cx="9144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DFW</a:t>
              </a:r>
            </a:p>
          </p:txBody>
        </p:sp>
        <p:cxnSp>
          <p:nvCxnSpPr>
            <p:cNvPr id="35" name="Straight Arrow Connector 34">
              <a:extLst>
                <a:ext uri="{FF2B5EF4-FFF2-40B4-BE49-F238E27FC236}">
                  <a16:creationId xmlns:a16="http://schemas.microsoft.com/office/drawing/2014/main" id="{533A1832-60C9-0F4F-80A6-4D2C6DD1F55B}"/>
                </a:ext>
              </a:extLst>
            </p:cNvPr>
            <p:cNvCxnSpPr>
              <a:cxnSpLocks/>
            </p:cNvCxnSpPr>
            <p:nvPr/>
          </p:nvCxnSpPr>
          <p:spPr>
            <a:xfrm flipV="1">
              <a:off x="6324600" y="4876800"/>
              <a:ext cx="1881554" cy="14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57E9A01-7E28-DF40-956F-5E2C42A2FB6E}"/>
                </a:ext>
              </a:extLst>
            </p:cNvPr>
            <p:cNvSpPr txBox="1"/>
            <p:nvPr/>
          </p:nvSpPr>
          <p:spPr>
            <a:xfrm>
              <a:off x="6617677" y="4405851"/>
              <a:ext cx="1295400" cy="523220"/>
            </a:xfrm>
            <a:prstGeom prst="rect">
              <a:avLst/>
            </a:prstGeom>
            <a:noFill/>
          </p:spPr>
          <p:txBody>
            <a:bodyPr wrap="square" rtlCol="0">
              <a:spAutoFit/>
            </a:bodyPr>
            <a:lstStyle/>
            <a:p>
              <a:r>
                <a:rPr lang="en-US" sz="1400" i="1" dirty="0"/>
                <a:t>DFW – CHA</a:t>
              </a:r>
            </a:p>
            <a:p>
              <a:r>
                <a:rPr lang="en-US" sz="1400" i="1" dirty="0"/>
                <a:t>2pm – 4:30</a:t>
              </a:r>
            </a:p>
          </p:txBody>
        </p:sp>
      </p:grpSp>
    </p:spTree>
    <p:extLst>
      <p:ext uri="{BB962C8B-B14F-4D97-AF65-F5344CB8AC3E}">
        <p14:creationId xmlns:p14="http://schemas.microsoft.com/office/powerpoint/2010/main" val="3889678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a:xfrm>
            <a:off x="1143001" y="184837"/>
            <a:ext cx="9905998" cy="610862"/>
          </a:xfrm>
        </p:spPr>
        <p:txBody>
          <a:bodyPr/>
          <a:lstStyle/>
          <a:p>
            <a:pPr algn="ctr"/>
            <a:r>
              <a:rPr lang="en-US" altLang="en-US" dirty="0">
                <a:ea typeface="ＭＳ Ｐゴシック" panose="020B0600070205080204" pitchFamily="34" charset="-128"/>
              </a:rPr>
              <a:t>Possible Solution</a:t>
            </a:r>
          </a:p>
        </p:txBody>
      </p:sp>
      <p:sp>
        <p:nvSpPr>
          <p:cNvPr id="16" name="Rectangle 3">
            <a:extLst>
              <a:ext uri="{FF2B5EF4-FFF2-40B4-BE49-F238E27FC236}">
                <a16:creationId xmlns:a16="http://schemas.microsoft.com/office/drawing/2014/main" id="{BB429FE4-2634-1145-9969-6ADBC6030C40}"/>
              </a:ext>
            </a:extLst>
          </p:cNvPr>
          <p:cNvSpPr txBox="1">
            <a:spLocks noChangeArrowheads="1"/>
          </p:cNvSpPr>
          <p:nvPr>
            <p:custDataLst>
              <p:tags r:id="rId2"/>
            </p:custDataLst>
          </p:nvPr>
        </p:nvSpPr>
        <p:spPr>
          <a:xfrm>
            <a:off x="1245140" y="4924597"/>
            <a:ext cx="10068128" cy="1781003"/>
          </a:xfrm>
          <a:prstGeom prst="rect">
            <a:avLst/>
          </a:prstGeom>
        </p:spPr>
        <p:txBody>
          <a:bodyPr vert="horz" lIns="91440" tIns="45720" rIns="91440" bIns="45720" rtlCol="0" anchor="t">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n-US" altLang="en-US" sz="2000" b="1" i="1" u="sng" dirty="0">
                <a:ea typeface="ＭＳ Ｐゴシック" panose="020B0600070205080204" pitchFamily="34" charset="-128"/>
              </a:rPr>
              <a:t>Several Issues </a:t>
            </a:r>
            <a:r>
              <a:rPr lang="en-US" altLang="en-US" sz="2000" dirty="0">
                <a:ea typeface="ＭＳ Ｐゴシック" panose="020B0600070205080204" pitchFamily="34" charset="-128"/>
              </a:rPr>
              <a:t>with this solution:</a:t>
            </a:r>
          </a:p>
          <a:p>
            <a:pPr marL="0" indent="0">
              <a:lnSpc>
                <a:spcPct val="90000"/>
              </a:lnSpc>
              <a:buFont typeface="Arial" panose="020B0604020202020204" pitchFamily="34" charset="0"/>
              <a:buNone/>
            </a:pPr>
            <a:endParaRPr lang="en-US" altLang="en-US" sz="2000" dirty="0">
              <a:ea typeface="ＭＳ Ｐゴシック" panose="020B0600070205080204" pitchFamily="34" charset="-128"/>
            </a:endParaRPr>
          </a:p>
          <a:p>
            <a:pPr marL="457200" indent="-457200">
              <a:lnSpc>
                <a:spcPct val="90000"/>
              </a:lnSpc>
              <a:buFont typeface="Arial" panose="020B0604020202020204" pitchFamily="34" charset="0"/>
              <a:buAutoNum type="arabicPeriod"/>
            </a:pPr>
            <a:r>
              <a:rPr lang="en-US" altLang="en-US" sz="2000" dirty="0">
                <a:ea typeface="ＭＳ Ｐゴシック" panose="020B0600070205080204" pitchFamily="34" charset="-128"/>
              </a:rPr>
              <a:t>Need to model multiple flights between two airports (multiple edges between two nodes)</a:t>
            </a:r>
          </a:p>
          <a:p>
            <a:pPr marL="857250" lvl="1" indent="-457200">
              <a:lnSpc>
                <a:spcPct val="90000"/>
              </a:lnSpc>
              <a:buFont typeface="Arial" panose="020B0604020202020204" pitchFamily="34" charset="0"/>
              <a:buChar char="•"/>
            </a:pPr>
            <a:r>
              <a:rPr lang="en-US" altLang="en-US" sz="1600" dirty="0">
                <a:ea typeface="ＭＳ Ｐゴシック" panose="020B0600070205080204" pitchFamily="34" charset="-128"/>
              </a:rPr>
              <a:t>Need to either modify Dijkstra’s slightly to handle multiple outgoing edges to same node (not too difficult)</a:t>
            </a:r>
          </a:p>
          <a:p>
            <a:pPr marL="857250" lvl="1" indent="-457200">
              <a:lnSpc>
                <a:spcPct val="90000"/>
              </a:lnSpc>
              <a:buFont typeface="Arial" panose="020B0604020202020204" pitchFamily="34" charset="0"/>
              <a:buChar char="•"/>
            </a:pPr>
            <a:r>
              <a:rPr lang="en-US" altLang="en-US" sz="1600" dirty="0">
                <a:ea typeface="ＭＳ Ｐゴシック" panose="020B0600070205080204" pitchFamily="34" charset="-128"/>
              </a:rPr>
              <a:t>Or…add a second node (ORD) for each individual flight (this gets complicated fast)</a:t>
            </a:r>
          </a:p>
          <a:p>
            <a:pPr marL="457200" indent="-457200">
              <a:lnSpc>
                <a:spcPct val="90000"/>
              </a:lnSpc>
              <a:buFont typeface="Arial" panose="020B0604020202020204" pitchFamily="34" charset="0"/>
              <a:buAutoNum type="arabicPeriod"/>
            </a:pPr>
            <a:r>
              <a:rPr lang="en-US" altLang="en-US" sz="2000" dirty="0">
                <a:ea typeface="ＭＳ Ｐゴシック" panose="020B0600070205080204" pitchFamily="34" charset="-128"/>
              </a:rPr>
              <a:t>The “cost” is stored at the nodes (layover time depends on two edges, one incoming one outgoing)</a:t>
            </a:r>
          </a:p>
          <a:p>
            <a:pPr marL="857250" lvl="1" indent="-457200">
              <a:lnSpc>
                <a:spcPct val="90000"/>
              </a:lnSpc>
              <a:buFont typeface="Arial" panose="020B0604020202020204" pitchFamily="34" charset="0"/>
              <a:buChar char="•"/>
            </a:pPr>
            <a:r>
              <a:rPr lang="en-US" altLang="en-US" sz="1600" dirty="0">
                <a:ea typeface="ＭＳ Ｐゴシック" panose="020B0600070205080204" pitchFamily="34" charset="-128"/>
              </a:rPr>
              <a:t>So cannot use Dijkstra’s out of box because costs aren’t associated with edges</a:t>
            </a:r>
          </a:p>
          <a:p>
            <a:pPr marL="457200" indent="-457200">
              <a:lnSpc>
                <a:spcPct val="90000"/>
              </a:lnSpc>
              <a:buFont typeface="Arial" panose="020B0604020202020204" pitchFamily="34" charset="0"/>
              <a:buAutoNum type="arabicPeriod"/>
            </a:pPr>
            <a:endParaRPr lang="en-US" altLang="en-US" sz="2000" dirty="0">
              <a:ea typeface="ＭＳ Ｐゴシック" panose="020B0600070205080204" pitchFamily="34" charset="-128"/>
            </a:endParaRPr>
          </a:p>
        </p:txBody>
      </p:sp>
      <p:sp>
        <p:nvSpPr>
          <p:cNvPr id="4" name="Rectangle 3">
            <a:extLst>
              <a:ext uri="{FF2B5EF4-FFF2-40B4-BE49-F238E27FC236}">
                <a16:creationId xmlns:a16="http://schemas.microsoft.com/office/drawing/2014/main" id="{35D2EC83-2A26-4D72-5851-08C3688C461C}"/>
              </a:ext>
            </a:extLst>
          </p:cNvPr>
          <p:cNvSpPr txBox="1">
            <a:spLocks noChangeArrowheads="1"/>
          </p:cNvSpPr>
          <p:nvPr>
            <p:custDataLst>
              <p:tags r:id="rId3"/>
            </p:custDataLst>
          </p:nvPr>
        </p:nvSpPr>
        <p:spPr>
          <a:xfrm>
            <a:off x="1455906" y="881626"/>
            <a:ext cx="9280188" cy="685800"/>
          </a:xfrm>
          <a:prstGeom prst="rect">
            <a:avLst/>
          </a:prstGeom>
          <a:ln>
            <a:solidFill>
              <a:schemeClr val="tx1">
                <a:lumMod val="95000"/>
              </a:schemeClr>
            </a:solidFill>
          </a:ln>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n-US" altLang="en-US" sz="2000" b="1" i="1" u="sng">
                <a:ea typeface="ＭＳ Ｐゴシック" panose="020B0600070205080204" pitchFamily="34" charset="-128"/>
              </a:rPr>
              <a:t>Natural Solution: </a:t>
            </a:r>
            <a:r>
              <a:rPr lang="en-US" altLang="en-US" sz="2000">
                <a:ea typeface="ＭＳ Ｐゴシック" panose="020B0600070205080204" pitchFamily="34" charset="-128"/>
              </a:rPr>
              <a:t>Structure the graph as below. Nodes are cities, flights are edges. (Edge times are flight start/stop)</a:t>
            </a:r>
            <a:endParaRPr lang="en-US" altLang="en-US" sz="2000" dirty="0">
              <a:ea typeface="ＭＳ Ｐゴシック" panose="020B0600070205080204" pitchFamily="34" charset="-128"/>
            </a:endParaRPr>
          </a:p>
        </p:txBody>
      </p:sp>
      <p:grpSp>
        <p:nvGrpSpPr>
          <p:cNvPr id="5" name="Group 4">
            <a:extLst>
              <a:ext uri="{FF2B5EF4-FFF2-40B4-BE49-F238E27FC236}">
                <a16:creationId xmlns:a16="http://schemas.microsoft.com/office/drawing/2014/main" id="{30E6DB36-E601-D138-E29A-825F3509B0A1}"/>
              </a:ext>
            </a:extLst>
          </p:cNvPr>
          <p:cNvGrpSpPr/>
          <p:nvPr/>
        </p:nvGrpSpPr>
        <p:grpSpPr>
          <a:xfrm>
            <a:off x="2297350" y="1734290"/>
            <a:ext cx="7209693" cy="2972335"/>
            <a:chOff x="2209800" y="2376319"/>
            <a:chExt cx="7209693" cy="2972335"/>
          </a:xfrm>
        </p:grpSpPr>
        <p:sp>
          <p:nvSpPr>
            <p:cNvPr id="6" name="Oval 5">
              <a:extLst>
                <a:ext uri="{FF2B5EF4-FFF2-40B4-BE49-F238E27FC236}">
                  <a16:creationId xmlns:a16="http://schemas.microsoft.com/office/drawing/2014/main" id="{F51C3877-5AC5-E67D-319C-B8D5DAEAE3C6}"/>
                </a:ext>
              </a:extLst>
            </p:cNvPr>
            <p:cNvSpPr/>
            <p:nvPr/>
          </p:nvSpPr>
          <p:spPr>
            <a:xfrm>
              <a:off x="2209800" y="3367454"/>
              <a:ext cx="9144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LAX</a:t>
              </a:r>
            </a:p>
          </p:txBody>
        </p:sp>
        <p:sp>
          <p:nvSpPr>
            <p:cNvPr id="7" name="Oval 6">
              <a:extLst>
                <a:ext uri="{FF2B5EF4-FFF2-40B4-BE49-F238E27FC236}">
                  <a16:creationId xmlns:a16="http://schemas.microsoft.com/office/drawing/2014/main" id="{AAA87818-B29A-C8B3-C291-93B8112C155E}"/>
                </a:ext>
              </a:extLst>
            </p:cNvPr>
            <p:cNvSpPr/>
            <p:nvPr/>
          </p:nvSpPr>
          <p:spPr>
            <a:xfrm>
              <a:off x="5334000" y="2438400"/>
              <a:ext cx="9144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ORD</a:t>
              </a:r>
            </a:p>
          </p:txBody>
        </p:sp>
        <p:sp>
          <p:nvSpPr>
            <p:cNvPr id="8" name="Oval 7">
              <a:extLst>
                <a:ext uri="{FF2B5EF4-FFF2-40B4-BE49-F238E27FC236}">
                  <a16:creationId xmlns:a16="http://schemas.microsoft.com/office/drawing/2014/main" id="{569F4BFE-FE9D-DEF4-264A-AE4AA426D85F}"/>
                </a:ext>
              </a:extLst>
            </p:cNvPr>
            <p:cNvSpPr/>
            <p:nvPr/>
          </p:nvSpPr>
          <p:spPr>
            <a:xfrm>
              <a:off x="8229600" y="4434254"/>
              <a:ext cx="9144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CHA</a:t>
              </a:r>
            </a:p>
          </p:txBody>
        </p:sp>
        <p:sp>
          <p:nvSpPr>
            <p:cNvPr id="9" name="Oval 8">
              <a:extLst>
                <a:ext uri="{FF2B5EF4-FFF2-40B4-BE49-F238E27FC236}">
                  <a16:creationId xmlns:a16="http://schemas.microsoft.com/office/drawing/2014/main" id="{CE78D3EC-BC45-C0BC-0307-EFAAB02098F3}"/>
                </a:ext>
              </a:extLst>
            </p:cNvPr>
            <p:cNvSpPr/>
            <p:nvPr/>
          </p:nvSpPr>
          <p:spPr>
            <a:xfrm>
              <a:off x="8206154" y="2529254"/>
              <a:ext cx="9144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CHO</a:t>
              </a:r>
            </a:p>
          </p:txBody>
        </p:sp>
        <p:cxnSp>
          <p:nvCxnSpPr>
            <p:cNvPr id="10" name="Straight Arrow Connector 9">
              <a:extLst>
                <a:ext uri="{FF2B5EF4-FFF2-40B4-BE49-F238E27FC236}">
                  <a16:creationId xmlns:a16="http://schemas.microsoft.com/office/drawing/2014/main" id="{1E592739-0CBA-3ACA-78FC-F2BD30B00E07}"/>
                </a:ext>
              </a:extLst>
            </p:cNvPr>
            <p:cNvCxnSpPr>
              <a:cxnSpLocks/>
              <a:stCxn id="6" idx="7"/>
              <a:endCxn id="7" idx="2"/>
            </p:cNvCxnSpPr>
            <p:nvPr/>
          </p:nvCxnSpPr>
          <p:spPr>
            <a:xfrm flipV="1">
              <a:off x="2990289" y="2895600"/>
              <a:ext cx="2343711" cy="605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EDE7A0F-7AC4-F920-1386-A3CBB9E3C126}"/>
                </a:ext>
              </a:extLst>
            </p:cNvPr>
            <p:cNvCxnSpPr>
              <a:cxnSpLocks/>
              <a:stCxn id="6" idx="5"/>
              <a:endCxn id="23" idx="2"/>
            </p:cNvCxnSpPr>
            <p:nvPr/>
          </p:nvCxnSpPr>
          <p:spPr>
            <a:xfrm>
              <a:off x="2990289" y="4147943"/>
              <a:ext cx="2419911" cy="728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F80D183-6751-7DFC-FCA2-813124DC2D0B}"/>
                </a:ext>
              </a:extLst>
            </p:cNvPr>
            <p:cNvCxnSpPr>
              <a:cxnSpLocks/>
              <a:stCxn id="8" idx="0"/>
              <a:endCxn id="9" idx="4"/>
            </p:cNvCxnSpPr>
            <p:nvPr/>
          </p:nvCxnSpPr>
          <p:spPr>
            <a:xfrm flipH="1" flipV="1">
              <a:off x="8663354" y="3443654"/>
              <a:ext cx="23446"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8C41AB5-5000-15E2-3D47-A5B85BBA9205}"/>
                </a:ext>
              </a:extLst>
            </p:cNvPr>
            <p:cNvCxnSpPr>
              <a:cxnSpLocks/>
              <a:endCxn id="9" idx="2"/>
            </p:cNvCxnSpPr>
            <p:nvPr/>
          </p:nvCxnSpPr>
          <p:spPr>
            <a:xfrm>
              <a:off x="6248400" y="2912171"/>
              <a:ext cx="1957754" cy="74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B314073-0140-3F82-668D-336118FCC8FA}"/>
                </a:ext>
              </a:extLst>
            </p:cNvPr>
            <p:cNvSpPr txBox="1"/>
            <p:nvPr/>
          </p:nvSpPr>
          <p:spPr>
            <a:xfrm>
              <a:off x="3200400" y="2667000"/>
              <a:ext cx="1447800" cy="523220"/>
            </a:xfrm>
            <a:prstGeom prst="rect">
              <a:avLst/>
            </a:prstGeom>
            <a:noFill/>
          </p:spPr>
          <p:txBody>
            <a:bodyPr wrap="square" rtlCol="0">
              <a:spAutoFit/>
            </a:bodyPr>
            <a:lstStyle/>
            <a:p>
              <a:r>
                <a:rPr lang="en-US" sz="1400" i="1" dirty="0"/>
                <a:t>LAX – ORD</a:t>
              </a:r>
            </a:p>
            <a:p>
              <a:r>
                <a:rPr lang="en-US" sz="1400" i="1" dirty="0"/>
                <a:t>11am – 2:30pm</a:t>
              </a:r>
            </a:p>
          </p:txBody>
        </p:sp>
        <p:sp>
          <p:nvSpPr>
            <p:cNvPr id="15" name="TextBox 14">
              <a:extLst>
                <a:ext uri="{FF2B5EF4-FFF2-40B4-BE49-F238E27FC236}">
                  <a16:creationId xmlns:a16="http://schemas.microsoft.com/office/drawing/2014/main" id="{ED3D2EC4-2F36-D175-DBE6-D03B7DC15C73}"/>
                </a:ext>
              </a:extLst>
            </p:cNvPr>
            <p:cNvSpPr txBox="1"/>
            <p:nvPr/>
          </p:nvSpPr>
          <p:spPr>
            <a:xfrm>
              <a:off x="3505200" y="4543597"/>
              <a:ext cx="1295400" cy="523220"/>
            </a:xfrm>
            <a:prstGeom prst="rect">
              <a:avLst/>
            </a:prstGeom>
            <a:noFill/>
          </p:spPr>
          <p:txBody>
            <a:bodyPr wrap="square" rtlCol="0">
              <a:spAutoFit/>
            </a:bodyPr>
            <a:lstStyle/>
            <a:p>
              <a:r>
                <a:rPr lang="en-US" sz="1400" i="1" dirty="0"/>
                <a:t>LAX – DFS</a:t>
              </a:r>
            </a:p>
            <a:p>
              <a:r>
                <a:rPr lang="en-US" sz="1400" i="1" dirty="0"/>
                <a:t>10am – 1:30</a:t>
              </a:r>
            </a:p>
          </p:txBody>
        </p:sp>
        <p:sp>
          <p:nvSpPr>
            <p:cNvPr id="17" name="TextBox 16">
              <a:extLst>
                <a:ext uri="{FF2B5EF4-FFF2-40B4-BE49-F238E27FC236}">
                  <a16:creationId xmlns:a16="http://schemas.microsoft.com/office/drawing/2014/main" id="{E37415A2-4588-4D19-7224-5B7367C5F92F}"/>
                </a:ext>
              </a:extLst>
            </p:cNvPr>
            <p:cNvSpPr txBox="1"/>
            <p:nvPr/>
          </p:nvSpPr>
          <p:spPr>
            <a:xfrm>
              <a:off x="6629400" y="2448580"/>
              <a:ext cx="1295400" cy="523220"/>
            </a:xfrm>
            <a:prstGeom prst="rect">
              <a:avLst/>
            </a:prstGeom>
            <a:noFill/>
          </p:spPr>
          <p:txBody>
            <a:bodyPr wrap="square" rtlCol="0">
              <a:spAutoFit/>
            </a:bodyPr>
            <a:lstStyle/>
            <a:p>
              <a:r>
                <a:rPr lang="en-US" sz="1400" i="1" dirty="0"/>
                <a:t>ORD – CHO</a:t>
              </a:r>
            </a:p>
            <a:p>
              <a:r>
                <a:rPr lang="en-US" sz="1400" i="1" dirty="0"/>
                <a:t>6pm – 7pm</a:t>
              </a:r>
            </a:p>
          </p:txBody>
        </p:sp>
        <p:sp>
          <p:nvSpPr>
            <p:cNvPr id="18" name="TextBox 17">
              <a:extLst>
                <a:ext uri="{FF2B5EF4-FFF2-40B4-BE49-F238E27FC236}">
                  <a16:creationId xmlns:a16="http://schemas.microsoft.com/office/drawing/2014/main" id="{58A907AA-003F-5BA7-6622-9679E3349602}"/>
                </a:ext>
              </a:extLst>
            </p:cNvPr>
            <p:cNvSpPr txBox="1"/>
            <p:nvPr/>
          </p:nvSpPr>
          <p:spPr>
            <a:xfrm>
              <a:off x="7467600" y="3672176"/>
              <a:ext cx="1295400" cy="523220"/>
            </a:xfrm>
            <a:prstGeom prst="rect">
              <a:avLst/>
            </a:prstGeom>
            <a:noFill/>
          </p:spPr>
          <p:txBody>
            <a:bodyPr wrap="square" rtlCol="0">
              <a:spAutoFit/>
            </a:bodyPr>
            <a:lstStyle/>
            <a:p>
              <a:r>
                <a:rPr lang="en-US" sz="1400" i="1" dirty="0"/>
                <a:t>CHA – CHO</a:t>
              </a:r>
            </a:p>
            <a:p>
              <a:r>
                <a:rPr lang="en-US" sz="1400" i="1" dirty="0"/>
                <a:t>5pm – 5:45</a:t>
              </a:r>
            </a:p>
          </p:txBody>
        </p:sp>
        <p:cxnSp>
          <p:nvCxnSpPr>
            <p:cNvPr id="19" name="Straight Arrow Connector 18">
              <a:extLst>
                <a:ext uri="{FF2B5EF4-FFF2-40B4-BE49-F238E27FC236}">
                  <a16:creationId xmlns:a16="http://schemas.microsoft.com/office/drawing/2014/main" id="{BFB52E97-CE29-16FC-6946-6ABC97D23D02}"/>
                </a:ext>
              </a:extLst>
            </p:cNvPr>
            <p:cNvCxnSpPr>
              <a:cxnSpLocks/>
              <a:stCxn id="6" idx="6"/>
              <a:endCxn id="7" idx="3"/>
            </p:cNvCxnSpPr>
            <p:nvPr/>
          </p:nvCxnSpPr>
          <p:spPr>
            <a:xfrm flipV="1">
              <a:off x="3124200" y="3218889"/>
              <a:ext cx="2343711" cy="605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9D1A3A6-320A-C822-2FE7-0AD502364B63}"/>
                </a:ext>
              </a:extLst>
            </p:cNvPr>
            <p:cNvSpPr txBox="1"/>
            <p:nvPr/>
          </p:nvSpPr>
          <p:spPr>
            <a:xfrm>
              <a:off x="4267200" y="3452783"/>
              <a:ext cx="1447800" cy="475655"/>
            </a:xfrm>
            <a:prstGeom prst="rect">
              <a:avLst/>
            </a:prstGeom>
            <a:noFill/>
          </p:spPr>
          <p:txBody>
            <a:bodyPr wrap="square" rtlCol="0">
              <a:spAutoFit/>
            </a:bodyPr>
            <a:lstStyle/>
            <a:p>
              <a:r>
                <a:rPr lang="en-US" sz="1400" i="1" dirty="0"/>
                <a:t>LAX – ORD</a:t>
              </a:r>
            </a:p>
            <a:p>
              <a:r>
                <a:rPr lang="en-US" sz="1400" i="1" dirty="0"/>
                <a:t>6am – 9:30am</a:t>
              </a:r>
            </a:p>
          </p:txBody>
        </p:sp>
        <p:sp>
          <p:nvSpPr>
            <p:cNvPr id="21" name="TextBox 20">
              <a:extLst>
                <a:ext uri="{FF2B5EF4-FFF2-40B4-BE49-F238E27FC236}">
                  <a16:creationId xmlns:a16="http://schemas.microsoft.com/office/drawing/2014/main" id="{BD3592E8-8ECF-8B51-A7BB-4CA7ED3FEF6B}"/>
                </a:ext>
              </a:extLst>
            </p:cNvPr>
            <p:cNvSpPr txBox="1"/>
            <p:nvPr/>
          </p:nvSpPr>
          <p:spPr>
            <a:xfrm>
              <a:off x="2286000" y="3124200"/>
              <a:ext cx="381000" cy="369332"/>
            </a:xfrm>
            <a:prstGeom prst="rect">
              <a:avLst/>
            </a:prstGeom>
            <a:noFill/>
          </p:spPr>
          <p:txBody>
            <a:bodyPr wrap="square" rtlCol="0">
              <a:spAutoFit/>
            </a:bodyPr>
            <a:lstStyle/>
            <a:p>
              <a:r>
                <a:rPr lang="en-US" b="1" dirty="0"/>
                <a:t>S</a:t>
              </a:r>
            </a:p>
          </p:txBody>
        </p:sp>
        <p:sp>
          <p:nvSpPr>
            <p:cNvPr id="22" name="TextBox 21">
              <a:extLst>
                <a:ext uri="{FF2B5EF4-FFF2-40B4-BE49-F238E27FC236}">
                  <a16:creationId xmlns:a16="http://schemas.microsoft.com/office/drawing/2014/main" id="{83B0E8D1-D06E-8959-9D68-D04085FB7195}"/>
                </a:ext>
              </a:extLst>
            </p:cNvPr>
            <p:cNvSpPr txBox="1"/>
            <p:nvPr/>
          </p:nvSpPr>
          <p:spPr>
            <a:xfrm>
              <a:off x="9038493" y="2376319"/>
              <a:ext cx="381000" cy="369332"/>
            </a:xfrm>
            <a:prstGeom prst="rect">
              <a:avLst/>
            </a:prstGeom>
            <a:noFill/>
          </p:spPr>
          <p:txBody>
            <a:bodyPr wrap="square" rtlCol="0">
              <a:spAutoFit/>
            </a:bodyPr>
            <a:lstStyle/>
            <a:p>
              <a:r>
                <a:rPr lang="en-US" b="1" dirty="0"/>
                <a:t>D</a:t>
              </a:r>
            </a:p>
          </p:txBody>
        </p:sp>
        <p:sp>
          <p:nvSpPr>
            <p:cNvPr id="23" name="Oval 22">
              <a:extLst>
                <a:ext uri="{FF2B5EF4-FFF2-40B4-BE49-F238E27FC236}">
                  <a16:creationId xmlns:a16="http://schemas.microsoft.com/office/drawing/2014/main" id="{BE6B39A4-5BD2-01A3-9912-F882CA591CE1}"/>
                </a:ext>
              </a:extLst>
            </p:cNvPr>
            <p:cNvSpPr/>
            <p:nvPr/>
          </p:nvSpPr>
          <p:spPr>
            <a:xfrm>
              <a:off x="5410200" y="4419600"/>
              <a:ext cx="9144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DFW</a:t>
              </a:r>
            </a:p>
          </p:txBody>
        </p:sp>
        <p:cxnSp>
          <p:nvCxnSpPr>
            <p:cNvPr id="43" name="Straight Arrow Connector 42">
              <a:extLst>
                <a:ext uri="{FF2B5EF4-FFF2-40B4-BE49-F238E27FC236}">
                  <a16:creationId xmlns:a16="http://schemas.microsoft.com/office/drawing/2014/main" id="{127B3669-8637-D129-6461-CB9391630734}"/>
                </a:ext>
              </a:extLst>
            </p:cNvPr>
            <p:cNvCxnSpPr>
              <a:cxnSpLocks/>
            </p:cNvCxnSpPr>
            <p:nvPr/>
          </p:nvCxnSpPr>
          <p:spPr>
            <a:xfrm flipV="1">
              <a:off x="6324600" y="4876800"/>
              <a:ext cx="1881554" cy="14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8BBA1AE1-EBA5-1840-7119-F3CB8730AAEC}"/>
                </a:ext>
              </a:extLst>
            </p:cNvPr>
            <p:cNvSpPr txBox="1"/>
            <p:nvPr/>
          </p:nvSpPr>
          <p:spPr>
            <a:xfrm>
              <a:off x="6617677" y="4405851"/>
              <a:ext cx="1295400" cy="523220"/>
            </a:xfrm>
            <a:prstGeom prst="rect">
              <a:avLst/>
            </a:prstGeom>
            <a:noFill/>
          </p:spPr>
          <p:txBody>
            <a:bodyPr wrap="square" rtlCol="0">
              <a:spAutoFit/>
            </a:bodyPr>
            <a:lstStyle/>
            <a:p>
              <a:r>
                <a:rPr lang="en-US" sz="1400" i="1" dirty="0"/>
                <a:t>DFW – CHA</a:t>
              </a:r>
            </a:p>
            <a:p>
              <a:r>
                <a:rPr lang="en-US" sz="1400" i="1" dirty="0"/>
                <a:t>2pm – 4:30</a:t>
              </a:r>
            </a:p>
          </p:txBody>
        </p:sp>
      </p:grpSp>
    </p:spTree>
    <p:extLst>
      <p:ext uri="{BB962C8B-B14F-4D97-AF65-F5344CB8AC3E}">
        <p14:creationId xmlns:p14="http://schemas.microsoft.com/office/powerpoint/2010/main" val="3645869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a:xfrm>
            <a:off x="1143001" y="275616"/>
            <a:ext cx="9905998" cy="685799"/>
          </a:xfrm>
        </p:spPr>
        <p:txBody>
          <a:bodyPr>
            <a:normAutofit/>
          </a:bodyPr>
          <a:lstStyle/>
          <a:p>
            <a:pPr algn="ctr"/>
            <a:r>
              <a:rPr lang="en-US" altLang="en-US" dirty="0">
                <a:ea typeface="ＭＳ Ｐゴシック" panose="020B0600070205080204" pitchFamily="34" charset="-128"/>
              </a:rPr>
              <a:t>Possible Solution</a:t>
            </a:r>
          </a:p>
        </p:txBody>
      </p:sp>
      <p:sp>
        <p:nvSpPr>
          <p:cNvPr id="23554" name="Rectangle 3">
            <a:extLst>
              <a:ext uri="{FF2B5EF4-FFF2-40B4-BE49-F238E27FC236}">
                <a16:creationId xmlns:a16="http://schemas.microsoft.com/office/drawing/2014/main" id="{F83019B8-1A6A-D04C-81A1-F828E59E4D65}"/>
              </a:ext>
            </a:extLst>
          </p:cNvPr>
          <p:cNvSpPr>
            <a:spLocks noGrp="1" noChangeArrowheads="1"/>
          </p:cNvSpPr>
          <p:nvPr>
            <p:ph type="body" idx="1"/>
            <p:custDataLst>
              <p:tags r:id="rId2"/>
            </p:custDataLst>
          </p:nvPr>
        </p:nvSpPr>
        <p:spPr>
          <a:xfrm>
            <a:off x="457200" y="1524000"/>
            <a:ext cx="11125200" cy="685800"/>
          </a:xfrm>
        </p:spPr>
        <p:txBody>
          <a:bodyPr anchor="t">
            <a:normAutofit/>
          </a:bodyPr>
          <a:lstStyle/>
          <a:p>
            <a:pPr marL="0" indent="0" algn="ctr">
              <a:lnSpc>
                <a:spcPct val="90000"/>
              </a:lnSpc>
              <a:buNone/>
            </a:pPr>
            <a:r>
              <a:rPr lang="en-US" altLang="en-US" sz="2000" b="1" i="1" u="sng" dirty="0">
                <a:ea typeface="ＭＳ Ｐゴシック" panose="020B0600070205080204" pitchFamily="34" charset="-128"/>
              </a:rPr>
              <a:t>Better Solution: </a:t>
            </a:r>
            <a:r>
              <a:rPr lang="en-US" altLang="en-US" sz="2000" dirty="0">
                <a:ea typeface="ＭＳ Ｐゴシック" panose="020B0600070205080204" pitchFamily="34" charset="-128"/>
              </a:rPr>
              <a:t>Can you come up with a better way to model the graph?</a:t>
            </a:r>
          </a:p>
        </p:txBody>
      </p:sp>
    </p:spTree>
    <p:extLst>
      <p:ext uri="{BB962C8B-B14F-4D97-AF65-F5344CB8AC3E}">
        <p14:creationId xmlns:p14="http://schemas.microsoft.com/office/powerpoint/2010/main" val="213244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a:xfrm>
            <a:off x="1143001" y="165233"/>
            <a:ext cx="9905998" cy="693561"/>
          </a:xfrm>
        </p:spPr>
        <p:txBody>
          <a:bodyPr>
            <a:normAutofit/>
          </a:bodyPr>
          <a:lstStyle/>
          <a:p>
            <a:pPr algn="ctr"/>
            <a:r>
              <a:rPr lang="en-US" altLang="en-US" dirty="0">
                <a:ea typeface="ＭＳ Ｐゴシック" panose="020B0600070205080204" pitchFamily="34" charset="-128"/>
              </a:rPr>
              <a:t>Possible Solution</a:t>
            </a:r>
          </a:p>
        </p:txBody>
      </p:sp>
      <p:sp>
        <p:nvSpPr>
          <p:cNvPr id="23554" name="Rectangle 3">
            <a:extLst>
              <a:ext uri="{FF2B5EF4-FFF2-40B4-BE49-F238E27FC236}">
                <a16:creationId xmlns:a16="http://schemas.microsoft.com/office/drawing/2014/main" id="{F83019B8-1A6A-D04C-81A1-F828E59E4D65}"/>
              </a:ext>
            </a:extLst>
          </p:cNvPr>
          <p:cNvSpPr>
            <a:spLocks noGrp="1" noChangeArrowheads="1"/>
          </p:cNvSpPr>
          <p:nvPr>
            <p:ph type="body" idx="1"/>
            <p:custDataLst>
              <p:tags r:id="rId2"/>
            </p:custDataLst>
          </p:nvPr>
        </p:nvSpPr>
        <p:spPr>
          <a:xfrm>
            <a:off x="1143000" y="1108952"/>
            <a:ext cx="10199451" cy="899746"/>
          </a:xfrm>
          <a:ln>
            <a:solidFill>
              <a:schemeClr val="tx1">
                <a:lumMod val="95000"/>
              </a:schemeClr>
            </a:solidFill>
          </a:ln>
        </p:spPr>
        <p:txBody>
          <a:bodyPr anchor="t">
            <a:normAutofit lnSpcReduction="10000"/>
          </a:bodyPr>
          <a:lstStyle/>
          <a:p>
            <a:pPr marL="0" indent="0">
              <a:lnSpc>
                <a:spcPct val="90000"/>
              </a:lnSpc>
              <a:buNone/>
            </a:pPr>
            <a:r>
              <a:rPr lang="en-US" altLang="en-US" sz="2000" b="1" i="1" u="sng" dirty="0">
                <a:ea typeface="ＭＳ Ｐゴシック" panose="020B0600070205080204" pitchFamily="34" charset="-128"/>
              </a:rPr>
              <a:t>Better Solution: </a:t>
            </a:r>
            <a:r>
              <a:rPr lang="en-US" altLang="en-US" sz="2000" dirty="0">
                <a:ea typeface="ＭＳ Ｐゴシック" panose="020B0600070205080204" pitchFamily="34" charset="-128"/>
              </a:rPr>
              <a:t>Model the </a:t>
            </a:r>
            <a:r>
              <a:rPr lang="en-US" altLang="en-US" sz="2000" b="1" i="1" dirty="0">
                <a:ea typeface="ＭＳ Ｐゴシック" panose="020B0600070205080204" pitchFamily="34" charset="-128"/>
              </a:rPr>
              <a:t>nodes as the flights</a:t>
            </a:r>
            <a:r>
              <a:rPr lang="en-US" altLang="en-US" sz="2000" dirty="0">
                <a:ea typeface="ＭＳ Ｐゴシック" panose="020B0600070205080204" pitchFamily="34" charset="-128"/>
              </a:rPr>
              <a:t>! Add an edge between two nodes if the ending city of flight 1 is the takeoff city of flight 2 AND flight 1 lands before flight 2 takes off. The cost of the edge is the amount of layover time (take off time of flight 2 – landing time of flight 1) .</a:t>
            </a:r>
          </a:p>
        </p:txBody>
      </p:sp>
      <p:grpSp>
        <p:nvGrpSpPr>
          <p:cNvPr id="3" name="Group 2">
            <a:extLst>
              <a:ext uri="{FF2B5EF4-FFF2-40B4-BE49-F238E27FC236}">
                <a16:creationId xmlns:a16="http://schemas.microsoft.com/office/drawing/2014/main" id="{DBEEA9A5-85D7-D3C5-3052-997481C74657}"/>
              </a:ext>
            </a:extLst>
          </p:cNvPr>
          <p:cNvGrpSpPr/>
          <p:nvPr/>
        </p:nvGrpSpPr>
        <p:grpSpPr>
          <a:xfrm>
            <a:off x="2738338" y="2619983"/>
            <a:ext cx="6629400" cy="3657600"/>
            <a:chOff x="2514600" y="2590800"/>
            <a:chExt cx="6629400" cy="3657600"/>
          </a:xfrm>
        </p:grpSpPr>
        <p:sp>
          <p:nvSpPr>
            <p:cNvPr id="2" name="Oval 1">
              <a:extLst>
                <a:ext uri="{FF2B5EF4-FFF2-40B4-BE49-F238E27FC236}">
                  <a16:creationId xmlns:a16="http://schemas.microsoft.com/office/drawing/2014/main" id="{6DA39F98-4892-6849-8EB2-608B50F8FD7A}"/>
                </a:ext>
              </a:extLst>
            </p:cNvPr>
            <p:cNvSpPr/>
            <p:nvPr/>
          </p:nvSpPr>
          <p:spPr>
            <a:xfrm>
              <a:off x="2667000" y="2699238"/>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LAX-ORD</a:t>
              </a:r>
            </a:p>
            <a:p>
              <a:pPr algn="ctr"/>
              <a:r>
                <a:rPr lang="en-US" sz="1400" dirty="0"/>
                <a:t>11-2:30</a:t>
              </a:r>
            </a:p>
          </p:txBody>
        </p:sp>
        <p:sp>
          <p:nvSpPr>
            <p:cNvPr id="16" name="Oval 15">
              <a:extLst>
                <a:ext uri="{FF2B5EF4-FFF2-40B4-BE49-F238E27FC236}">
                  <a16:creationId xmlns:a16="http://schemas.microsoft.com/office/drawing/2014/main" id="{6E051BB0-8175-1C40-886E-0010940C19F5}"/>
                </a:ext>
              </a:extLst>
            </p:cNvPr>
            <p:cNvSpPr/>
            <p:nvPr/>
          </p:nvSpPr>
          <p:spPr>
            <a:xfrm>
              <a:off x="2702169" y="396533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LAX-ORD</a:t>
              </a:r>
            </a:p>
            <a:p>
              <a:pPr algn="ctr"/>
              <a:r>
                <a:rPr lang="en-US" sz="1400" dirty="0"/>
                <a:t>6-9:30</a:t>
              </a:r>
            </a:p>
          </p:txBody>
        </p:sp>
        <p:sp>
          <p:nvSpPr>
            <p:cNvPr id="19" name="Oval 18">
              <a:extLst>
                <a:ext uri="{FF2B5EF4-FFF2-40B4-BE49-F238E27FC236}">
                  <a16:creationId xmlns:a16="http://schemas.microsoft.com/office/drawing/2014/main" id="{72311968-F26B-344A-8E32-4120C9D2B434}"/>
                </a:ext>
              </a:extLst>
            </p:cNvPr>
            <p:cNvSpPr/>
            <p:nvPr/>
          </p:nvSpPr>
          <p:spPr>
            <a:xfrm>
              <a:off x="6705600" y="533400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DFW-CHA</a:t>
              </a:r>
            </a:p>
            <a:p>
              <a:pPr algn="ctr"/>
              <a:r>
                <a:rPr lang="en-US" sz="1400" dirty="0"/>
                <a:t>2-4:30</a:t>
              </a:r>
            </a:p>
          </p:txBody>
        </p:sp>
        <p:sp>
          <p:nvSpPr>
            <p:cNvPr id="20" name="Oval 19">
              <a:extLst>
                <a:ext uri="{FF2B5EF4-FFF2-40B4-BE49-F238E27FC236}">
                  <a16:creationId xmlns:a16="http://schemas.microsoft.com/office/drawing/2014/main" id="{70E207DF-5548-A24A-A419-F5696FAE3F6D}"/>
                </a:ext>
              </a:extLst>
            </p:cNvPr>
            <p:cNvSpPr/>
            <p:nvPr/>
          </p:nvSpPr>
          <p:spPr>
            <a:xfrm>
              <a:off x="7772400" y="2784152"/>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ORD-CHO</a:t>
              </a:r>
            </a:p>
            <a:p>
              <a:pPr algn="ctr"/>
              <a:r>
                <a:rPr lang="en-US" sz="1400" dirty="0"/>
                <a:t>6-7</a:t>
              </a:r>
            </a:p>
          </p:txBody>
        </p:sp>
        <p:sp>
          <p:nvSpPr>
            <p:cNvPr id="24" name="Oval 23">
              <a:extLst>
                <a:ext uri="{FF2B5EF4-FFF2-40B4-BE49-F238E27FC236}">
                  <a16:creationId xmlns:a16="http://schemas.microsoft.com/office/drawing/2014/main" id="{AAAE098F-651F-DE48-AFD8-4E32EBD9DD62}"/>
                </a:ext>
              </a:extLst>
            </p:cNvPr>
            <p:cNvSpPr/>
            <p:nvPr/>
          </p:nvSpPr>
          <p:spPr>
            <a:xfrm>
              <a:off x="7772400" y="388620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CHA-CHO</a:t>
              </a:r>
            </a:p>
            <a:p>
              <a:pPr algn="ctr"/>
              <a:r>
                <a:rPr lang="en-US" sz="1400" dirty="0"/>
                <a:t>5-5:45</a:t>
              </a:r>
            </a:p>
          </p:txBody>
        </p:sp>
        <p:cxnSp>
          <p:nvCxnSpPr>
            <p:cNvPr id="25" name="Straight Arrow Connector 24">
              <a:extLst>
                <a:ext uri="{FF2B5EF4-FFF2-40B4-BE49-F238E27FC236}">
                  <a16:creationId xmlns:a16="http://schemas.microsoft.com/office/drawing/2014/main" id="{BD67D912-094E-8545-B7E3-632E017702C0}"/>
                </a:ext>
              </a:extLst>
            </p:cNvPr>
            <p:cNvCxnSpPr>
              <a:cxnSpLocks/>
              <a:stCxn id="2" idx="6"/>
              <a:endCxn id="20" idx="2"/>
            </p:cNvCxnSpPr>
            <p:nvPr/>
          </p:nvCxnSpPr>
          <p:spPr>
            <a:xfrm>
              <a:off x="3733800" y="3156438"/>
              <a:ext cx="4038600" cy="84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3B8F9DD-E6D7-AD45-A784-1F497FA4C39B}"/>
                </a:ext>
              </a:extLst>
            </p:cNvPr>
            <p:cNvCxnSpPr>
              <a:cxnSpLocks/>
              <a:stCxn id="16" idx="7"/>
              <a:endCxn id="20" idx="3"/>
            </p:cNvCxnSpPr>
            <p:nvPr/>
          </p:nvCxnSpPr>
          <p:spPr>
            <a:xfrm flipV="1">
              <a:off x="3612740" y="3564641"/>
              <a:ext cx="4315889" cy="53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9032AD0-3A11-104C-84DB-C11E61F187D3}"/>
                </a:ext>
              </a:extLst>
            </p:cNvPr>
            <p:cNvCxnSpPr>
              <a:cxnSpLocks/>
              <a:stCxn id="19" idx="7"/>
              <a:endCxn id="24" idx="3"/>
            </p:cNvCxnSpPr>
            <p:nvPr/>
          </p:nvCxnSpPr>
          <p:spPr>
            <a:xfrm flipV="1">
              <a:off x="7616171" y="4666689"/>
              <a:ext cx="312458" cy="801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CDC0384-71C8-8E44-AE29-90F715AE011B}"/>
                </a:ext>
              </a:extLst>
            </p:cNvPr>
            <p:cNvSpPr txBox="1"/>
            <p:nvPr/>
          </p:nvSpPr>
          <p:spPr>
            <a:xfrm>
              <a:off x="2514600" y="2590800"/>
              <a:ext cx="381000" cy="369332"/>
            </a:xfrm>
            <a:prstGeom prst="rect">
              <a:avLst/>
            </a:prstGeom>
            <a:noFill/>
          </p:spPr>
          <p:txBody>
            <a:bodyPr wrap="square" rtlCol="0">
              <a:spAutoFit/>
            </a:bodyPr>
            <a:lstStyle/>
            <a:p>
              <a:r>
                <a:rPr lang="en-US" b="1" dirty="0"/>
                <a:t>S</a:t>
              </a:r>
            </a:p>
          </p:txBody>
        </p:sp>
        <p:sp>
          <p:nvSpPr>
            <p:cNvPr id="30" name="TextBox 29">
              <a:extLst>
                <a:ext uri="{FF2B5EF4-FFF2-40B4-BE49-F238E27FC236}">
                  <a16:creationId xmlns:a16="http://schemas.microsoft.com/office/drawing/2014/main" id="{191888AE-DF26-BF45-98B8-F585C5DF126E}"/>
                </a:ext>
              </a:extLst>
            </p:cNvPr>
            <p:cNvSpPr txBox="1"/>
            <p:nvPr/>
          </p:nvSpPr>
          <p:spPr>
            <a:xfrm>
              <a:off x="2590800" y="3821668"/>
              <a:ext cx="381000" cy="369332"/>
            </a:xfrm>
            <a:prstGeom prst="rect">
              <a:avLst/>
            </a:prstGeom>
            <a:noFill/>
          </p:spPr>
          <p:txBody>
            <a:bodyPr wrap="square" rtlCol="0">
              <a:spAutoFit/>
            </a:bodyPr>
            <a:lstStyle/>
            <a:p>
              <a:r>
                <a:rPr lang="en-US" b="1" dirty="0"/>
                <a:t>S</a:t>
              </a:r>
            </a:p>
          </p:txBody>
        </p:sp>
        <p:sp>
          <p:nvSpPr>
            <p:cNvPr id="31" name="TextBox 30">
              <a:extLst>
                <a:ext uri="{FF2B5EF4-FFF2-40B4-BE49-F238E27FC236}">
                  <a16:creationId xmlns:a16="http://schemas.microsoft.com/office/drawing/2014/main" id="{682FC4DD-48E3-B34B-8C1F-F6DF64A888A6}"/>
                </a:ext>
              </a:extLst>
            </p:cNvPr>
            <p:cNvSpPr txBox="1"/>
            <p:nvPr/>
          </p:nvSpPr>
          <p:spPr>
            <a:xfrm>
              <a:off x="8763000" y="3886200"/>
              <a:ext cx="381000" cy="369332"/>
            </a:xfrm>
            <a:prstGeom prst="rect">
              <a:avLst/>
            </a:prstGeom>
            <a:noFill/>
          </p:spPr>
          <p:txBody>
            <a:bodyPr wrap="square" rtlCol="0">
              <a:spAutoFit/>
            </a:bodyPr>
            <a:lstStyle/>
            <a:p>
              <a:r>
                <a:rPr lang="en-US" b="1" dirty="0"/>
                <a:t>D</a:t>
              </a:r>
            </a:p>
          </p:txBody>
        </p:sp>
        <p:sp>
          <p:nvSpPr>
            <p:cNvPr id="32" name="TextBox 31">
              <a:extLst>
                <a:ext uri="{FF2B5EF4-FFF2-40B4-BE49-F238E27FC236}">
                  <a16:creationId xmlns:a16="http://schemas.microsoft.com/office/drawing/2014/main" id="{303E0E51-02F7-C54A-8C1B-866830443D93}"/>
                </a:ext>
              </a:extLst>
            </p:cNvPr>
            <p:cNvSpPr txBox="1"/>
            <p:nvPr/>
          </p:nvSpPr>
          <p:spPr>
            <a:xfrm>
              <a:off x="8610600" y="2590800"/>
              <a:ext cx="381000" cy="369332"/>
            </a:xfrm>
            <a:prstGeom prst="rect">
              <a:avLst/>
            </a:prstGeom>
            <a:noFill/>
          </p:spPr>
          <p:txBody>
            <a:bodyPr wrap="square" rtlCol="0">
              <a:spAutoFit/>
            </a:bodyPr>
            <a:lstStyle/>
            <a:p>
              <a:r>
                <a:rPr lang="en-US" b="1" dirty="0"/>
                <a:t>D</a:t>
              </a:r>
            </a:p>
          </p:txBody>
        </p:sp>
        <p:sp>
          <p:nvSpPr>
            <p:cNvPr id="33" name="TextBox 32">
              <a:extLst>
                <a:ext uri="{FF2B5EF4-FFF2-40B4-BE49-F238E27FC236}">
                  <a16:creationId xmlns:a16="http://schemas.microsoft.com/office/drawing/2014/main" id="{A0701027-B798-004D-8E3F-A6A0C7DAB17F}"/>
                </a:ext>
              </a:extLst>
            </p:cNvPr>
            <p:cNvSpPr txBox="1"/>
            <p:nvPr/>
          </p:nvSpPr>
          <p:spPr>
            <a:xfrm>
              <a:off x="5257800" y="2895600"/>
              <a:ext cx="1223029" cy="307777"/>
            </a:xfrm>
            <a:prstGeom prst="rect">
              <a:avLst/>
            </a:prstGeom>
            <a:noFill/>
          </p:spPr>
          <p:txBody>
            <a:bodyPr wrap="square" rtlCol="0">
              <a:spAutoFit/>
            </a:bodyPr>
            <a:lstStyle/>
            <a:p>
              <a:r>
                <a:rPr lang="en-US" sz="1400" i="1" dirty="0"/>
                <a:t>3.5 hours</a:t>
              </a:r>
            </a:p>
          </p:txBody>
        </p:sp>
        <p:sp>
          <p:nvSpPr>
            <p:cNvPr id="34" name="TextBox 33">
              <a:extLst>
                <a:ext uri="{FF2B5EF4-FFF2-40B4-BE49-F238E27FC236}">
                  <a16:creationId xmlns:a16="http://schemas.microsoft.com/office/drawing/2014/main" id="{E2550B51-DE90-AF4C-8ABA-DC2C5849D944}"/>
                </a:ext>
              </a:extLst>
            </p:cNvPr>
            <p:cNvSpPr txBox="1"/>
            <p:nvPr/>
          </p:nvSpPr>
          <p:spPr>
            <a:xfrm>
              <a:off x="4800600" y="3581400"/>
              <a:ext cx="1223029" cy="307777"/>
            </a:xfrm>
            <a:prstGeom prst="rect">
              <a:avLst/>
            </a:prstGeom>
            <a:noFill/>
          </p:spPr>
          <p:txBody>
            <a:bodyPr wrap="square" rtlCol="0">
              <a:spAutoFit/>
            </a:bodyPr>
            <a:lstStyle/>
            <a:p>
              <a:r>
                <a:rPr lang="en-US" sz="1400" i="1" dirty="0"/>
                <a:t>8.5 hours</a:t>
              </a:r>
            </a:p>
          </p:txBody>
        </p:sp>
        <p:sp>
          <p:nvSpPr>
            <p:cNvPr id="35" name="TextBox 34">
              <a:extLst>
                <a:ext uri="{FF2B5EF4-FFF2-40B4-BE49-F238E27FC236}">
                  <a16:creationId xmlns:a16="http://schemas.microsoft.com/office/drawing/2014/main" id="{154CA0B1-85CF-F04C-8393-2CE3CD2D7617}"/>
                </a:ext>
              </a:extLst>
            </p:cNvPr>
            <p:cNvSpPr txBox="1"/>
            <p:nvPr/>
          </p:nvSpPr>
          <p:spPr>
            <a:xfrm>
              <a:off x="7010400" y="4800600"/>
              <a:ext cx="1223029" cy="307777"/>
            </a:xfrm>
            <a:prstGeom prst="rect">
              <a:avLst/>
            </a:prstGeom>
            <a:noFill/>
          </p:spPr>
          <p:txBody>
            <a:bodyPr wrap="square" rtlCol="0">
              <a:spAutoFit/>
            </a:bodyPr>
            <a:lstStyle/>
            <a:p>
              <a:r>
                <a:rPr lang="en-US" sz="1400" i="1" dirty="0"/>
                <a:t>0.5 hours</a:t>
              </a:r>
            </a:p>
          </p:txBody>
        </p:sp>
        <p:sp>
          <p:nvSpPr>
            <p:cNvPr id="36" name="TextBox 35">
              <a:extLst>
                <a:ext uri="{FF2B5EF4-FFF2-40B4-BE49-F238E27FC236}">
                  <a16:creationId xmlns:a16="http://schemas.microsoft.com/office/drawing/2014/main" id="{25FED4C5-6768-7A4C-B406-D4BE9DDD70E9}"/>
                </a:ext>
              </a:extLst>
            </p:cNvPr>
            <p:cNvSpPr txBox="1"/>
            <p:nvPr/>
          </p:nvSpPr>
          <p:spPr>
            <a:xfrm>
              <a:off x="4385329" y="5357492"/>
              <a:ext cx="381000" cy="369332"/>
            </a:xfrm>
            <a:prstGeom prst="rect">
              <a:avLst/>
            </a:prstGeom>
            <a:noFill/>
          </p:spPr>
          <p:txBody>
            <a:bodyPr wrap="square" rtlCol="0">
              <a:spAutoFit/>
            </a:bodyPr>
            <a:lstStyle/>
            <a:p>
              <a:r>
                <a:rPr lang="en-US" b="1" dirty="0"/>
                <a:t>S</a:t>
              </a:r>
            </a:p>
          </p:txBody>
        </p:sp>
        <p:sp>
          <p:nvSpPr>
            <p:cNvPr id="37" name="Oval 36">
              <a:extLst>
                <a:ext uri="{FF2B5EF4-FFF2-40B4-BE49-F238E27FC236}">
                  <a16:creationId xmlns:a16="http://schemas.microsoft.com/office/drawing/2014/main" id="{001E7FDB-9EC0-4149-A676-50668FA363EC}"/>
                </a:ext>
              </a:extLst>
            </p:cNvPr>
            <p:cNvSpPr/>
            <p:nvPr/>
          </p:nvSpPr>
          <p:spPr>
            <a:xfrm>
              <a:off x="4572000" y="533400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LAX-DFW</a:t>
              </a:r>
            </a:p>
            <a:p>
              <a:pPr algn="ctr"/>
              <a:r>
                <a:rPr lang="en-US" sz="1400" dirty="0"/>
                <a:t>10-1:30</a:t>
              </a:r>
            </a:p>
          </p:txBody>
        </p:sp>
        <p:cxnSp>
          <p:nvCxnSpPr>
            <p:cNvPr id="38" name="Straight Arrow Connector 37">
              <a:extLst>
                <a:ext uri="{FF2B5EF4-FFF2-40B4-BE49-F238E27FC236}">
                  <a16:creationId xmlns:a16="http://schemas.microsoft.com/office/drawing/2014/main" id="{40674023-0E6A-F643-A433-B8D9425A4FC3}"/>
                </a:ext>
              </a:extLst>
            </p:cNvPr>
            <p:cNvCxnSpPr>
              <a:cxnSpLocks/>
              <a:stCxn id="37" idx="6"/>
              <a:endCxn id="19" idx="2"/>
            </p:cNvCxnSpPr>
            <p:nvPr/>
          </p:nvCxnSpPr>
          <p:spPr>
            <a:xfrm>
              <a:off x="5638800" y="57912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00C5606-74F4-5C47-9743-153452AAC834}"/>
                </a:ext>
              </a:extLst>
            </p:cNvPr>
            <p:cNvSpPr txBox="1"/>
            <p:nvPr/>
          </p:nvSpPr>
          <p:spPr>
            <a:xfrm>
              <a:off x="5715000" y="5486400"/>
              <a:ext cx="1223029" cy="307777"/>
            </a:xfrm>
            <a:prstGeom prst="rect">
              <a:avLst/>
            </a:prstGeom>
            <a:noFill/>
          </p:spPr>
          <p:txBody>
            <a:bodyPr wrap="square" rtlCol="0">
              <a:spAutoFit/>
            </a:bodyPr>
            <a:lstStyle/>
            <a:p>
              <a:r>
                <a:rPr lang="en-US" sz="1400" i="1" dirty="0"/>
                <a:t>0.5 hours</a:t>
              </a:r>
            </a:p>
          </p:txBody>
        </p:sp>
      </p:grpSp>
    </p:spTree>
    <p:extLst>
      <p:ext uri="{BB962C8B-B14F-4D97-AF65-F5344CB8AC3E}">
        <p14:creationId xmlns:p14="http://schemas.microsoft.com/office/powerpoint/2010/main" val="2596759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a:xfrm>
            <a:off x="1128409" y="238718"/>
            <a:ext cx="9905998" cy="565434"/>
          </a:xfrm>
        </p:spPr>
        <p:txBody>
          <a:bodyPr>
            <a:normAutofit fontScale="90000"/>
          </a:bodyPr>
          <a:lstStyle/>
          <a:p>
            <a:pPr algn="ctr"/>
            <a:r>
              <a:rPr lang="en-US" altLang="en-US" dirty="0">
                <a:ea typeface="ＭＳ Ｐゴシック" panose="020B0600070205080204" pitchFamily="34" charset="-128"/>
              </a:rPr>
              <a:t>Possible Solution</a:t>
            </a:r>
          </a:p>
        </p:txBody>
      </p:sp>
      <p:sp>
        <p:nvSpPr>
          <p:cNvPr id="23554" name="Rectangle 3">
            <a:extLst>
              <a:ext uri="{FF2B5EF4-FFF2-40B4-BE49-F238E27FC236}">
                <a16:creationId xmlns:a16="http://schemas.microsoft.com/office/drawing/2014/main" id="{F83019B8-1A6A-D04C-81A1-F828E59E4D65}"/>
              </a:ext>
            </a:extLst>
          </p:cNvPr>
          <p:cNvSpPr>
            <a:spLocks noGrp="1" noChangeArrowheads="1"/>
          </p:cNvSpPr>
          <p:nvPr>
            <p:ph type="body" idx="1"/>
            <p:custDataLst>
              <p:tags r:id="rId2"/>
            </p:custDataLst>
          </p:nvPr>
        </p:nvSpPr>
        <p:spPr>
          <a:xfrm>
            <a:off x="1128409" y="1085990"/>
            <a:ext cx="10145949" cy="899746"/>
          </a:xfrm>
        </p:spPr>
        <p:txBody>
          <a:bodyPr anchor="t">
            <a:normAutofit lnSpcReduction="10000"/>
          </a:bodyPr>
          <a:lstStyle/>
          <a:p>
            <a:pPr marL="0" indent="0">
              <a:lnSpc>
                <a:spcPct val="90000"/>
              </a:lnSpc>
              <a:buNone/>
            </a:pPr>
            <a:r>
              <a:rPr lang="en-US" altLang="en-US" sz="2000" b="1" i="1" u="sng" dirty="0">
                <a:ea typeface="ＭＳ Ｐゴシック" panose="020B0600070205080204" pitchFamily="34" charset="-128"/>
              </a:rPr>
              <a:t>Better Solution: </a:t>
            </a:r>
            <a:r>
              <a:rPr lang="en-US" altLang="en-US" sz="2000" dirty="0">
                <a:ea typeface="ＭＳ Ｐゴシック" panose="020B0600070205080204" pitchFamily="34" charset="-128"/>
              </a:rPr>
              <a:t>Model the </a:t>
            </a:r>
            <a:r>
              <a:rPr lang="en-US" altLang="en-US" sz="2000" b="1" i="1" dirty="0">
                <a:ea typeface="ＭＳ Ｐゴシック" panose="020B0600070205080204" pitchFamily="34" charset="-128"/>
              </a:rPr>
              <a:t>nodes as the flights</a:t>
            </a:r>
            <a:r>
              <a:rPr lang="en-US" altLang="en-US" sz="2000" dirty="0">
                <a:ea typeface="ＭＳ Ｐゴシック" panose="020B0600070205080204" pitchFamily="34" charset="-128"/>
              </a:rPr>
              <a:t>! Add an edge between two nodes if the ending city of flight 1 is the takeoff city of flight 2 AND flight 1 lands before flight 2 takes off. The cost of the edge is the amount of layover time.</a:t>
            </a:r>
          </a:p>
        </p:txBody>
      </p:sp>
      <p:grpSp>
        <p:nvGrpSpPr>
          <p:cNvPr id="3" name="Group 2">
            <a:extLst>
              <a:ext uri="{FF2B5EF4-FFF2-40B4-BE49-F238E27FC236}">
                <a16:creationId xmlns:a16="http://schemas.microsoft.com/office/drawing/2014/main" id="{A68CCFBB-EB32-9E12-7F78-71A84A0B4B02}"/>
              </a:ext>
            </a:extLst>
          </p:cNvPr>
          <p:cNvGrpSpPr/>
          <p:nvPr/>
        </p:nvGrpSpPr>
        <p:grpSpPr>
          <a:xfrm>
            <a:off x="1099225" y="2367064"/>
            <a:ext cx="6629400" cy="3657600"/>
            <a:chOff x="609600" y="2590800"/>
            <a:chExt cx="6629400" cy="3657600"/>
          </a:xfrm>
        </p:grpSpPr>
        <p:sp>
          <p:nvSpPr>
            <p:cNvPr id="2" name="Oval 1">
              <a:extLst>
                <a:ext uri="{FF2B5EF4-FFF2-40B4-BE49-F238E27FC236}">
                  <a16:creationId xmlns:a16="http://schemas.microsoft.com/office/drawing/2014/main" id="{6DA39F98-4892-6849-8EB2-608B50F8FD7A}"/>
                </a:ext>
              </a:extLst>
            </p:cNvPr>
            <p:cNvSpPr/>
            <p:nvPr/>
          </p:nvSpPr>
          <p:spPr>
            <a:xfrm>
              <a:off x="762000" y="2699238"/>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LAX-ORD</a:t>
              </a:r>
            </a:p>
            <a:p>
              <a:pPr algn="ctr"/>
              <a:r>
                <a:rPr lang="en-US" sz="1400" dirty="0"/>
                <a:t>11-2:30</a:t>
              </a:r>
            </a:p>
          </p:txBody>
        </p:sp>
        <p:sp>
          <p:nvSpPr>
            <p:cNvPr id="16" name="Oval 15">
              <a:extLst>
                <a:ext uri="{FF2B5EF4-FFF2-40B4-BE49-F238E27FC236}">
                  <a16:creationId xmlns:a16="http://schemas.microsoft.com/office/drawing/2014/main" id="{6E051BB0-8175-1C40-886E-0010940C19F5}"/>
                </a:ext>
              </a:extLst>
            </p:cNvPr>
            <p:cNvSpPr/>
            <p:nvPr/>
          </p:nvSpPr>
          <p:spPr>
            <a:xfrm>
              <a:off x="797169" y="396533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LAX-ORD</a:t>
              </a:r>
            </a:p>
            <a:p>
              <a:pPr algn="ctr"/>
              <a:r>
                <a:rPr lang="en-US" sz="1400" dirty="0"/>
                <a:t>6-9:30</a:t>
              </a:r>
            </a:p>
          </p:txBody>
        </p:sp>
        <p:sp>
          <p:nvSpPr>
            <p:cNvPr id="19" name="Oval 18">
              <a:extLst>
                <a:ext uri="{FF2B5EF4-FFF2-40B4-BE49-F238E27FC236}">
                  <a16:creationId xmlns:a16="http://schemas.microsoft.com/office/drawing/2014/main" id="{72311968-F26B-344A-8E32-4120C9D2B434}"/>
                </a:ext>
              </a:extLst>
            </p:cNvPr>
            <p:cNvSpPr/>
            <p:nvPr/>
          </p:nvSpPr>
          <p:spPr>
            <a:xfrm>
              <a:off x="4800600" y="533400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DFW-CHA</a:t>
              </a:r>
            </a:p>
            <a:p>
              <a:pPr algn="ctr"/>
              <a:r>
                <a:rPr lang="en-US" sz="1400" dirty="0"/>
                <a:t>2-4:30</a:t>
              </a:r>
            </a:p>
          </p:txBody>
        </p:sp>
        <p:sp>
          <p:nvSpPr>
            <p:cNvPr id="20" name="Oval 19">
              <a:extLst>
                <a:ext uri="{FF2B5EF4-FFF2-40B4-BE49-F238E27FC236}">
                  <a16:creationId xmlns:a16="http://schemas.microsoft.com/office/drawing/2014/main" id="{70E207DF-5548-A24A-A419-F5696FAE3F6D}"/>
                </a:ext>
              </a:extLst>
            </p:cNvPr>
            <p:cNvSpPr/>
            <p:nvPr/>
          </p:nvSpPr>
          <p:spPr>
            <a:xfrm>
              <a:off x="5867400" y="2784152"/>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ORD-CHO</a:t>
              </a:r>
            </a:p>
            <a:p>
              <a:pPr algn="ctr"/>
              <a:r>
                <a:rPr lang="en-US" sz="1400" dirty="0"/>
                <a:t>6-7</a:t>
              </a:r>
            </a:p>
          </p:txBody>
        </p:sp>
        <p:sp>
          <p:nvSpPr>
            <p:cNvPr id="24" name="Oval 23">
              <a:extLst>
                <a:ext uri="{FF2B5EF4-FFF2-40B4-BE49-F238E27FC236}">
                  <a16:creationId xmlns:a16="http://schemas.microsoft.com/office/drawing/2014/main" id="{AAAE098F-651F-DE48-AFD8-4E32EBD9DD62}"/>
                </a:ext>
              </a:extLst>
            </p:cNvPr>
            <p:cNvSpPr/>
            <p:nvPr/>
          </p:nvSpPr>
          <p:spPr>
            <a:xfrm>
              <a:off x="5867400" y="388620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CHA-CHO</a:t>
              </a:r>
            </a:p>
            <a:p>
              <a:pPr algn="ctr"/>
              <a:r>
                <a:rPr lang="en-US" sz="1400" dirty="0"/>
                <a:t>5-5:45</a:t>
              </a:r>
            </a:p>
          </p:txBody>
        </p:sp>
        <p:cxnSp>
          <p:nvCxnSpPr>
            <p:cNvPr id="25" name="Straight Arrow Connector 24">
              <a:extLst>
                <a:ext uri="{FF2B5EF4-FFF2-40B4-BE49-F238E27FC236}">
                  <a16:creationId xmlns:a16="http://schemas.microsoft.com/office/drawing/2014/main" id="{BD67D912-094E-8545-B7E3-632E017702C0}"/>
                </a:ext>
              </a:extLst>
            </p:cNvPr>
            <p:cNvCxnSpPr>
              <a:cxnSpLocks/>
              <a:stCxn id="2" idx="6"/>
              <a:endCxn id="20" idx="2"/>
            </p:cNvCxnSpPr>
            <p:nvPr/>
          </p:nvCxnSpPr>
          <p:spPr>
            <a:xfrm>
              <a:off x="1828800" y="3156438"/>
              <a:ext cx="4038600" cy="84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3B8F9DD-E6D7-AD45-A784-1F497FA4C39B}"/>
                </a:ext>
              </a:extLst>
            </p:cNvPr>
            <p:cNvCxnSpPr>
              <a:cxnSpLocks/>
              <a:stCxn id="16" idx="7"/>
              <a:endCxn id="20" idx="3"/>
            </p:cNvCxnSpPr>
            <p:nvPr/>
          </p:nvCxnSpPr>
          <p:spPr>
            <a:xfrm flipV="1">
              <a:off x="1707740" y="3564641"/>
              <a:ext cx="4315889" cy="53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9032AD0-3A11-104C-84DB-C11E61F187D3}"/>
                </a:ext>
              </a:extLst>
            </p:cNvPr>
            <p:cNvCxnSpPr>
              <a:cxnSpLocks/>
              <a:stCxn id="19" idx="7"/>
              <a:endCxn id="24" idx="3"/>
            </p:cNvCxnSpPr>
            <p:nvPr/>
          </p:nvCxnSpPr>
          <p:spPr>
            <a:xfrm flipV="1">
              <a:off x="5711171" y="4666689"/>
              <a:ext cx="312458" cy="801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CDC0384-71C8-8E44-AE29-90F715AE011B}"/>
                </a:ext>
              </a:extLst>
            </p:cNvPr>
            <p:cNvSpPr txBox="1"/>
            <p:nvPr/>
          </p:nvSpPr>
          <p:spPr>
            <a:xfrm>
              <a:off x="609600" y="2590800"/>
              <a:ext cx="381000" cy="369332"/>
            </a:xfrm>
            <a:prstGeom prst="rect">
              <a:avLst/>
            </a:prstGeom>
            <a:noFill/>
          </p:spPr>
          <p:txBody>
            <a:bodyPr wrap="square" rtlCol="0">
              <a:spAutoFit/>
            </a:bodyPr>
            <a:lstStyle/>
            <a:p>
              <a:r>
                <a:rPr lang="en-US" b="1" dirty="0"/>
                <a:t>S</a:t>
              </a:r>
            </a:p>
          </p:txBody>
        </p:sp>
        <p:sp>
          <p:nvSpPr>
            <p:cNvPr id="30" name="TextBox 29">
              <a:extLst>
                <a:ext uri="{FF2B5EF4-FFF2-40B4-BE49-F238E27FC236}">
                  <a16:creationId xmlns:a16="http://schemas.microsoft.com/office/drawing/2014/main" id="{191888AE-DF26-BF45-98B8-F585C5DF126E}"/>
                </a:ext>
              </a:extLst>
            </p:cNvPr>
            <p:cNvSpPr txBox="1"/>
            <p:nvPr/>
          </p:nvSpPr>
          <p:spPr>
            <a:xfrm>
              <a:off x="685800" y="3821668"/>
              <a:ext cx="381000" cy="369332"/>
            </a:xfrm>
            <a:prstGeom prst="rect">
              <a:avLst/>
            </a:prstGeom>
            <a:noFill/>
          </p:spPr>
          <p:txBody>
            <a:bodyPr wrap="square" rtlCol="0">
              <a:spAutoFit/>
            </a:bodyPr>
            <a:lstStyle/>
            <a:p>
              <a:r>
                <a:rPr lang="en-US" b="1" dirty="0"/>
                <a:t>S</a:t>
              </a:r>
            </a:p>
          </p:txBody>
        </p:sp>
        <p:sp>
          <p:nvSpPr>
            <p:cNvPr id="31" name="TextBox 30">
              <a:extLst>
                <a:ext uri="{FF2B5EF4-FFF2-40B4-BE49-F238E27FC236}">
                  <a16:creationId xmlns:a16="http://schemas.microsoft.com/office/drawing/2014/main" id="{682FC4DD-48E3-B34B-8C1F-F6DF64A888A6}"/>
                </a:ext>
              </a:extLst>
            </p:cNvPr>
            <p:cNvSpPr txBox="1"/>
            <p:nvPr/>
          </p:nvSpPr>
          <p:spPr>
            <a:xfrm>
              <a:off x="6858000" y="3886200"/>
              <a:ext cx="381000" cy="369332"/>
            </a:xfrm>
            <a:prstGeom prst="rect">
              <a:avLst/>
            </a:prstGeom>
            <a:noFill/>
          </p:spPr>
          <p:txBody>
            <a:bodyPr wrap="square" rtlCol="0">
              <a:spAutoFit/>
            </a:bodyPr>
            <a:lstStyle/>
            <a:p>
              <a:r>
                <a:rPr lang="en-US" b="1" dirty="0"/>
                <a:t>D</a:t>
              </a:r>
            </a:p>
          </p:txBody>
        </p:sp>
        <p:sp>
          <p:nvSpPr>
            <p:cNvPr id="32" name="TextBox 31">
              <a:extLst>
                <a:ext uri="{FF2B5EF4-FFF2-40B4-BE49-F238E27FC236}">
                  <a16:creationId xmlns:a16="http://schemas.microsoft.com/office/drawing/2014/main" id="{303E0E51-02F7-C54A-8C1B-866830443D93}"/>
                </a:ext>
              </a:extLst>
            </p:cNvPr>
            <p:cNvSpPr txBox="1"/>
            <p:nvPr/>
          </p:nvSpPr>
          <p:spPr>
            <a:xfrm>
              <a:off x="6705600" y="2590800"/>
              <a:ext cx="381000" cy="369332"/>
            </a:xfrm>
            <a:prstGeom prst="rect">
              <a:avLst/>
            </a:prstGeom>
            <a:noFill/>
          </p:spPr>
          <p:txBody>
            <a:bodyPr wrap="square" rtlCol="0">
              <a:spAutoFit/>
            </a:bodyPr>
            <a:lstStyle/>
            <a:p>
              <a:r>
                <a:rPr lang="en-US" b="1" dirty="0"/>
                <a:t>D</a:t>
              </a:r>
            </a:p>
          </p:txBody>
        </p:sp>
        <p:sp>
          <p:nvSpPr>
            <p:cNvPr id="33" name="TextBox 32">
              <a:extLst>
                <a:ext uri="{FF2B5EF4-FFF2-40B4-BE49-F238E27FC236}">
                  <a16:creationId xmlns:a16="http://schemas.microsoft.com/office/drawing/2014/main" id="{A0701027-B798-004D-8E3F-A6A0C7DAB17F}"/>
                </a:ext>
              </a:extLst>
            </p:cNvPr>
            <p:cNvSpPr txBox="1"/>
            <p:nvPr/>
          </p:nvSpPr>
          <p:spPr>
            <a:xfrm>
              <a:off x="3352800" y="2895600"/>
              <a:ext cx="1223029" cy="307777"/>
            </a:xfrm>
            <a:prstGeom prst="rect">
              <a:avLst/>
            </a:prstGeom>
            <a:noFill/>
          </p:spPr>
          <p:txBody>
            <a:bodyPr wrap="square" rtlCol="0">
              <a:spAutoFit/>
            </a:bodyPr>
            <a:lstStyle/>
            <a:p>
              <a:r>
                <a:rPr lang="en-US" sz="1400" i="1" dirty="0"/>
                <a:t>3.5 hours</a:t>
              </a:r>
            </a:p>
          </p:txBody>
        </p:sp>
        <p:sp>
          <p:nvSpPr>
            <p:cNvPr id="34" name="TextBox 33">
              <a:extLst>
                <a:ext uri="{FF2B5EF4-FFF2-40B4-BE49-F238E27FC236}">
                  <a16:creationId xmlns:a16="http://schemas.microsoft.com/office/drawing/2014/main" id="{E2550B51-DE90-AF4C-8ABA-DC2C5849D944}"/>
                </a:ext>
              </a:extLst>
            </p:cNvPr>
            <p:cNvSpPr txBox="1"/>
            <p:nvPr/>
          </p:nvSpPr>
          <p:spPr>
            <a:xfrm>
              <a:off x="2895600" y="3581400"/>
              <a:ext cx="1223029" cy="307777"/>
            </a:xfrm>
            <a:prstGeom prst="rect">
              <a:avLst/>
            </a:prstGeom>
            <a:noFill/>
          </p:spPr>
          <p:txBody>
            <a:bodyPr wrap="square" rtlCol="0">
              <a:spAutoFit/>
            </a:bodyPr>
            <a:lstStyle/>
            <a:p>
              <a:r>
                <a:rPr lang="en-US" sz="1400" i="1" dirty="0"/>
                <a:t>8.5 hours</a:t>
              </a:r>
            </a:p>
          </p:txBody>
        </p:sp>
        <p:sp>
          <p:nvSpPr>
            <p:cNvPr id="35" name="TextBox 34">
              <a:extLst>
                <a:ext uri="{FF2B5EF4-FFF2-40B4-BE49-F238E27FC236}">
                  <a16:creationId xmlns:a16="http://schemas.microsoft.com/office/drawing/2014/main" id="{154CA0B1-85CF-F04C-8393-2CE3CD2D7617}"/>
                </a:ext>
              </a:extLst>
            </p:cNvPr>
            <p:cNvSpPr txBox="1"/>
            <p:nvPr/>
          </p:nvSpPr>
          <p:spPr>
            <a:xfrm>
              <a:off x="5105400" y="4800600"/>
              <a:ext cx="1223029" cy="307777"/>
            </a:xfrm>
            <a:prstGeom prst="rect">
              <a:avLst/>
            </a:prstGeom>
            <a:noFill/>
          </p:spPr>
          <p:txBody>
            <a:bodyPr wrap="square" rtlCol="0">
              <a:spAutoFit/>
            </a:bodyPr>
            <a:lstStyle/>
            <a:p>
              <a:r>
                <a:rPr lang="en-US" sz="1400" i="1" dirty="0"/>
                <a:t>0.5 hours</a:t>
              </a:r>
            </a:p>
          </p:txBody>
        </p:sp>
        <p:sp>
          <p:nvSpPr>
            <p:cNvPr id="36" name="TextBox 35">
              <a:extLst>
                <a:ext uri="{FF2B5EF4-FFF2-40B4-BE49-F238E27FC236}">
                  <a16:creationId xmlns:a16="http://schemas.microsoft.com/office/drawing/2014/main" id="{25FED4C5-6768-7A4C-B406-D4BE9DDD70E9}"/>
                </a:ext>
              </a:extLst>
            </p:cNvPr>
            <p:cNvSpPr txBox="1"/>
            <p:nvPr/>
          </p:nvSpPr>
          <p:spPr>
            <a:xfrm>
              <a:off x="2480329" y="5357492"/>
              <a:ext cx="381000" cy="369332"/>
            </a:xfrm>
            <a:prstGeom prst="rect">
              <a:avLst/>
            </a:prstGeom>
            <a:noFill/>
          </p:spPr>
          <p:txBody>
            <a:bodyPr wrap="square" rtlCol="0">
              <a:spAutoFit/>
            </a:bodyPr>
            <a:lstStyle/>
            <a:p>
              <a:r>
                <a:rPr lang="en-US" b="1" dirty="0"/>
                <a:t>S</a:t>
              </a:r>
            </a:p>
          </p:txBody>
        </p:sp>
        <p:sp>
          <p:nvSpPr>
            <p:cNvPr id="37" name="Oval 36">
              <a:extLst>
                <a:ext uri="{FF2B5EF4-FFF2-40B4-BE49-F238E27FC236}">
                  <a16:creationId xmlns:a16="http://schemas.microsoft.com/office/drawing/2014/main" id="{001E7FDB-9EC0-4149-A676-50668FA363EC}"/>
                </a:ext>
              </a:extLst>
            </p:cNvPr>
            <p:cNvSpPr/>
            <p:nvPr/>
          </p:nvSpPr>
          <p:spPr>
            <a:xfrm>
              <a:off x="2667000" y="533400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LAX-DFW</a:t>
              </a:r>
            </a:p>
            <a:p>
              <a:pPr algn="ctr"/>
              <a:r>
                <a:rPr lang="en-US" sz="1400" dirty="0"/>
                <a:t>10-1:30</a:t>
              </a:r>
            </a:p>
          </p:txBody>
        </p:sp>
        <p:cxnSp>
          <p:nvCxnSpPr>
            <p:cNvPr id="38" name="Straight Arrow Connector 37">
              <a:extLst>
                <a:ext uri="{FF2B5EF4-FFF2-40B4-BE49-F238E27FC236}">
                  <a16:creationId xmlns:a16="http://schemas.microsoft.com/office/drawing/2014/main" id="{40674023-0E6A-F643-A433-B8D9425A4FC3}"/>
                </a:ext>
              </a:extLst>
            </p:cNvPr>
            <p:cNvCxnSpPr>
              <a:cxnSpLocks/>
              <a:stCxn id="37" idx="6"/>
              <a:endCxn id="19" idx="2"/>
            </p:cNvCxnSpPr>
            <p:nvPr/>
          </p:nvCxnSpPr>
          <p:spPr>
            <a:xfrm>
              <a:off x="3733800" y="57912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00C5606-74F4-5C47-9743-153452AAC834}"/>
                </a:ext>
              </a:extLst>
            </p:cNvPr>
            <p:cNvSpPr txBox="1"/>
            <p:nvPr/>
          </p:nvSpPr>
          <p:spPr>
            <a:xfrm>
              <a:off x="3810000" y="5486400"/>
              <a:ext cx="1223029" cy="307777"/>
            </a:xfrm>
            <a:prstGeom prst="rect">
              <a:avLst/>
            </a:prstGeom>
            <a:noFill/>
          </p:spPr>
          <p:txBody>
            <a:bodyPr wrap="square" rtlCol="0">
              <a:spAutoFit/>
            </a:bodyPr>
            <a:lstStyle/>
            <a:p>
              <a:r>
                <a:rPr lang="en-US" sz="1400" i="1" dirty="0"/>
                <a:t>0.5 hours</a:t>
              </a:r>
            </a:p>
          </p:txBody>
        </p:sp>
      </p:grpSp>
      <p:sp>
        <p:nvSpPr>
          <p:cNvPr id="23" name="Rectangle 3">
            <a:extLst>
              <a:ext uri="{FF2B5EF4-FFF2-40B4-BE49-F238E27FC236}">
                <a16:creationId xmlns:a16="http://schemas.microsoft.com/office/drawing/2014/main" id="{93AB36EC-5AA6-644E-83A4-6CFB6E14A23B}"/>
              </a:ext>
            </a:extLst>
          </p:cNvPr>
          <p:cNvSpPr txBox="1">
            <a:spLocks noChangeArrowheads="1"/>
          </p:cNvSpPr>
          <p:nvPr>
            <p:custDataLst>
              <p:tags r:id="rId3"/>
            </p:custDataLst>
          </p:nvPr>
        </p:nvSpPr>
        <p:spPr>
          <a:xfrm>
            <a:off x="7900504" y="2705723"/>
            <a:ext cx="3768969" cy="2688077"/>
          </a:xfrm>
          <a:prstGeom prst="rect">
            <a:avLst/>
          </a:prstGeom>
          <a:ln>
            <a:solidFill>
              <a:schemeClr val="tx1">
                <a:lumMod val="95000"/>
              </a:schemeClr>
            </a:solidFill>
          </a:ln>
        </p:spPr>
        <p:txBody>
          <a:bodyPr vert="horz" lIns="91440" tIns="45720" rIns="91440" bIns="45720" rtlCol="0" anchor="t">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n-US" altLang="en-US" sz="2000" dirty="0">
                <a:ea typeface="ＭＳ Ｐゴシック" panose="020B0600070205080204" pitchFamily="34" charset="-128"/>
              </a:rPr>
              <a:t>Better, but still </a:t>
            </a:r>
            <a:r>
              <a:rPr lang="en-US" altLang="en-US" sz="2000" b="1" i="1" u="sng" dirty="0">
                <a:ea typeface="ＭＳ Ｐゴシック" panose="020B0600070205080204" pitchFamily="34" charset="-128"/>
              </a:rPr>
              <a:t>some issues</a:t>
            </a:r>
            <a:r>
              <a:rPr lang="en-US" altLang="en-US" sz="2000" dirty="0">
                <a:ea typeface="ＭＳ Ｐゴシック" panose="020B0600070205080204" pitchFamily="34" charset="-128"/>
              </a:rPr>
              <a:t>:</a:t>
            </a:r>
          </a:p>
          <a:p>
            <a:pPr marL="0" indent="0">
              <a:lnSpc>
                <a:spcPct val="90000"/>
              </a:lnSpc>
              <a:buFont typeface="Arial" panose="020B0604020202020204" pitchFamily="34" charset="0"/>
              <a:buNone/>
            </a:pPr>
            <a:endParaRPr lang="en-US" altLang="en-US" sz="2000" dirty="0">
              <a:ea typeface="ＭＳ Ｐゴシック" panose="020B0600070205080204" pitchFamily="34" charset="-128"/>
            </a:endParaRPr>
          </a:p>
          <a:p>
            <a:pPr marL="0" indent="0">
              <a:lnSpc>
                <a:spcPct val="90000"/>
              </a:lnSpc>
              <a:buFont typeface="Arial" panose="020B0604020202020204" pitchFamily="34" charset="0"/>
              <a:buNone/>
            </a:pPr>
            <a:r>
              <a:rPr lang="en-US" altLang="en-US" sz="2000" dirty="0">
                <a:ea typeface="ＭＳ Ｐゴシック" panose="020B0600070205080204" pitchFamily="34" charset="-128"/>
              </a:rPr>
              <a:t>Multiple start and destination nodes. Would need to alter Dijkstra’s to run multiple times from each starting point. </a:t>
            </a:r>
          </a:p>
          <a:p>
            <a:pPr marL="0" indent="0">
              <a:lnSpc>
                <a:spcPct val="90000"/>
              </a:lnSpc>
              <a:buFont typeface="Arial" panose="020B0604020202020204" pitchFamily="34" charset="0"/>
              <a:buNone/>
            </a:pPr>
            <a:endParaRPr lang="en-US" altLang="en-US" sz="2000" dirty="0">
              <a:ea typeface="ＭＳ Ｐゴシック" panose="020B0600070205080204" pitchFamily="34" charset="-128"/>
            </a:endParaRPr>
          </a:p>
          <a:p>
            <a:pPr marL="0" indent="0">
              <a:lnSpc>
                <a:spcPct val="90000"/>
              </a:lnSpc>
              <a:buFont typeface="Arial" panose="020B0604020202020204" pitchFamily="34" charset="0"/>
              <a:buNone/>
            </a:pPr>
            <a:r>
              <a:rPr lang="en-US" altLang="en-US" sz="2000" dirty="0">
                <a:ea typeface="ＭＳ Ｐゴシック" panose="020B0600070205080204" pitchFamily="34" charset="-128"/>
              </a:rPr>
              <a:t>Can we make this even better?</a:t>
            </a:r>
          </a:p>
        </p:txBody>
      </p:sp>
    </p:spTree>
    <p:extLst>
      <p:ext uri="{BB962C8B-B14F-4D97-AF65-F5344CB8AC3E}">
        <p14:creationId xmlns:p14="http://schemas.microsoft.com/office/powerpoint/2010/main" val="3735102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39255</TotalTime>
  <Words>1724</Words>
  <Application>Microsoft Macintosh PowerPoint</Application>
  <PresentationFormat>Widescreen</PresentationFormat>
  <Paragraphs>251</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ＭＳ Ｐゴシック</vt:lpstr>
      <vt:lpstr>Arial</vt:lpstr>
      <vt:lpstr>Calibri</vt:lpstr>
      <vt:lpstr>Tw Cen MT</vt:lpstr>
      <vt:lpstr>Circuit</vt:lpstr>
      <vt:lpstr>Graphs: Example Problems</vt:lpstr>
      <vt:lpstr>Problem 1: Airline Flights</vt:lpstr>
      <vt:lpstr>Problem Description!</vt:lpstr>
      <vt:lpstr>Problem Description!</vt:lpstr>
      <vt:lpstr>Possible Solution</vt:lpstr>
      <vt:lpstr>Possible Solution</vt:lpstr>
      <vt:lpstr>Possible Solution</vt:lpstr>
      <vt:lpstr>Possible Solution</vt:lpstr>
      <vt:lpstr>Possible Solution</vt:lpstr>
      <vt:lpstr>Possible Solution</vt:lpstr>
      <vt:lpstr>Problem 2: Water Jugs</vt:lpstr>
      <vt:lpstr>Problem Description!</vt:lpstr>
      <vt:lpstr>Problem Description!</vt:lpstr>
      <vt:lpstr>Problem Representation!</vt:lpstr>
      <vt:lpstr>Problem Representation!</vt:lpstr>
      <vt:lpstr>Problem Solution!</vt:lpstr>
      <vt:lpstr>Problem Solution!</vt:lpstr>
      <vt:lpstr>Lesson Summary</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Floryan, Mark Richard (mrf8t)</cp:lastModifiedBy>
  <cp:revision>237</cp:revision>
  <dcterms:created xsi:type="dcterms:W3CDTF">2023-02-24T14:15:53Z</dcterms:created>
  <dcterms:modified xsi:type="dcterms:W3CDTF">2025-08-11T13:57:16Z</dcterms:modified>
</cp:coreProperties>
</file>