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3.xml" ContentType="application/vnd.openxmlformats-officedocument.presentationml.notesSlid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52" r:id="rId1"/>
  </p:sldMasterIdLst>
  <p:notesMasterIdLst>
    <p:notesMasterId r:id="rId54"/>
  </p:notesMasterIdLst>
  <p:handoutMasterIdLst>
    <p:handoutMasterId r:id="rId55"/>
  </p:handoutMasterIdLst>
  <p:sldIdLst>
    <p:sldId id="447" r:id="rId2"/>
    <p:sldId id="484" r:id="rId3"/>
    <p:sldId id="402" r:id="rId4"/>
    <p:sldId id="505" r:id="rId5"/>
    <p:sldId id="494" r:id="rId6"/>
    <p:sldId id="504" r:id="rId7"/>
    <p:sldId id="426" r:id="rId8"/>
    <p:sldId id="403" r:id="rId9"/>
    <p:sldId id="470" r:id="rId10"/>
    <p:sldId id="495" r:id="rId11"/>
    <p:sldId id="506" r:id="rId12"/>
    <p:sldId id="474" r:id="rId13"/>
    <p:sldId id="497" r:id="rId14"/>
    <p:sldId id="487" r:id="rId15"/>
    <p:sldId id="498" r:id="rId16"/>
    <p:sldId id="499" r:id="rId17"/>
    <p:sldId id="490" r:id="rId18"/>
    <p:sldId id="488" r:id="rId19"/>
    <p:sldId id="489" r:id="rId20"/>
    <p:sldId id="500" r:id="rId21"/>
    <p:sldId id="501" r:id="rId22"/>
    <p:sldId id="492" r:id="rId23"/>
    <p:sldId id="491" r:id="rId24"/>
    <p:sldId id="493" r:id="rId25"/>
    <p:sldId id="503" r:id="rId26"/>
    <p:sldId id="496" r:id="rId27"/>
    <p:sldId id="471" r:id="rId28"/>
    <p:sldId id="485" r:id="rId29"/>
    <p:sldId id="463" r:id="rId30"/>
    <p:sldId id="502" r:id="rId31"/>
    <p:sldId id="464" r:id="rId32"/>
    <p:sldId id="263" r:id="rId33"/>
    <p:sldId id="396" r:id="rId34"/>
    <p:sldId id="397" r:id="rId35"/>
    <p:sldId id="399" r:id="rId36"/>
    <p:sldId id="400" r:id="rId37"/>
    <p:sldId id="475" r:id="rId38"/>
    <p:sldId id="482" r:id="rId39"/>
    <p:sldId id="441" r:id="rId40"/>
    <p:sldId id="435" r:id="rId41"/>
    <p:sldId id="436" r:id="rId42"/>
    <p:sldId id="437" r:id="rId43"/>
    <p:sldId id="456" r:id="rId44"/>
    <p:sldId id="457" r:id="rId45"/>
    <p:sldId id="454" r:id="rId46"/>
    <p:sldId id="434" r:id="rId47"/>
    <p:sldId id="483" r:id="rId48"/>
    <p:sldId id="476" r:id="rId49"/>
    <p:sldId id="477" r:id="rId50"/>
    <p:sldId id="478" r:id="rId51"/>
    <p:sldId id="479" r:id="rId52"/>
    <p:sldId id="480" r:id="rId53"/>
  </p:sldIdLst>
  <p:sldSz cx="12192000" cy="6858000"/>
  <p:notesSz cx="7315200" cy="9601200"/>
  <p:custDataLst>
    <p:tags r:id="rId56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0">
          <p15:clr>
            <a:srgbClr val="A4A3A4"/>
          </p15:clr>
        </p15:guide>
        <p15:guide id="2" pos="2200">
          <p15:clr>
            <a:srgbClr val="A4A3A4"/>
          </p15:clr>
        </p15:guide>
        <p15:guide id="3" orient="horz" pos="3024">
          <p15:clr>
            <a:srgbClr val="A4A3A4"/>
          </p15:clr>
        </p15:guide>
        <p15:guide id="4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orton, Tom (tbh3f)" initials="HT(" lastIdx="5" clrIdx="0">
    <p:extLst>
      <p:ext uri="{19B8F6BF-5375-455C-9EA6-DF929625EA0E}">
        <p15:presenceInfo xmlns:p15="http://schemas.microsoft.com/office/powerpoint/2012/main" userId="S::tbh3f@virginia.edu::db589c69-5451-4833-9298-0c009cd5327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28"/>
    <p:restoredTop sz="94727"/>
  </p:normalViewPr>
  <p:slideViewPr>
    <p:cSldViewPr>
      <p:cViewPr varScale="1">
        <p:scale>
          <a:sx n="137" d="100"/>
          <a:sy n="137" d="100"/>
        </p:scale>
        <p:origin x="512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1074" y="-84"/>
      </p:cViewPr>
      <p:guideLst>
        <p:guide orient="horz" pos="2920"/>
        <p:guide pos="2200"/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gs" Target="tags/tag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commentAuthors" Target="commentAuthor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47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ctr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726" y="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ctr" anchorCtr="0" compatLnSpc="1">
            <a:prstTxWarp prst="textNoShape">
              <a:avLst/>
            </a:prstTxWarp>
          </a:bodyPr>
          <a:lstStyle>
            <a:lvl1pPr algn="r"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140"/>
            <a:ext cx="3983459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b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726" y="912114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b" anchorCtr="0" compatLnSpc="1">
            <a:prstTxWarp prst="textNoShape">
              <a:avLst/>
            </a:prstTxWarp>
          </a:bodyPr>
          <a:lstStyle>
            <a:lvl1pPr algn="r" defTabSz="966393">
              <a:defRPr sz="1200"/>
            </a:lvl1pPr>
          </a:lstStyle>
          <a:p>
            <a:pPr>
              <a:defRPr/>
            </a:pPr>
            <a:fld id="{CEA9B5E1-EA14-496C-B36E-19A3815EB4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978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47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726" y="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algn="r"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69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252" y="4560570"/>
            <a:ext cx="5366697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69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140"/>
            <a:ext cx="317047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726" y="912114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r" defTabSz="966393">
              <a:defRPr sz="1200"/>
            </a:lvl1pPr>
          </a:lstStyle>
          <a:p>
            <a:pPr>
              <a:defRPr/>
            </a:pPr>
            <a:fld id="{31890EBB-E05E-4685-8A9C-8E0AC45FB3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1981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1890EBB-E05E-4685-8A9C-8E0AC45FB38E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5800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1890EBB-E05E-4685-8A9C-8E0AC45FB38E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4708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6D2E47-C92D-4534-9BB8-6325B253624D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19138"/>
            <a:ext cx="6400800" cy="3600450"/>
          </a:xfrm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5915" y="4558927"/>
            <a:ext cx="5363372" cy="4323828"/>
          </a:xfrm>
          <a:noFill/>
          <a:ln/>
        </p:spPr>
        <p:txBody>
          <a:bodyPr/>
          <a:lstStyle/>
          <a:p>
            <a:r>
              <a:rPr lang="en-US"/>
              <a:t>Will this always finish?  Yes, because we have pennies!</a:t>
            </a:r>
          </a:p>
        </p:txBody>
      </p:sp>
    </p:spTree>
    <p:extLst>
      <p:ext uri="{BB962C8B-B14F-4D97-AF65-F5344CB8AC3E}">
        <p14:creationId xmlns:p14="http://schemas.microsoft.com/office/powerpoint/2010/main" val="1858186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86CB5-510A-4EF6-9466-BC7A8F0DDE87}" type="datetime1">
              <a:rPr lang="en-US" smtClean="0"/>
              <a:pPr/>
              <a:t>8/24/22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911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97853-24B4-4D05-83E4-0AD2E86C55E5}" type="datetime1">
              <a:rPr lang="en-US" smtClean="0"/>
              <a:pPr/>
              <a:t>8/24/22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243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CDD9E-5768-4705-9537-0C020B1BB310}" type="datetime1">
              <a:rPr lang="en-US" smtClean="0"/>
              <a:pPr/>
              <a:t>8/24/22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765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7C27E-59C2-41CA-9776-94955CBEE440}" type="datetime1">
              <a:rPr lang="en-US" smtClean="0"/>
              <a:pPr/>
              <a:t>8/24/22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586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80747-A137-49C6-9C74-AB7EE86F4904}" type="datetime1">
              <a:rPr lang="en-US" smtClean="0"/>
              <a:pPr/>
              <a:t>8/24/22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559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A31D9-ADC1-480D-86A8-1EAFB6A86A35}" type="datetime1">
              <a:rPr lang="en-US" smtClean="0"/>
              <a:pPr/>
              <a:t>8/24/22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874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AE9AE-3B2F-4DEA-8C41-BDDF4CDF6F40}" type="datetime1">
              <a:rPr lang="en-US" smtClean="0"/>
              <a:pPr/>
              <a:t>8/24/22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502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52F7F-E8FE-413B-8521-D4ED924C6DE5}" type="datetime1">
              <a:rPr lang="en-US" smtClean="0"/>
              <a:pPr/>
              <a:t>8/24/22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714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1B124-70E3-4E4A-90E2-6B55DB7659B3}" type="datetime1">
              <a:rPr lang="en-US" smtClean="0"/>
              <a:pPr/>
              <a:t>8/24/22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939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F4C98-3CD6-4C87-BD40-5718C2628835}" type="datetime1">
              <a:rPr lang="en-US" smtClean="0"/>
              <a:pPr/>
              <a:t>8/24/22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73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408A8-6B1B-4CDA-875E-7BEECDBA31DF}" type="datetime1">
              <a:rPr lang="en-US" smtClean="0"/>
              <a:pPr/>
              <a:t>8/24/22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021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C55AAF07-D2F5-4B3C-B443-40DE8C337A77}" type="datetime1">
              <a:rPr lang="en-US" smtClean="0"/>
              <a:pPr/>
              <a:t>8/24/22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532931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ugrads.cs.virginia.edu/grading-guidelines.html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4.xml"/><Relationship Id="rId1" Type="http://schemas.openxmlformats.org/officeDocument/2006/relationships/tags" Target="../tags/tag2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4" Type="http://schemas.openxmlformats.org/officeDocument/2006/relationships/notesSlide" Target="../notesSlides/notesSlide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8.xml"/><Relationship Id="rId1" Type="http://schemas.openxmlformats.org/officeDocument/2006/relationships/tags" Target="../tags/tag2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0.xml"/><Relationship Id="rId1" Type="http://schemas.openxmlformats.org/officeDocument/2006/relationships/tags" Target="../tags/tag29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earch.lib.virginia.edu/catalog/u6757775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CS3100 – Data Structures and Algorithms II</a:t>
            </a:r>
          </a:p>
        </p:txBody>
      </p:sp>
      <p:sp>
        <p:nvSpPr>
          <p:cNvPr id="5123" name="Rectangle 17"/>
          <p:cNvSpPr>
            <a:spLocks noGrp="1" noChangeArrowheads="1"/>
          </p:cNvSpPr>
          <p:nvPr>
            <p:ph idx="1"/>
          </p:nvPr>
        </p:nvSpPr>
        <p:spPr>
          <a:xfrm>
            <a:off x="2895600" y="3810000"/>
            <a:ext cx="6629400" cy="2133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Course Mechanics</a:t>
            </a:r>
          </a:p>
          <a:p>
            <a:pPr>
              <a:lnSpc>
                <a:spcPct val="90000"/>
              </a:lnSpc>
            </a:pPr>
            <a:r>
              <a:rPr lang="en-US" dirty="0"/>
              <a:t>Course content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Topics from earlier classes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Course learning objectives</a:t>
            </a:r>
          </a:p>
          <a:p>
            <a:pPr>
              <a:lnSpc>
                <a:spcPct val="90000"/>
              </a:lnSpc>
            </a:pPr>
            <a:r>
              <a:rPr lang="en-US" dirty="0"/>
              <a:t>What’s the course all about? A quick tour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124" name="Rectangle 18"/>
          <p:cNvSpPr>
            <a:spLocks noChangeArrowheads="1"/>
          </p:cNvSpPr>
          <p:nvPr/>
        </p:nvSpPr>
        <p:spPr bwMode="auto">
          <a:xfrm>
            <a:off x="2136648" y="1981200"/>
            <a:ext cx="8074152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 algn="ctr">
              <a:spcBef>
                <a:spcPct val="20000"/>
              </a:spcBef>
              <a:buClr>
                <a:schemeClr val="tx1"/>
              </a:buClr>
            </a:pPr>
            <a:r>
              <a:rPr kumimoji="1" lang="en-US" sz="2800" dirty="0">
                <a:latin typeface="Tahoma" charset="0"/>
              </a:rPr>
              <a:t>Mark Floryan</a:t>
            </a:r>
          </a:p>
          <a:p>
            <a:pPr marL="533400" indent="-533400" algn="ctr">
              <a:spcBef>
                <a:spcPct val="20000"/>
              </a:spcBef>
              <a:buClr>
                <a:schemeClr val="tx1"/>
              </a:buClr>
            </a:pPr>
            <a:r>
              <a:rPr kumimoji="1" lang="en-US" sz="2800" dirty="0" err="1">
                <a:latin typeface="Tahoma" charset="0"/>
              </a:rPr>
              <a:t>mfloryan@cs.virginia.edu</a:t>
            </a:r>
            <a:endParaRPr kumimoji="1" lang="en-US" sz="2800" dirty="0">
              <a:latin typeface="Tahoma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4624E-6BA1-BB4D-8A7A-500B5099E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F38866-4BB8-1749-AF0C-AB089AECC8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81200" y="1219200"/>
            <a:ext cx="8229600" cy="4937760"/>
          </a:xfrm>
        </p:spPr>
        <p:txBody>
          <a:bodyPr>
            <a:normAutofit/>
          </a:bodyPr>
          <a:lstStyle/>
          <a:p>
            <a:r>
              <a:rPr lang="en-US" dirty="0"/>
              <a:t>Back to traditional, in-person lectures.</a:t>
            </a:r>
          </a:p>
          <a:p>
            <a:pPr lvl="1"/>
            <a:r>
              <a:rPr lang="en-US" dirty="0"/>
              <a:t>12:00 - 12:50 pm @ Newcomb Hall Theatre (Floryan)</a:t>
            </a:r>
          </a:p>
          <a:p>
            <a:pPr lvl="1"/>
            <a:r>
              <a:rPr lang="en-US" dirty="0"/>
              <a:t>1:00 – 1:50pm @ Newcomb Hall Theatre (Floryan)</a:t>
            </a:r>
          </a:p>
          <a:p>
            <a:pPr lvl="1"/>
            <a:endParaRPr lang="en-US" dirty="0"/>
          </a:p>
          <a:p>
            <a:r>
              <a:rPr lang="en-US" dirty="0"/>
              <a:t>At least one of the two lectures (maybe both) will be recorded and posted on Collab -&gt; Lecture Recordings</a:t>
            </a:r>
          </a:p>
          <a:p>
            <a:pPr lvl="1"/>
            <a:r>
              <a:rPr lang="en-US" dirty="0"/>
              <a:t>Using Panopto, so no live broadcast</a:t>
            </a:r>
          </a:p>
          <a:p>
            <a:pPr lvl="1"/>
            <a:endParaRPr lang="en-US" dirty="0"/>
          </a:p>
          <a:p>
            <a:r>
              <a:rPr lang="en-US" dirty="0"/>
              <a:t>Lectures will cover course topics, example problems, proofs, etc.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13540E-69A5-B74F-91AB-DED5BA981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477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4624E-6BA1-BB4D-8A7A-500B5099E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Room Change!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F38866-4BB8-1749-AF0C-AB089AECC8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81200" y="1828800"/>
            <a:ext cx="8229600" cy="4328160"/>
          </a:xfrm>
        </p:spPr>
        <p:txBody>
          <a:bodyPr>
            <a:normAutofit/>
          </a:bodyPr>
          <a:lstStyle/>
          <a:p>
            <a:r>
              <a:rPr lang="en-US" dirty="0"/>
              <a:t>I’ve been told that our </a:t>
            </a:r>
            <a:r>
              <a:rPr lang="en-US" b="1" i="1" u="sng" dirty="0"/>
              <a:t>lecture room is going to change mid-semester</a:t>
            </a:r>
            <a:r>
              <a:rPr lang="en-US" dirty="0"/>
              <a:t>.</a:t>
            </a:r>
          </a:p>
          <a:p>
            <a:r>
              <a:rPr lang="en-US" dirty="0"/>
              <a:t>Is this true? I don’t know, but I’ll try to find out.</a:t>
            </a:r>
          </a:p>
          <a:p>
            <a:endParaRPr lang="en-US" dirty="0"/>
          </a:p>
          <a:p>
            <a:r>
              <a:rPr lang="en-US" dirty="0"/>
              <a:t>I think our </a:t>
            </a:r>
            <a:r>
              <a:rPr lang="en-US" b="1" i="1" u="sng" dirty="0"/>
              <a:t>“real” room is under renovation</a:t>
            </a:r>
            <a:r>
              <a:rPr lang="en-US" dirty="0"/>
              <a:t>, and we will move there once it is done.</a:t>
            </a:r>
          </a:p>
          <a:p>
            <a:pPr lvl="1"/>
            <a:r>
              <a:rPr lang="en-US" dirty="0"/>
              <a:t>Stay tuned…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13540E-69A5-B74F-91AB-DED5BA981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0893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73599" y="1447800"/>
            <a:ext cx="7796540" cy="4602144"/>
          </a:xfrm>
        </p:spPr>
        <p:txBody>
          <a:bodyPr>
            <a:normAutofit/>
          </a:bodyPr>
          <a:lstStyle/>
          <a:p>
            <a:r>
              <a:rPr lang="en-US" i="1" dirty="0"/>
              <a:t>The course is divided into 8 modules</a:t>
            </a:r>
          </a:p>
          <a:p>
            <a:pPr lvl="1"/>
            <a:r>
              <a:rPr lang="en-US" i="1" dirty="0"/>
              <a:t>1: Graphs – Introduction</a:t>
            </a:r>
          </a:p>
          <a:p>
            <a:pPr lvl="1"/>
            <a:r>
              <a:rPr lang="en-US" i="1" dirty="0"/>
              <a:t>2: Graphs – Advanced</a:t>
            </a:r>
          </a:p>
          <a:p>
            <a:pPr lvl="1"/>
            <a:r>
              <a:rPr lang="en-US" i="1" dirty="0"/>
              <a:t>3: Divide and Conquer Algorithms</a:t>
            </a:r>
          </a:p>
          <a:p>
            <a:pPr lvl="1"/>
            <a:r>
              <a:rPr lang="en-US" i="1" dirty="0"/>
              <a:t>4: Greedy Algorithms</a:t>
            </a:r>
          </a:p>
          <a:p>
            <a:pPr lvl="1"/>
            <a:r>
              <a:rPr lang="en-US" i="1" dirty="0"/>
              <a:t>5: Dynamic Programming</a:t>
            </a:r>
          </a:p>
          <a:p>
            <a:pPr lvl="1"/>
            <a:r>
              <a:rPr lang="en-US" i="1" dirty="0"/>
              <a:t>6: Network Flow / Bi-Partite Matching</a:t>
            </a:r>
          </a:p>
          <a:p>
            <a:pPr lvl="1"/>
            <a:r>
              <a:rPr lang="en-US" i="1" dirty="0"/>
              <a:t>7: NP-Completeness</a:t>
            </a:r>
          </a:p>
          <a:p>
            <a:pPr lvl="1"/>
            <a:r>
              <a:rPr lang="en-US" i="1" dirty="0"/>
              <a:t>8: Machine Learning Algorithms</a:t>
            </a:r>
          </a:p>
          <a:p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Modules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1600200"/>
            <a:ext cx="8665139" cy="4449744"/>
          </a:xfrm>
        </p:spPr>
        <p:txBody>
          <a:bodyPr>
            <a:normAutofit/>
          </a:bodyPr>
          <a:lstStyle/>
          <a:p>
            <a:r>
              <a:rPr lang="en-US" i="1" dirty="0"/>
              <a:t>Most modules are 5 lectures worth of content, some are 4 or 6 lectures.</a:t>
            </a:r>
          </a:p>
          <a:p>
            <a:endParaRPr lang="en-US" i="1" dirty="0"/>
          </a:p>
          <a:p>
            <a:r>
              <a:rPr lang="en-US" i="1" dirty="0"/>
              <a:t>Each module involves:</a:t>
            </a:r>
          </a:p>
          <a:p>
            <a:pPr lvl="1"/>
            <a:r>
              <a:rPr lang="en-US" i="1" dirty="0"/>
              <a:t>~5 lectures worth of content</a:t>
            </a:r>
          </a:p>
          <a:p>
            <a:pPr lvl="1"/>
            <a:r>
              <a:rPr lang="en-US" i="1" dirty="0"/>
              <a:t>1 or 2 </a:t>
            </a:r>
            <a:r>
              <a:rPr lang="en-US" dirty="0"/>
              <a:t>homework assignments</a:t>
            </a:r>
          </a:p>
          <a:p>
            <a:pPr lvl="1"/>
            <a:r>
              <a:rPr lang="en-US" i="1" dirty="0"/>
              <a:t>1 quiz (assessment)</a:t>
            </a:r>
          </a:p>
          <a:p>
            <a:pPr lvl="1"/>
            <a:endParaRPr lang="en-US" i="1" dirty="0"/>
          </a:p>
          <a:p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8179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533400"/>
            <a:ext cx="8229600" cy="990600"/>
          </a:xfrm>
        </p:spPr>
        <p:txBody>
          <a:bodyPr/>
          <a:lstStyle/>
          <a:p>
            <a:r>
              <a:rPr lang="en-US" dirty="0"/>
              <a:t>Quizzes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1595066" y="1447800"/>
            <a:ext cx="8975073" cy="4602144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Short assessments of your knowledge in each module</a:t>
            </a:r>
          </a:p>
          <a:p>
            <a:pPr lvl="1"/>
            <a:r>
              <a:rPr lang="en-US" dirty="0"/>
              <a:t>Meant to ensure you have knowledge of the individual topics from lecture to a sufficient degree.</a:t>
            </a:r>
          </a:p>
          <a:p>
            <a:endParaRPr lang="en-US" dirty="0"/>
          </a:p>
          <a:p>
            <a:r>
              <a:rPr lang="en-US" dirty="0"/>
              <a:t>There are five different dates to take quizzes (in lecture)</a:t>
            </a:r>
          </a:p>
          <a:p>
            <a:pPr lvl="1"/>
            <a:r>
              <a:rPr lang="en-US" sz="2000" dirty="0"/>
              <a:t>Mon, Sep. 26		Mod 1-2 (first attempts)</a:t>
            </a:r>
          </a:p>
          <a:p>
            <a:pPr lvl="1"/>
            <a:r>
              <a:rPr lang="en-US" sz="2000" dirty="0"/>
              <a:t>Mon, Oct. 24		Mod 1-2 (second attempt), 3-4 (first attempt)</a:t>
            </a:r>
          </a:p>
          <a:p>
            <a:pPr lvl="1"/>
            <a:r>
              <a:rPr lang="en-US" sz="2000" dirty="0"/>
              <a:t>Fri, Nov. 18		Mod 3-4 (second attempt), 5-6 (first attempt)</a:t>
            </a:r>
          </a:p>
          <a:p>
            <a:pPr lvl="1"/>
            <a:r>
              <a:rPr lang="en-US" sz="2000" dirty="0"/>
              <a:t>Mon, Dec. 5		Mod 5-6 (second attempt), 7-8 (first attempt)</a:t>
            </a:r>
          </a:p>
          <a:p>
            <a:pPr lvl="1"/>
            <a:r>
              <a:rPr lang="en-US" sz="2000" dirty="0"/>
              <a:t>Final Exam			Mod 1-10 (final attempts)</a:t>
            </a:r>
          </a:p>
          <a:p>
            <a:pPr lvl="1"/>
            <a:endParaRPr lang="en-US" dirty="0"/>
          </a:p>
          <a:p>
            <a:pPr marL="274320" lvl="1" indent="0">
              <a:buNone/>
            </a:pPr>
            <a:r>
              <a:rPr lang="en-US" dirty="0"/>
              <a:t>Note: it’s naturally harder to do a lot of quizzes in a 50-minute class period, so don’t get yourself into a bad situation!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51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381000"/>
            <a:ext cx="8229600" cy="990600"/>
          </a:xfrm>
        </p:spPr>
        <p:txBody>
          <a:bodyPr/>
          <a:lstStyle/>
          <a:p>
            <a:r>
              <a:rPr lang="en-US" dirty="0"/>
              <a:t>Quizzes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1743670" y="1524000"/>
            <a:ext cx="8826469" cy="452594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Three possible grade outcomes </a:t>
            </a:r>
            <a:r>
              <a:rPr lang="en-US" b="1" i="1" u="sng" dirty="0"/>
              <a:t>for each quiz</a:t>
            </a:r>
            <a:r>
              <a:rPr lang="en-US" dirty="0"/>
              <a:t>:</a:t>
            </a:r>
          </a:p>
          <a:p>
            <a:pPr lvl="1"/>
            <a:r>
              <a:rPr lang="en-US" b="1" i="1" u="sng" dirty="0"/>
              <a:t>Incomplete</a:t>
            </a:r>
            <a:r>
              <a:rPr lang="en-US" dirty="0"/>
              <a:t>: Knowledge not shown</a:t>
            </a:r>
          </a:p>
          <a:p>
            <a:pPr lvl="1"/>
            <a:r>
              <a:rPr lang="en-US" b="1" i="1" u="sng" dirty="0"/>
              <a:t>Pass</a:t>
            </a:r>
            <a:r>
              <a:rPr lang="en-US" dirty="0"/>
              <a:t>: You clearly demonstrate competence for this quiz (Grade &gt;= 70%)</a:t>
            </a:r>
          </a:p>
          <a:p>
            <a:pPr lvl="1"/>
            <a:r>
              <a:rPr lang="en-US" b="1" i="1" u="sng" dirty="0"/>
              <a:t>High-Pass</a:t>
            </a:r>
            <a:r>
              <a:rPr lang="en-US" dirty="0"/>
              <a:t>: You did VERY well on this quiz (Grade &gt;= 90%)</a:t>
            </a:r>
          </a:p>
          <a:p>
            <a:endParaRPr lang="en-US" dirty="0"/>
          </a:p>
          <a:p>
            <a:r>
              <a:rPr lang="en-US" dirty="0"/>
              <a:t>You always receive the highest grade over all attempts</a:t>
            </a:r>
          </a:p>
          <a:p>
            <a:r>
              <a:rPr lang="en-US" dirty="0"/>
              <a:t>Your quiz grade for a module can never decrease</a:t>
            </a:r>
          </a:p>
          <a:p>
            <a:r>
              <a:rPr lang="en-US" dirty="0"/>
              <a:t>You can take module quizzes multiple times</a:t>
            </a:r>
          </a:p>
          <a:p>
            <a:r>
              <a:rPr lang="en-US" dirty="0"/>
              <a:t>You never need to retake a quiz once you get a high-pass</a:t>
            </a:r>
          </a:p>
          <a:p>
            <a:pPr lvl="1"/>
            <a:r>
              <a:rPr lang="en-US" dirty="0"/>
              <a:t>Though you may decide that “pass” is good enough for you and choose not to retake a particular quiz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3497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457200"/>
            <a:ext cx="8229600" cy="990600"/>
          </a:xfrm>
        </p:spPr>
        <p:txBody>
          <a:bodyPr/>
          <a:lstStyle/>
          <a:p>
            <a:r>
              <a:rPr lang="en-US" dirty="0"/>
              <a:t>Quizzes (quick example)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1676400" y="1489506"/>
            <a:ext cx="8893739" cy="456043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Quiz Day 1:</a:t>
            </a:r>
          </a:p>
          <a:p>
            <a:pPr lvl="1"/>
            <a:r>
              <a:rPr lang="en-US" dirty="0"/>
              <a:t>Floryan takes quizzes 1-2</a:t>
            </a:r>
          </a:p>
          <a:p>
            <a:pPr lvl="1"/>
            <a:r>
              <a:rPr lang="en-US" dirty="0"/>
              <a:t>Floryan receives a high-pass and a pass, on them respectively. **Note that the score is PER MODULE</a:t>
            </a:r>
          </a:p>
          <a:p>
            <a:pPr lvl="1"/>
            <a:endParaRPr lang="en-US" dirty="0"/>
          </a:p>
          <a:p>
            <a:r>
              <a:rPr lang="en-US" dirty="0"/>
              <a:t>Quiz Day 2:</a:t>
            </a:r>
          </a:p>
          <a:p>
            <a:pPr lvl="1"/>
            <a:r>
              <a:rPr lang="en-US" dirty="0" err="1"/>
              <a:t>Floryan</a:t>
            </a:r>
            <a:r>
              <a:rPr lang="en-US" dirty="0"/>
              <a:t> DOES NOT need to retake module 1</a:t>
            </a:r>
          </a:p>
          <a:p>
            <a:pPr lvl="1"/>
            <a:r>
              <a:rPr lang="en-US" dirty="0"/>
              <a:t>Floryan MIGHT choose to retry module 2 (get pass to high pass) if he has time</a:t>
            </a:r>
          </a:p>
          <a:p>
            <a:pPr lvl="1"/>
            <a:r>
              <a:rPr lang="en-US" dirty="0"/>
              <a:t>Floryan will attempt modules 3-4 for the first time</a:t>
            </a:r>
          </a:p>
          <a:p>
            <a:pPr lvl="1"/>
            <a:endParaRPr lang="en-US" dirty="0"/>
          </a:p>
          <a:p>
            <a:r>
              <a:rPr lang="en-US" dirty="0"/>
              <a:t>In general: always attempt quizzes you haven’t passed </a:t>
            </a:r>
            <a:r>
              <a:rPr lang="en-US" b="1" i="1" u="sng" dirty="0"/>
              <a:t>FIRST</a:t>
            </a:r>
            <a:r>
              <a:rPr lang="en-US" dirty="0"/>
              <a:t>, then try to retake old quizzes you’ve passed to get high-pass second. Grading system rewards prioritizing this way.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3485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Exam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1743670" y="1524000"/>
            <a:ext cx="8826469" cy="4525944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Our final exam time will be used to:</a:t>
            </a:r>
          </a:p>
          <a:p>
            <a:pPr lvl="1" algn="l"/>
            <a:r>
              <a:rPr lang="en-US" dirty="0"/>
              <a:t>Provide you with </a:t>
            </a:r>
            <a:r>
              <a:rPr lang="en-US" b="1" i="1" u="sng" dirty="0"/>
              <a:t>one more attempt at every quiz</a:t>
            </a:r>
          </a:p>
          <a:p>
            <a:pPr lvl="1" algn="l"/>
            <a:r>
              <a:rPr lang="en-US" dirty="0"/>
              <a:t>You will </a:t>
            </a:r>
            <a:r>
              <a:rPr lang="en-US" b="1" i="1" u="sng" dirty="0"/>
              <a:t>ONLY attempt quizzes </a:t>
            </a:r>
            <a:r>
              <a:rPr lang="en-US" dirty="0"/>
              <a:t>for which you </a:t>
            </a:r>
            <a:r>
              <a:rPr lang="en-US" b="1" i="1" u="sng" dirty="0"/>
              <a:t>haven’t passed </a:t>
            </a:r>
            <a:r>
              <a:rPr lang="en-US" dirty="0"/>
              <a:t>or wish to increase your grade further (to high-pass)</a:t>
            </a:r>
          </a:p>
          <a:p>
            <a:pPr lvl="1" algn="l"/>
            <a:r>
              <a:rPr lang="en-US" dirty="0"/>
              <a:t>This means if you’ve already passed every quiz, you do not need to do anything during the final exam period</a:t>
            </a:r>
          </a:p>
          <a:p>
            <a:pPr lvl="2" algn="l"/>
            <a:r>
              <a:rPr lang="en-US" dirty="0"/>
              <a:t>Likewise, some of you will come in to take 1 or 2 quizzes only, and that is fine.</a:t>
            </a:r>
          </a:p>
          <a:p>
            <a:pPr lvl="1" algn="l"/>
            <a:r>
              <a:rPr lang="en-US" dirty="0"/>
              <a:t>We </a:t>
            </a:r>
            <a:r>
              <a:rPr lang="en-US" b="1" i="1" u="sng" dirty="0"/>
              <a:t>DO NOT RECOMMEND </a:t>
            </a:r>
            <a:r>
              <a:rPr lang="en-US" dirty="0"/>
              <a:t>attempting all 8 quizzes once during the final.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9924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533400"/>
            <a:ext cx="8229600" cy="990600"/>
          </a:xfrm>
        </p:spPr>
        <p:txBody>
          <a:bodyPr/>
          <a:lstStyle/>
          <a:p>
            <a:r>
              <a:rPr lang="en-US" dirty="0" err="1"/>
              <a:t>Homeworks</a:t>
            </a:r>
            <a:endParaRPr lang="en-US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1743670" y="1524000"/>
            <a:ext cx="8826469" cy="4525944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Each of the 8 modules has 1 or 2 </a:t>
            </a:r>
            <a:r>
              <a:rPr lang="en-US" dirty="0" err="1"/>
              <a:t>homeworks</a:t>
            </a:r>
            <a:r>
              <a:rPr lang="en-US" dirty="0"/>
              <a:t> associated</a:t>
            </a:r>
          </a:p>
          <a:p>
            <a:r>
              <a:rPr lang="en-US" b="1" i="1" u="sng" dirty="0"/>
              <a:t>Programming HW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Can be written in Java, C++, or Python (your choice)</a:t>
            </a:r>
          </a:p>
          <a:p>
            <a:pPr lvl="1" algn="l"/>
            <a:r>
              <a:rPr lang="en-US" dirty="0"/>
              <a:t>Homework will specify the problem, input, and output specs.</a:t>
            </a:r>
          </a:p>
          <a:p>
            <a:pPr lvl="1" algn="l"/>
            <a:r>
              <a:rPr lang="en-US" dirty="0"/>
              <a:t>Will be graded solely on passing test-cases and/or meeting  a target runtime. </a:t>
            </a:r>
          </a:p>
          <a:p>
            <a:r>
              <a:rPr lang="en-US" b="1" i="1" u="sng" dirty="0"/>
              <a:t>Written HW</a:t>
            </a:r>
          </a:p>
          <a:p>
            <a:pPr lvl="1"/>
            <a:r>
              <a:rPr lang="en-US" dirty="0"/>
              <a:t>Solving small problems, analyzing runtimes, etc.</a:t>
            </a:r>
          </a:p>
          <a:p>
            <a:pPr lvl="1"/>
            <a:r>
              <a:rPr lang="en-US" dirty="0"/>
              <a:t>Writing proofs of correctness, etc.</a:t>
            </a:r>
          </a:p>
          <a:p>
            <a:pPr lvl="1"/>
            <a:r>
              <a:rPr lang="en-US" dirty="0"/>
              <a:t>Written in Latex (tutorial on course webpage)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1010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457200"/>
            <a:ext cx="8229600" cy="990600"/>
          </a:xfrm>
        </p:spPr>
        <p:txBody>
          <a:bodyPr/>
          <a:lstStyle/>
          <a:p>
            <a:r>
              <a:rPr lang="en-US" dirty="0"/>
              <a:t>Homework Grades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1524000" y="2103456"/>
            <a:ext cx="9046139" cy="4373544"/>
          </a:xfrm>
        </p:spPr>
        <p:txBody>
          <a:bodyPr>
            <a:normAutofit/>
          </a:bodyPr>
          <a:lstStyle/>
          <a:p>
            <a:r>
              <a:rPr lang="en-US" dirty="0" err="1"/>
              <a:t>Homeworks</a:t>
            </a:r>
            <a:r>
              <a:rPr lang="en-US" dirty="0"/>
              <a:t> are pass / fail and meant to be fairly low-stress (compared to other classes):</a:t>
            </a:r>
          </a:p>
          <a:p>
            <a:pPr lvl="1"/>
            <a:r>
              <a:rPr lang="en-US" b="1" i="1" u="sng" dirty="0"/>
              <a:t>Incomplete</a:t>
            </a:r>
            <a:r>
              <a:rPr lang="en-US" dirty="0"/>
              <a:t>: The student has not submitted evidence that they have engaged with the material and with the assignment.</a:t>
            </a:r>
          </a:p>
          <a:p>
            <a:pPr lvl="1"/>
            <a:r>
              <a:rPr lang="en-US" b="1" i="1" u="sng" dirty="0"/>
              <a:t>Pass</a:t>
            </a:r>
            <a:r>
              <a:rPr lang="en-US" dirty="0"/>
              <a:t>: The student has shown evidence that they have attempted the ENTIRE assignment and made a serious, thoughtful attempt at it. </a:t>
            </a:r>
            <a:r>
              <a:rPr lang="en-US" i="1" u="sng" dirty="0"/>
              <a:t>**Grade would be &gt;= 80% if graded in a traditional manner.</a:t>
            </a:r>
          </a:p>
          <a:p>
            <a:pPr lvl="1"/>
            <a:endParaRPr lang="en-US" dirty="0"/>
          </a:p>
          <a:p>
            <a:r>
              <a:rPr lang="en-US" dirty="0"/>
              <a:t>You may submit homework assignments </a:t>
            </a:r>
            <a:r>
              <a:rPr lang="en-US" b="1" i="1" u="sng" dirty="0"/>
              <a:t>as many times as you’d like</a:t>
            </a:r>
            <a:r>
              <a:rPr lang="en-US" dirty="0"/>
              <a:t> until you pass.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57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introduction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533400"/>
            <a:ext cx="8229600" cy="990600"/>
          </a:xfrm>
        </p:spPr>
        <p:txBody>
          <a:bodyPr/>
          <a:lstStyle/>
          <a:p>
            <a:r>
              <a:rPr lang="en-US" dirty="0"/>
              <a:t>Homework Grades (Cont’d)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1447800" y="1752600"/>
            <a:ext cx="9122339" cy="429734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 </a:t>
            </a:r>
            <a:r>
              <a:rPr lang="en-US" b="1" i="1" u="sng" dirty="0"/>
              <a:t>Pass</a:t>
            </a:r>
            <a:r>
              <a:rPr lang="en-US" dirty="0"/>
              <a:t> does NOT mean that your homework is perfect. Simply means you clearly have put in the effort we expect and the quality is high enough to warrant a passing grade.</a:t>
            </a:r>
          </a:p>
          <a:p>
            <a:endParaRPr lang="en-US" dirty="0"/>
          </a:p>
          <a:p>
            <a:r>
              <a:rPr lang="en-US" dirty="0"/>
              <a:t>On a programming HW, a pass might mean:</a:t>
            </a:r>
          </a:p>
          <a:p>
            <a:pPr lvl="1"/>
            <a:r>
              <a:rPr lang="en-US" dirty="0"/>
              <a:t>You are passing simple, moderate, and some difficult test cases but your code is still a little too slow. You “pass” the assignment, but are encouraged to continue investigating how you can more cleanly solve the problem.</a:t>
            </a:r>
          </a:p>
          <a:p>
            <a:r>
              <a:rPr lang="en-US" dirty="0"/>
              <a:t>On a written homework:</a:t>
            </a:r>
          </a:p>
          <a:p>
            <a:pPr lvl="1"/>
            <a:r>
              <a:rPr lang="en-US" dirty="0"/>
              <a:t>You have made a serious, well-written attempt at every problem even if the solutions have some (small) issues.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3610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609600"/>
            <a:ext cx="8229600" cy="990600"/>
          </a:xfrm>
        </p:spPr>
        <p:txBody>
          <a:bodyPr/>
          <a:lstStyle/>
          <a:p>
            <a:r>
              <a:rPr lang="en-US" dirty="0"/>
              <a:t>Homework Grade Philosophy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1600200" y="1572689"/>
            <a:ext cx="8969939" cy="459951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Wait, so homework is all effort-based?</a:t>
            </a:r>
          </a:p>
          <a:p>
            <a:r>
              <a:rPr lang="en-US" dirty="0"/>
              <a:t>Well…not quite. The purpose of the homework is:</a:t>
            </a:r>
          </a:p>
          <a:p>
            <a:pPr lvl="1"/>
            <a:r>
              <a:rPr lang="en-US" dirty="0"/>
              <a:t>To </a:t>
            </a:r>
            <a:r>
              <a:rPr lang="en-US" b="1" i="1" u="sng" dirty="0"/>
              <a:t>practice</a:t>
            </a:r>
            <a:r>
              <a:rPr lang="en-US" dirty="0"/>
              <a:t> in an environment that is lower-stress</a:t>
            </a:r>
          </a:p>
          <a:p>
            <a:pPr lvl="1"/>
            <a:r>
              <a:rPr lang="en-US" dirty="0"/>
              <a:t>To </a:t>
            </a:r>
            <a:r>
              <a:rPr lang="en-US" b="1" i="1" u="sng" dirty="0"/>
              <a:t>push yourself </a:t>
            </a:r>
            <a:r>
              <a:rPr lang="en-US" dirty="0"/>
              <a:t>to solve algorithms problems to prepare you for the quizzes, NOT just to get a grade.</a:t>
            </a:r>
          </a:p>
          <a:p>
            <a:pPr lvl="1"/>
            <a:r>
              <a:rPr lang="en-US" dirty="0"/>
              <a:t>To </a:t>
            </a:r>
            <a:r>
              <a:rPr lang="en-US" b="1" i="1" u="sng" dirty="0"/>
              <a:t>tinker and experiment </a:t>
            </a:r>
            <a:r>
              <a:rPr lang="en-US" dirty="0"/>
              <a:t>with your code (e.g., what happens if I slightly change the base case on this algorithm)</a:t>
            </a:r>
          </a:p>
          <a:p>
            <a:pPr lvl="1"/>
            <a:r>
              <a:rPr lang="en-US" dirty="0"/>
              <a:t>To focus on </a:t>
            </a:r>
            <a:r>
              <a:rPr lang="en-US" b="1" i="1" u="sng" dirty="0"/>
              <a:t>attempting to solve problems yourself </a:t>
            </a:r>
            <a:r>
              <a:rPr lang="en-US" dirty="0"/>
              <a:t>before asking others for assistance.</a:t>
            </a:r>
          </a:p>
          <a:p>
            <a:pPr lvl="1"/>
            <a:r>
              <a:rPr lang="en-US" dirty="0"/>
              <a:t>To show us that you </a:t>
            </a:r>
            <a:r>
              <a:rPr lang="en-US" b="1" i="1" u="sng" dirty="0"/>
              <a:t>engaged with the homework </a:t>
            </a:r>
            <a:r>
              <a:rPr lang="en-US" dirty="0"/>
              <a:t>by showing that work is “mostly” there.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7586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533400"/>
            <a:ext cx="8229600" cy="990600"/>
          </a:xfrm>
        </p:spPr>
        <p:txBody>
          <a:bodyPr/>
          <a:lstStyle/>
          <a:p>
            <a:r>
              <a:rPr lang="en-US" dirty="0"/>
              <a:t>Quiz and Homework Deadlines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1539052" y="1219200"/>
            <a:ext cx="8824148" cy="5334000"/>
          </a:xfrm>
        </p:spPr>
        <p:txBody>
          <a:bodyPr>
            <a:normAutofit fontScale="77500" lnSpcReduction="20000"/>
          </a:bodyPr>
          <a:lstStyle/>
          <a:p>
            <a:r>
              <a:rPr lang="en-US" sz="2800" dirty="0"/>
              <a:t>Quiz Deadlines:</a:t>
            </a:r>
          </a:p>
          <a:p>
            <a:pPr lvl="1"/>
            <a:r>
              <a:rPr lang="en-US" sz="2100" dirty="0"/>
              <a:t>Are in-person during the set lecture dates (see previous slides)</a:t>
            </a:r>
          </a:p>
          <a:p>
            <a:pPr lvl="1"/>
            <a:r>
              <a:rPr lang="en-US" sz="2100" dirty="0"/>
              <a:t>No makeups provided unless you have extreme extenuating circumstances (e.g., Covid-19 Quarantine, etc.)</a:t>
            </a:r>
          </a:p>
          <a:p>
            <a:pPr lvl="2"/>
            <a:r>
              <a:rPr lang="en-US" sz="1800" dirty="0"/>
              <a:t>Remember: you get 3 attempts at Quizzes 1-6 and 2 attempts for Quizzes 7-8</a:t>
            </a:r>
          </a:p>
          <a:p>
            <a:pPr lvl="1"/>
            <a:endParaRPr lang="en-US" sz="2100" dirty="0"/>
          </a:p>
          <a:p>
            <a:r>
              <a:rPr lang="en-US" sz="2400" dirty="0"/>
              <a:t>Homework Deadlines:</a:t>
            </a:r>
          </a:p>
          <a:p>
            <a:pPr lvl="1"/>
            <a:r>
              <a:rPr lang="en-US" sz="2100" dirty="0"/>
              <a:t>Each homework will have a recommended deadline (about 1 module per 2 weeks)</a:t>
            </a:r>
          </a:p>
          <a:p>
            <a:pPr lvl="2"/>
            <a:r>
              <a:rPr lang="en-US" sz="1800" dirty="0"/>
              <a:t>If you want to succeed, you need to try to hit these recommended deadlines</a:t>
            </a:r>
          </a:p>
          <a:p>
            <a:pPr lvl="1"/>
            <a:r>
              <a:rPr lang="en-US" sz="2100" dirty="0"/>
              <a:t>Deadlines are all soft deadlines (i.e., everyone gets an automatic extension until the end of the semester.</a:t>
            </a:r>
          </a:p>
          <a:p>
            <a:pPr lvl="1"/>
            <a:r>
              <a:rPr lang="en-US" sz="2100" dirty="0"/>
              <a:t>There are exactly 2 homework deadlines</a:t>
            </a:r>
          </a:p>
          <a:p>
            <a:pPr lvl="2"/>
            <a:r>
              <a:rPr lang="en-US" sz="1900" dirty="0"/>
              <a:t>Wed. Oct. 5: Modules 1-2 homework due (WHY? I’ll Explain)</a:t>
            </a:r>
          </a:p>
          <a:p>
            <a:pPr lvl="2"/>
            <a:r>
              <a:rPr lang="en-US" sz="1900" dirty="0"/>
              <a:t>Mon. Dec. 5: Modules 3-8 homework all due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0550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2611808" y="599171"/>
            <a:ext cx="7958331" cy="1077229"/>
          </a:xfrm>
        </p:spPr>
        <p:txBody>
          <a:bodyPr/>
          <a:lstStyle/>
          <a:p>
            <a:r>
              <a:rPr lang="en-US" dirty="0"/>
              <a:t>Grading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DFEF5-BEAA-974F-B91B-2D8B6E94C7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8624" y="1526633"/>
            <a:ext cx="9654176" cy="4950367"/>
          </a:xfrm>
        </p:spPr>
        <p:txBody>
          <a:bodyPr>
            <a:normAutofit/>
          </a:bodyPr>
          <a:lstStyle/>
          <a:p>
            <a:r>
              <a:rPr lang="en-US" dirty="0"/>
              <a:t>Let’s look at how grades work on course website </a:t>
            </a:r>
            <a:r>
              <a:rPr lang="en-US" dirty="0">
                <a:sym typeface="Wingdings" pitchFamily="2" charset="2"/>
              </a:rPr>
              <a:t>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Your goal is to </a:t>
            </a:r>
            <a:r>
              <a:rPr lang="en-US" b="1" i="1" u="sng" dirty="0">
                <a:sym typeface="Wingdings" pitchFamily="2" charset="2"/>
              </a:rPr>
              <a:t>pass modules</a:t>
            </a:r>
          </a:p>
          <a:p>
            <a:r>
              <a:rPr lang="en-US" dirty="0"/>
              <a:t>You </a:t>
            </a:r>
            <a:r>
              <a:rPr lang="en-US" b="1" i="1" u="sng" dirty="0"/>
              <a:t>pass a module </a:t>
            </a:r>
            <a:r>
              <a:rPr lang="en-US" dirty="0"/>
              <a:t>by:</a:t>
            </a:r>
          </a:p>
          <a:p>
            <a:pPr lvl="1"/>
            <a:r>
              <a:rPr lang="en-US" dirty="0"/>
              <a:t>Passing ALL the homework for that module AND</a:t>
            </a:r>
          </a:p>
          <a:p>
            <a:pPr lvl="1"/>
            <a:r>
              <a:rPr lang="en-US" dirty="0"/>
              <a:t>Passing the quiz (you DO NOT need a high-pass)</a:t>
            </a:r>
          </a:p>
          <a:p>
            <a:pPr lvl="1"/>
            <a:endParaRPr lang="en-US" dirty="0"/>
          </a:p>
          <a:p>
            <a:r>
              <a:rPr lang="en-US" dirty="0"/>
              <a:t>Your final letter grade is determined by how many modules you pass</a:t>
            </a:r>
          </a:p>
          <a:p>
            <a:pPr lvl="1"/>
            <a:r>
              <a:rPr lang="en-US" dirty="0"/>
              <a:t>High-passing the quiz in a module can raise your grade a bit more.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6554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1D28-983F-964A-89CC-AC9573CD4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 Scheme Philosophy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AB323-BB33-934A-B444-E5392B7C96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71600"/>
            <a:ext cx="9577976" cy="4911294"/>
          </a:xfrm>
        </p:spPr>
        <p:txBody>
          <a:bodyPr>
            <a:normAutofit/>
          </a:bodyPr>
          <a:lstStyle/>
          <a:p>
            <a:r>
              <a:rPr lang="en-US" dirty="0"/>
              <a:t>For grades </a:t>
            </a:r>
            <a:r>
              <a:rPr lang="en-US" b="1" i="1" u="sng" dirty="0"/>
              <a:t>F-B-</a:t>
            </a:r>
            <a:r>
              <a:rPr lang="en-US" dirty="0"/>
              <a:t>, passing new modules is more important than high-passing old ones</a:t>
            </a:r>
          </a:p>
          <a:p>
            <a:pPr lvl="1"/>
            <a:r>
              <a:rPr lang="en-US" dirty="0"/>
              <a:t>We care about breadth over depth until you reach 8 modules passed to earn a B-</a:t>
            </a:r>
          </a:p>
          <a:p>
            <a:r>
              <a:rPr lang="en-US" dirty="0"/>
              <a:t>High-pass can be used to </a:t>
            </a:r>
            <a:r>
              <a:rPr lang="en-US" b="1" i="1" u="sng" dirty="0"/>
              <a:t>raise your grade slightly </a:t>
            </a:r>
            <a:r>
              <a:rPr lang="en-US" dirty="0"/>
              <a:t>at each grade level.</a:t>
            </a:r>
          </a:p>
          <a:p>
            <a:r>
              <a:rPr lang="en-US" dirty="0"/>
              <a:t>After B- obtained, high-passes are needed to earn B, B+, A-, etc.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C00481-393E-2147-853E-98B0BCF84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159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987E6-993E-C345-86B8-6A4B9215A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this Approach to Grades?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F83741-1407-9D48-9F5C-8F49508EF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676400"/>
            <a:ext cx="9122339" cy="4677657"/>
          </a:xfrm>
        </p:spPr>
        <p:txBody>
          <a:bodyPr>
            <a:normAutofit fontScale="92500" lnSpcReduction="20000"/>
          </a:bodyPr>
          <a:lstStyle/>
          <a:p>
            <a:pPr marL="0" indent="0" algn="l">
              <a:buNone/>
            </a:pPr>
            <a:r>
              <a:rPr lang="en-US" dirty="0"/>
              <a:t>It’s a good match of CS department policy on course letter grades: </a:t>
            </a:r>
            <a:r>
              <a:rPr lang="en-US" sz="2000" dirty="0">
                <a:hlinkClick r:id="rId2"/>
              </a:rPr>
              <a:t>http://ugrads.cs.virginia.edu/grading-guidelines.html</a:t>
            </a:r>
            <a:r>
              <a:rPr lang="en-US" sz="2000" dirty="0"/>
              <a:t> </a:t>
            </a:r>
            <a:endParaRPr lang="en-US" dirty="0"/>
          </a:p>
          <a:p>
            <a:pPr marL="0" indent="0" algn="l">
              <a:buNone/>
            </a:pPr>
            <a:r>
              <a:rPr lang="en-US" b="1" dirty="0"/>
              <a:t>We Think These Are Benefits:</a:t>
            </a:r>
          </a:p>
          <a:p>
            <a:pPr algn="l"/>
            <a:r>
              <a:rPr lang="en-US" dirty="0"/>
              <a:t>It values competence in a breadth of modules</a:t>
            </a:r>
          </a:p>
          <a:p>
            <a:pPr algn="l"/>
            <a:r>
              <a:rPr lang="en-US" dirty="0"/>
              <a:t>Lower stress from HWs: practice, explore, tinker,…</a:t>
            </a:r>
          </a:p>
          <a:p>
            <a:pPr algn="l"/>
            <a:r>
              <a:rPr lang="en-US" dirty="0"/>
              <a:t>Lower stress because you can repeat quizzes</a:t>
            </a:r>
          </a:p>
          <a:p>
            <a:pPr lvl="1" algn="l"/>
            <a:r>
              <a:rPr lang="en-US" dirty="0"/>
              <a:t>Many quizzes, more chances to take</a:t>
            </a:r>
          </a:p>
          <a:p>
            <a:pPr algn="l"/>
            <a:r>
              <a:rPr lang="en-US" dirty="0"/>
              <a:t>“Visible:” You know what you’ve earned so far, can predict scores on future modules to see where you might end up</a:t>
            </a:r>
          </a:p>
          <a:p>
            <a:pPr algn="l"/>
            <a:r>
              <a:rPr lang="en-US" dirty="0"/>
              <a:t>Small grading changes have correspondingly small impacts on final grade</a:t>
            </a:r>
          </a:p>
          <a:p>
            <a:pPr algn="l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941460C-3A6B-524D-83DE-E340AA1F6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152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Office Hours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Let’s discuss office hours by looking at the course website.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4149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Homework: Programming Hints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1371600" y="1526633"/>
            <a:ext cx="9654176" cy="495036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Understand the problem!</a:t>
            </a:r>
          </a:p>
          <a:p>
            <a:r>
              <a:rPr lang="en-US" dirty="0"/>
              <a:t>Consider all boundary cases</a:t>
            </a:r>
          </a:p>
          <a:p>
            <a:r>
              <a:rPr lang="en-US" dirty="0"/>
              <a:t>Use pre-existing library code</a:t>
            </a:r>
          </a:p>
          <a:p>
            <a:pPr lvl="1"/>
            <a:r>
              <a:rPr lang="en-US" dirty="0"/>
              <a:t>Number formatting: </a:t>
            </a:r>
            <a:r>
              <a:rPr lang="en-US" dirty="0" err="1"/>
              <a:t>NumberFormat</a:t>
            </a:r>
            <a:r>
              <a:rPr lang="en-US" dirty="0"/>
              <a:t> in Java, </a:t>
            </a:r>
            <a:r>
              <a:rPr lang="en-US" dirty="0" err="1"/>
              <a:t>printf</a:t>
            </a:r>
            <a:r>
              <a:rPr lang="en-US" dirty="0"/>
              <a:t>() in C/C++</a:t>
            </a:r>
          </a:p>
          <a:p>
            <a:pPr lvl="1"/>
            <a:r>
              <a:rPr lang="en-US" dirty="0"/>
              <a:t>Input: Scanner in Java, </a:t>
            </a:r>
            <a:r>
              <a:rPr lang="en-US" dirty="0" err="1"/>
              <a:t>scanf</a:t>
            </a:r>
            <a:r>
              <a:rPr lang="en-US" dirty="0"/>
              <a:t>() in C, </a:t>
            </a:r>
            <a:r>
              <a:rPr lang="en-US" dirty="0" err="1"/>
              <a:t>cin</a:t>
            </a:r>
            <a:r>
              <a:rPr lang="en-US" dirty="0"/>
              <a:t> in C++</a:t>
            </a:r>
          </a:p>
          <a:p>
            <a:r>
              <a:rPr lang="en-US" dirty="0"/>
              <a:t>Know how to handle floating point numbers</a:t>
            </a:r>
          </a:p>
          <a:p>
            <a:pPr lvl="1"/>
            <a:r>
              <a:rPr lang="en-US" dirty="0"/>
              <a:t>Understand float/double precision issues</a:t>
            </a:r>
          </a:p>
          <a:p>
            <a:pPr lvl="1"/>
            <a:r>
              <a:rPr lang="en-US" dirty="0"/>
              <a:t>Rounding, floating-point mod</a:t>
            </a:r>
          </a:p>
          <a:p>
            <a:r>
              <a:rPr lang="en-US" dirty="0"/>
              <a:t>Make sure it works for the provided test cases</a:t>
            </a:r>
          </a:p>
          <a:p>
            <a:r>
              <a:rPr lang="en-US" dirty="0"/>
              <a:t>Then write some of your own</a:t>
            </a:r>
          </a:p>
          <a:p>
            <a:r>
              <a:rPr lang="en-US" dirty="0"/>
              <a:t>Make sure you read the language specific details for submission!!!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Homework: Programming FAQ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467229" y="1718106"/>
            <a:ext cx="9429371" cy="483509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Do I need to write my own sorting methods.</a:t>
            </a:r>
          </a:p>
          <a:p>
            <a:pPr lvl="1"/>
            <a:r>
              <a:rPr lang="en-US" dirty="0"/>
              <a:t>No, unless the point of that assignment is to write sorting methods, you can use libraries for this.</a:t>
            </a:r>
          </a:p>
          <a:p>
            <a:pPr lvl="1"/>
            <a:endParaRPr lang="en-US" dirty="0"/>
          </a:p>
          <a:p>
            <a:r>
              <a:rPr lang="en-US" dirty="0"/>
              <a:t>Can I get the test cases from submission server?</a:t>
            </a:r>
          </a:p>
          <a:p>
            <a:pPr lvl="1"/>
            <a:r>
              <a:rPr lang="en-US" dirty="0"/>
              <a:t>No, part of the point is to work on brainstorming cases your code is missing without being told. Submission server will give limited feedback on purpose!</a:t>
            </a:r>
          </a:p>
          <a:p>
            <a:pPr lvl="1"/>
            <a:endParaRPr lang="en-US" dirty="0"/>
          </a:p>
          <a:p>
            <a:r>
              <a:rPr lang="en-US" dirty="0"/>
              <a:t>Will you help me debug my code?</a:t>
            </a:r>
          </a:p>
          <a:p>
            <a:pPr lvl="1"/>
            <a:r>
              <a:rPr lang="en-US" dirty="0"/>
              <a:t>No, we won’t. You need to learn how to do this on your own. I’m happy to give you advice on how to approach your debugging problems, but I will not sit down and debug code with you.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7014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Homework: Written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1621861" y="1644997"/>
            <a:ext cx="9274739" cy="4755803"/>
          </a:xfrm>
        </p:spPr>
        <p:txBody>
          <a:bodyPr/>
          <a:lstStyle/>
          <a:p>
            <a:r>
              <a:rPr lang="en-US" dirty="0"/>
              <a:t>These assignments must be typeset in </a:t>
            </a:r>
            <a:r>
              <a:rPr lang="en-US" dirty="0" err="1"/>
              <a:t>LaTeX</a:t>
            </a:r>
            <a:endParaRPr lang="en-US" dirty="0"/>
          </a:p>
          <a:p>
            <a:endParaRPr lang="en-US" dirty="0"/>
          </a:p>
          <a:p>
            <a:r>
              <a:rPr lang="en-US" dirty="0"/>
              <a:t>I will provide a couple tutorials, guides, and templates when the first assignment is given out</a:t>
            </a:r>
          </a:p>
          <a:p>
            <a:endParaRPr lang="en-US" dirty="0"/>
          </a:p>
          <a:p>
            <a:r>
              <a:rPr lang="en-US" dirty="0"/>
              <a:t>You may not embed images of text or formulas!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446771"/>
            <a:ext cx="7958331" cy="1077229"/>
          </a:xfrm>
        </p:spPr>
        <p:txBody>
          <a:bodyPr/>
          <a:lstStyle/>
          <a:p>
            <a:r>
              <a:rPr lang="en-US" dirty="0"/>
              <a:t>On the subject of multiple curriculums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43000" y="1447800"/>
            <a:ext cx="4648200" cy="510540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dirty="0"/>
              <a:t>Some of you took </a:t>
            </a:r>
            <a:r>
              <a:rPr lang="en-US" b="1" i="1" u="sng" dirty="0"/>
              <a:t>CS 2150 (Old Curriculum)</a:t>
            </a:r>
          </a:p>
          <a:p>
            <a:endParaRPr lang="en-US" b="1" i="1" u="sng" dirty="0"/>
          </a:p>
          <a:p>
            <a:pPr marL="0" indent="0">
              <a:buNone/>
            </a:pPr>
            <a:r>
              <a:rPr lang="en-US" b="1" i="1" u="sng" dirty="0"/>
              <a:t>Benefits:</a:t>
            </a:r>
          </a:p>
          <a:p>
            <a:pPr lvl="1"/>
            <a:r>
              <a:rPr lang="en-US" dirty="0"/>
              <a:t>First two modules are mostly review</a:t>
            </a:r>
          </a:p>
          <a:p>
            <a:pPr lvl="1"/>
            <a:r>
              <a:rPr lang="en-US" dirty="0"/>
              <a:t>Some homework familiar (not many)</a:t>
            </a:r>
          </a:p>
          <a:p>
            <a:pPr marL="0" indent="0">
              <a:buNone/>
            </a:pPr>
            <a:r>
              <a:rPr lang="en-US" b="1" i="1" u="sng" dirty="0"/>
              <a:t>Issues: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You “missed” sorting algorithms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Will need to teach yourself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2D7E807-803C-9349-901E-DE68786F43AA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>
          <a:xfrm>
            <a:off x="6172200" y="1447800"/>
            <a:ext cx="5105400" cy="5105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en-US" dirty="0"/>
              <a:t>Some of you took </a:t>
            </a:r>
            <a:r>
              <a:rPr lang="en-US" b="1" i="1" u="sng" dirty="0"/>
              <a:t>CS 2100 (New Curriculum)</a:t>
            </a:r>
          </a:p>
          <a:p>
            <a:pPr fontAlgn="auto"/>
            <a:endParaRPr lang="en-US" b="1" i="1" u="sng" dirty="0"/>
          </a:p>
          <a:p>
            <a:pPr fontAlgn="auto"/>
            <a:r>
              <a:rPr lang="en-US" b="1" i="1" u="sng" dirty="0"/>
              <a:t>Benefits:</a:t>
            </a:r>
          </a:p>
          <a:p>
            <a:pPr lvl="1" fontAlgn="auto"/>
            <a:r>
              <a:rPr lang="en-US" dirty="0"/>
              <a:t>No duplicate material</a:t>
            </a:r>
          </a:p>
          <a:p>
            <a:pPr lvl="1" fontAlgn="auto"/>
            <a:r>
              <a:rPr lang="en-US" dirty="0"/>
              <a:t>Learn graphs all at once!</a:t>
            </a:r>
          </a:p>
          <a:p>
            <a:pPr lvl="1" fontAlgn="auto"/>
            <a:r>
              <a:rPr lang="en-US" dirty="0"/>
              <a:t>More low-level programming experience (yay!)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DC06E-652D-CD40-8782-E878E11BC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of Online Code Etc.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2A69A9-9079-244C-BEAE-11CF7ACAB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7800" y="1722456"/>
            <a:ext cx="9420888" cy="4830744"/>
          </a:xfrm>
        </p:spPr>
        <p:txBody>
          <a:bodyPr>
            <a:normAutofit fontScale="85000" lnSpcReduction="10000"/>
          </a:bodyPr>
          <a:lstStyle/>
          <a:p>
            <a:r>
              <a:rPr lang="en-US" u="sng" dirty="0"/>
              <a:t>Studying</a:t>
            </a:r>
            <a:r>
              <a:rPr lang="en-US" dirty="0"/>
              <a:t> code online is permitted </a:t>
            </a:r>
            <a:r>
              <a:rPr lang="en-US" u="sng" dirty="0"/>
              <a:t>but only</a:t>
            </a:r>
            <a:r>
              <a:rPr lang="en-US" dirty="0"/>
              <a:t> for getting ideas</a:t>
            </a:r>
          </a:p>
          <a:p>
            <a:r>
              <a:rPr lang="en-US" dirty="0"/>
              <a:t>Copying or reusing code from an online source violates the pledge</a:t>
            </a:r>
          </a:p>
          <a:p>
            <a:pPr lvl="1"/>
            <a:r>
              <a:rPr lang="en-US" dirty="0"/>
              <a:t>You must cite sources of any online code you use in this way in a comment in your source file(s)</a:t>
            </a:r>
          </a:p>
          <a:p>
            <a:pPr lvl="1"/>
            <a:endParaRPr lang="en-US" dirty="0"/>
          </a:p>
          <a:p>
            <a:r>
              <a:rPr lang="en-US" dirty="0"/>
              <a:t>Remember:  the purpose of the homework is</a:t>
            </a:r>
          </a:p>
          <a:p>
            <a:pPr lvl="1"/>
            <a:r>
              <a:rPr lang="en-US" dirty="0"/>
              <a:t>To </a:t>
            </a:r>
            <a:r>
              <a:rPr lang="en-US" b="1" i="1" u="sng" dirty="0"/>
              <a:t>practice</a:t>
            </a:r>
            <a:r>
              <a:rPr lang="en-US" dirty="0"/>
              <a:t> in an environment that is lower-stress</a:t>
            </a:r>
          </a:p>
          <a:p>
            <a:pPr lvl="1"/>
            <a:r>
              <a:rPr lang="en-US" dirty="0"/>
              <a:t>To </a:t>
            </a:r>
            <a:r>
              <a:rPr lang="en-US" b="1" i="1" u="sng" dirty="0"/>
              <a:t>push yourself </a:t>
            </a:r>
            <a:r>
              <a:rPr lang="en-US" dirty="0"/>
              <a:t>to solve algorithms problems to prepare you for the quizzes, NOT just to get a grade.</a:t>
            </a:r>
          </a:p>
          <a:p>
            <a:pPr lvl="1"/>
            <a:r>
              <a:rPr lang="en-US" dirty="0"/>
              <a:t>To </a:t>
            </a:r>
            <a:r>
              <a:rPr lang="en-US" b="1" i="1" u="sng" dirty="0"/>
              <a:t>tinker and experiment </a:t>
            </a:r>
            <a:r>
              <a:rPr lang="en-US" dirty="0"/>
              <a:t>with your code (e.g., what happens if I slightly change the base case on this algorithm)</a:t>
            </a:r>
          </a:p>
          <a:p>
            <a:pPr lvl="1"/>
            <a:r>
              <a:rPr lang="en-US" dirty="0"/>
              <a:t>To focus on </a:t>
            </a:r>
            <a:r>
              <a:rPr lang="en-US" b="1" i="1" u="sng" dirty="0"/>
              <a:t>attempting to solve problems yourself </a:t>
            </a:r>
            <a:r>
              <a:rPr lang="en-US" dirty="0"/>
              <a:t>before asking others for assistance.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6136DFE-FBB4-E24C-ABB6-77FCF4FCA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9259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in groups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1305446" y="1441730"/>
            <a:ext cx="9819754" cy="5035270"/>
          </a:xfrm>
        </p:spPr>
        <p:txBody>
          <a:bodyPr>
            <a:normAutofit/>
          </a:bodyPr>
          <a:lstStyle/>
          <a:p>
            <a:r>
              <a:rPr lang="en-US" dirty="0"/>
              <a:t>For the homework, you may work together in groups of 5 or less to discuss the algorithmic aspects ONLY</a:t>
            </a:r>
          </a:p>
          <a:p>
            <a:pPr lvl="1"/>
            <a:r>
              <a:rPr lang="en-US" dirty="0"/>
              <a:t>State who you worked with (in code comments)</a:t>
            </a:r>
          </a:p>
          <a:p>
            <a:pPr lvl="1"/>
            <a:r>
              <a:rPr lang="en-US" dirty="0"/>
              <a:t>Do not look at or copy another student’s code!</a:t>
            </a:r>
          </a:p>
          <a:p>
            <a:r>
              <a:rPr lang="en-US" dirty="0"/>
              <a:t>For the written homeworks, you may work together in groups of 5 or less, but you MUST:</a:t>
            </a:r>
          </a:p>
          <a:p>
            <a:pPr lvl="1"/>
            <a:r>
              <a:rPr lang="en-US" dirty="0"/>
              <a:t>State who you worked with</a:t>
            </a:r>
          </a:p>
          <a:p>
            <a:pPr lvl="1"/>
            <a:r>
              <a:rPr lang="en-US" dirty="0"/>
              <a:t>Type up your own assignment!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31</a:t>
            </a:fld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Academic Integrity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6254" y="1828800"/>
            <a:ext cx="5562600" cy="47244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Collaboration allowed and encouraged!</a:t>
            </a:r>
          </a:p>
          <a:p>
            <a:pPr lvl="1"/>
            <a:r>
              <a:rPr lang="en-US" dirty="0"/>
              <a:t>But only within your groups of up to 5 per assignment (you + 4 more)</a:t>
            </a:r>
          </a:p>
          <a:p>
            <a:r>
              <a:rPr lang="en-US" dirty="0"/>
              <a:t>Write-ups/code written independently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DO NOT share written solutions / code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DO NOT share documents (ex: Overleaf)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DO NOT share debugging of code</a:t>
            </a:r>
          </a:p>
          <a:p>
            <a:r>
              <a:rPr lang="en-US" dirty="0">
                <a:solidFill>
                  <a:srgbClr val="FF0000"/>
                </a:solidFill>
              </a:rPr>
              <a:t>DO NOT seek published solutions online</a:t>
            </a:r>
          </a:p>
          <a:p>
            <a:r>
              <a:rPr lang="en-US" dirty="0"/>
              <a:t>Be able to explain any solution you submit!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We will find those who don’t do the right thing.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B3EB379-62DF-4491-BBCC-5137CD8F09E6}"/>
              </a:ext>
            </a:extLst>
          </p:cNvPr>
          <p:cNvGrpSpPr/>
          <p:nvPr/>
        </p:nvGrpSpPr>
        <p:grpSpPr>
          <a:xfrm>
            <a:off x="8078123" y="3962401"/>
            <a:ext cx="1980277" cy="1771651"/>
            <a:chOff x="8326527" y="4343400"/>
            <a:chExt cx="2640369" cy="236220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FAD62C0-7E32-4E41-A439-437A42EB03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326527" y="4676829"/>
              <a:ext cx="2640369" cy="1477638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7" name="&quot;No&quot; Symbol 7">
              <a:extLst>
                <a:ext uri="{FF2B5EF4-FFF2-40B4-BE49-F238E27FC236}">
                  <a16:creationId xmlns:a16="http://schemas.microsoft.com/office/drawing/2014/main" id="{481BA617-ADD4-42D8-BBE9-2F922C116728}"/>
                </a:ext>
              </a:extLst>
            </p:cNvPr>
            <p:cNvSpPr/>
            <p:nvPr/>
          </p:nvSpPr>
          <p:spPr>
            <a:xfrm>
              <a:off x="8501503" y="4343400"/>
              <a:ext cx="2362201" cy="2362201"/>
            </a:xfrm>
            <a:prstGeom prst="noSmoking">
              <a:avLst>
                <a:gd name="adj" fmla="val 9414"/>
              </a:avLst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1577348-F108-4966-A808-BC996EA6F42F}"/>
              </a:ext>
            </a:extLst>
          </p:cNvPr>
          <p:cNvGrpSpPr/>
          <p:nvPr/>
        </p:nvGrpSpPr>
        <p:grpSpPr>
          <a:xfrm>
            <a:off x="8136829" y="1812466"/>
            <a:ext cx="1914137" cy="1771651"/>
            <a:chOff x="8425303" y="1501219"/>
            <a:chExt cx="2552183" cy="236220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B871F85-F248-4C9C-8D10-D4F815BEC4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425303" y="1599509"/>
              <a:ext cx="2552183" cy="1979023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9" name="&quot;No&quot; Symbol 4">
              <a:extLst>
                <a:ext uri="{FF2B5EF4-FFF2-40B4-BE49-F238E27FC236}">
                  <a16:creationId xmlns:a16="http://schemas.microsoft.com/office/drawing/2014/main" id="{192C3FA9-D1AB-4F22-9C79-26087AAA8849}"/>
                </a:ext>
              </a:extLst>
            </p:cNvPr>
            <p:cNvSpPr/>
            <p:nvPr/>
          </p:nvSpPr>
          <p:spPr>
            <a:xfrm>
              <a:off x="8501503" y="1501219"/>
              <a:ext cx="2362201" cy="2362201"/>
            </a:xfrm>
            <a:prstGeom prst="noSmoking">
              <a:avLst>
                <a:gd name="adj" fmla="val 9414"/>
              </a:avLst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5420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What you know already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524000" y="1671017"/>
            <a:ext cx="9372600" cy="480598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Definition of an algorithm</a:t>
            </a:r>
          </a:p>
          <a:p>
            <a:r>
              <a:rPr lang="en-US" dirty="0"/>
              <a:t>Definition of algorithm “complexity”</a:t>
            </a:r>
          </a:p>
          <a:p>
            <a:r>
              <a:rPr lang="en-US" dirty="0"/>
              <a:t>Measuring worst-case complexity</a:t>
            </a:r>
          </a:p>
          <a:p>
            <a:r>
              <a:rPr lang="en-US" dirty="0"/>
              <a:t>Cost as a function of input size</a:t>
            </a:r>
          </a:p>
          <a:p>
            <a:r>
              <a:rPr lang="en-US" dirty="0"/>
              <a:t>Asymptotic rate of growth: Big-Oh, Big-Theta</a:t>
            </a:r>
          </a:p>
          <a:p>
            <a:r>
              <a:rPr lang="en-US" dirty="0"/>
              <a:t>Relative ordering of rates of growth</a:t>
            </a:r>
          </a:p>
          <a:p>
            <a:r>
              <a:rPr lang="en-US" dirty="0"/>
              <a:t>Analyzing an algorithm's cost:</a:t>
            </a:r>
          </a:p>
          <a:p>
            <a:pPr lvl="1"/>
            <a:r>
              <a:rPr lang="en-US" dirty="0"/>
              <a:t>sequences, loops, if/else, functions, recursion</a:t>
            </a:r>
          </a:p>
          <a:p>
            <a:r>
              <a:rPr lang="en-US" dirty="0"/>
              <a:t>Focus on counting one particular statement or operation; don’t count all statements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981200" y="533400"/>
            <a:ext cx="8686800" cy="990600"/>
          </a:xfrm>
        </p:spPr>
        <p:txBody>
          <a:bodyPr>
            <a:normAutofit/>
          </a:bodyPr>
          <a:lstStyle/>
          <a:p>
            <a:r>
              <a:rPr lang="en-US" dirty="0"/>
              <a:t>What you know already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98061" y="1447800"/>
            <a:ext cx="9046139" cy="4638584"/>
          </a:xfrm>
        </p:spPr>
        <p:txBody>
          <a:bodyPr/>
          <a:lstStyle/>
          <a:p>
            <a:r>
              <a:rPr lang="en-US" dirty="0"/>
              <a:t>Problems and their solutions:</a:t>
            </a:r>
          </a:p>
          <a:p>
            <a:pPr lvl="1"/>
            <a:r>
              <a:rPr lang="en-US" dirty="0"/>
              <a:t>Linear data structures vs. tree data structures</a:t>
            </a:r>
          </a:p>
          <a:p>
            <a:pPr lvl="1"/>
            <a:r>
              <a:rPr lang="en-US" dirty="0"/>
              <a:t>Searching: linear/sequential search, binary search (?), hashing</a:t>
            </a:r>
          </a:p>
          <a:p>
            <a:pPr lvl="1"/>
            <a:r>
              <a:rPr lang="en-US" dirty="0"/>
              <a:t>Sorting:  quicksort, </a:t>
            </a:r>
            <a:r>
              <a:rPr lang="en-US" dirty="0" err="1"/>
              <a:t>mergesort</a:t>
            </a:r>
            <a:r>
              <a:rPr lang="en-US" dirty="0"/>
              <a:t> in CS2100</a:t>
            </a:r>
          </a:p>
          <a:p>
            <a:pPr lvl="1"/>
            <a:r>
              <a:rPr lang="en-US" dirty="0"/>
              <a:t>Priority Queue ADT and Heap Implementation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981200" y="533400"/>
            <a:ext cx="8686800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What you know already from all your courses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700517" y="1646256"/>
            <a:ext cx="9272283" cy="4754544"/>
          </a:xfrm>
        </p:spPr>
        <p:txBody>
          <a:bodyPr/>
          <a:lstStyle/>
          <a:p>
            <a:r>
              <a:rPr lang="en-US" dirty="0"/>
              <a:t>Examples of Algorithm design methods:</a:t>
            </a:r>
          </a:p>
          <a:p>
            <a:pPr lvl="1"/>
            <a:r>
              <a:rPr lang="en-US" dirty="0"/>
              <a:t>Divide and Conquer (quicksort, </a:t>
            </a:r>
            <a:r>
              <a:rPr lang="en-US" dirty="0" err="1"/>
              <a:t>mergesort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Greedy (though you didn’t call it this)</a:t>
            </a:r>
          </a:p>
          <a:p>
            <a:pPr lvl="1"/>
            <a:r>
              <a:rPr lang="en-US" dirty="0"/>
              <a:t>Dynamic programming (</a:t>
            </a:r>
            <a:r>
              <a:rPr lang="en-US" dirty="0" err="1"/>
              <a:t>fibonacci</a:t>
            </a:r>
            <a:r>
              <a:rPr lang="en-US" dirty="0"/>
              <a:t> numbers, Floyd-</a:t>
            </a:r>
            <a:r>
              <a:rPr lang="en-US" dirty="0" err="1"/>
              <a:t>Warshall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NP-complete (traveling salesperson. Have you seen this?)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/>
              <a:t>What you know already from Discrete Math and Theory of Computation…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76400" y="1846466"/>
            <a:ext cx="9396740" cy="4818362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From CS2102:</a:t>
            </a:r>
          </a:p>
          <a:p>
            <a:pPr lvl="1"/>
            <a:r>
              <a:rPr lang="en-US" dirty="0"/>
              <a:t>Proofs: induction, contradiction</a:t>
            </a:r>
          </a:p>
          <a:p>
            <a:pPr lvl="2"/>
            <a:r>
              <a:rPr lang="en-US" dirty="0"/>
              <a:t>If you are uncomfortable with these two, review them NOW!</a:t>
            </a:r>
          </a:p>
          <a:p>
            <a:pPr lvl="1"/>
            <a:r>
              <a:rPr lang="en-US" dirty="0"/>
              <a:t>Counting, probability, </a:t>
            </a:r>
            <a:r>
              <a:rPr lang="en-US" dirty="0" err="1"/>
              <a:t>combinatorics</a:t>
            </a:r>
            <a:r>
              <a:rPr lang="en-US" dirty="0"/>
              <a:t>, permutations</a:t>
            </a:r>
          </a:p>
          <a:p>
            <a:endParaRPr lang="en-US" dirty="0"/>
          </a:p>
          <a:p>
            <a:r>
              <a:rPr lang="en-US" dirty="0"/>
              <a:t>From some earlier math class:</a:t>
            </a:r>
          </a:p>
          <a:p>
            <a:pPr lvl="1"/>
            <a:r>
              <a:rPr lang="en-US" dirty="0"/>
              <a:t>Exponents, logarithms, limits, differentiation on polynomials and other simple functions</a:t>
            </a:r>
          </a:p>
          <a:p>
            <a:endParaRPr lang="en-US" dirty="0"/>
          </a:p>
          <a:p>
            <a:r>
              <a:rPr lang="en-US" dirty="0"/>
              <a:t>From CS3102 (if you have taken it)</a:t>
            </a:r>
          </a:p>
          <a:p>
            <a:pPr lvl="1"/>
            <a:r>
              <a:rPr lang="en-US" dirty="0"/>
              <a:t>Maturity in mathematics and computing theory</a:t>
            </a:r>
          </a:p>
          <a:p>
            <a:pPr lvl="1"/>
            <a:r>
              <a:rPr lang="en-US" dirty="0"/>
              <a:t>Ability to do proofs</a:t>
            </a:r>
          </a:p>
          <a:p>
            <a:pPr lvl="1"/>
            <a:r>
              <a:rPr lang="en-US" dirty="0"/>
              <a:t>Abstract models of computation, such as Turing machines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Questions?  Concerns?  Wrath to vent?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first algorithm: making change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OK… But What’s It Really All About?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752600" y="1772212"/>
            <a:ext cx="9244340" cy="4740216"/>
          </a:xfrm>
        </p:spPr>
        <p:txBody>
          <a:bodyPr>
            <a:normAutofit/>
          </a:bodyPr>
          <a:lstStyle/>
          <a:p>
            <a:r>
              <a:rPr lang="en-US" dirty="0"/>
              <a:t>Let’s illustrate some ideas you’ll see throughout the course</a:t>
            </a:r>
          </a:p>
          <a:p>
            <a:pPr lvl="1"/>
            <a:r>
              <a:rPr lang="en-US" dirty="0"/>
              <a:t>Using one example</a:t>
            </a:r>
          </a:p>
          <a:p>
            <a:r>
              <a:rPr lang="en-US" dirty="0"/>
              <a:t>Concepts:</a:t>
            </a:r>
          </a:p>
          <a:p>
            <a:pPr lvl="1"/>
            <a:r>
              <a:rPr lang="en-US" dirty="0"/>
              <a:t>Describing an algorithm</a:t>
            </a:r>
          </a:p>
          <a:p>
            <a:pPr lvl="1"/>
            <a:r>
              <a:rPr lang="en-US" dirty="0"/>
              <a:t>Measuring algorithm efficiency</a:t>
            </a:r>
          </a:p>
          <a:p>
            <a:pPr lvl="1"/>
            <a:r>
              <a:rPr lang="en-US" dirty="0"/>
              <a:t>Families or types of problems</a:t>
            </a:r>
          </a:p>
          <a:p>
            <a:pPr lvl="1"/>
            <a:r>
              <a:rPr lang="en-US" dirty="0"/>
              <a:t>Algorithm design strategies</a:t>
            </a:r>
          </a:p>
          <a:p>
            <a:pPr lvl="2"/>
            <a:r>
              <a:rPr lang="en-US" dirty="0"/>
              <a:t>Alternative strategies</a:t>
            </a:r>
          </a:p>
          <a:p>
            <a:pPr lvl="1"/>
            <a:r>
              <a:rPr lang="en-US" dirty="0"/>
              <a:t>Lower bounds and optimal algorithms</a:t>
            </a:r>
          </a:p>
          <a:p>
            <a:pPr lvl="1"/>
            <a:r>
              <a:rPr lang="en-US" dirty="0"/>
              <a:t>Problems that seem very hard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General Info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905000" y="1371600"/>
            <a:ext cx="8255000" cy="4800600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See syllabus on course website for general information</a:t>
            </a:r>
          </a:p>
          <a:p>
            <a:r>
              <a:rPr lang="en-US" dirty="0"/>
              <a:t>Pre-requisites:</a:t>
            </a:r>
          </a:p>
          <a:p>
            <a:pPr lvl="1"/>
            <a:r>
              <a:rPr lang="en-US" dirty="0"/>
              <a:t>Old curriculum: CS2150 (with C- or better)</a:t>
            </a:r>
          </a:p>
          <a:p>
            <a:pPr lvl="1"/>
            <a:r>
              <a:rPr lang="en-US" dirty="0"/>
              <a:t>New Curriculum: CS2100 and CS2120 and CS 2130</a:t>
            </a:r>
          </a:p>
          <a:p>
            <a:pPr lvl="1"/>
            <a:r>
              <a:rPr lang="en-US" dirty="0"/>
              <a:t>Math topics: proof by induction, proof by contradiction, exponents, logarithms, limits, simple differentiations (covered in APMA 1090 or MATH 1210 or MATH 1310)</a:t>
            </a:r>
          </a:p>
          <a:p>
            <a:r>
              <a:rPr lang="en-US" dirty="0"/>
              <a:t>Teaching Assistants</a:t>
            </a:r>
          </a:p>
          <a:p>
            <a:pPr lvl="1"/>
            <a:r>
              <a:rPr lang="en-US" dirty="0"/>
              <a:t>Graduates (1):</a:t>
            </a:r>
          </a:p>
          <a:p>
            <a:pPr lvl="2"/>
            <a:r>
              <a:rPr lang="en-US" dirty="0"/>
              <a:t>TBD</a:t>
            </a:r>
          </a:p>
          <a:p>
            <a:pPr lvl="1"/>
            <a:r>
              <a:rPr lang="en-US" dirty="0"/>
              <a:t>Undergraduates (~30)</a:t>
            </a:r>
          </a:p>
          <a:p>
            <a:pPr lvl="2"/>
            <a:r>
              <a:rPr lang="en-US" dirty="0"/>
              <a:t>We should have enough undergraduate support!</a:t>
            </a:r>
          </a:p>
          <a:p>
            <a:pPr lvl="1"/>
            <a:r>
              <a:rPr lang="en-US" dirty="0"/>
              <a:t>Both will hold office hours, which will start next week</a:t>
            </a:r>
          </a:p>
          <a:p>
            <a:pPr lvl="2"/>
            <a:r>
              <a:rPr lang="en-US" dirty="0"/>
              <a:t>Locations and hours mostly set on course website</a:t>
            </a:r>
          </a:p>
          <a:p>
            <a:pPr lvl="1"/>
            <a:r>
              <a:rPr lang="en-US" dirty="0"/>
              <a:t>Also, we’ll use Piazza for questions and Discord for office hours</a:t>
            </a:r>
          </a:p>
          <a:p>
            <a:pPr lvl="2"/>
            <a:r>
              <a:rPr lang="en-US" dirty="0"/>
              <a:t>Post all questions about HW, topics, etc. to Piazza NOT email to instructors!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13114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/>
              <a:t>Everyone Already Knows Many Algorithms! </a:t>
            </a:r>
          </a:p>
        </p:txBody>
      </p:sp>
      <p:sp>
        <p:nvSpPr>
          <p:cNvPr id="316419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774261" y="1600200"/>
            <a:ext cx="9046139" cy="4638584"/>
          </a:xfrm>
        </p:spPr>
        <p:txBody>
          <a:bodyPr/>
          <a:lstStyle/>
          <a:p>
            <a:r>
              <a:rPr lang="en-US" dirty="0"/>
              <a:t>Worked retail? You know how to make change!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My item costs $4.37.  I give you a five dollar bill.  What do you give me in change?</a:t>
            </a:r>
          </a:p>
          <a:p>
            <a:pPr lvl="1"/>
            <a:r>
              <a:rPr lang="en-US" dirty="0"/>
              <a:t>Answer: two quarters, a dime, three pennies</a:t>
            </a:r>
          </a:p>
          <a:p>
            <a:pPr lvl="1"/>
            <a:r>
              <a:rPr lang="en-US" dirty="0"/>
              <a:t>Why? How do we figure that out?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Making Change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295400" y="1493856"/>
            <a:ext cx="9866702" cy="505934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problem: </a:t>
            </a:r>
          </a:p>
          <a:p>
            <a:pPr lvl="1"/>
            <a:r>
              <a:rPr lang="en-US" dirty="0"/>
              <a:t>Give back the right amount of change, and…</a:t>
            </a:r>
          </a:p>
          <a:p>
            <a:pPr lvl="1"/>
            <a:r>
              <a:rPr lang="en-US" dirty="0"/>
              <a:t>Return the fewest number of coins!</a:t>
            </a:r>
          </a:p>
          <a:p>
            <a:r>
              <a:rPr lang="en-US" dirty="0"/>
              <a:t>Inputs: the dollar-amount to return</a:t>
            </a:r>
          </a:p>
          <a:p>
            <a:pPr lvl="1"/>
            <a:r>
              <a:rPr lang="en-US" dirty="0"/>
              <a:t>Also, the set of possible coins. (Do we have half-dollars?  That affects the answer we give.)</a:t>
            </a:r>
          </a:p>
          <a:p>
            <a:r>
              <a:rPr lang="en-US" dirty="0"/>
              <a:t>Output: a set of coins</a:t>
            </a:r>
          </a:p>
          <a:p>
            <a:endParaRPr lang="en-US" dirty="0"/>
          </a:p>
          <a:p>
            <a:r>
              <a:rPr lang="en-US" dirty="0"/>
              <a:t>Note this problem statement is simply a transformation</a:t>
            </a:r>
          </a:p>
          <a:p>
            <a:pPr lvl="1"/>
            <a:r>
              <a:rPr lang="en-US" dirty="0"/>
              <a:t>Given input, generate output with certain properties</a:t>
            </a:r>
          </a:p>
          <a:p>
            <a:pPr lvl="1"/>
            <a:r>
              <a:rPr lang="en-US" dirty="0"/>
              <a:t>No statement about how to do it.</a:t>
            </a:r>
          </a:p>
          <a:p>
            <a:r>
              <a:rPr lang="en-US" dirty="0"/>
              <a:t>Can you describe the algorithm you use?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A Change Algorithm</a:t>
            </a:r>
          </a:p>
        </p:txBody>
      </p:sp>
      <p:sp>
        <p:nvSpPr>
          <p:cNvPr id="31846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704312" y="1570056"/>
            <a:ext cx="9420888" cy="4830744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Consider the largest coin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How many go into the amount left?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 that many of that coin to the output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Subtract the amount for those coins from the amount left to return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the amount left is zero, done!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not, consider next largest coin, and go back to Step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Is this a “good” algorithm?</a:t>
            </a:r>
          </a:p>
        </p:txBody>
      </p:sp>
      <p:sp>
        <p:nvSpPr>
          <p:cNvPr id="353283" name="Rectangle 3"/>
          <p:cNvSpPr>
            <a:spLocks noGrp="1" noChangeArrowheads="1"/>
          </p:cNvSpPr>
          <p:nvPr>
            <p:ph idx="1"/>
          </p:nvPr>
        </p:nvSpPr>
        <p:spPr>
          <a:xfrm>
            <a:off x="1295400" y="1447800"/>
            <a:ext cx="9866702" cy="5059344"/>
          </a:xfrm>
        </p:spPr>
        <p:txBody>
          <a:bodyPr>
            <a:normAutofit/>
          </a:bodyPr>
          <a:lstStyle/>
          <a:p>
            <a:r>
              <a:rPr lang="en-US" dirty="0"/>
              <a:t>What makes an algorithm “good”?</a:t>
            </a:r>
          </a:p>
          <a:p>
            <a:pPr lvl="1"/>
            <a:r>
              <a:rPr lang="en-US" dirty="0"/>
              <a:t>Is it fast?</a:t>
            </a:r>
          </a:p>
          <a:p>
            <a:pPr lvl="1"/>
            <a:r>
              <a:rPr lang="en-US" dirty="0"/>
              <a:t>Does it ALWAYS work (return fewest number of coins for all inputs)?</a:t>
            </a:r>
          </a:p>
          <a:p>
            <a:pPr lvl="1"/>
            <a:r>
              <a:rPr lang="en-US" dirty="0"/>
              <a:t>Are there other changes to the problem that might make this algorithm no longer work?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Evaluating Our Greedy Algorithm</a:t>
            </a:r>
          </a:p>
        </p:txBody>
      </p:sp>
      <p:sp>
        <p:nvSpPr>
          <p:cNvPr id="354307" name="Rectangle 3"/>
          <p:cNvSpPr>
            <a:spLocks noGrp="1" noChangeArrowheads="1"/>
          </p:cNvSpPr>
          <p:nvPr>
            <p:ph idx="1"/>
          </p:nvPr>
        </p:nvSpPr>
        <p:spPr>
          <a:xfrm>
            <a:off x="1600200" y="1760270"/>
            <a:ext cx="9198539" cy="471673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How much work does it do?</a:t>
            </a:r>
          </a:p>
          <a:p>
            <a:pPr lvl="1"/>
            <a:r>
              <a:rPr lang="en-US" dirty="0"/>
              <a:t>Say C is the amount of change, and N is the number of coins in our coin-set</a:t>
            </a:r>
          </a:p>
          <a:p>
            <a:pPr lvl="1"/>
            <a:r>
              <a:rPr lang="en-US" dirty="0"/>
              <a:t>Loop at most N times, and inside the loop we do:</a:t>
            </a:r>
          </a:p>
          <a:p>
            <a:pPr lvl="2"/>
            <a:r>
              <a:rPr lang="en-US" dirty="0"/>
              <a:t>A division</a:t>
            </a:r>
          </a:p>
          <a:p>
            <a:pPr lvl="2"/>
            <a:r>
              <a:rPr lang="en-US" dirty="0"/>
              <a:t>Add something to the output list</a:t>
            </a:r>
          </a:p>
          <a:p>
            <a:pPr lvl="2"/>
            <a:r>
              <a:rPr lang="en-US" dirty="0"/>
              <a:t>A subtraction, and a test</a:t>
            </a:r>
          </a:p>
          <a:p>
            <a:pPr lvl="1"/>
            <a:r>
              <a:rPr lang="en-US" dirty="0"/>
              <a:t>We say this is O(N), or linear in terms of the size of the coin-set</a:t>
            </a:r>
          </a:p>
          <a:p>
            <a:r>
              <a:rPr lang="en-US" dirty="0"/>
              <a:t>Could we do better?</a:t>
            </a:r>
          </a:p>
          <a:p>
            <a:pPr lvl="1"/>
            <a:r>
              <a:rPr lang="en-US" dirty="0"/>
              <a:t>Is this an </a:t>
            </a:r>
            <a:r>
              <a:rPr lang="en-US" i="1" dirty="0"/>
              <a:t>optimal algorithm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We need to do a proof somehow to show this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You’re Being Greedy!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524000" y="1760270"/>
            <a:ext cx="9198539" cy="471673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This algorithm is an example of a family of algorithms called </a:t>
            </a:r>
            <a:r>
              <a:rPr lang="en-US" i="1" dirty="0"/>
              <a:t>greedy algorithms</a:t>
            </a:r>
          </a:p>
          <a:p>
            <a:r>
              <a:rPr lang="en-US" dirty="0"/>
              <a:t>Suitable for optimization problems</a:t>
            </a:r>
          </a:p>
          <a:p>
            <a:pPr lvl="1"/>
            <a:r>
              <a:rPr lang="en-US" dirty="0"/>
              <a:t>There are many </a:t>
            </a:r>
            <a:r>
              <a:rPr lang="en-US" i="1" dirty="0"/>
              <a:t>feasible answers </a:t>
            </a:r>
            <a:r>
              <a:rPr lang="en-US" dirty="0"/>
              <a:t>that add up to the right amount, but one is optimal or best (fewest coins)</a:t>
            </a:r>
          </a:p>
          <a:p>
            <a:r>
              <a:rPr lang="en-US" dirty="0"/>
              <a:t>Immediately greedy: at each step, choose what looks best now.  No “look-ahead” into the future!</a:t>
            </a:r>
          </a:p>
          <a:p>
            <a:endParaRPr lang="en-US" dirty="0"/>
          </a:p>
          <a:p>
            <a:r>
              <a:rPr lang="en-US" dirty="0"/>
              <a:t>What’s an optimization problem?</a:t>
            </a:r>
          </a:p>
          <a:p>
            <a:pPr lvl="1"/>
            <a:r>
              <a:rPr lang="en-US" dirty="0"/>
              <a:t>Some subset or combination of values satisfies problem constraints (feasible solutions)</a:t>
            </a:r>
          </a:p>
          <a:p>
            <a:pPr lvl="1"/>
            <a:r>
              <a:rPr lang="en-US" dirty="0"/>
              <a:t>But, a way of comparing these.  One is best: the optimal solution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Another Change Algorithm</a:t>
            </a:r>
          </a:p>
        </p:txBody>
      </p:sp>
      <p:sp>
        <p:nvSpPr>
          <p:cNvPr id="315395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00200" y="1752600"/>
            <a:ext cx="9198539" cy="471673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Give me another way to do this?</a:t>
            </a:r>
          </a:p>
          <a:p>
            <a:endParaRPr lang="en-US" dirty="0"/>
          </a:p>
          <a:p>
            <a:r>
              <a:rPr lang="en-US" dirty="0"/>
              <a:t>Brute force:</a:t>
            </a:r>
          </a:p>
          <a:p>
            <a:pPr lvl="1"/>
            <a:r>
              <a:rPr lang="en-US" dirty="0"/>
              <a:t>Generate all possible combinations of coins that add up to the required amount</a:t>
            </a:r>
          </a:p>
          <a:p>
            <a:pPr lvl="1"/>
            <a:r>
              <a:rPr lang="en-US" dirty="0"/>
              <a:t>From these, choose the one with smallest number</a:t>
            </a:r>
          </a:p>
          <a:p>
            <a:r>
              <a:rPr lang="en-US" dirty="0"/>
              <a:t>What would you say about this approach?</a:t>
            </a:r>
          </a:p>
          <a:p>
            <a:endParaRPr lang="en-US" dirty="0"/>
          </a:p>
          <a:p>
            <a:r>
              <a:rPr lang="en-US" dirty="0"/>
              <a:t>There are other ways to solve this problem</a:t>
            </a:r>
          </a:p>
          <a:p>
            <a:pPr lvl="1"/>
            <a:r>
              <a:rPr lang="en-US" i="1" dirty="0"/>
              <a:t>Dynamic programming</a:t>
            </a:r>
            <a:r>
              <a:rPr lang="en-US" dirty="0"/>
              <a:t>: build a table of solutions to small </a:t>
            </a:r>
            <a:r>
              <a:rPr lang="en-US" dirty="0" err="1"/>
              <a:t>subproblems</a:t>
            </a:r>
            <a:r>
              <a:rPr lang="en-US" dirty="0"/>
              <a:t>, work your way 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Motivating problems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Motivating problem: Interval scheduling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914400"/>
            <a:ext cx="8380654" cy="4297344"/>
          </a:xfrm>
        </p:spPr>
        <p:txBody>
          <a:bodyPr/>
          <a:lstStyle/>
          <a:p>
            <a:r>
              <a:rPr lang="en-US" dirty="0"/>
              <a:t>Interval scheduling</a:t>
            </a:r>
          </a:p>
          <a:p>
            <a:pPr lvl="1"/>
            <a:r>
              <a:rPr lang="en-US" dirty="0"/>
              <a:t>Given a series of requests, each with a start time and end time, maximize the number of requests scheduled</a:t>
            </a:r>
          </a:p>
          <a:p>
            <a:pPr lvl="1"/>
            <a:r>
              <a:rPr lang="en-US" dirty="0"/>
              <a:t>This is solved by a </a:t>
            </a:r>
            <a:r>
              <a:rPr lang="en-US" i="1" dirty="0"/>
              <a:t>greedy </a:t>
            </a:r>
            <a:r>
              <a:rPr lang="en-US" dirty="0"/>
              <a:t>algorithm</a:t>
            </a:r>
          </a:p>
          <a:p>
            <a:pPr lvl="1"/>
            <a:r>
              <a:rPr lang="en-US" dirty="0"/>
              <a:t>Most of the CS 2150 algorithms you’ve seen are greedy algorithms: </a:t>
            </a:r>
            <a:r>
              <a:rPr lang="en-US" dirty="0" err="1"/>
              <a:t>Dijkstra’s</a:t>
            </a:r>
            <a:r>
              <a:rPr lang="en-US" dirty="0"/>
              <a:t> shortest path, both MST algorithms, etc.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48</a:t>
            </a:fld>
            <a:endParaRPr lang="en-US"/>
          </a:p>
        </p:txBody>
      </p:sp>
      <p:pic>
        <p:nvPicPr>
          <p:cNvPr id="4" name="Picture 2" descr="C:\WINDOWS\Desktop\Oh_type\kleinberg_GIF_01to10\kleinberg_01F04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/>
          <a:srcRect b="21358"/>
          <a:stretch>
            <a:fillRect/>
          </a:stretch>
        </p:blipFill>
        <p:spPr bwMode="auto">
          <a:xfrm>
            <a:off x="2362200" y="4419600"/>
            <a:ext cx="77724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457200"/>
            <a:ext cx="876300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Motivating problem: Weighted interval scheduling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9800" y="990600"/>
            <a:ext cx="7796540" cy="3616828"/>
          </a:xfrm>
        </p:spPr>
        <p:txBody>
          <a:bodyPr/>
          <a:lstStyle/>
          <a:p>
            <a:r>
              <a:rPr lang="en-US" dirty="0"/>
              <a:t>Weighted interval scheduling</a:t>
            </a:r>
          </a:p>
          <a:p>
            <a:pPr lvl="1"/>
            <a:r>
              <a:rPr lang="en-US" dirty="0"/>
              <a:t>Same as the regular interval scheduling, but in addition each request has a cost associated with it</a:t>
            </a:r>
          </a:p>
          <a:p>
            <a:pPr lvl="1"/>
            <a:r>
              <a:rPr lang="en-US" dirty="0"/>
              <a:t>The goal is to maximize the cost from scheduling the items</a:t>
            </a:r>
          </a:p>
          <a:p>
            <a:pPr lvl="1"/>
            <a:r>
              <a:rPr lang="en-US" dirty="0"/>
              <a:t>This is solved by </a:t>
            </a:r>
            <a:r>
              <a:rPr lang="en-US" i="1" dirty="0"/>
              <a:t>dynamic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49</a:t>
            </a:fld>
            <a:endParaRPr lang="en-US"/>
          </a:p>
        </p:txBody>
      </p:sp>
      <p:pic>
        <p:nvPicPr>
          <p:cNvPr id="5" name="Picture 2" descr="C:\WINDOWS\Desktop\Oh_type\kleinberg_GIF_01to10\kleinberg_01F04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/>
          <a:srcRect b="21358"/>
          <a:stretch>
            <a:fillRect/>
          </a:stretch>
        </p:blipFill>
        <p:spPr bwMode="auto">
          <a:xfrm>
            <a:off x="2209800" y="4267200"/>
            <a:ext cx="77724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714F9-F01E-7B4D-8EB0-3B151FAE6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Discord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0851DE-8B7D-3A4B-A735-7873D3097E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7061" y="1600200"/>
            <a:ext cx="9274739" cy="4755803"/>
          </a:xfrm>
        </p:spPr>
        <p:txBody>
          <a:bodyPr>
            <a:normAutofit/>
          </a:bodyPr>
          <a:lstStyle/>
          <a:p>
            <a:r>
              <a:rPr lang="en-US" dirty="0"/>
              <a:t>Much of our course communication will happen on Discord.</a:t>
            </a:r>
          </a:p>
          <a:p>
            <a:pPr lvl="1"/>
            <a:r>
              <a:rPr lang="en-US" dirty="0"/>
              <a:t>Class announcements (email used also)</a:t>
            </a:r>
          </a:p>
          <a:p>
            <a:pPr lvl="1"/>
            <a:r>
              <a:rPr lang="en-US" dirty="0"/>
              <a:t>Online Office Hours</a:t>
            </a:r>
          </a:p>
          <a:p>
            <a:pPr lvl="1"/>
            <a:r>
              <a:rPr lang="en-US" dirty="0"/>
              <a:t>General Q&amp;A with TAs, etc. (We will use Piazza too)</a:t>
            </a:r>
          </a:p>
          <a:p>
            <a:pPr lvl="2"/>
            <a:r>
              <a:rPr lang="en-US" dirty="0"/>
              <a:t>If you want instructors to see it, use Piazza</a:t>
            </a:r>
          </a:p>
          <a:p>
            <a:pPr lvl="2"/>
            <a:r>
              <a:rPr lang="en-US" dirty="0"/>
              <a:t>If someone else might search for this later, use Piazza</a:t>
            </a:r>
          </a:p>
          <a:p>
            <a:endParaRPr lang="en-US" dirty="0"/>
          </a:p>
          <a:p>
            <a:r>
              <a:rPr lang="en-US" dirty="0"/>
              <a:t>Will send out an invite link eventually. Not quite ready yet.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09C9D4-846F-D543-85FE-C390EBACF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94495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Motivating problem: Bipartite matching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885285"/>
            <a:ext cx="7796540" cy="3997828"/>
          </a:xfrm>
        </p:spPr>
        <p:txBody>
          <a:bodyPr/>
          <a:lstStyle/>
          <a:p>
            <a:r>
              <a:rPr lang="en-US" dirty="0"/>
              <a:t>Bipartite matching</a:t>
            </a:r>
          </a:p>
          <a:p>
            <a:pPr lvl="1"/>
            <a:r>
              <a:rPr lang="en-US" dirty="0"/>
              <a:t>Given a graph </a:t>
            </a:r>
            <a:r>
              <a:rPr lang="en-US" i="1" dirty="0"/>
              <a:t>G</a:t>
            </a:r>
            <a:r>
              <a:rPr lang="en-US" dirty="0"/>
              <a:t>, find the maximum sub-graph of </a:t>
            </a:r>
            <a:r>
              <a:rPr lang="en-US" i="1" dirty="0"/>
              <a:t>G</a:t>
            </a:r>
            <a:r>
              <a:rPr lang="en-US" dirty="0"/>
              <a:t> that partitions </a:t>
            </a:r>
            <a:r>
              <a:rPr lang="en-US" i="1" dirty="0"/>
              <a:t>G</a:t>
            </a:r>
            <a:r>
              <a:rPr lang="en-US" dirty="0"/>
              <a:t> into sets </a:t>
            </a:r>
            <a:r>
              <a:rPr lang="en-US" i="1" dirty="0"/>
              <a:t>X</a:t>
            </a:r>
            <a:r>
              <a:rPr lang="en-US" dirty="0"/>
              <a:t> and </a:t>
            </a:r>
            <a:r>
              <a:rPr lang="en-US" i="1" dirty="0"/>
              <a:t>Y</a:t>
            </a:r>
            <a:r>
              <a:rPr lang="en-US" dirty="0"/>
              <a:t> such that no node from </a:t>
            </a:r>
            <a:r>
              <a:rPr lang="en-US" i="1" dirty="0"/>
              <a:t>X</a:t>
            </a:r>
            <a:r>
              <a:rPr lang="en-US" dirty="0"/>
              <a:t> is connected to a node in </a:t>
            </a:r>
            <a:r>
              <a:rPr lang="en-US" i="1" dirty="0"/>
              <a:t>Y</a:t>
            </a:r>
            <a:r>
              <a:rPr lang="en-US" dirty="0"/>
              <a:t>, and vise-versa</a:t>
            </a:r>
          </a:p>
          <a:p>
            <a:pPr lvl="1" algn="l"/>
            <a:r>
              <a:rPr lang="en-US" dirty="0"/>
              <a:t>Example: given a series of requests, and </a:t>
            </a:r>
            <a:br>
              <a:rPr lang="en-US" dirty="0"/>
            </a:br>
            <a:r>
              <a:rPr lang="en-US" dirty="0"/>
              <a:t>entities that can handle each request </a:t>
            </a:r>
            <a:br>
              <a:rPr lang="en-US" dirty="0"/>
            </a:br>
            <a:r>
              <a:rPr lang="en-US" dirty="0"/>
              <a:t>(such people, computers, etc.), find the </a:t>
            </a:r>
            <a:br>
              <a:rPr lang="en-US" dirty="0"/>
            </a:br>
            <a:r>
              <a:rPr lang="en-US" dirty="0"/>
              <a:t>optimal matching of requests to entities</a:t>
            </a:r>
          </a:p>
          <a:p>
            <a:pPr lvl="1" algn="l"/>
            <a:r>
              <a:rPr lang="en-US" dirty="0"/>
              <a:t>This is a </a:t>
            </a:r>
            <a:r>
              <a:rPr lang="en-US" i="1" dirty="0"/>
              <a:t>network flow </a:t>
            </a:r>
            <a:r>
              <a:rPr lang="en-US" dirty="0"/>
              <a:t>problem</a:t>
            </a:r>
          </a:p>
          <a:p>
            <a:pPr lvl="1"/>
            <a:endParaRPr lang="en-US" dirty="0"/>
          </a:p>
          <a:p>
            <a:pPr lvl="1"/>
            <a:endParaRPr lang="en-US" dirty="0" err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50</a:t>
            </a:fld>
            <a:endParaRPr lang="en-US"/>
          </a:p>
        </p:txBody>
      </p:sp>
      <p:pic>
        <p:nvPicPr>
          <p:cNvPr id="4" name="Picture 2" descr="C:\WINDOWS\Desktop\Oh_type\kleinberg_GIF_01to10\kleinberg_01F05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5229" b="17647"/>
          <a:stretch>
            <a:fillRect/>
          </a:stretch>
        </p:blipFill>
        <p:spPr bwMode="auto">
          <a:xfrm>
            <a:off x="6918406" y="3124200"/>
            <a:ext cx="3749594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Motivating problem: Independent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524000"/>
            <a:ext cx="7796540" cy="3997828"/>
          </a:xfrm>
        </p:spPr>
        <p:txBody>
          <a:bodyPr/>
          <a:lstStyle/>
          <a:p>
            <a:r>
              <a:rPr lang="en-US" dirty="0"/>
              <a:t>Independent set</a:t>
            </a:r>
          </a:p>
          <a:p>
            <a:pPr lvl="1"/>
            <a:r>
              <a:rPr lang="en-US" dirty="0"/>
              <a:t>Given a graph </a:t>
            </a:r>
            <a:r>
              <a:rPr lang="en-US" i="1" dirty="0"/>
              <a:t>G</a:t>
            </a:r>
            <a:r>
              <a:rPr lang="en-US" dirty="0"/>
              <a:t>, find the maximum size subset </a:t>
            </a:r>
            <a:r>
              <a:rPr lang="en-US" i="1" dirty="0"/>
              <a:t>X</a:t>
            </a:r>
            <a:r>
              <a:rPr lang="en-US" dirty="0"/>
              <a:t> of </a:t>
            </a:r>
            <a:r>
              <a:rPr lang="en-US" i="1" dirty="0"/>
              <a:t>G</a:t>
            </a:r>
            <a:r>
              <a:rPr lang="en-US" dirty="0"/>
              <a:t> such that no two nodes in </a:t>
            </a:r>
            <a:r>
              <a:rPr lang="en-US" i="1" dirty="0"/>
              <a:t>X</a:t>
            </a:r>
            <a:r>
              <a:rPr lang="en-US" dirty="0"/>
              <a:t> are connected to each other</a:t>
            </a:r>
          </a:p>
          <a:p>
            <a:pPr lvl="1" algn="l"/>
            <a:r>
              <a:rPr lang="en-US" dirty="0"/>
              <a:t>This is a </a:t>
            </a:r>
            <a:r>
              <a:rPr lang="en-US" i="1" dirty="0"/>
              <a:t>NP-complete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problem</a:t>
            </a:r>
          </a:p>
          <a:p>
            <a:pPr lvl="1" algn="l"/>
            <a:r>
              <a:rPr lang="en-US" dirty="0"/>
              <a:t>You’ve seen TSP (travelling </a:t>
            </a:r>
            <a:br>
              <a:rPr lang="en-US" dirty="0"/>
            </a:br>
            <a:r>
              <a:rPr lang="en-US" dirty="0"/>
              <a:t>salesperson problem) in CS </a:t>
            </a:r>
            <a:br>
              <a:rPr lang="en-US" dirty="0"/>
            </a:br>
            <a:r>
              <a:rPr lang="en-US" dirty="0"/>
              <a:t>2150, which is a </a:t>
            </a:r>
            <a:br>
              <a:rPr lang="en-US" dirty="0"/>
            </a:br>
            <a:r>
              <a:rPr lang="en-US" dirty="0"/>
              <a:t>NP-complete problem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51</a:t>
            </a:fld>
            <a:endParaRPr lang="en-US"/>
          </a:p>
        </p:txBody>
      </p:sp>
      <p:pic>
        <p:nvPicPr>
          <p:cNvPr id="4" name="Picture 2" descr="C:\WINDOWS\Desktop\Oh_type\kleinberg_GIF_01to10\kleinberg_01F06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/>
          <a:srcRect l="6671" t="9150" r="4827" b="28105"/>
          <a:stretch>
            <a:fillRect/>
          </a:stretch>
        </p:blipFill>
        <p:spPr bwMode="auto">
          <a:xfrm>
            <a:off x="6019800" y="3048000"/>
            <a:ext cx="41910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Motivating problem: Competitive facility 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1295400"/>
            <a:ext cx="8085217" cy="4560438"/>
          </a:xfrm>
        </p:spPr>
        <p:txBody>
          <a:bodyPr/>
          <a:lstStyle/>
          <a:p>
            <a:r>
              <a:rPr lang="en-US" dirty="0"/>
              <a:t>Competitive facility location</a:t>
            </a:r>
          </a:p>
          <a:p>
            <a:pPr lvl="1"/>
            <a:r>
              <a:rPr lang="en-US" dirty="0"/>
              <a:t>Consider a graph G, where two ‘players’ choose nodes in alternating order.  No two nodes can be chosen (by either side) if a connecting node is already chosen.  Choose the winning strategy for your player.</a:t>
            </a:r>
          </a:p>
          <a:p>
            <a:pPr lvl="1"/>
            <a:r>
              <a:rPr lang="en-US" dirty="0"/>
              <a:t>This is a </a:t>
            </a:r>
            <a:r>
              <a:rPr lang="en-US" i="1" dirty="0"/>
              <a:t>PSPACE problem</a:t>
            </a:r>
            <a:r>
              <a:rPr lang="en-US" dirty="0"/>
              <a:t>, which are harder than NP-complete problems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52</a:t>
            </a:fld>
            <a:endParaRPr lang="en-US"/>
          </a:p>
        </p:txBody>
      </p:sp>
      <p:pic>
        <p:nvPicPr>
          <p:cNvPr id="4" name="Picture 2" descr="C:\WINDOWS\Desktop\Oh_type\kleinberg_GIF_01to10\kleinberg_01F07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/>
          <a:srcRect b="37527"/>
          <a:stretch>
            <a:fillRect/>
          </a:stretch>
        </p:blipFill>
        <p:spPr bwMode="auto">
          <a:xfrm>
            <a:off x="2057400" y="5181600"/>
            <a:ext cx="7772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714F9-F01E-7B4D-8EB0-3B151FAE6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Piazza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0851DE-8B7D-3A4B-A735-7873D3097E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1611762"/>
            <a:ext cx="8893739" cy="4560438"/>
          </a:xfrm>
        </p:spPr>
        <p:txBody>
          <a:bodyPr>
            <a:normAutofit/>
          </a:bodyPr>
          <a:lstStyle/>
          <a:p>
            <a:r>
              <a:rPr lang="en-US" dirty="0"/>
              <a:t>We will use Piazza</a:t>
            </a:r>
          </a:p>
          <a:p>
            <a:pPr lvl="1"/>
            <a:r>
              <a:rPr lang="en-US" dirty="0"/>
              <a:t>Link to course site available in Collab tools</a:t>
            </a:r>
          </a:p>
          <a:p>
            <a:pPr lvl="1"/>
            <a:endParaRPr lang="en-US" dirty="0"/>
          </a:p>
          <a:p>
            <a:r>
              <a:rPr lang="en-US" dirty="0"/>
              <a:t>Please use Piazza for:</a:t>
            </a:r>
          </a:p>
          <a:p>
            <a:pPr lvl="1"/>
            <a:r>
              <a:rPr lang="en-US" dirty="0"/>
              <a:t>Content related questions</a:t>
            </a:r>
          </a:p>
          <a:p>
            <a:pPr lvl="1"/>
            <a:r>
              <a:rPr lang="en-US" dirty="0"/>
              <a:t>Working through example homework problems</a:t>
            </a:r>
          </a:p>
          <a:p>
            <a:pPr lvl="1"/>
            <a:r>
              <a:rPr lang="en-US" dirty="0"/>
              <a:t>Helping each other with test cases / edge cases on programming</a:t>
            </a:r>
          </a:p>
          <a:p>
            <a:pPr lvl="1"/>
            <a:r>
              <a:rPr lang="en-US" dirty="0"/>
              <a:t>Discussing old exam questions</a:t>
            </a:r>
          </a:p>
          <a:p>
            <a:pPr lvl="1"/>
            <a:r>
              <a:rPr lang="en-US" dirty="0" err="1"/>
              <a:t>etc</a:t>
            </a:r>
            <a:r>
              <a:rPr lang="en-US" dirty="0"/>
              <a:t>….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09C9D4-846F-D543-85FE-C390EBACF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873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Expectations</a:t>
            </a:r>
          </a:p>
        </p:txBody>
      </p:sp>
      <p:sp>
        <p:nvSpPr>
          <p:cNvPr id="307203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752600" y="1752600"/>
            <a:ext cx="8817539" cy="452136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Of you: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When asked, prepare for things in advance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Participate in class activities when asked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Act mature, professional.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Plan ahead.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Don’t take advantage.  Follow the Honor Code. (See the BOCM.)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Of me: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Be fair, open, and considerate.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Seek and listen to your feedback.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Not to waste your time.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Be effective in letting you know how you’re doing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General Info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828800" y="1567652"/>
            <a:ext cx="8741339" cy="4482292"/>
          </a:xfrm>
        </p:spPr>
        <p:txBody>
          <a:bodyPr/>
          <a:lstStyle/>
          <a:p>
            <a:r>
              <a:rPr lang="en-US" dirty="0"/>
              <a:t>Textbook:</a:t>
            </a:r>
          </a:p>
          <a:p>
            <a:pPr lvl="1"/>
            <a:r>
              <a:rPr lang="en-US" dirty="0"/>
              <a:t>Introduction to Algorithms, 3</a:t>
            </a:r>
            <a:r>
              <a:rPr lang="en-US" baseline="30000" dirty="0"/>
              <a:t>rd</a:t>
            </a:r>
            <a:r>
              <a:rPr lang="en-US" dirty="0"/>
              <a:t> edition, by </a:t>
            </a:r>
            <a:r>
              <a:rPr lang="en-US" dirty="0" err="1"/>
              <a:t>Cormen</a:t>
            </a:r>
            <a:r>
              <a:rPr lang="en-US" dirty="0"/>
              <a:t>, et. al.</a:t>
            </a:r>
          </a:p>
          <a:p>
            <a:r>
              <a:rPr lang="en-US" dirty="0"/>
              <a:t>Other references:</a:t>
            </a:r>
          </a:p>
          <a:p>
            <a:pPr lvl="1"/>
            <a:r>
              <a:rPr lang="en-US" dirty="0"/>
              <a:t>Your CS2150 / CS2100 material (will be VERY useful here)</a:t>
            </a:r>
          </a:p>
          <a:p>
            <a:pPr lvl="1"/>
            <a:r>
              <a:rPr lang="en-US" dirty="0"/>
              <a:t>Discrete Math textbook / references</a:t>
            </a:r>
          </a:p>
          <a:p>
            <a:r>
              <a:rPr lang="en-US" dirty="0"/>
              <a:t>Other readings may be assigned</a:t>
            </a:r>
          </a:p>
          <a:p>
            <a:pPr lvl="1"/>
            <a:r>
              <a:rPr lang="en-US" dirty="0"/>
              <a:t>We’ll see…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Textbook</a:t>
            </a:r>
          </a:p>
        </p:txBody>
      </p:sp>
      <p:sp>
        <p:nvSpPr>
          <p:cNvPr id="10244" name="Content Placeholder 5"/>
          <p:cNvSpPr>
            <a:spLocks noGrp="1"/>
          </p:cNvSpPr>
          <p:nvPr>
            <p:ph sz="half" idx="1"/>
          </p:nvPr>
        </p:nvSpPr>
        <p:spPr>
          <a:xfrm>
            <a:off x="1981200" y="1219200"/>
            <a:ext cx="5867400" cy="284809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You </a:t>
            </a:r>
            <a:r>
              <a:rPr lang="en-US" u="sng" dirty="0"/>
              <a:t>really need to</a:t>
            </a:r>
            <a:r>
              <a:rPr lang="en-US" dirty="0"/>
              <a:t> read and study material other than the slides.</a:t>
            </a:r>
          </a:p>
          <a:p>
            <a:r>
              <a:rPr lang="en-US" dirty="0"/>
              <a:t>There are options, but a textbook is the easiest option.</a:t>
            </a:r>
          </a:p>
          <a:p>
            <a:r>
              <a:rPr lang="en-US" dirty="0"/>
              <a:t>We’ll post readings from CLRS, urge you to read them or get that info from another source.</a:t>
            </a:r>
          </a:p>
          <a:p>
            <a:r>
              <a:rPr lang="en-US" dirty="0"/>
              <a:t>We may also post additional resources.</a:t>
            </a:r>
          </a:p>
        </p:txBody>
      </p:sp>
      <p:pic>
        <p:nvPicPr>
          <p:cNvPr id="7" name="Content Placeholder 6" descr="cormen-cover.jp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001000" y="1324099"/>
            <a:ext cx="2425566" cy="2743200"/>
          </a:xfr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201BA1-20E0-2A4D-9885-AF5ECD5908BF}"/>
              </a:ext>
            </a:extLst>
          </p:cNvPr>
          <p:cNvSpPr txBox="1">
            <a:spLocks/>
          </p:cNvSpPr>
          <p:nvPr/>
        </p:nvSpPr>
        <p:spPr>
          <a:xfrm>
            <a:off x="1992351" y="4207510"/>
            <a:ext cx="7696200" cy="2514600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274320" indent="-274320" algn="just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just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just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just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just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Aft>
                <a:spcPts val="0"/>
              </a:spcAft>
            </a:pPr>
            <a:r>
              <a:rPr lang="en-US" i="1" dirty="0"/>
              <a:t>Introduction to Algorithms </a:t>
            </a:r>
            <a:r>
              <a:rPr lang="en-US" dirty="0"/>
              <a:t>by </a:t>
            </a:r>
            <a:r>
              <a:rPr lang="en-US" dirty="0" err="1"/>
              <a:t>Cormen</a:t>
            </a:r>
            <a:r>
              <a:rPr lang="en-US" dirty="0"/>
              <a:t>, et. al. (CLRS)</a:t>
            </a:r>
          </a:p>
          <a:p>
            <a:pPr lvl="1" algn="l" fontAlgn="auto">
              <a:spcAft>
                <a:spcPts val="0"/>
              </a:spcAft>
            </a:pPr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edition!</a:t>
            </a:r>
          </a:p>
          <a:p>
            <a:pPr algn="l" fontAlgn="auto">
              <a:spcAft>
                <a:spcPts val="0"/>
              </a:spcAft>
            </a:pPr>
            <a:r>
              <a:rPr lang="en-US" dirty="0"/>
              <a:t>UVA Library has a digital version of CLRS available online for free at </a:t>
            </a:r>
            <a:r>
              <a:rPr lang="en-US" dirty="0">
                <a:hlinkClick r:id="rId3"/>
              </a:rPr>
              <a:t>https://search.lib.virginia.edu/catalog/u6757775</a:t>
            </a:r>
            <a:r>
              <a:rPr lang="en-US" dirty="0"/>
              <a:t> 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{EDE6B604-3C90-5542-ACD8-ED153B7ACD07}tf16401378</Template>
  <TotalTime>39033</TotalTime>
  <Words>3738</Words>
  <Application>Microsoft Macintosh PowerPoint</Application>
  <PresentationFormat>Widescreen</PresentationFormat>
  <Paragraphs>473</Paragraphs>
  <Slides>52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0" baseType="lpstr">
      <vt:lpstr>ＭＳ Ｐゴシック</vt:lpstr>
      <vt:lpstr>MS Shell Dlg 2</vt:lpstr>
      <vt:lpstr>Arial</vt:lpstr>
      <vt:lpstr>Tahoma</vt:lpstr>
      <vt:lpstr>Times New Roman</vt:lpstr>
      <vt:lpstr>Wingdings</vt:lpstr>
      <vt:lpstr>Wingdings 3</vt:lpstr>
      <vt:lpstr>Madison</vt:lpstr>
      <vt:lpstr>CS3100 – Data Structures and Algorithms II</vt:lpstr>
      <vt:lpstr>Course introduction</vt:lpstr>
      <vt:lpstr>On the subject of multiple curriculums</vt:lpstr>
      <vt:lpstr>General Info</vt:lpstr>
      <vt:lpstr>Discord</vt:lpstr>
      <vt:lpstr>Piazza</vt:lpstr>
      <vt:lpstr>Expectations</vt:lpstr>
      <vt:lpstr>General Info</vt:lpstr>
      <vt:lpstr>Textbook</vt:lpstr>
      <vt:lpstr>Lectures</vt:lpstr>
      <vt:lpstr>Lecture Room Change!</vt:lpstr>
      <vt:lpstr>Modules</vt:lpstr>
      <vt:lpstr>Modules (Cont’d)</vt:lpstr>
      <vt:lpstr>Quizzes</vt:lpstr>
      <vt:lpstr>Quizzes</vt:lpstr>
      <vt:lpstr>Quizzes (quick example)</vt:lpstr>
      <vt:lpstr>Final Exam</vt:lpstr>
      <vt:lpstr>Homeworks</vt:lpstr>
      <vt:lpstr>Homework Grades</vt:lpstr>
      <vt:lpstr>Homework Grades (Cont’d)</vt:lpstr>
      <vt:lpstr>Homework Grade Philosophy</vt:lpstr>
      <vt:lpstr>Quiz and Homework Deadlines</vt:lpstr>
      <vt:lpstr>Grading Overview</vt:lpstr>
      <vt:lpstr>Grading Scheme Philosophy</vt:lpstr>
      <vt:lpstr>Why this Approach to Grades?</vt:lpstr>
      <vt:lpstr>Office Hours</vt:lpstr>
      <vt:lpstr>Homework: Programming Hints</vt:lpstr>
      <vt:lpstr>Homework: Programming FAQ</vt:lpstr>
      <vt:lpstr>Homework: Written</vt:lpstr>
      <vt:lpstr>Use of Online Code Etc.</vt:lpstr>
      <vt:lpstr>Working in groups</vt:lpstr>
      <vt:lpstr>Academic Integrity</vt:lpstr>
      <vt:lpstr>What you know already</vt:lpstr>
      <vt:lpstr>What you know already</vt:lpstr>
      <vt:lpstr>What you know already from all your courses</vt:lpstr>
      <vt:lpstr>What you know already from Discrete Math and Theory of Computation…</vt:lpstr>
      <vt:lpstr>Questions?  Concerns?  Wrath to vent?</vt:lpstr>
      <vt:lpstr>A first algorithm: making change</vt:lpstr>
      <vt:lpstr>OK… But What’s It Really All About?</vt:lpstr>
      <vt:lpstr>Everyone Already Knows Many Algorithms! </vt:lpstr>
      <vt:lpstr>Making Change</vt:lpstr>
      <vt:lpstr>A Change Algorithm</vt:lpstr>
      <vt:lpstr>Is this a “good” algorithm?</vt:lpstr>
      <vt:lpstr>Evaluating Our Greedy Algorithm</vt:lpstr>
      <vt:lpstr>You’re Being Greedy!</vt:lpstr>
      <vt:lpstr>Another Change Algorithm</vt:lpstr>
      <vt:lpstr>Motivating problems</vt:lpstr>
      <vt:lpstr>Motivating problem: Interval scheduling</vt:lpstr>
      <vt:lpstr>Motivating problem: Weighted interval scheduling</vt:lpstr>
      <vt:lpstr>Motivating problem: Bipartite matching</vt:lpstr>
      <vt:lpstr>Motivating problem: Independent set</vt:lpstr>
      <vt:lpstr>Motivating problem: Competitive facility location</vt:lpstr>
    </vt:vector>
  </TitlesOfParts>
  <Company>Home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External Memory</dc:title>
  <dc:creator>Adrian &amp; Wendy</dc:creator>
  <cp:lastModifiedBy>Mark Floryan</cp:lastModifiedBy>
  <cp:revision>471</cp:revision>
  <cp:lastPrinted>1999-12-17T13:56:08Z</cp:lastPrinted>
  <dcterms:created xsi:type="dcterms:W3CDTF">2010-01-20T18:12:12Z</dcterms:created>
  <dcterms:modified xsi:type="dcterms:W3CDTF">2022-08-24T15:36:42Z</dcterms:modified>
</cp:coreProperties>
</file>