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0.xml" ContentType="application/vnd.openxmlformats-officedocument.presentationml.tags+xml"/>
  <Override PartName="/ppt/tags/tag130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8" r:id="rId1"/>
  </p:sldMasterIdLst>
  <p:notesMasterIdLst>
    <p:notesMasterId r:id="rId44"/>
  </p:notesMasterIdLst>
  <p:handoutMasterIdLst>
    <p:handoutMasterId r:id="rId45"/>
  </p:handoutMasterIdLst>
  <p:sldIdLst>
    <p:sldId id="377" r:id="rId2"/>
    <p:sldId id="379" r:id="rId3"/>
    <p:sldId id="475" r:id="rId4"/>
    <p:sldId id="474" r:id="rId5"/>
    <p:sldId id="280" r:id="rId6"/>
    <p:sldId id="278" r:id="rId7"/>
    <p:sldId id="282" r:id="rId8"/>
    <p:sldId id="277" r:id="rId9"/>
    <p:sldId id="279" r:id="rId10"/>
    <p:sldId id="281" r:id="rId11"/>
    <p:sldId id="314" r:id="rId12"/>
    <p:sldId id="317" r:id="rId13"/>
    <p:sldId id="315" r:id="rId14"/>
    <p:sldId id="316" r:id="rId15"/>
    <p:sldId id="319" r:id="rId16"/>
    <p:sldId id="284" r:id="rId17"/>
    <p:sldId id="285" r:id="rId18"/>
    <p:sldId id="339" r:id="rId19"/>
    <p:sldId id="286" r:id="rId20"/>
    <p:sldId id="288" r:id="rId21"/>
    <p:sldId id="381" r:id="rId22"/>
    <p:sldId id="333" r:id="rId23"/>
    <p:sldId id="369" r:id="rId24"/>
    <p:sldId id="477" r:id="rId25"/>
    <p:sldId id="459" r:id="rId26"/>
    <p:sldId id="370" r:id="rId27"/>
    <p:sldId id="460" r:id="rId28"/>
    <p:sldId id="373" r:id="rId29"/>
    <p:sldId id="478" r:id="rId30"/>
    <p:sldId id="461" r:id="rId31"/>
    <p:sldId id="462" r:id="rId32"/>
    <p:sldId id="463" r:id="rId33"/>
    <p:sldId id="466" r:id="rId34"/>
    <p:sldId id="465" r:id="rId35"/>
    <p:sldId id="476" r:id="rId36"/>
    <p:sldId id="467" r:id="rId37"/>
    <p:sldId id="468" r:id="rId38"/>
    <p:sldId id="469" r:id="rId39"/>
    <p:sldId id="470" r:id="rId40"/>
    <p:sldId id="471" r:id="rId41"/>
    <p:sldId id="472" r:id="rId42"/>
    <p:sldId id="473" r:id="rId43"/>
  </p:sldIdLst>
  <p:sldSz cx="12192000" cy="6858000"/>
  <p:notesSz cx="7315200" cy="96012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9"/>
    <p:restoredTop sz="94507"/>
  </p:normalViewPr>
  <p:slideViewPr>
    <p:cSldViewPr>
      <p:cViewPr varScale="1">
        <p:scale>
          <a:sx n="145" d="100"/>
          <a:sy n="145" d="100"/>
        </p:scale>
        <p:origin x="184" y="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3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40.png"/><Relationship Id="rId4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20.png"/><Relationship Id="rId4" Type="http://schemas.openxmlformats.org/officeDocument/2006/relationships/tags" Target="../tags/tag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60.png"/><Relationship Id="rId4" Type="http://schemas.openxmlformats.org/officeDocument/2006/relationships/tags" Target="../tags/tag1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70.png"/><Relationship Id="rId4" Type="http://schemas.openxmlformats.org/officeDocument/2006/relationships/tags" Target="../tags/tag16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80.png"/><Relationship Id="rId4" Type="http://schemas.openxmlformats.org/officeDocument/2006/relationships/tags" Target="../tags/tag1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– Basic Structure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 Floryan</a:t>
            </a:r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8244" y="1825625"/>
            <a:ext cx="7855512" cy="4351338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3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There are a lot of Graphs Terms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Graph Terms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Graphs Intro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What’s the point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11125200" cy="4937760"/>
          </a:xfrm>
        </p:spPr>
        <p:txBody>
          <a:bodyPr/>
          <a:lstStyle/>
          <a:p>
            <a:r>
              <a:rPr lang="en-US" dirty="0"/>
              <a:t>Two purposes:</a:t>
            </a:r>
          </a:p>
          <a:p>
            <a:endParaRPr lang="en-US" dirty="0"/>
          </a:p>
          <a:p>
            <a:r>
              <a:rPr lang="en-US" dirty="0"/>
              <a:t>1) </a:t>
            </a:r>
            <a:r>
              <a:rPr lang="en-US" b="1" i="1" u="sng" dirty="0"/>
              <a:t>Traverse the graph</a:t>
            </a:r>
            <a:r>
              <a:rPr lang="en-US" dirty="0"/>
              <a:t>! Visit every node and do something. </a:t>
            </a:r>
          </a:p>
          <a:p>
            <a:endParaRPr lang="en-US" dirty="0"/>
          </a:p>
          <a:p>
            <a:r>
              <a:rPr lang="en-US" dirty="0"/>
              <a:t>2) Learn something about the </a:t>
            </a:r>
            <a:r>
              <a:rPr lang="en-US" b="1" i="1" u="sng" dirty="0"/>
              <a:t>“distance” </a:t>
            </a:r>
            <a:r>
              <a:rPr lang="en-US" dirty="0"/>
              <a:t>each node is </a:t>
            </a:r>
            <a:r>
              <a:rPr lang="en-US" b="1" i="1" u="sng" dirty="0"/>
              <a:t>from the starting node</a:t>
            </a:r>
          </a:p>
          <a:p>
            <a:pPr lvl="1"/>
            <a:r>
              <a:rPr lang="en-US" dirty="0"/>
              <a:t>“distance” here means “number of edges away”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>
            <a:normAutofit/>
          </a:bodyPr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some observations!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 1: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206" t="-2326" r="-965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2: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how code updates </a:t>
                </a:r>
                <a:r>
                  <a:rPr lang="en-US" dirty="0" err="1"/>
                  <a:t>v.d</a:t>
                </a: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inductive hypothesis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Lemma 1 on previous slide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965" t="-2616" r="-844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3: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,v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/>
                  <a:t>,….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} where 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 is at head of queue and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/>
                  <a:t>		</a:t>
                </a:r>
                <a:r>
                  <a:rPr lang="en-US" b="0" i="1" dirty="0"/>
                  <a:t>//all nodes on Q differ by at most </a:t>
                </a:r>
                <a:r>
                  <a:rPr lang="en-US" b="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9386" y="228600"/>
            <a:ext cx="10972800" cy="990600"/>
          </a:xfrm>
        </p:spPr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REMINDER: The Code!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>
            <a:normAutofit/>
          </a:bodyPr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8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”closest one to s”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1012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Graph</a:t>
            </a:r>
          </a:p>
          <a:p>
            <a:pPr lvl="1"/>
            <a:r>
              <a:rPr lang="en-US" dirty="0"/>
              <a:t>A directed graph, or digraph, is a pair </a:t>
            </a:r>
          </a:p>
          <a:p>
            <a:pPr lvl="1"/>
            <a:r>
              <a:rPr lang="en-US" dirty="0"/>
              <a:t>G = (V, E) </a:t>
            </a:r>
          </a:p>
          <a:p>
            <a:pPr lvl="1"/>
            <a:r>
              <a:rPr lang="en-US" dirty="0"/>
              <a:t>where V is a set whose elements are called vertices, and</a:t>
            </a:r>
          </a:p>
          <a:p>
            <a:pPr lvl="1"/>
            <a:r>
              <a:rPr lang="en-US" dirty="0"/>
              <a:t>E is a set of ordered pairs of elements of V.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Vertices are often also called nodes. </a:t>
            </a:r>
          </a:p>
          <a:p>
            <a:pPr lvl="2"/>
            <a:r>
              <a:rPr lang="en-US" dirty="0"/>
              <a:t>Elements of E are called edges, or directed edges, or arcs. </a:t>
            </a:r>
          </a:p>
          <a:p>
            <a:pPr lvl="2"/>
            <a:r>
              <a:rPr lang="en-US" dirty="0"/>
              <a:t>For directed edge (v, w) in E, v is its tail and w its head; </a:t>
            </a:r>
          </a:p>
          <a:p>
            <a:pPr lvl="2"/>
            <a:r>
              <a:rPr lang="en-US" dirty="0"/>
              <a:t>(v, w) is represented in the diagrams as the arrow, v -&gt; w. </a:t>
            </a:r>
          </a:p>
          <a:p>
            <a:pPr lvl="2"/>
            <a:r>
              <a:rPr lang="en-US" dirty="0"/>
              <a:t>In text we simple write </a:t>
            </a:r>
            <a:r>
              <a:rPr lang="en-US" dirty="0" err="1"/>
              <a:t>vw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1981200" y="1219200"/>
            <a:ext cx="8153400" cy="493776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152400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8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43814</TotalTime>
  <Words>2305</Words>
  <Application>Microsoft Macintosh PowerPoint</Application>
  <PresentationFormat>Widescreen</PresentationFormat>
  <Paragraphs>325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Times New Roman</vt:lpstr>
      <vt:lpstr>Office 2013 - 2022 Theme</vt:lpstr>
      <vt:lpstr>Graphs – Basic Structure and BFS</vt:lpstr>
      <vt:lpstr>Module 1: Graphs Intro</vt:lpstr>
      <vt:lpstr>Module 1 Topics (Bolded items in this deck)</vt:lpstr>
      <vt:lpstr>Graphs</vt:lpstr>
      <vt:lpstr>Problems: e.g. Binary relation</vt:lpstr>
      <vt:lpstr>Definition: Directed graph</vt:lpstr>
      <vt:lpstr>Definition: Undirected graph</vt:lpstr>
      <vt:lpstr>Problems: e.g. Airline Routes</vt:lpstr>
      <vt:lpstr>Problems: e.g. Flowcharts</vt:lpstr>
      <vt:lpstr>Problems: e.g. Computer Networks</vt:lpstr>
      <vt:lpstr>There are a lot of Graphs Terms</vt:lpstr>
      <vt:lpstr>More Graph Terms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What’s the point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Correctness of BFS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REMINDER: The Code!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Floryan, Mark Richard (mrf8t)</cp:lastModifiedBy>
  <cp:revision>948</cp:revision>
  <cp:lastPrinted>2010-03-04T14:04:20Z</cp:lastPrinted>
  <dcterms:created xsi:type="dcterms:W3CDTF">2010-03-16T00:09:25Z</dcterms:created>
  <dcterms:modified xsi:type="dcterms:W3CDTF">2025-07-30T16:03:50Z</dcterms:modified>
</cp:coreProperties>
</file>