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517" r:id="rId2"/>
    <p:sldId id="530" r:id="rId3"/>
    <p:sldId id="315" r:id="rId4"/>
    <p:sldId id="531" r:id="rId5"/>
    <p:sldId id="532" r:id="rId6"/>
    <p:sldId id="533" r:id="rId7"/>
    <p:sldId id="535" r:id="rId8"/>
    <p:sldId id="534" r:id="rId9"/>
    <p:sldId id="536" r:id="rId10"/>
    <p:sldId id="537" r:id="rId11"/>
    <p:sldId id="538" r:id="rId12"/>
    <p:sldId id="539" r:id="rId13"/>
    <p:sldId id="540" r:id="rId14"/>
    <p:sldId id="541" r:id="rId15"/>
    <p:sldId id="542" r:id="rId16"/>
    <p:sldId id="543" r:id="rId17"/>
    <p:sldId id="547" r:id="rId18"/>
    <p:sldId id="545" r:id="rId19"/>
    <p:sldId id="54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FF"/>
    <a:srgbClr val="FF33CC"/>
    <a:srgbClr val="00B0F0"/>
    <a:srgbClr val="FFFF00"/>
    <a:srgbClr val="00CCFF"/>
    <a:srgbClr val="33CC33"/>
    <a:srgbClr val="996600"/>
    <a:srgbClr val="CC6600"/>
    <a:srgbClr val="0099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30" autoAdjust="0"/>
    <p:restoredTop sz="92913" autoAdjust="0"/>
  </p:normalViewPr>
  <p:slideViewPr>
    <p:cSldViewPr>
      <p:cViewPr varScale="1">
        <p:scale>
          <a:sx n="80" d="100"/>
          <a:sy n="80" d="100"/>
        </p:scale>
        <p:origin x="106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9F7FD5-2840-4607-A4CD-0A8A66D9D61D}" type="datetimeFigureOut">
              <a:rPr lang="en-US" smtClean="0"/>
              <a:t>9/15/2022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7E913D-325D-4B30-8E23-50203DB584FD}" type="slidenum">
              <a:rPr lang="en-US" smtClean="0"/>
              <a:t>‹#›</a:t>
            </a:fld>
            <a:endParaRPr lang="en-US"/>
          </a:p>
        </p:txBody>
      </p:sp>
    </p:spTree>
    <p:extLst>
      <p:ext uri="{BB962C8B-B14F-4D97-AF65-F5344CB8AC3E}">
        <p14:creationId xmlns:p14="http://schemas.microsoft.com/office/powerpoint/2010/main" val="3691005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5D8DCB-06E0-DB4B-A914-CADE4285D248}"/>
              </a:ext>
            </a:extLst>
          </p:cNvPr>
          <p:cNvSpPr/>
          <p:nvPr/>
        </p:nvSpPr>
        <p:spPr>
          <a:xfrm>
            <a:off x="0" y="-1"/>
            <a:ext cx="12192000" cy="6858001"/>
          </a:xfrm>
          <a:prstGeom prst="rect">
            <a:avLst/>
          </a:prstGeom>
          <a:gradFill flip="none" rotWithShape="1">
            <a:gsLst>
              <a:gs pos="100000">
                <a:schemeClr val="tx1">
                  <a:lumMod val="85000"/>
                  <a:lumOff val="15000"/>
                </a:schemeClr>
              </a:gs>
              <a:gs pos="0">
                <a:schemeClr val="tx1">
                  <a:lumMod val="65000"/>
                  <a:lumOff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14400" y="2130426"/>
            <a:ext cx="10363200" cy="1470025"/>
          </a:xfrm>
        </p:spPr>
        <p:txBody>
          <a:bodyPr/>
          <a:lstStyle>
            <a:lvl1pPr>
              <a:defRPr>
                <a:solidFill>
                  <a:schemeClr val="bg1">
                    <a:lumMod val="9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bg1">
                    <a:lumMod val="6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8A2421-D2CD-4522-A1BA-E4F59ED821B7}" type="datetime1">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631260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91928D-0C55-4D8D-9D16-4C05754E5356}" type="datetime1">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915587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84CEDDD-253B-4C38-A621-35D8BA950C17}" type="datetime1">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547508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0967E4-28CB-45C9-B82C-D6B22AD4F0EB}" type="datetime1">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1651980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54C693-B405-44E1-A127-B7CE8B45C1E1}" type="datetime1">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2077544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maller 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A115C93-B2CE-D44F-83E3-23A7F22EA8D8}"/>
              </a:ext>
            </a:extLst>
          </p:cNvPr>
          <p:cNvSpPr/>
          <p:nvPr/>
        </p:nvSpPr>
        <p:spPr>
          <a:xfrm>
            <a:off x="0" y="-1"/>
            <a:ext cx="12192000" cy="731837"/>
          </a:xfrm>
          <a:prstGeom prst="rect">
            <a:avLst/>
          </a:prstGeom>
          <a:gradFill flip="none" rotWithShape="1">
            <a:gsLst>
              <a:gs pos="100000">
                <a:schemeClr val="tx1">
                  <a:lumMod val="85000"/>
                  <a:lumOff val="15000"/>
                </a:schemeClr>
              </a:gs>
              <a:gs pos="0">
                <a:schemeClr val="tx1">
                  <a:lumMod val="65000"/>
                  <a:lumOff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228600"/>
            <a:ext cx="10972800" cy="1143000"/>
          </a:xfrm>
        </p:spPr>
        <p:txBody>
          <a:bodyPr/>
          <a:lstStyle>
            <a:lvl1pPr>
              <a:defRPr b="0" i="0" spc="0">
                <a:solidFill>
                  <a:schemeClr val="bg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28102-2E91-4DD7-8E8B-98B790A12701}" type="datetime1">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18934199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A115C93-B2CE-D44F-83E3-23A7F22EA8D8}"/>
              </a:ext>
            </a:extLst>
          </p:cNvPr>
          <p:cNvSpPr/>
          <p:nvPr/>
        </p:nvSpPr>
        <p:spPr>
          <a:xfrm>
            <a:off x="0" y="-1"/>
            <a:ext cx="12192000" cy="1143001"/>
          </a:xfrm>
          <a:prstGeom prst="rect">
            <a:avLst/>
          </a:prstGeom>
          <a:gradFill flip="none" rotWithShape="1">
            <a:gsLst>
              <a:gs pos="100000">
                <a:schemeClr val="tx1">
                  <a:lumMod val="85000"/>
                  <a:lumOff val="15000"/>
                </a:schemeClr>
              </a:gs>
              <a:gs pos="0">
                <a:schemeClr val="tx1">
                  <a:lumMod val="65000"/>
                  <a:lumOff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152400"/>
            <a:ext cx="10972800" cy="838200"/>
          </a:xfrm>
        </p:spPr>
        <p:txBody>
          <a:bodyPr/>
          <a:lstStyle>
            <a:lvl1pPr>
              <a:defRPr b="0" i="0" spc="0">
                <a:solidFill>
                  <a:schemeClr val="bg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a:xfrm>
            <a:off x="609600" y="1600200"/>
            <a:ext cx="10972800" cy="452596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5AF985-6D44-417A-9881-D208468CBA07}" type="datetime1">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264256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Warm Up">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A59ABBA-0641-D142-A6E1-AAF21A858462}"/>
              </a:ext>
            </a:extLst>
          </p:cNvPr>
          <p:cNvSpPr/>
          <p:nvPr/>
        </p:nvSpPr>
        <p:spPr>
          <a:xfrm>
            <a:off x="0" y="-1"/>
            <a:ext cx="12192000" cy="1600201"/>
          </a:xfrm>
          <a:prstGeom prst="rect">
            <a:avLst/>
          </a:prstGeom>
          <a:gradFill flip="none" rotWithShape="1">
            <a:gsLst>
              <a:gs pos="100000">
                <a:schemeClr val="tx1">
                  <a:lumMod val="85000"/>
                  <a:lumOff val="15000"/>
                </a:schemeClr>
              </a:gs>
              <a:gs pos="0">
                <a:schemeClr val="tx1">
                  <a:lumMod val="65000"/>
                  <a:lumOff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152400"/>
            <a:ext cx="10972800" cy="1217612"/>
          </a:xfrm>
        </p:spPr>
        <p:txBody>
          <a:bodyPr/>
          <a:lstStyle>
            <a:lvl1pPr>
              <a:defRPr b="0" i="0" spc="0">
                <a:solidFill>
                  <a:schemeClr val="bg1"/>
                </a:solidFill>
                <a:latin typeface="Helvetica Neue Thin" panose="020B0403020202020204" pitchFamily="34" charset="0"/>
                <a:ea typeface="Helvetica Neue Thin" panose="020B0403020202020204" pitchFamily="34" charset="0"/>
                <a:cs typeface="Helvetica Neue" panose="02000503000000020004" pitchFamily="2" charset="0"/>
              </a:defRPr>
            </a:lvl1pPr>
          </a:lstStyle>
          <a:p>
            <a:r>
              <a:rPr lang="en-US"/>
              <a:t>Click to edit Master title style</a:t>
            </a:r>
            <a:endParaRPr lang="en-US" dirty="0"/>
          </a:p>
        </p:txBody>
      </p:sp>
      <p:sp>
        <p:nvSpPr>
          <p:cNvPr id="3" name="Content Placeholder 2"/>
          <p:cNvSpPr>
            <a:spLocks noGrp="1"/>
          </p:cNvSpPr>
          <p:nvPr>
            <p:ph idx="1"/>
          </p:nvPr>
        </p:nvSpPr>
        <p:spPr>
          <a:xfrm>
            <a:off x="609600" y="1752601"/>
            <a:ext cx="10972800" cy="437356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B28102-2E91-4DD7-8E8B-98B790A12701}" type="datetime1">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3592724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04A86-E8D2-4E57-8D6D-61E2D175474B}" type="datetime1">
              <a:rPr lang="en-US" smtClean="0"/>
              <a:t>9/15/2022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1566931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FAB17AF-8C4C-5845-B7DE-A4AC7A53117E}"/>
              </a:ext>
            </a:extLst>
          </p:cNvPr>
          <p:cNvSpPr/>
          <p:nvPr/>
        </p:nvSpPr>
        <p:spPr>
          <a:xfrm>
            <a:off x="0" y="-1"/>
            <a:ext cx="12192000" cy="1600201"/>
          </a:xfrm>
          <a:prstGeom prst="rect">
            <a:avLst/>
          </a:prstGeom>
          <a:gradFill flip="none" rotWithShape="1">
            <a:gsLst>
              <a:gs pos="100000">
                <a:schemeClr val="tx1">
                  <a:lumMod val="85000"/>
                  <a:lumOff val="15000"/>
                </a:schemeClr>
              </a:gs>
              <a:gs pos="0">
                <a:schemeClr val="tx1">
                  <a:lumMod val="65000"/>
                  <a:lumOff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b="0" i="0">
                <a:solidFill>
                  <a:schemeClr val="bg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921DF3-1FB0-45DC-97EF-461960E13574}" type="datetime1">
              <a:rPr lang="en-US" smtClean="0"/>
              <a:t>9/15/2022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621288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282CF36-B83D-CA4E-A297-1A51EA28471C}"/>
              </a:ext>
            </a:extLst>
          </p:cNvPr>
          <p:cNvSpPr/>
          <p:nvPr/>
        </p:nvSpPr>
        <p:spPr>
          <a:xfrm>
            <a:off x="0" y="-1"/>
            <a:ext cx="12192000" cy="1600201"/>
          </a:xfrm>
          <a:prstGeom prst="rect">
            <a:avLst/>
          </a:prstGeom>
          <a:gradFill flip="none" rotWithShape="1">
            <a:gsLst>
              <a:gs pos="100000">
                <a:schemeClr val="tx1">
                  <a:lumMod val="85000"/>
                  <a:lumOff val="15000"/>
                </a:schemeClr>
              </a:gs>
              <a:gs pos="0">
                <a:schemeClr val="tx1">
                  <a:lumMod val="65000"/>
                  <a:lumOff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b="0" i="0">
                <a:solidFill>
                  <a:schemeClr val="bg1"/>
                </a:solidFill>
                <a:latin typeface="Helvetica Neue Thin" panose="020B0403020202020204" pitchFamily="34" charset="0"/>
                <a:ea typeface="Helvetica Neue Thin" panose="020B0403020202020204" pitchFamily="34" charset="0"/>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2B088E-2809-46D8-B43F-738015D878CC}" type="datetime1">
              <a:rPr lang="en-US" smtClean="0"/>
              <a:t>9/15/2022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33655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D2E7A9B-E4F1-7444-9561-2EEF0BD9300B}"/>
              </a:ext>
            </a:extLst>
          </p:cNvPr>
          <p:cNvSpPr/>
          <p:nvPr/>
        </p:nvSpPr>
        <p:spPr>
          <a:xfrm>
            <a:off x="0" y="-1"/>
            <a:ext cx="12192000" cy="1600201"/>
          </a:xfrm>
          <a:prstGeom prst="rect">
            <a:avLst/>
          </a:prstGeom>
          <a:gradFill flip="none" rotWithShape="1">
            <a:gsLst>
              <a:gs pos="100000">
                <a:schemeClr val="tx1">
                  <a:lumMod val="85000"/>
                  <a:lumOff val="15000"/>
                </a:schemeClr>
              </a:gs>
              <a:gs pos="0">
                <a:schemeClr val="tx1">
                  <a:lumMod val="65000"/>
                  <a:lumOff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lvl1pPr>
              <a:defRPr b="0" i="0">
                <a:solidFill>
                  <a:schemeClr val="bg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8D42A-BC08-426E-9E11-483BA9D61AF6}" type="datetime1">
              <a:rPr lang="en-US" smtClean="0"/>
              <a:t>9/15/2022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579141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maller Title no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D2E7A9B-E4F1-7444-9561-2EEF0BD9300B}"/>
              </a:ext>
            </a:extLst>
          </p:cNvPr>
          <p:cNvSpPr/>
          <p:nvPr/>
        </p:nvSpPr>
        <p:spPr>
          <a:xfrm>
            <a:off x="0" y="-1"/>
            <a:ext cx="12192000" cy="762001"/>
          </a:xfrm>
          <a:prstGeom prst="rect">
            <a:avLst/>
          </a:prstGeom>
          <a:gradFill flip="none" rotWithShape="1">
            <a:gsLst>
              <a:gs pos="100000">
                <a:schemeClr val="tx1">
                  <a:lumMod val="85000"/>
                  <a:lumOff val="15000"/>
                </a:schemeClr>
              </a:gs>
              <a:gs pos="0">
                <a:schemeClr val="tx1">
                  <a:lumMod val="65000"/>
                  <a:lumOff val="3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9600" y="-228600"/>
            <a:ext cx="10972800" cy="1143000"/>
          </a:xfrm>
        </p:spPr>
        <p:txBody>
          <a:bodyPr/>
          <a:lstStyle>
            <a:lvl1pPr>
              <a:defRPr b="0" i="0">
                <a:solidFill>
                  <a:schemeClr val="bg1"/>
                </a:solidFill>
                <a:latin typeface="Helvetica Neue Thin" panose="020B0403020202020204" pitchFamily="34" charset="0"/>
                <a:ea typeface="Helvetica Neue Thin" panose="020B0403020202020204" pitchFamily="34" charset="0"/>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B28102-2E91-4DD7-8E8B-98B790A12701}" type="datetime1">
              <a:rPr lang="en-US" smtClean="0"/>
              <a:t>9/15/2022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285794153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D5C786-44E1-4BD5-AD14-75F3EA166B5A}" type="datetime1">
              <a:rPr lang="en-US" smtClean="0"/>
              <a:t>9/15/2022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ADE50-950A-4D58-BFB2-FA2C6A8B385D}" type="slidenum">
              <a:rPr lang="en-US" smtClean="0"/>
              <a:t>‹#›</a:t>
            </a:fld>
            <a:endParaRPr lang="en-US"/>
          </a:p>
        </p:txBody>
      </p:sp>
    </p:spTree>
    <p:extLst>
      <p:ext uri="{BB962C8B-B14F-4D97-AF65-F5344CB8AC3E}">
        <p14:creationId xmlns:p14="http://schemas.microsoft.com/office/powerpoint/2010/main" val="354844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B28102-2E91-4DD7-8E8B-98B790A12701}" type="datetime1">
              <a:rPr lang="en-US" smtClean="0"/>
              <a:t>9/15/2022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ADE50-950A-4D58-BFB2-FA2C6A8B385D}" type="slidenum">
              <a:rPr lang="en-US" smtClean="0"/>
              <a:t>‹#›</a:t>
            </a:fld>
            <a:endParaRPr lang="en-US"/>
          </a:p>
        </p:txBody>
      </p:sp>
    </p:spTree>
    <p:extLst>
      <p:ext uri="{BB962C8B-B14F-4D97-AF65-F5344CB8AC3E}">
        <p14:creationId xmlns:p14="http://schemas.microsoft.com/office/powerpoint/2010/main" val="642466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hyperlink" Target="https://www.youtube.com/watch?v=BVtQNK_ZUJg" TargetMode="External"/></Relationships>
</file>

<file path=ppt/slides/_rels/slide13.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9.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Graphs: Sample Problems</a:t>
            </a:r>
          </a:p>
        </p:txBody>
      </p:sp>
      <p:sp>
        <p:nvSpPr>
          <p:cNvPr id="3" name="Subtitle 2"/>
          <p:cNvSpPr>
            <a:spLocks noGrp="1"/>
          </p:cNvSpPr>
          <p:nvPr>
            <p:ph type="subTitle" idx="1"/>
          </p:nvPr>
        </p:nvSpPr>
        <p:spPr/>
        <p:txBody>
          <a:bodyPr/>
          <a:lstStyle/>
          <a:p>
            <a:r>
              <a:rPr lang="en-US" dirty="0"/>
              <a:t>CS 3100: DSA2</a:t>
            </a:r>
          </a:p>
          <a:p>
            <a:r>
              <a:rPr lang="en-US" dirty="0"/>
              <a:t>Mark </a:t>
            </a:r>
            <a:r>
              <a:rPr lang="en-US" dirty="0" err="1"/>
              <a:t>Floryan</a:t>
            </a:r>
            <a:endParaRPr lang="en-US" dirty="0"/>
          </a:p>
        </p:txBody>
      </p:sp>
      <p:sp>
        <p:nvSpPr>
          <p:cNvPr id="4" name="Slide Number Placeholder 3"/>
          <p:cNvSpPr>
            <a:spLocks noGrp="1"/>
          </p:cNvSpPr>
          <p:nvPr>
            <p:ph type="sldNum" sz="quarter" idx="12"/>
          </p:nvPr>
        </p:nvSpPr>
        <p:spPr>
          <a:prstGeom prst="rect">
            <a:avLst/>
          </a:prstGeom>
        </p:spPr>
        <p:txBody>
          <a:bodyPr/>
          <a:lstStyle/>
          <a:p>
            <a:fld id="{DACC1BBE-66B1-403A-8C7E-C57A0F3A107F}" type="slidenum">
              <a:rPr lang="en-US" smtClean="0"/>
              <a:pPr/>
              <a:t>1</a:t>
            </a:fld>
            <a:endParaRPr lang="en-US"/>
          </a:p>
        </p:txBody>
      </p:sp>
    </p:spTree>
    <p:extLst>
      <p:ext uri="{BB962C8B-B14F-4D97-AF65-F5344CB8AC3E}">
        <p14:creationId xmlns:p14="http://schemas.microsoft.com/office/powerpoint/2010/main" val="2822700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p:txBody>
          <a:bodyPr/>
          <a:lstStyle/>
          <a:p>
            <a:r>
              <a:rPr lang="en-US" altLang="en-US" dirty="0">
                <a:ea typeface="ＭＳ Ｐゴシック" panose="020B0600070205080204" pitchFamily="34" charset="-128"/>
              </a:rPr>
              <a:t>Possible Solution</a:t>
            </a:r>
          </a:p>
        </p:txBody>
      </p:sp>
      <p:sp>
        <p:nvSpPr>
          <p:cNvPr id="23554" name="Rectangle 3">
            <a:extLst>
              <a:ext uri="{FF2B5EF4-FFF2-40B4-BE49-F238E27FC236}">
                <a16:creationId xmlns:a16="http://schemas.microsoft.com/office/drawing/2014/main" id="{F83019B8-1A6A-D04C-81A1-F828E59E4D65}"/>
              </a:ext>
            </a:extLst>
          </p:cNvPr>
          <p:cNvSpPr>
            <a:spLocks noGrp="1" noChangeArrowheads="1"/>
          </p:cNvSpPr>
          <p:nvPr>
            <p:ph type="body" idx="1"/>
            <p:custDataLst>
              <p:tags r:id="rId2"/>
            </p:custDataLst>
          </p:nvPr>
        </p:nvSpPr>
        <p:spPr>
          <a:xfrm>
            <a:off x="457200" y="1371600"/>
            <a:ext cx="11125200" cy="899746"/>
          </a:xfrm>
        </p:spPr>
        <p:txBody>
          <a:bodyPr anchor="t">
            <a:normAutofit lnSpcReduction="10000"/>
          </a:bodyPr>
          <a:lstStyle/>
          <a:p>
            <a:pPr marL="0" indent="0">
              <a:lnSpc>
                <a:spcPct val="90000"/>
              </a:lnSpc>
              <a:buNone/>
            </a:pPr>
            <a:r>
              <a:rPr lang="en-US" altLang="en-US" sz="2000" b="1" i="1" u="sng" dirty="0">
                <a:ea typeface="ＭＳ Ｐゴシック" panose="020B0600070205080204" pitchFamily="34" charset="-128"/>
              </a:rPr>
              <a:t>Even Better Solution:</a:t>
            </a:r>
            <a:r>
              <a:rPr lang="en-US" altLang="en-US" sz="2000" dirty="0">
                <a:ea typeface="ＭＳ Ｐゴシック" panose="020B0600070205080204" pitchFamily="34" charset="-128"/>
              </a:rPr>
              <a:t> Add dummy start and destination nodes with no costs to simulate what Dijkstra’s wants: ONE start node and ONE destination node makes things simpler! Connect these nodes to all flights that leave the start city and enter the destination city respectively.</a:t>
            </a:r>
          </a:p>
        </p:txBody>
      </p:sp>
      <p:sp>
        <p:nvSpPr>
          <p:cNvPr id="2" name="Oval 1">
            <a:extLst>
              <a:ext uri="{FF2B5EF4-FFF2-40B4-BE49-F238E27FC236}">
                <a16:creationId xmlns:a16="http://schemas.microsoft.com/office/drawing/2014/main" id="{6DA39F98-4892-6849-8EB2-608B50F8FD7A}"/>
              </a:ext>
            </a:extLst>
          </p:cNvPr>
          <p:cNvSpPr/>
          <p:nvPr/>
        </p:nvSpPr>
        <p:spPr>
          <a:xfrm>
            <a:off x="2667000" y="2699238"/>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LAX-ORD</a:t>
            </a:r>
          </a:p>
          <a:p>
            <a:pPr algn="ctr"/>
            <a:r>
              <a:rPr lang="en-US" sz="1400" dirty="0"/>
              <a:t>11-2:30</a:t>
            </a:r>
          </a:p>
        </p:txBody>
      </p:sp>
      <p:sp>
        <p:nvSpPr>
          <p:cNvPr id="16" name="Oval 15">
            <a:extLst>
              <a:ext uri="{FF2B5EF4-FFF2-40B4-BE49-F238E27FC236}">
                <a16:creationId xmlns:a16="http://schemas.microsoft.com/office/drawing/2014/main" id="{6E051BB0-8175-1C40-886E-0010940C19F5}"/>
              </a:ext>
            </a:extLst>
          </p:cNvPr>
          <p:cNvSpPr/>
          <p:nvPr/>
        </p:nvSpPr>
        <p:spPr>
          <a:xfrm>
            <a:off x="2702169" y="396533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LAX-ORD</a:t>
            </a:r>
          </a:p>
          <a:p>
            <a:pPr algn="ctr"/>
            <a:r>
              <a:rPr lang="en-US" sz="1400" dirty="0"/>
              <a:t>6-9:30</a:t>
            </a:r>
          </a:p>
        </p:txBody>
      </p:sp>
      <p:sp>
        <p:nvSpPr>
          <p:cNvPr id="19" name="Oval 18">
            <a:extLst>
              <a:ext uri="{FF2B5EF4-FFF2-40B4-BE49-F238E27FC236}">
                <a16:creationId xmlns:a16="http://schemas.microsoft.com/office/drawing/2014/main" id="{72311968-F26B-344A-8E32-4120C9D2B434}"/>
              </a:ext>
            </a:extLst>
          </p:cNvPr>
          <p:cNvSpPr/>
          <p:nvPr/>
        </p:nvSpPr>
        <p:spPr>
          <a:xfrm>
            <a:off x="6705600" y="533400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DFW-CHA</a:t>
            </a:r>
          </a:p>
          <a:p>
            <a:pPr algn="ctr"/>
            <a:r>
              <a:rPr lang="en-US" sz="1400" dirty="0"/>
              <a:t>2-4:30</a:t>
            </a:r>
          </a:p>
        </p:txBody>
      </p:sp>
      <p:sp>
        <p:nvSpPr>
          <p:cNvPr id="20" name="Oval 19">
            <a:extLst>
              <a:ext uri="{FF2B5EF4-FFF2-40B4-BE49-F238E27FC236}">
                <a16:creationId xmlns:a16="http://schemas.microsoft.com/office/drawing/2014/main" id="{70E207DF-5548-A24A-A419-F5696FAE3F6D}"/>
              </a:ext>
            </a:extLst>
          </p:cNvPr>
          <p:cNvSpPr/>
          <p:nvPr/>
        </p:nvSpPr>
        <p:spPr>
          <a:xfrm>
            <a:off x="7772400" y="2784152"/>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ORD-CHO</a:t>
            </a:r>
          </a:p>
          <a:p>
            <a:pPr algn="ctr"/>
            <a:r>
              <a:rPr lang="en-US" sz="1400" dirty="0"/>
              <a:t>6-7</a:t>
            </a:r>
          </a:p>
        </p:txBody>
      </p:sp>
      <p:sp>
        <p:nvSpPr>
          <p:cNvPr id="24" name="Oval 23">
            <a:extLst>
              <a:ext uri="{FF2B5EF4-FFF2-40B4-BE49-F238E27FC236}">
                <a16:creationId xmlns:a16="http://schemas.microsoft.com/office/drawing/2014/main" id="{AAAE098F-651F-DE48-AFD8-4E32EBD9DD62}"/>
              </a:ext>
            </a:extLst>
          </p:cNvPr>
          <p:cNvSpPr/>
          <p:nvPr/>
        </p:nvSpPr>
        <p:spPr>
          <a:xfrm>
            <a:off x="7772400" y="388620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CHA-CHO</a:t>
            </a:r>
          </a:p>
          <a:p>
            <a:pPr algn="ctr"/>
            <a:r>
              <a:rPr lang="en-US" sz="1400" dirty="0"/>
              <a:t>5-5:45</a:t>
            </a:r>
          </a:p>
        </p:txBody>
      </p:sp>
      <p:cxnSp>
        <p:nvCxnSpPr>
          <p:cNvPr id="25" name="Straight Arrow Connector 24">
            <a:extLst>
              <a:ext uri="{FF2B5EF4-FFF2-40B4-BE49-F238E27FC236}">
                <a16:creationId xmlns:a16="http://schemas.microsoft.com/office/drawing/2014/main" id="{BD67D912-094E-8545-B7E3-632E017702C0}"/>
              </a:ext>
            </a:extLst>
          </p:cNvPr>
          <p:cNvCxnSpPr>
            <a:cxnSpLocks/>
            <a:stCxn id="2" idx="6"/>
            <a:endCxn id="20" idx="2"/>
          </p:cNvCxnSpPr>
          <p:nvPr/>
        </p:nvCxnSpPr>
        <p:spPr>
          <a:xfrm>
            <a:off x="3733800" y="3156438"/>
            <a:ext cx="4038600" cy="84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3B8F9DD-E6D7-AD45-A784-1F497FA4C39B}"/>
              </a:ext>
            </a:extLst>
          </p:cNvPr>
          <p:cNvCxnSpPr>
            <a:cxnSpLocks/>
            <a:stCxn id="16" idx="7"/>
            <a:endCxn id="20" idx="3"/>
          </p:cNvCxnSpPr>
          <p:nvPr/>
        </p:nvCxnSpPr>
        <p:spPr>
          <a:xfrm flipV="1">
            <a:off x="3612740" y="3564641"/>
            <a:ext cx="4315889" cy="53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9032AD0-3A11-104C-84DB-C11E61F187D3}"/>
              </a:ext>
            </a:extLst>
          </p:cNvPr>
          <p:cNvCxnSpPr>
            <a:cxnSpLocks/>
            <a:stCxn id="19" idx="7"/>
            <a:endCxn id="24" idx="3"/>
          </p:cNvCxnSpPr>
          <p:nvPr/>
        </p:nvCxnSpPr>
        <p:spPr>
          <a:xfrm flipV="1">
            <a:off x="7616171" y="4666689"/>
            <a:ext cx="312458" cy="801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CDC0384-71C8-8E44-AE29-90F715AE011B}"/>
              </a:ext>
            </a:extLst>
          </p:cNvPr>
          <p:cNvSpPr txBox="1"/>
          <p:nvPr/>
        </p:nvSpPr>
        <p:spPr>
          <a:xfrm>
            <a:off x="228600" y="3718186"/>
            <a:ext cx="381000" cy="369332"/>
          </a:xfrm>
          <a:prstGeom prst="rect">
            <a:avLst/>
          </a:prstGeom>
          <a:noFill/>
        </p:spPr>
        <p:txBody>
          <a:bodyPr wrap="square" rtlCol="0">
            <a:spAutoFit/>
          </a:bodyPr>
          <a:lstStyle/>
          <a:p>
            <a:r>
              <a:rPr lang="en-US" b="1" dirty="0"/>
              <a:t>S</a:t>
            </a:r>
          </a:p>
        </p:txBody>
      </p:sp>
      <p:sp>
        <p:nvSpPr>
          <p:cNvPr id="32" name="TextBox 31">
            <a:extLst>
              <a:ext uri="{FF2B5EF4-FFF2-40B4-BE49-F238E27FC236}">
                <a16:creationId xmlns:a16="http://schemas.microsoft.com/office/drawing/2014/main" id="{303E0E51-02F7-C54A-8C1B-866830443D93}"/>
              </a:ext>
            </a:extLst>
          </p:cNvPr>
          <p:cNvSpPr txBox="1"/>
          <p:nvPr/>
        </p:nvSpPr>
        <p:spPr>
          <a:xfrm>
            <a:off x="10820400" y="2983468"/>
            <a:ext cx="381000" cy="369332"/>
          </a:xfrm>
          <a:prstGeom prst="rect">
            <a:avLst/>
          </a:prstGeom>
          <a:noFill/>
        </p:spPr>
        <p:txBody>
          <a:bodyPr wrap="square" rtlCol="0">
            <a:spAutoFit/>
          </a:bodyPr>
          <a:lstStyle/>
          <a:p>
            <a:r>
              <a:rPr lang="en-US" b="1" dirty="0"/>
              <a:t>D</a:t>
            </a:r>
          </a:p>
        </p:txBody>
      </p:sp>
      <p:sp>
        <p:nvSpPr>
          <p:cNvPr id="33" name="TextBox 32">
            <a:extLst>
              <a:ext uri="{FF2B5EF4-FFF2-40B4-BE49-F238E27FC236}">
                <a16:creationId xmlns:a16="http://schemas.microsoft.com/office/drawing/2014/main" id="{A0701027-B798-004D-8E3F-A6A0C7DAB17F}"/>
              </a:ext>
            </a:extLst>
          </p:cNvPr>
          <p:cNvSpPr txBox="1"/>
          <p:nvPr/>
        </p:nvSpPr>
        <p:spPr>
          <a:xfrm>
            <a:off x="5257800" y="2895600"/>
            <a:ext cx="1223029" cy="307777"/>
          </a:xfrm>
          <a:prstGeom prst="rect">
            <a:avLst/>
          </a:prstGeom>
          <a:noFill/>
        </p:spPr>
        <p:txBody>
          <a:bodyPr wrap="square" rtlCol="0">
            <a:spAutoFit/>
          </a:bodyPr>
          <a:lstStyle/>
          <a:p>
            <a:r>
              <a:rPr lang="en-US" sz="1400" i="1" dirty="0"/>
              <a:t>3.5 hours</a:t>
            </a:r>
          </a:p>
        </p:txBody>
      </p:sp>
      <p:sp>
        <p:nvSpPr>
          <p:cNvPr id="34" name="TextBox 33">
            <a:extLst>
              <a:ext uri="{FF2B5EF4-FFF2-40B4-BE49-F238E27FC236}">
                <a16:creationId xmlns:a16="http://schemas.microsoft.com/office/drawing/2014/main" id="{E2550B51-DE90-AF4C-8ABA-DC2C5849D944}"/>
              </a:ext>
            </a:extLst>
          </p:cNvPr>
          <p:cNvSpPr txBox="1"/>
          <p:nvPr/>
        </p:nvSpPr>
        <p:spPr>
          <a:xfrm>
            <a:off x="4800600" y="3581400"/>
            <a:ext cx="1223029" cy="307777"/>
          </a:xfrm>
          <a:prstGeom prst="rect">
            <a:avLst/>
          </a:prstGeom>
          <a:noFill/>
        </p:spPr>
        <p:txBody>
          <a:bodyPr wrap="square" rtlCol="0">
            <a:spAutoFit/>
          </a:bodyPr>
          <a:lstStyle/>
          <a:p>
            <a:r>
              <a:rPr lang="en-US" sz="1400" i="1" dirty="0"/>
              <a:t>8.5 hours</a:t>
            </a:r>
          </a:p>
        </p:txBody>
      </p:sp>
      <p:sp>
        <p:nvSpPr>
          <p:cNvPr id="35" name="TextBox 34">
            <a:extLst>
              <a:ext uri="{FF2B5EF4-FFF2-40B4-BE49-F238E27FC236}">
                <a16:creationId xmlns:a16="http://schemas.microsoft.com/office/drawing/2014/main" id="{154CA0B1-85CF-F04C-8393-2CE3CD2D7617}"/>
              </a:ext>
            </a:extLst>
          </p:cNvPr>
          <p:cNvSpPr txBox="1"/>
          <p:nvPr/>
        </p:nvSpPr>
        <p:spPr>
          <a:xfrm>
            <a:off x="7010400" y="4800600"/>
            <a:ext cx="1223029" cy="307777"/>
          </a:xfrm>
          <a:prstGeom prst="rect">
            <a:avLst/>
          </a:prstGeom>
          <a:noFill/>
        </p:spPr>
        <p:txBody>
          <a:bodyPr wrap="square" rtlCol="0">
            <a:spAutoFit/>
          </a:bodyPr>
          <a:lstStyle/>
          <a:p>
            <a:r>
              <a:rPr lang="en-US" sz="1400" i="1" dirty="0"/>
              <a:t>0.5 hours</a:t>
            </a:r>
          </a:p>
        </p:txBody>
      </p:sp>
      <p:sp>
        <p:nvSpPr>
          <p:cNvPr id="37" name="Oval 36">
            <a:extLst>
              <a:ext uri="{FF2B5EF4-FFF2-40B4-BE49-F238E27FC236}">
                <a16:creationId xmlns:a16="http://schemas.microsoft.com/office/drawing/2014/main" id="{001E7FDB-9EC0-4149-A676-50668FA363EC}"/>
              </a:ext>
            </a:extLst>
          </p:cNvPr>
          <p:cNvSpPr/>
          <p:nvPr/>
        </p:nvSpPr>
        <p:spPr>
          <a:xfrm>
            <a:off x="4572000" y="533400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LAX-DFW</a:t>
            </a:r>
          </a:p>
          <a:p>
            <a:pPr algn="ctr"/>
            <a:r>
              <a:rPr lang="en-US" sz="1400" dirty="0"/>
              <a:t>10-1:30</a:t>
            </a:r>
          </a:p>
        </p:txBody>
      </p:sp>
      <p:cxnSp>
        <p:nvCxnSpPr>
          <p:cNvPr id="38" name="Straight Arrow Connector 37">
            <a:extLst>
              <a:ext uri="{FF2B5EF4-FFF2-40B4-BE49-F238E27FC236}">
                <a16:creationId xmlns:a16="http://schemas.microsoft.com/office/drawing/2014/main" id="{40674023-0E6A-F643-A433-B8D9425A4FC3}"/>
              </a:ext>
            </a:extLst>
          </p:cNvPr>
          <p:cNvCxnSpPr>
            <a:cxnSpLocks/>
            <a:stCxn id="37" idx="6"/>
            <a:endCxn id="19" idx="2"/>
          </p:cNvCxnSpPr>
          <p:nvPr/>
        </p:nvCxnSpPr>
        <p:spPr>
          <a:xfrm>
            <a:off x="5638800" y="57912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00C5606-74F4-5C47-9743-153452AAC834}"/>
              </a:ext>
            </a:extLst>
          </p:cNvPr>
          <p:cNvSpPr txBox="1"/>
          <p:nvPr/>
        </p:nvSpPr>
        <p:spPr>
          <a:xfrm>
            <a:off x="5715000" y="5486400"/>
            <a:ext cx="1223029" cy="307777"/>
          </a:xfrm>
          <a:prstGeom prst="rect">
            <a:avLst/>
          </a:prstGeom>
          <a:noFill/>
        </p:spPr>
        <p:txBody>
          <a:bodyPr wrap="square" rtlCol="0">
            <a:spAutoFit/>
          </a:bodyPr>
          <a:lstStyle/>
          <a:p>
            <a:r>
              <a:rPr lang="en-US" sz="1400" i="1" dirty="0"/>
              <a:t>0.5 hours</a:t>
            </a:r>
          </a:p>
        </p:txBody>
      </p:sp>
      <p:sp>
        <p:nvSpPr>
          <p:cNvPr id="23" name="Oval 22">
            <a:extLst>
              <a:ext uri="{FF2B5EF4-FFF2-40B4-BE49-F238E27FC236}">
                <a16:creationId xmlns:a16="http://schemas.microsoft.com/office/drawing/2014/main" id="{70A4F965-E2B3-3246-906E-6FD3BDA9FBF2}"/>
              </a:ext>
            </a:extLst>
          </p:cNvPr>
          <p:cNvSpPr/>
          <p:nvPr/>
        </p:nvSpPr>
        <p:spPr>
          <a:xfrm>
            <a:off x="167054" y="396533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START</a:t>
            </a:r>
          </a:p>
        </p:txBody>
      </p:sp>
      <p:sp>
        <p:nvSpPr>
          <p:cNvPr id="28" name="Oval 27">
            <a:extLst>
              <a:ext uri="{FF2B5EF4-FFF2-40B4-BE49-F238E27FC236}">
                <a16:creationId xmlns:a16="http://schemas.microsoft.com/office/drawing/2014/main" id="{9CC66164-33A0-2246-9ED8-283682E5B3AE}"/>
              </a:ext>
            </a:extLst>
          </p:cNvPr>
          <p:cNvSpPr/>
          <p:nvPr/>
        </p:nvSpPr>
        <p:spPr>
          <a:xfrm>
            <a:off x="10183289" y="3241352"/>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END</a:t>
            </a:r>
          </a:p>
        </p:txBody>
      </p:sp>
      <p:cxnSp>
        <p:nvCxnSpPr>
          <p:cNvPr id="39" name="Straight Arrow Connector 38">
            <a:extLst>
              <a:ext uri="{FF2B5EF4-FFF2-40B4-BE49-F238E27FC236}">
                <a16:creationId xmlns:a16="http://schemas.microsoft.com/office/drawing/2014/main" id="{5F993469-229E-0243-AFAD-DCABB3B26ECB}"/>
              </a:ext>
            </a:extLst>
          </p:cNvPr>
          <p:cNvCxnSpPr>
            <a:cxnSpLocks/>
            <a:stCxn id="23" idx="7"/>
            <a:endCxn id="2" idx="2"/>
          </p:cNvCxnSpPr>
          <p:nvPr/>
        </p:nvCxnSpPr>
        <p:spPr>
          <a:xfrm flipV="1">
            <a:off x="1077625" y="3156438"/>
            <a:ext cx="1589375" cy="942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EF196B7-0473-0B4D-A8B7-BAD36CE30191}"/>
              </a:ext>
            </a:extLst>
          </p:cNvPr>
          <p:cNvCxnSpPr>
            <a:cxnSpLocks/>
            <a:stCxn id="23" idx="6"/>
            <a:endCxn id="16" idx="2"/>
          </p:cNvCxnSpPr>
          <p:nvPr/>
        </p:nvCxnSpPr>
        <p:spPr>
          <a:xfrm>
            <a:off x="1233854" y="4422530"/>
            <a:ext cx="1468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F5FF52A-38C9-D344-9A18-BB2441DE6C78}"/>
              </a:ext>
            </a:extLst>
          </p:cNvPr>
          <p:cNvCxnSpPr>
            <a:cxnSpLocks/>
            <a:stCxn id="23" idx="5"/>
            <a:endCxn id="37" idx="2"/>
          </p:cNvCxnSpPr>
          <p:nvPr/>
        </p:nvCxnSpPr>
        <p:spPr>
          <a:xfrm>
            <a:off x="1077625" y="4745819"/>
            <a:ext cx="3494375" cy="1045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6368A49-2285-7944-95D1-A683F8EFDF81}"/>
              </a:ext>
            </a:extLst>
          </p:cNvPr>
          <p:cNvCxnSpPr>
            <a:cxnSpLocks/>
            <a:stCxn id="20" idx="6"/>
            <a:endCxn id="28" idx="1"/>
          </p:cNvCxnSpPr>
          <p:nvPr/>
        </p:nvCxnSpPr>
        <p:spPr>
          <a:xfrm>
            <a:off x="8839200" y="3241352"/>
            <a:ext cx="1500318" cy="1339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8E96A095-CE19-C045-8CA8-C3BB4A111E08}"/>
              </a:ext>
            </a:extLst>
          </p:cNvPr>
          <p:cNvCxnSpPr>
            <a:cxnSpLocks/>
            <a:stCxn id="24" idx="6"/>
            <a:endCxn id="28" idx="3"/>
          </p:cNvCxnSpPr>
          <p:nvPr/>
        </p:nvCxnSpPr>
        <p:spPr>
          <a:xfrm flipV="1">
            <a:off x="8839200" y="4021841"/>
            <a:ext cx="1500318" cy="3215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F0F15CA3-EC80-8E4C-A561-C42CB87DDF03}"/>
              </a:ext>
            </a:extLst>
          </p:cNvPr>
          <p:cNvSpPr txBox="1"/>
          <p:nvPr/>
        </p:nvSpPr>
        <p:spPr>
          <a:xfrm>
            <a:off x="1215371" y="3349823"/>
            <a:ext cx="1223029" cy="307777"/>
          </a:xfrm>
          <a:prstGeom prst="rect">
            <a:avLst/>
          </a:prstGeom>
          <a:noFill/>
        </p:spPr>
        <p:txBody>
          <a:bodyPr wrap="square" rtlCol="0">
            <a:spAutoFit/>
          </a:bodyPr>
          <a:lstStyle/>
          <a:p>
            <a:r>
              <a:rPr lang="en-US" sz="1400" i="1" dirty="0"/>
              <a:t>0 hours</a:t>
            </a:r>
          </a:p>
        </p:txBody>
      </p:sp>
      <p:sp>
        <p:nvSpPr>
          <p:cNvPr id="46" name="TextBox 45">
            <a:extLst>
              <a:ext uri="{FF2B5EF4-FFF2-40B4-BE49-F238E27FC236}">
                <a16:creationId xmlns:a16="http://schemas.microsoft.com/office/drawing/2014/main" id="{91B341D5-4E85-7340-8A5A-AC4185B0AEC0}"/>
              </a:ext>
            </a:extLst>
          </p:cNvPr>
          <p:cNvSpPr txBox="1"/>
          <p:nvPr/>
        </p:nvSpPr>
        <p:spPr>
          <a:xfrm>
            <a:off x="1443971" y="4114800"/>
            <a:ext cx="1223029" cy="307777"/>
          </a:xfrm>
          <a:prstGeom prst="rect">
            <a:avLst/>
          </a:prstGeom>
          <a:noFill/>
        </p:spPr>
        <p:txBody>
          <a:bodyPr wrap="square" rtlCol="0">
            <a:spAutoFit/>
          </a:bodyPr>
          <a:lstStyle/>
          <a:p>
            <a:r>
              <a:rPr lang="en-US" sz="1400" i="1" dirty="0"/>
              <a:t>0 hours</a:t>
            </a:r>
          </a:p>
        </p:txBody>
      </p:sp>
      <p:sp>
        <p:nvSpPr>
          <p:cNvPr id="47" name="TextBox 46">
            <a:extLst>
              <a:ext uri="{FF2B5EF4-FFF2-40B4-BE49-F238E27FC236}">
                <a16:creationId xmlns:a16="http://schemas.microsoft.com/office/drawing/2014/main" id="{57B62A37-E2DB-6D4B-9883-4E1655AC5913}"/>
              </a:ext>
            </a:extLst>
          </p:cNvPr>
          <p:cNvSpPr txBox="1"/>
          <p:nvPr/>
        </p:nvSpPr>
        <p:spPr>
          <a:xfrm>
            <a:off x="2129771" y="5254823"/>
            <a:ext cx="1223029" cy="307777"/>
          </a:xfrm>
          <a:prstGeom prst="rect">
            <a:avLst/>
          </a:prstGeom>
          <a:noFill/>
        </p:spPr>
        <p:txBody>
          <a:bodyPr wrap="square" rtlCol="0">
            <a:spAutoFit/>
          </a:bodyPr>
          <a:lstStyle/>
          <a:p>
            <a:r>
              <a:rPr lang="en-US" sz="1400" i="1" dirty="0"/>
              <a:t>0 hours</a:t>
            </a:r>
          </a:p>
        </p:txBody>
      </p:sp>
      <p:sp>
        <p:nvSpPr>
          <p:cNvPr id="48" name="TextBox 47">
            <a:extLst>
              <a:ext uri="{FF2B5EF4-FFF2-40B4-BE49-F238E27FC236}">
                <a16:creationId xmlns:a16="http://schemas.microsoft.com/office/drawing/2014/main" id="{CA3FAC66-C75F-EA4F-84C0-A1078EC758E6}"/>
              </a:ext>
            </a:extLst>
          </p:cNvPr>
          <p:cNvSpPr txBox="1"/>
          <p:nvPr/>
        </p:nvSpPr>
        <p:spPr>
          <a:xfrm>
            <a:off x="9216371" y="2971800"/>
            <a:ext cx="1223029" cy="307777"/>
          </a:xfrm>
          <a:prstGeom prst="rect">
            <a:avLst/>
          </a:prstGeom>
          <a:noFill/>
        </p:spPr>
        <p:txBody>
          <a:bodyPr wrap="square" rtlCol="0">
            <a:spAutoFit/>
          </a:bodyPr>
          <a:lstStyle/>
          <a:p>
            <a:r>
              <a:rPr lang="en-US" sz="1400" i="1" dirty="0"/>
              <a:t>0 hours</a:t>
            </a:r>
          </a:p>
        </p:txBody>
      </p:sp>
      <p:sp>
        <p:nvSpPr>
          <p:cNvPr id="49" name="TextBox 48">
            <a:extLst>
              <a:ext uri="{FF2B5EF4-FFF2-40B4-BE49-F238E27FC236}">
                <a16:creationId xmlns:a16="http://schemas.microsoft.com/office/drawing/2014/main" id="{DB0F45A8-B343-8340-B61D-F3E482C4B176}"/>
              </a:ext>
            </a:extLst>
          </p:cNvPr>
          <p:cNvSpPr txBox="1"/>
          <p:nvPr/>
        </p:nvSpPr>
        <p:spPr>
          <a:xfrm>
            <a:off x="9296400" y="4188023"/>
            <a:ext cx="1223029" cy="307777"/>
          </a:xfrm>
          <a:prstGeom prst="rect">
            <a:avLst/>
          </a:prstGeom>
          <a:noFill/>
        </p:spPr>
        <p:txBody>
          <a:bodyPr wrap="square" rtlCol="0">
            <a:spAutoFit/>
          </a:bodyPr>
          <a:lstStyle/>
          <a:p>
            <a:r>
              <a:rPr lang="en-US" sz="1400" i="1" dirty="0"/>
              <a:t>0 hours</a:t>
            </a:r>
          </a:p>
        </p:txBody>
      </p:sp>
    </p:spTree>
    <p:extLst>
      <p:ext uri="{BB962C8B-B14F-4D97-AF65-F5344CB8AC3E}">
        <p14:creationId xmlns:p14="http://schemas.microsoft.com/office/powerpoint/2010/main" val="627015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Problem 2: Water Jugs</a:t>
            </a: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a:prstGeom prst="rect">
            <a:avLst/>
          </a:prstGeom>
        </p:spPr>
        <p:txBody>
          <a:bodyPr/>
          <a:lstStyle/>
          <a:p>
            <a:fld id="{DACC1BBE-66B1-403A-8C7E-C57A0F3A107F}" type="slidenum">
              <a:rPr lang="en-US" smtClean="0"/>
              <a:pPr/>
              <a:t>11</a:t>
            </a:fld>
            <a:endParaRPr lang="en-US"/>
          </a:p>
        </p:txBody>
      </p:sp>
    </p:spTree>
    <p:extLst>
      <p:ext uri="{BB962C8B-B14F-4D97-AF65-F5344CB8AC3E}">
        <p14:creationId xmlns:p14="http://schemas.microsoft.com/office/powerpoint/2010/main" val="4135334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p:txBody>
          <a:bodyPr/>
          <a:lstStyle/>
          <a:p>
            <a:r>
              <a:rPr lang="en-US" altLang="en-US" dirty="0">
                <a:ea typeface="ＭＳ Ｐゴシック" panose="020B0600070205080204" pitchFamily="34" charset="-128"/>
              </a:rPr>
              <a:t>Problem Description!</a:t>
            </a:r>
          </a:p>
        </p:txBody>
      </p:sp>
      <p:sp>
        <p:nvSpPr>
          <p:cNvPr id="23554" name="Rectangle 3">
            <a:extLst>
              <a:ext uri="{FF2B5EF4-FFF2-40B4-BE49-F238E27FC236}">
                <a16:creationId xmlns:a16="http://schemas.microsoft.com/office/drawing/2014/main" id="{F83019B8-1A6A-D04C-81A1-F828E59E4D65}"/>
              </a:ext>
            </a:extLst>
          </p:cNvPr>
          <p:cNvSpPr>
            <a:spLocks noGrp="1" noChangeArrowheads="1"/>
          </p:cNvSpPr>
          <p:nvPr>
            <p:ph type="body" idx="1"/>
            <p:custDataLst>
              <p:tags r:id="rId2"/>
            </p:custDataLst>
          </p:nvPr>
        </p:nvSpPr>
        <p:spPr>
          <a:xfrm>
            <a:off x="457200" y="1371600"/>
            <a:ext cx="11125200" cy="5486400"/>
          </a:xfrm>
        </p:spPr>
        <p:txBody>
          <a:bodyPr anchor="t">
            <a:normAutofit/>
          </a:bodyPr>
          <a:lstStyle/>
          <a:p>
            <a:pPr marL="0" indent="0">
              <a:lnSpc>
                <a:spcPct val="90000"/>
              </a:lnSpc>
              <a:buNone/>
            </a:pPr>
            <a:r>
              <a:rPr lang="en-US" altLang="en-US" sz="2000" b="1" i="1" u="sng" dirty="0">
                <a:ea typeface="ＭＳ Ｐゴシック" panose="020B0600070205080204" pitchFamily="34" charset="-128"/>
              </a:rPr>
              <a:t>Problem Statement:</a:t>
            </a:r>
            <a:r>
              <a:rPr lang="en-US" altLang="en-US" sz="2000" dirty="0">
                <a:ea typeface="ＭＳ Ｐゴシック" panose="020B0600070205080204" pitchFamily="34" charset="-128"/>
              </a:rPr>
              <a:t> Bruce Willis and Samuel L. Jackson are given an ultimatum: Fill a jug with exactly 4 gallons of water and place the jug on the scale. If the measurement is correct, the bomb is diffused. If not, boom! The problem of course is that they only have a three gallon jug, a five gallon jug, and a fountain to fill them up with. Given a set of jugs, the capacities of each jug, and a target (e.g., 4 gallons), can you calculate the minimum set of steps needed to measure out the target amount?</a:t>
            </a:r>
          </a:p>
          <a:p>
            <a:pPr marL="0" indent="0">
              <a:lnSpc>
                <a:spcPct val="90000"/>
              </a:lnSpc>
              <a:buNone/>
            </a:pPr>
            <a:endParaRPr lang="en-US" altLang="en-US" sz="2000" b="1" i="1" dirty="0">
              <a:ea typeface="ＭＳ Ｐゴシック" panose="020B0600070205080204" pitchFamily="34" charset="-128"/>
            </a:endParaRPr>
          </a:p>
          <a:p>
            <a:pPr marL="0" indent="0">
              <a:lnSpc>
                <a:spcPct val="90000"/>
              </a:lnSpc>
              <a:buNone/>
            </a:pPr>
            <a:endParaRPr lang="en-US" altLang="en-US" sz="2000" b="1" i="1" dirty="0">
              <a:ea typeface="ＭＳ Ｐゴシック" panose="020B0600070205080204" pitchFamily="34" charset="-128"/>
            </a:endParaRPr>
          </a:p>
          <a:p>
            <a:pPr marL="0" indent="0">
              <a:lnSpc>
                <a:spcPct val="90000"/>
              </a:lnSpc>
              <a:buNone/>
            </a:pPr>
            <a:endParaRPr lang="en-US" altLang="en-US" sz="2000" b="1" i="1" dirty="0">
              <a:ea typeface="ＭＳ Ｐゴシック" panose="020B0600070205080204" pitchFamily="34" charset="-128"/>
            </a:endParaRPr>
          </a:p>
          <a:p>
            <a:pPr marL="0" indent="0">
              <a:lnSpc>
                <a:spcPct val="90000"/>
              </a:lnSpc>
              <a:buNone/>
            </a:pPr>
            <a:endParaRPr lang="en-US" altLang="en-US" sz="2000" b="1" i="1" dirty="0">
              <a:ea typeface="ＭＳ Ｐゴシック" panose="020B0600070205080204" pitchFamily="34" charset="-128"/>
            </a:endParaRPr>
          </a:p>
          <a:p>
            <a:pPr marL="0" indent="0">
              <a:lnSpc>
                <a:spcPct val="90000"/>
              </a:lnSpc>
              <a:buNone/>
            </a:pPr>
            <a:endParaRPr lang="en-US" altLang="en-US" sz="2000" i="1" dirty="0">
              <a:ea typeface="ＭＳ Ｐゴシック" panose="020B0600070205080204" pitchFamily="34" charset="-128"/>
            </a:endParaRPr>
          </a:p>
          <a:p>
            <a:pPr marL="0" indent="0">
              <a:lnSpc>
                <a:spcPct val="90000"/>
              </a:lnSpc>
              <a:buNone/>
            </a:pPr>
            <a:endParaRPr lang="en-US" altLang="en-US" sz="2000" i="1" dirty="0">
              <a:ea typeface="ＭＳ Ｐゴシック" panose="020B0600070205080204" pitchFamily="34" charset="-128"/>
            </a:endParaRPr>
          </a:p>
          <a:p>
            <a:pPr marL="0" indent="0">
              <a:lnSpc>
                <a:spcPct val="90000"/>
              </a:lnSpc>
              <a:buNone/>
            </a:pPr>
            <a:endParaRPr lang="en-US" altLang="en-US" sz="2000" i="1" dirty="0">
              <a:ea typeface="ＭＳ Ｐゴシック" panose="020B0600070205080204" pitchFamily="34" charset="-128"/>
            </a:endParaRPr>
          </a:p>
          <a:p>
            <a:pPr marL="0" indent="0">
              <a:lnSpc>
                <a:spcPct val="90000"/>
              </a:lnSpc>
              <a:buNone/>
            </a:pPr>
            <a:endParaRPr lang="en-US" altLang="en-US" sz="2000" i="1" dirty="0">
              <a:ea typeface="ＭＳ Ｐゴシック" panose="020B0600070205080204" pitchFamily="34" charset="-128"/>
            </a:endParaRPr>
          </a:p>
          <a:p>
            <a:pPr marL="0" indent="0">
              <a:lnSpc>
                <a:spcPct val="90000"/>
              </a:lnSpc>
              <a:buNone/>
            </a:pPr>
            <a:endParaRPr lang="en-US" altLang="en-US" sz="2000" i="1" dirty="0">
              <a:ea typeface="ＭＳ Ｐゴシック" panose="020B0600070205080204" pitchFamily="34" charset="-128"/>
            </a:endParaRPr>
          </a:p>
          <a:p>
            <a:pPr marL="0" indent="0">
              <a:lnSpc>
                <a:spcPct val="90000"/>
              </a:lnSpc>
              <a:buNone/>
            </a:pPr>
            <a:endParaRPr lang="en-US" altLang="en-US" sz="2000" i="1" dirty="0">
              <a:ea typeface="ＭＳ Ｐゴシック" panose="020B0600070205080204" pitchFamily="34" charset="-128"/>
            </a:endParaRPr>
          </a:p>
          <a:p>
            <a:pPr marL="0" indent="0">
              <a:lnSpc>
                <a:spcPct val="90000"/>
              </a:lnSpc>
              <a:buNone/>
            </a:pPr>
            <a:r>
              <a:rPr lang="en-US" altLang="en-US" sz="2000" i="1" dirty="0">
                <a:ea typeface="ＭＳ Ｐゴシック" panose="020B0600070205080204" pitchFamily="34" charset="-128"/>
              </a:rPr>
              <a:t>*This scene from Die Hard 3:</a:t>
            </a:r>
            <a:r>
              <a:rPr lang="en-US" altLang="en-US" sz="2000" b="1" i="1" dirty="0">
                <a:ea typeface="ＭＳ Ｐゴシック" panose="020B0600070205080204" pitchFamily="34" charset="-128"/>
              </a:rPr>
              <a:t> </a:t>
            </a:r>
            <a:r>
              <a:rPr lang="en-US" altLang="en-US" sz="2000" i="1" dirty="0">
                <a:ea typeface="ＭＳ Ｐゴシック" panose="020B0600070205080204" pitchFamily="34" charset="-128"/>
                <a:hlinkClick r:id="rId4"/>
              </a:rPr>
              <a:t>https://www.youtube.com/watch?v=BVtQNK_ZUJg</a:t>
            </a:r>
            <a:endParaRPr lang="en-US" altLang="en-US" sz="2000" i="1" dirty="0">
              <a:ea typeface="ＭＳ Ｐゴシック" panose="020B0600070205080204" pitchFamily="34" charset="-128"/>
            </a:endParaRPr>
          </a:p>
          <a:p>
            <a:pPr marL="0" indent="0">
              <a:lnSpc>
                <a:spcPct val="90000"/>
              </a:lnSpc>
              <a:buNone/>
            </a:pPr>
            <a:endParaRPr lang="en-US" altLang="en-US" sz="2000" b="1" i="1" dirty="0">
              <a:ea typeface="ＭＳ Ｐゴシック" panose="020B0600070205080204" pitchFamily="34" charset="-128"/>
            </a:endParaRPr>
          </a:p>
        </p:txBody>
      </p:sp>
      <p:sp>
        <p:nvSpPr>
          <p:cNvPr id="3" name="Rectangle 2">
            <a:extLst>
              <a:ext uri="{FF2B5EF4-FFF2-40B4-BE49-F238E27FC236}">
                <a16:creationId xmlns:a16="http://schemas.microsoft.com/office/drawing/2014/main" id="{62E8CFE0-3620-B149-B35D-89BC0A6222BA}"/>
              </a:ext>
            </a:extLst>
          </p:cNvPr>
          <p:cNvSpPr/>
          <p:nvPr/>
        </p:nvSpPr>
        <p:spPr>
          <a:xfrm>
            <a:off x="3429000" y="3352800"/>
            <a:ext cx="914400"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3180EF8-925A-3041-8A27-A5270223E820}"/>
              </a:ext>
            </a:extLst>
          </p:cNvPr>
          <p:cNvSpPr/>
          <p:nvPr/>
        </p:nvSpPr>
        <p:spPr>
          <a:xfrm>
            <a:off x="5029200" y="4191000"/>
            <a:ext cx="9144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01326E6-73E0-2340-B629-6C9FA396E080}"/>
              </a:ext>
            </a:extLst>
          </p:cNvPr>
          <p:cNvSpPr txBox="1"/>
          <p:nvPr/>
        </p:nvSpPr>
        <p:spPr>
          <a:xfrm>
            <a:off x="4305012" y="3429000"/>
            <a:ext cx="1257588" cy="369332"/>
          </a:xfrm>
          <a:prstGeom prst="rect">
            <a:avLst/>
          </a:prstGeom>
          <a:noFill/>
        </p:spPr>
        <p:txBody>
          <a:bodyPr wrap="none" rtlCol="0">
            <a:spAutoFit/>
          </a:bodyPr>
          <a:lstStyle/>
          <a:p>
            <a:r>
              <a:rPr lang="en-US" dirty="0"/>
              <a:t>5 gallon jug</a:t>
            </a:r>
          </a:p>
        </p:txBody>
      </p:sp>
      <p:sp>
        <p:nvSpPr>
          <p:cNvPr id="8" name="TextBox 7">
            <a:extLst>
              <a:ext uri="{FF2B5EF4-FFF2-40B4-BE49-F238E27FC236}">
                <a16:creationId xmlns:a16="http://schemas.microsoft.com/office/drawing/2014/main" id="{FCBB7B60-750C-A845-8C1B-C24C3AC2AE56}"/>
              </a:ext>
            </a:extLst>
          </p:cNvPr>
          <p:cNvSpPr txBox="1"/>
          <p:nvPr/>
        </p:nvSpPr>
        <p:spPr>
          <a:xfrm>
            <a:off x="6057612" y="4355068"/>
            <a:ext cx="1257588" cy="369332"/>
          </a:xfrm>
          <a:prstGeom prst="rect">
            <a:avLst/>
          </a:prstGeom>
          <a:noFill/>
        </p:spPr>
        <p:txBody>
          <a:bodyPr wrap="none" rtlCol="0">
            <a:spAutoFit/>
          </a:bodyPr>
          <a:lstStyle/>
          <a:p>
            <a:r>
              <a:rPr lang="en-US" dirty="0"/>
              <a:t>3 gallon jug</a:t>
            </a:r>
          </a:p>
        </p:txBody>
      </p:sp>
    </p:spTree>
    <p:extLst>
      <p:ext uri="{BB962C8B-B14F-4D97-AF65-F5344CB8AC3E}">
        <p14:creationId xmlns:p14="http://schemas.microsoft.com/office/powerpoint/2010/main" val="2007435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p:txBody>
          <a:bodyPr/>
          <a:lstStyle/>
          <a:p>
            <a:r>
              <a:rPr lang="en-US" altLang="en-US" dirty="0">
                <a:ea typeface="ＭＳ Ｐゴシック" panose="020B0600070205080204" pitchFamily="34" charset="-128"/>
              </a:rPr>
              <a:t>Problem Description!</a:t>
            </a:r>
          </a:p>
        </p:txBody>
      </p:sp>
      <p:sp>
        <p:nvSpPr>
          <p:cNvPr id="23554" name="Rectangle 3">
            <a:extLst>
              <a:ext uri="{FF2B5EF4-FFF2-40B4-BE49-F238E27FC236}">
                <a16:creationId xmlns:a16="http://schemas.microsoft.com/office/drawing/2014/main" id="{F83019B8-1A6A-D04C-81A1-F828E59E4D65}"/>
              </a:ext>
            </a:extLst>
          </p:cNvPr>
          <p:cNvSpPr>
            <a:spLocks noGrp="1" noChangeArrowheads="1"/>
          </p:cNvSpPr>
          <p:nvPr>
            <p:ph type="body" idx="1"/>
            <p:custDataLst>
              <p:tags r:id="rId2"/>
            </p:custDataLst>
          </p:nvPr>
        </p:nvSpPr>
        <p:spPr>
          <a:xfrm>
            <a:off x="457200" y="1371600"/>
            <a:ext cx="11125200" cy="1664732"/>
          </a:xfrm>
        </p:spPr>
        <p:txBody>
          <a:bodyPr anchor="t">
            <a:normAutofit/>
          </a:bodyPr>
          <a:lstStyle/>
          <a:p>
            <a:pPr marL="0" indent="0">
              <a:lnSpc>
                <a:spcPct val="90000"/>
              </a:lnSpc>
              <a:buNone/>
            </a:pPr>
            <a:r>
              <a:rPr lang="en-US" altLang="en-US" sz="2000" b="1" i="1" u="sng" dirty="0">
                <a:ea typeface="ＭＳ Ｐゴシック" panose="020B0600070205080204" pitchFamily="34" charset="-128"/>
              </a:rPr>
              <a:t>Problem Statement:</a:t>
            </a:r>
            <a:r>
              <a:rPr lang="en-US" altLang="en-US" sz="2000" dirty="0">
                <a:ea typeface="ＭＳ Ｐゴシック" panose="020B0600070205080204" pitchFamily="34" charset="-128"/>
              </a:rPr>
              <a:t> Bruce Willis and Samuel L. Jackson are given an ultimatum: Fill a jug with exactly 4 gallons of water and place the jug on the scale. If the measurement is correct, the bomb is diffused. If not, boom! The problem of course is that they only have a three gallon jug, a five gallon jug, and a fountain to fill them up with. Given a set of jugs, the capacities of each jug, and a target (e.g., 4 gallons), can you calculate the minimum set of steps needed to measure out the target amount?</a:t>
            </a:r>
            <a:endParaRPr lang="en-US" altLang="en-US" sz="2000" i="1" dirty="0">
              <a:ea typeface="ＭＳ Ｐゴシック" panose="020B0600070205080204" pitchFamily="34" charset="-128"/>
            </a:endParaRPr>
          </a:p>
        </p:txBody>
      </p:sp>
      <p:sp>
        <p:nvSpPr>
          <p:cNvPr id="3" name="Rectangle 2">
            <a:extLst>
              <a:ext uri="{FF2B5EF4-FFF2-40B4-BE49-F238E27FC236}">
                <a16:creationId xmlns:a16="http://schemas.microsoft.com/office/drawing/2014/main" id="{62E8CFE0-3620-B149-B35D-89BC0A6222BA}"/>
              </a:ext>
            </a:extLst>
          </p:cNvPr>
          <p:cNvSpPr/>
          <p:nvPr/>
        </p:nvSpPr>
        <p:spPr>
          <a:xfrm>
            <a:off x="1371600" y="3657600"/>
            <a:ext cx="914400" cy="2362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3180EF8-925A-3041-8A27-A5270223E820}"/>
              </a:ext>
            </a:extLst>
          </p:cNvPr>
          <p:cNvSpPr/>
          <p:nvPr/>
        </p:nvSpPr>
        <p:spPr>
          <a:xfrm>
            <a:off x="2971800" y="4495800"/>
            <a:ext cx="914400" cy="1524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01326E6-73E0-2340-B629-6C9FA396E080}"/>
              </a:ext>
            </a:extLst>
          </p:cNvPr>
          <p:cNvSpPr txBox="1"/>
          <p:nvPr/>
        </p:nvSpPr>
        <p:spPr>
          <a:xfrm>
            <a:off x="2247612" y="3733800"/>
            <a:ext cx="1257588" cy="369332"/>
          </a:xfrm>
          <a:prstGeom prst="rect">
            <a:avLst/>
          </a:prstGeom>
          <a:noFill/>
        </p:spPr>
        <p:txBody>
          <a:bodyPr wrap="none" rtlCol="0">
            <a:spAutoFit/>
          </a:bodyPr>
          <a:lstStyle/>
          <a:p>
            <a:r>
              <a:rPr lang="en-US" dirty="0"/>
              <a:t>5 gallon jug</a:t>
            </a:r>
          </a:p>
        </p:txBody>
      </p:sp>
      <p:sp>
        <p:nvSpPr>
          <p:cNvPr id="8" name="TextBox 7">
            <a:extLst>
              <a:ext uri="{FF2B5EF4-FFF2-40B4-BE49-F238E27FC236}">
                <a16:creationId xmlns:a16="http://schemas.microsoft.com/office/drawing/2014/main" id="{FCBB7B60-750C-A845-8C1B-C24C3AC2AE56}"/>
              </a:ext>
            </a:extLst>
          </p:cNvPr>
          <p:cNvSpPr txBox="1"/>
          <p:nvPr/>
        </p:nvSpPr>
        <p:spPr>
          <a:xfrm>
            <a:off x="4000212" y="4659868"/>
            <a:ext cx="1257588" cy="369332"/>
          </a:xfrm>
          <a:prstGeom prst="rect">
            <a:avLst/>
          </a:prstGeom>
          <a:noFill/>
        </p:spPr>
        <p:txBody>
          <a:bodyPr wrap="none" rtlCol="0">
            <a:spAutoFit/>
          </a:bodyPr>
          <a:lstStyle/>
          <a:p>
            <a:r>
              <a:rPr lang="en-US" dirty="0"/>
              <a:t>3 gallon jug</a:t>
            </a:r>
          </a:p>
        </p:txBody>
      </p:sp>
      <p:sp>
        <p:nvSpPr>
          <p:cNvPr id="9" name="Rectangle 3">
            <a:extLst>
              <a:ext uri="{FF2B5EF4-FFF2-40B4-BE49-F238E27FC236}">
                <a16:creationId xmlns:a16="http://schemas.microsoft.com/office/drawing/2014/main" id="{BE6A6E04-B385-B444-98DD-0F31F918981F}"/>
              </a:ext>
            </a:extLst>
          </p:cNvPr>
          <p:cNvSpPr txBox="1">
            <a:spLocks noChangeArrowheads="1"/>
          </p:cNvSpPr>
          <p:nvPr>
            <p:custDataLst>
              <p:tags r:id="rId3"/>
            </p:custDataLst>
          </p:nvPr>
        </p:nvSpPr>
        <p:spPr>
          <a:xfrm>
            <a:off x="6629400" y="3036332"/>
            <a:ext cx="4495800" cy="3576724"/>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n-US" altLang="en-US" sz="2000" b="1" i="1" u="sng" dirty="0">
                <a:ea typeface="ＭＳ Ｐゴシック" panose="020B0600070205080204" pitchFamily="34" charset="-128"/>
              </a:rPr>
              <a:t>Ideas to get started:</a:t>
            </a:r>
          </a:p>
          <a:p>
            <a:pPr marL="0" indent="0">
              <a:lnSpc>
                <a:spcPct val="90000"/>
              </a:lnSpc>
              <a:buFont typeface="Arial" panose="020B0604020202020204" pitchFamily="34" charset="0"/>
              <a:buNone/>
            </a:pPr>
            <a:endParaRPr lang="en-US" altLang="en-US" sz="2000" dirty="0">
              <a:ea typeface="ＭＳ Ｐゴシック" panose="020B0600070205080204" pitchFamily="34" charset="-128"/>
            </a:endParaRPr>
          </a:p>
          <a:p>
            <a:pPr marL="0" indent="0">
              <a:lnSpc>
                <a:spcPct val="90000"/>
              </a:lnSpc>
              <a:buFont typeface="Arial" panose="020B0604020202020204" pitchFamily="34" charset="0"/>
              <a:buNone/>
            </a:pPr>
            <a:r>
              <a:rPr lang="en-US" altLang="en-US" sz="2000" dirty="0">
                <a:ea typeface="ＭＳ Ｐゴシック" panose="020B0600070205080204" pitchFamily="34" charset="-128"/>
              </a:rPr>
              <a:t>Can we model this using a graph?</a:t>
            </a:r>
          </a:p>
          <a:p>
            <a:pPr marL="0" indent="0">
              <a:lnSpc>
                <a:spcPct val="90000"/>
              </a:lnSpc>
              <a:buFont typeface="Arial" panose="020B0604020202020204" pitchFamily="34" charset="0"/>
              <a:buNone/>
            </a:pPr>
            <a:endParaRPr lang="en-US" altLang="en-US" sz="2000" dirty="0">
              <a:ea typeface="ＭＳ Ｐゴシック" panose="020B0600070205080204" pitchFamily="34" charset="-128"/>
            </a:endParaRPr>
          </a:p>
          <a:p>
            <a:pPr marL="0" indent="0">
              <a:lnSpc>
                <a:spcPct val="90000"/>
              </a:lnSpc>
              <a:buFont typeface="Arial" panose="020B0604020202020204" pitchFamily="34" charset="0"/>
              <a:buNone/>
            </a:pPr>
            <a:r>
              <a:rPr lang="en-US" altLang="en-US" sz="2000" dirty="0">
                <a:ea typeface="ＭＳ Ｐゴシック" panose="020B0600070205080204" pitchFamily="34" charset="-128"/>
              </a:rPr>
              <a:t>What are the nodes and edges?</a:t>
            </a:r>
          </a:p>
          <a:p>
            <a:pPr marL="0" indent="0">
              <a:lnSpc>
                <a:spcPct val="90000"/>
              </a:lnSpc>
              <a:buFont typeface="Arial" panose="020B0604020202020204" pitchFamily="34" charset="0"/>
              <a:buNone/>
            </a:pPr>
            <a:endParaRPr lang="en-US" altLang="en-US" sz="2000" dirty="0">
              <a:ea typeface="ＭＳ Ｐゴシック" panose="020B0600070205080204" pitchFamily="34" charset="-128"/>
            </a:endParaRPr>
          </a:p>
          <a:p>
            <a:pPr marL="0" indent="0">
              <a:lnSpc>
                <a:spcPct val="90000"/>
              </a:lnSpc>
              <a:buFont typeface="Arial" panose="020B0604020202020204" pitchFamily="34" charset="0"/>
              <a:buNone/>
            </a:pPr>
            <a:r>
              <a:rPr lang="en-US" altLang="en-US" sz="2000" dirty="0">
                <a:ea typeface="ＭＳ Ｐゴシック" panose="020B0600070205080204" pitchFamily="34" charset="-128"/>
              </a:rPr>
              <a:t>What are the edge costs?</a:t>
            </a:r>
          </a:p>
          <a:p>
            <a:pPr marL="0" indent="0">
              <a:lnSpc>
                <a:spcPct val="90000"/>
              </a:lnSpc>
              <a:buFont typeface="Arial" panose="020B0604020202020204" pitchFamily="34" charset="0"/>
              <a:buNone/>
            </a:pPr>
            <a:endParaRPr lang="en-US" altLang="en-US" sz="2000" dirty="0">
              <a:ea typeface="ＭＳ Ｐゴシック" panose="020B0600070205080204" pitchFamily="34" charset="-128"/>
            </a:endParaRPr>
          </a:p>
          <a:p>
            <a:pPr marL="0" indent="0">
              <a:lnSpc>
                <a:spcPct val="90000"/>
              </a:lnSpc>
              <a:buFont typeface="Arial" panose="020B0604020202020204" pitchFamily="34" charset="0"/>
              <a:buNone/>
            </a:pPr>
            <a:r>
              <a:rPr lang="en-US" altLang="en-US" sz="2000" dirty="0">
                <a:ea typeface="ＭＳ Ｐゴシック" panose="020B0600070205080204" pitchFamily="34" charset="-128"/>
              </a:rPr>
              <a:t>Which algorithm to run?</a:t>
            </a:r>
          </a:p>
        </p:txBody>
      </p:sp>
    </p:spTree>
    <p:extLst>
      <p:ext uri="{BB962C8B-B14F-4D97-AF65-F5344CB8AC3E}">
        <p14:creationId xmlns:p14="http://schemas.microsoft.com/office/powerpoint/2010/main" val="1055655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p:txBody>
          <a:bodyPr/>
          <a:lstStyle/>
          <a:p>
            <a:r>
              <a:rPr lang="en-US" altLang="en-US" dirty="0">
                <a:ea typeface="ＭＳ Ｐゴシック" panose="020B0600070205080204" pitchFamily="34" charset="-128"/>
              </a:rPr>
              <a:t>Problem Representation!</a:t>
            </a:r>
          </a:p>
        </p:txBody>
      </p:sp>
      <p:sp>
        <p:nvSpPr>
          <p:cNvPr id="3" name="Rectangle 2">
            <a:extLst>
              <a:ext uri="{FF2B5EF4-FFF2-40B4-BE49-F238E27FC236}">
                <a16:creationId xmlns:a16="http://schemas.microsoft.com/office/drawing/2014/main" id="{62E8CFE0-3620-B149-B35D-89BC0A6222BA}"/>
              </a:ext>
            </a:extLst>
          </p:cNvPr>
          <p:cNvSpPr/>
          <p:nvPr/>
        </p:nvSpPr>
        <p:spPr>
          <a:xfrm>
            <a:off x="987972" y="34290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8A0CB1-3CFB-B446-8174-345C7D11808B}"/>
              </a:ext>
            </a:extLst>
          </p:cNvPr>
          <p:cNvSpPr/>
          <p:nvPr/>
        </p:nvSpPr>
        <p:spPr>
          <a:xfrm>
            <a:off x="1521372" y="3886200"/>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FFCA5F2-6A06-FE41-88DE-47C6ABEF36D3}"/>
              </a:ext>
            </a:extLst>
          </p:cNvPr>
          <p:cNvSpPr txBox="1"/>
          <p:nvPr/>
        </p:nvSpPr>
        <p:spPr>
          <a:xfrm>
            <a:off x="606972" y="2691825"/>
            <a:ext cx="1755228" cy="584775"/>
          </a:xfrm>
          <a:prstGeom prst="rect">
            <a:avLst/>
          </a:prstGeom>
          <a:noFill/>
        </p:spPr>
        <p:txBody>
          <a:bodyPr wrap="square" rtlCol="0">
            <a:spAutoFit/>
          </a:bodyPr>
          <a:lstStyle/>
          <a:p>
            <a:pPr algn="ctr"/>
            <a:r>
              <a:rPr lang="en-US" sz="1600" b="1" i="1" dirty="0"/>
              <a:t>Start State</a:t>
            </a:r>
          </a:p>
          <a:p>
            <a:pPr algn="ctr"/>
            <a:r>
              <a:rPr lang="en-US" sz="1600" i="1" dirty="0"/>
              <a:t>Both jugs empty</a:t>
            </a:r>
          </a:p>
        </p:txBody>
      </p:sp>
      <p:sp>
        <p:nvSpPr>
          <p:cNvPr id="13" name="Rectangle 12">
            <a:extLst>
              <a:ext uri="{FF2B5EF4-FFF2-40B4-BE49-F238E27FC236}">
                <a16:creationId xmlns:a16="http://schemas.microsoft.com/office/drawing/2014/main" id="{76B0756F-E776-184E-BE3B-22908E05CE0F}"/>
              </a:ext>
            </a:extLst>
          </p:cNvPr>
          <p:cNvSpPr/>
          <p:nvPr/>
        </p:nvSpPr>
        <p:spPr>
          <a:xfrm>
            <a:off x="10208172" y="34290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E4BE07-2C53-464C-B4CF-2867A596F053}"/>
              </a:ext>
            </a:extLst>
          </p:cNvPr>
          <p:cNvSpPr/>
          <p:nvPr/>
        </p:nvSpPr>
        <p:spPr>
          <a:xfrm>
            <a:off x="10741572" y="3886200"/>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33E225E-A5CD-AC48-A5AD-FAF5429ED100}"/>
              </a:ext>
            </a:extLst>
          </p:cNvPr>
          <p:cNvSpPr txBox="1"/>
          <p:nvPr/>
        </p:nvSpPr>
        <p:spPr>
          <a:xfrm>
            <a:off x="9750972" y="2691825"/>
            <a:ext cx="1907628" cy="584775"/>
          </a:xfrm>
          <a:prstGeom prst="rect">
            <a:avLst/>
          </a:prstGeom>
          <a:noFill/>
        </p:spPr>
        <p:txBody>
          <a:bodyPr wrap="square" rtlCol="0">
            <a:spAutoFit/>
          </a:bodyPr>
          <a:lstStyle/>
          <a:p>
            <a:pPr algn="ctr"/>
            <a:r>
              <a:rPr lang="en-US" sz="1600" b="1" i="1" dirty="0"/>
              <a:t>End State</a:t>
            </a:r>
          </a:p>
          <a:p>
            <a:pPr algn="ctr"/>
            <a:r>
              <a:rPr lang="en-US" sz="1600" i="1" dirty="0"/>
              <a:t>4 Gallons in any jug</a:t>
            </a:r>
          </a:p>
        </p:txBody>
      </p:sp>
      <p:sp>
        <p:nvSpPr>
          <p:cNvPr id="16" name="TextBox 15">
            <a:extLst>
              <a:ext uri="{FF2B5EF4-FFF2-40B4-BE49-F238E27FC236}">
                <a16:creationId xmlns:a16="http://schemas.microsoft.com/office/drawing/2014/main" id="{B76168F5-CD2C-1A4C-A7CD-E01C24C29AA9}"/>
              </a:ext>
            </a:extLst>
          </p:cNvPr>
          <p:cNvSpPr txBox="1"/>
          <p:nvPr/>
        </p:nvSpPr>
        <p:spPr>
          <a:xfrm>
            <a:off x="9635358" y="4800600"/>
            <a:ext cx="2251842" cy="584775"/>
          </a:xfrm>
          <a:prstGeom prst="rect">
            <a:avLst/>
          </a:prstGeom>
          <a:noFill/>
        </p:spPr>
        <p:txBody>
          <a:bodyPr wrap="square" rtlCol="0">
            <a:spAutoFit/>
          </a:bodyPr>
          <a:lstStyle/>
          <a:p>
            <a:pPr algn="ctr"/>
            <a:r>
              <a:rPr lang="en-US" sz="1600" b="1" i="1" dirty="0"/>
              <a:t>*Note: There may be multiple goal states!!</a:t>
            </a:r>
            <a:endParaRPr lang="en-US" sz="1600" i="1" dirty="0"/>
          </a:p>
        </p:txBody>
      </p:sp>
      <p:sp>
        <p:nvSpPr>
          <p:cNvPr id="10" name="Rectangle 9">
            <a:extLst>
              <a:ext uri="{FF2B5EF4-FFF2-40B4-BE49-F238E27FC236}">
                <a16:creationId xmlns:a16="http://schemas.microsoft.com/office/drawing/2014/main" id="{0DEDA0AF-F98B-954D-A61E-527036D05252}"/>
              </a:ext>
            </a:extLst>
          </p:cNvPr>
          <p:cNvSpPr/>
          <p:nvPr/>
        </p:nvSpPr>
        <p:spPr>
          <a:xfrm>
            <a:off x="10208172" y="3657600"/>
            <a:ext cx="457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9412A39-0BFA-F240-AE34-487D6AD8FB12}"/>
              </a:ext>
            </a:extLst>
          </p:cNvPr>
          <p:cNvSpPr txBox="1"/>
          <p:nvPr/>
        </p:nvSpPr>
        <p:spPr>
          <a:xfrm>
            <a:off x="3657600" y="2514600"/>
            <a:ext cx="4871544" cy="3108543"/>
          </a:xfrm>
          <a:prstGeom prst="rect">
            <a:avLst/>
          </a:prstGeom>
          <a:noFill/>
        </p:spPr>
        <p:txBody>
          <a:bodyPr wrap="square" rtlCol="0">
            <a:spAutoFit/>
          </a:bodyPr>
          <a:lstStyle/>
          <a:p>
            <a:pPr algn="ctr"/>
            <a:r>
              <a:rPr lang="en-US" sz="1600" dirty="0"/>
              <a:t>But…how do we model all the states in between</a:t>
            </a:r>
          </a:p>
          <a:p>
            <a:pPr algn="ctr"/>
            <a:endParaRPr lang="en-US" sz="1600" dirty="0"/>
          </a:p>
          <a:p>
            <a:pPr algn="ctr"/>
            <a:endParaRPr lang="en-US" sz="1600" dirty="0"/>
          </a:p>
          <a:p>
            <a:pPr algn="ctr"/>
            <a:r>
              <a:rPr lang="en-US" sz="2000" b="1" i="1" dirty="0"/>
              <a:t>?????</a:t>
            </a:r>
          </a:p>
          <a:p>
            <a:pPr algn="ctr"/>
            <a:endParaRPr lang="en-US" sz="1600" dirty="0"/>
          </a:p>
          <a:p>
            <a:pPr algn="ctr"/>
            <a:endParaRPr lang="en-US" sz="1600" dirty="0"/>
          </a:p>
          <a:p>
            <a:pPr algn="ctr"/>
            <a:endParaRPr lang="en-US" sz="1600" dirty="0"/>
          </a:p>
          <a:p>
            <a:pPr algn="ctr"/>
            <a:r>
              <a:rPr lang="en-US" sz="1600" b="1" i="1" u="sng" dirty="0"/>
              <a:t>Think About:</a:t>
            </a:r>
          </a:p>
          <a:p>
            <a:pPr algn="ctr"/>
            <a:r>
              <a:rPr lang="en-US" sz="1600" dirty="0"/>
              <a:t>What do other states look like?</a:t>
            </a:r>
          </a:p>
          <a:p>
            <a:pPr algn="ctr"/>
            <a:r>
              <a:rPr lang="en-US" sz="1600" dirty="0"/>
              <a:t>What actions can be taken to get from state to state?</a:t>
            </a:r>
          </a:p>
          <a:p>
            <a:pPr algn="ctr"/>
            <a:r>
              <a:rPr lang="en-US" sz="1600" dirty="0"/>
              <a:t>What do edges mean and which nodes to we connect?</a:t>
            </a:r>
          </a:p>
          <a:p>
            <a:pPr algn="ctr"/>
            <a:endParaRPr lang="en-US" sz="1600" dirty="0"/>
          </a:p>
        </p:txBody>
      </p:sp>
    </p:spTree>
    <p:extLst>
      <p:ext uri="{BB962C8B-B14F-4D97-AF65-F5344CB8AC3E}">
        <p14:creationId xmlns:p14="http://schemas.microsoft.com/office/powerpoint/2010/main" val="1295396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p:txBody>
          <a:bodyPr/>
          <a:lstStyle/>
          <a:p>
            <a:r>
              <a:rPr lang="en-US" altLang="en-US" dirty="0">
                <a:ea typeface="ＭＳ Ｐゴシック" panose="020B0600070205080204" pitchFamily="34" charset="-128"/>
              </a:rPr>
              <a:t>Problem Representation!</a:t>
            </a:r>
          </a:p>
        </p:txBody>
      </p:sp>
      <p:sp>
        <p:nvSpPr>
          <p:cNvPr id="3" name="Rectangle 2">
            <a:extLst>
              <a:ext uri="{FF2B5EF4-FFF2-40B4-BE49-F238E27FC236}">
                <a16:creationId xmlns:a16="http://schemas.microsoft.com/office/drawing/2014/main" id="{62E8CFE0-3620-B149-B35D-89BC0A6222BA}"/>
              </a:ext>
            </a:extLst>
          </p:cNvPr>
          <p:cNvSpPr/>
          <p:nvPr/>
        </p:nvSpPr>
        <p:spPr>
          <a:xfrm>
            <a:off x="987972" y="34290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8A0CB1-3CFB-B446-8174-345C7D11808B}"/>
              </a:ext>
            </a:extLst>
          </p:cNvPr>
          <p:cNvSpPr/>
          <p:nvPr/>
        </p:nvSpPr>
        <p:spPr>
          <a:xfrm>
            <a:off x="1521372" y="3886200"/>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FFCA5F2-6A06-FE41-88DE-47C6ABEF36D3}"/>
              </a:ext>
            </a:extLst>
          </p:cNvPr>
          <p:cNvSpPr txBox="1"/>
          <p:nvPr/>
        </p:nvSpPr>
        <p:spPr>
          <a:xfrm>
            <a:off x="606972" y="2691825"/>
            <a:ext cx="1755228" cy="584775"/>
          </a:xfrm>
          <a:prstGeom prst="rect">
            <a:avLst/>
          </a:prstGeom>
          <a:noFill/>
        </p:spPr>
        <p:txBody>
          <a:bodyPr wrap="square" rtlCol="0">
            <a:spAutoFit/>
          </a:bodyPr>
          <a:lstStyle/>
          <a:p>
            <a:pPr algn="ctr"/>
            <a:r>
              <a:rPr lang="en-US" sz="1600" b="1" i="1" dirty="0"/>
              <a:t>Start State</a:t>
            </a:r>
          </a:p>
          <a:p>
            <a:pPr algn="ctr"/>
            <a:r>
              <a:rPr lang="en-US" sz="1600" i="1" dirty="0"/>
              <a:t>Both jugs empty</a:t>
            </a:r>
          </a:p>
        </p:txBody>
      </p:sp>
      <p:sp>
        <p:nvSpPr>
          <p:cNvPr id="13" name="Rectangle 12">
            <a:extLst>
              <a:ext uri="{FF2B5EF4-FFF2-40B4-BE49-F238E27FC236}">
                <a16:creationId xmlns:a16="http://schemas.microsoft.com/office/drawing/2014/main" id="{76B0756F-E776-184E-BE3B-22908E05CE0F}"/>
              </a:ext>
            </a:extLst>
          </p:cNvPr>
          <p:cNvSpPr/>
          <p:nvPr/>
        </p:nvSpPr>
        <p:spPr>
          <a:xfrm>
            <a:off x="10208172" y="34290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5E4BE07-2C53-464C-B4CF-2867A596F053}"/>
              </a:ext>
            </a:extLst>
          </p:cNvPr>
          <p:cNvSpPr/>
          <p:nvPr/>
        </p:nvSpPr>
        <p:spPr>
          <a:xfrm>
            <a:off x="10741572" y="3886200"/>
            <a:ext cx="4572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33E225E-A5CD-AC48-A5AD-FAF5429ED100}"/>
              </a:ext>
            </a:extLst>
          </p:cNvPr>
          <p:cNvSpPr txBox="1"/>
          <p:nvPr/>
        </p:nvSpPr>
        <p:spPr>
          <a:xfrm>
            <a:off x="9750972" y="2691825"/>
            <a:ext cx="1907628" cy="584775"/>
          </a:xfrm>
          <a:prstGeom prst="rect">
            <a:avLst/>
          </a:prstGeom>
          <a:noFill/>
        </p:spPr>
        <p:txBody>
          <a:bodyPr wrap="square" rtlCol="0">
            <a:spAutoFit/>
          </a:bodyPr>
          <a:lstStyle/>
          <a:p>
            <a:pPr algn="ctr"/>
            <a:r>
              <a:rPr lang="en-US" sz="1600" b="1" i="1" dirty="0"/>
              <a:t>End State</a:t>
            </a:r>
          </a:p>
          <a:p>
            <a:pPr algn="ctr"/>
            <a:r>
              <a:rPr lang="en-US" sz="1600" i="1" dirty="0"/>
              <a:t>4 Gallons in any jug</a:t>
            </a:r>
          </a:p>
        </p:txBody>
      </p:sp>
      <p:sp>
        <p:nvSpPr>
          <p:cNvPr id="16" name="TextBox 15">
            <a:extLst>
              <a:ext uri="{FF2B5EF4-FFF2-40B4-BE49-F238E27FC236}">
                <a16:creationId xmlns:a16="http://schemas.microsoft.com/office/drawing/2014/main" id="{B76168F5-CD2C-1A4C-A7CD-E01C24C29AA9}"/>
              </a:ext>
            </a:extLst>
          </p:cNvPr>
          <p:cNvSpPr txBox="1"/>
          <p:nvPr/>
        </p:nvSpPr>
        <p:spPr>
          <a:xfrm>
            <a:off x="9615651" y="5170686"/>
            <a:ext cx="2251842" cy="1569660"/>
          </a:xfrm>
          <a:prstGeom prst="rect">
            <a:avLst/>
          </a:prstGeom>
          <a:noFill/>
        </p:spPr>
        <p:txBody>
          <a:bodyPr wrap="square" rtlCol="0">
            <a:spAutoFit/>
          </a:bodyPr>
          <a:lstStyle/>
          <a:p>
            <a:pPr algn="ctr"/>
            <a:r>
              <a:rPr lang="en-US" sz="1600" b="1" i="1" dirty="0"/>
              <a:t>*Note: There may be multiple goal states!!</a:t>
            </a:r>
          </a:p>
          <a:p>
            <a:pPr algn="ctr"/>
            <a:endParaRPr lang="en-US" sz="1600" b="1" i="1" dirty="0"/>
          </a:p>
          <a:p>
            <a:pPr algn="ctr"/>
            <a:r>
              <a:rPr lang="en-US" sz="1600" b="1" i="1" dirty="0"/>
              <a:t>Doesn’t matter how much water is in the 3-jug</a:t>
            </a:r>
            <a:endParaRPr lang="en-US" sz="1600" i="1" dirty="0"/>
          </a:p>
        </p:txBody>
      </p:sp>
      <p:sp>
        <p:nvSpPr>
          <p:cNvPr id="10" name="Rectangle 9">
            <a:extLst>
              <a:ext uri="{FF2B5EF4-FFF2-40B4-BE49-F238E27FC236}">
                <a16:creationId xmlns:a16="http://schemas.microsoft.com/office/drawing/2014/main" id="{0DEDA0AF-F98B-954D-A61E-527036D05252}"/>
              </a:ext>
            </a:extLst>
          </p:cNvPr>
          <p:cNvSpPr/>
          <p:nvPr/>
        </p:nvSpPr>
        <p:spPr>
          <a:xfrm>
            <a:off x="10208172" y="3657600"/>
            <a:ext cx="4572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9412A39-0BFA-F240-AE34-487D6AD8FB12}"/>
              </a:ext>
            </a:extLst>
          </p:cNvPr>
          <p:cNvSpPr txBox="1"/>
          <p:nvPr/>
        </p:nvSpPr>
        <p:spPr>
          <a:xfrm>
            <a:off x="2819582" y="2013853"/>
            <a:ext cx="6547761" cy="4031873"/>
          </a:xfrm>
          <a:prstGeom prst="rect">
            <a:avLst/>
          </a:prstGeom>
          <a:noFill/>
        </p:spPr>
        <p:txBody>
          <a:bodyPr wrap="square" rtlCol="0">
            <a:spAutoFit/>
          </a:bodyPr>
          <a:lstStyle/>
          <a:p>
            <a:pPr algn="ctr"/>
            <a:endParaRPr lang="en-US" sz="1600" dirty="0"/>
          </a:p>
          <a:p>
            <a:pPr algn="ctr"/>
            <a:r>
              <a:rPr lang="en-US" sz="1600" b="1" i="1" u="sng" dirty="0"/>
              <a:t>Think About:</a:t>
            </a:r>
          </a:p>
          <a:p>
            <a:pPr algn="ctr"/>
            <a:endParaRPr lang="en-US" sz="1600" b="1" i="1" u="sng" dirty="0"/>
          </a:p>
          <a:p>
            <a:r>
              <a:rPr lang="en-US" sz="1600" dirty="0"/>
              <a:t>What do other states look like?</a:t>
            </a:r>
          </a:p>
          <a:p>
            <a:pPr marL="285750" indent="-285750">
              <a:buFont typeface="Arial" panose="020B0604020202020204" pitchFamily="34" charset="0"/>
              <a:buChar char="•"/>
            </a:pPr>
            <a:r>
              <a:rPr lang="en-US" sz="1600" dirty="0">
                <a:solidFill>
                  <a:schemeClr val="tx2">
                    <a:lumMod val="75000"/>
                  </a:schemeClr>
                </a:solidFill>
              </a:rPr>
              <a:t>Other combinations of jugs w/ different water levels!!</a:t>
            </a:r>
          </a:p>
          <a:p>
            <a:pPr marL="285750" indent="-285750">
              <a:buFont typeface="Arial" panose="020B0604020202020204" pitchFamily="34" charset="0"/>
              <a:buChar char="•"/>
            </a:pPr>
            <a:r>
              <a:rPr lang="en-US" sz="1600" dirty="0">
                <a:solidFill>
                  <a:schemeClr val="tx2">
                    <a:lumMod val="75000"/>
                  </a:schemeClr>
                </a:solidFill>
              </a:rPr>
              <a:t>Tuple: (left jug gallons, right jug gallons)</a:t>
            </a:r>
          </a:p>
          <a:p>
            <a:endParaRPr lang="en-US" sz="1600" dirty="0"/>
          </a:p>
          <a:p>
            <a:r>
              <a:rPr lang="en-US" sz="1600" dirty="0"/>
              <a:t>What actions can be taken to get from state to state?</a:t>
            </a:r>
          </a:p>
          <a:p>
            <a:r>
              <a:rPr lang="en-US" sz="1600" dirty="0">
                <a:solidFill>
                  <a:schemeClr val="tx2">
                    <a:lumMod val="75000"/>
                  </a:schemeClr>
                </a:solidFill>
              </a:rPr>
              <a:t>1 . Fill a jug from fountain: ex. (0,0) -&gt; (5,0) from filling up left jug</a:t>
            </a:r>
          </a:p>
          <a:p>
            <a:r>
              <a:rPr lang="en-US" sz="1600" dirty="0">
                <a:solidFill>
                  <a:schemeClr val="tx2">
                    <a:lumMod val="75000"/>
                  </a:schemeClr>
                </a:solidFill>
              </a:rPr>
              <a:t>2. Pour out a jug : ex (5,Y) -&gt; (0,Y) from pouring out everything in left jug</a:t>
            </a:r>
          </a:p>
          <a:p>
            <a:r>
              <a:rPr lang="en-US" sz="1600" dirty="0">
                <a:solidFill>
                  <a:schemeClr val="tx2">
                    <a:lumMod val="75000"/>
                  </a:schemeClr>
                </a:solidFill>
              </a:rPr>
              <a:t>3. Pour any jug as much as you can into any other jug: ex. (X,Y) - &gt; (X-d , </a:t>
            </a:r>
            <a:r>
              <a:rPr lang="en-US" sz="1600" dirty="0" err="1">
                <a:solidFill>
                  <a:schemeClr val="tx2">
                    <a:lumMod val="75000"/>
                  </a:schemeClr>
                </a:solidFill>
              </a:rPr>
              <a:t>Y+d</a:t>
            </a:r>
            <a:r>
              <a:rPr lang="en-US" sz="1600" dirty="0">
                <a:solidFill>
                  <a:schemeClr val="tx2">
                    <a:lumMod val="75000"/>
                  </a:schemeClr>
                </a:solidFill>
              </a:rPr>
              <a:t>)</a:t>
            </a:r>
            <a:endParaRPr lang="en-US" sz="1600" dirty="0"/>
          </a:p>
          <a:p>
            <a:endParaRPr lang="en-US" sz="1600" dirty="0"/>
          </a:p>
          <a:p>
            <a:r>
              <a:rPr lang="en-US" sz="1600" dirty="0"/>
              <a:t>What do edges mean and which nodes to we connect?</a:t>
            </a:r>
          </a:p>
          <a:p>
            <a:r>
              <a:rPr lang="en-US" sz="1600" dirty="0">
                <a:solidFill>
                  <a:schemeClr val="tx2">
                    <a:lumMod val="75000"/>
                  </a:schemeClr>
                </a:solidFill>
              </a:rPr>
              <a:t>Connect nodes if ONE action turns state A into state B</a:t>
            </a:r>
          </a:p>
          <a:p>
            <a:pPr algn="ctr"/>
            <a:endParaRPr lang="en-US" sz="1600" dirty="0"/>
          </a:p>
          <a:p>
            <a:pPr algn="ctr"/>
            <a:endParaRPr lang="en-US" sz="1600" dirty="0"/>
          </a:p>
        </p:txBody>
      </p:sp>
      <p:sp>
        <p:nvSpPr>
          <p:cNvPr id="2" name="TextBox 1">
            <a:extLst>
              <a:ext uri="{FF2B5EF4-FFF2-40B4-BE49-F238E27FC236}">
                <a16:creationId xmlns:a16="http://schemas.microsoft.com/office/drawing/2014/main" id="{8532AB50-B659-74F4-08B4-EFE57C53EFCB}"/>
              </a:ext>
            </a:extLst>
          </p:cNvPr>
          <p:cNvSpPr txBox="1"/>
          <p:nvPr/>
        </p:nvSpPr>
        <p:spPr>
          <a:xfrm>
            <a:off x="1179786" y="4801354"/>
            <a:ext cx="835572" cy="369332"/>
          </a:xfrm>
          <a:prstGeom prst="rect">
            <a:avLst/>
          </a:prstGeom>
          <a:noFill/>
        </p:spPr>
        <p:txBody>
          <a:bodyPr wrap="square" rtlCol="0">
            <a:spAutoFit/>
          </a:bodyPr>
          <a:lstStyle/>
          <a:p>
            <a:r>
              <a:rPr lang="en-US" dirty="0"/>
              <a:t>(0,0)</a:t>
            </a:r>
          </a:p>
        </p:txBody>
      </p:sp>
      <p:sp>
        <p:nvSpPr>
          <p:cNvPr id="4" name="TextBox 3">
            <a:extLst>
              <a:ext uri="{FF2B5EF4-FFF2-40B4-BE49-F238E27FC236}">
                <a16:creationId xmlns:a16="http://schemas.microsoft.com/office/drawing/2014/main" id="{DA32FC1D-B63F-8520-A471-F31BAF112DA5}"/>
              </a:ext>
            </a:extLst>
          </p:cNvPr>
          <p:cNvSpPr txBox="1"/>
          <p:nvPr/>
        </p:nvSpPr>
        <p:spPr>
          <a:xfrm>
            <a:off x="10433207" y="4725913"/>
            <a:ext cx="835572" cy="369332"/>
          </a:xfrm>
          <a:prstGeom prst="rect">
            <a:avLst/>
          </a:prstGeom>
          <a:noFill/>
        </p:spPr>
        <p:txBody>
          <a:bodyPr wrap="square" rtlCol="0">
            <a:spAutoFit/>
          </a:bodyPr>
          <a:lstStyle/>
          <a:p>
            <a:r>
              <a:rPr lang="en-US" dirty="0"/>
              <a:t>(4, n)</a:t>
            </a:r>
          </a:p>
        </p:txBody>
      </p:sp>
    </p:spTree>
    <p:extLst>
      <p:ext uri="{BB962C8B-B14F-4D97-AF65-F5344CB8AC3E}">
        <p14:creationId xmlns:p14="http://schemas.microsoft.com/office/powerpoint/2010/main" val="2278191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p:txBody>
          <a:bodyPr/>
          <a:lstStyle/>
          <a:p>
            <a:r>
              <a:rPr lang="en-US" altLang="en-US" dirty="0">
                <a:ea typeface="ＭＳ Ｐゴシック" panose="020B0600070205080204" pitchFamily="34" charset="-128"/>
              </a:rPr>
              <a:t>Problem Solution!</a:t>
            </a:r>
          </a:p>
        </p:txBody>
      </p:sp>
      <p:sp>
        <p:nvSpPr>
          <p:cNvPr id="3" name="Rectangle 2">
            <a:extLst>
              <a:ext uri="{FF2B5EF4-FFF2-40B4-BE49-F238E27FC236}">
                <a16:creationId xmlns:a16="http://schemas.microsoft.com/office/drawing/2014/main" id="{62E8CFE0-3620-B149-B35D-89BC0A6222BA}"/>
              </a:ext>
            </a:extLst>
          </p:cNvPr>
          <p:cNvSpPr/>
          <p:nvPr/>
        </p:nvSpPr>
        <p:spPr>
          <a:xfrm>
            <a:off x="457200" y="34290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8A0CB1-3CFB-B446-8174-345C7D11808B}"/>
              </a:ext>
            </a:extLst>
          </p:cNvPr>
          <p:cNvSpPr/>
          <p:nvPr/>
        </p:nvSpPr>
        <p:spPr>
          <a:xfrm>
            <a:off x="990600" y="3886200"/>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FFCA5F2-6A06-FE41-88DE-47C6ABEF36D3}"/>
              </a:ext>
            </a:extLst>
          </p:cNvPr>
          <p:cNvSpPr txBox="1"/>
          <p:nvPr/>
        </p:nvSpPr>
        <p:spPr>
          <a:xfrm>
            <a:off x="76200" y="2691825"/>
            <a:ext cx="1755228" cy="584775"/>
          </a:xfrm>
          <a:prstGeom prst="rect">
            <a:avLst/>
          </a:prstGeom>
          <a:noFill/>
        </p:spPr>
        <p:txBody>
          <a:bodyPr wrap="square" rtlCol="0">
            <a:spAutoFit/>
          </a:bodyPr>
          <a:lstStyle/>
          <a:p>
            <a:pPr algn="ctr"/>
            <a:r>
              <a:rPr lang="en-US" sz="1600" b="1" i="1" dirty="0"/>
              <a:t>Start State</a:t>
            </a:r>
          </a:p>
          <a:p>
            <a:pPr algn="ctr"/>
            <a:r>
              <a:rPr lang="en-US" sz="1600" i="1" dirty="0"/>
              <a:t>Both jugs empty</a:t>
            </a:r>
          </a:p>
        </p:txBody>
      </p:sp>
      <p:sp>
        <p:nvSpPr>
          <p:cNvPr id="15" name="TextBox 14">
            <a:extLst>
              <a:ext uri="{FF2B5EF4-FFF2-40B4-BE49-F238E27FC236}">
                <a16:creationId xmlns:a16="http://schemas.microsoft.com/office/drawing/2014/main" id="{133E225E-A5CD-AC48-A5AD-FAF5429ED100}"/>
              </a:ext>
            </a:extLst>
          </p:cNvPr>
          <p:cNvSpPr txBox="1"/>
          <p:nvPr/>
        </p:nvSpPr>
        <p:spPr>
          <a:xfrm>
            <a:off x="9829800" y="2844225"/>
            <a:ext cx="1907628" cy="584775"/>
          </a:xfrm>
          <a:prstGeom prst="rect">
            <a:avLst/>
          </a:prstGeom>
          <a:noFill/>
        </p:spPr>
        <p:txBody>
          <a:bodyPr wrap="square" rtlCol="0">
            <a:spAutoFit/>
          </a:bodyPr>
          <a:lstStyle/>
          <a:p>
            <a:pPr algn="ctr"/>
            <a:r>
              <a:rPr lang="en-US" sz="1600" b="1" i="1" dirty="0"/>
              <a:t>End State</a:t>
            </a:r>
          </a:p>
          <a:p>
            <a:pPr algn="ctr"/>
            <a:r>
              <a:rPr lang="en-US" sz="1600" i="1" dirty="0"/>
              <a:t>4 Gallons in any jug</a:t>
            </a:r>
          </a:p>
        </p:txBody>
      </p:sp>
      <p:sp>
        <p:nvSpPr>
          <p:cNvPr id="16" name="TextBox 15">
            <a:extLst>
              <a:ext uri="{FF2B5EF4-FFF2-40B4-BE49-F238E27FC236}">
                <a16:creationId xmlns:a16="http://schemas.microsoft.com/office/drawing/2014/main" id="{B76168F5-CD2C-1A4C-A7CD-E01C24C29AA9}"/>
              </a:ext>
            </a:extLst>
          </p:cNvPr>
          <p:cNvSpPr txBox="1"/>
          <p:nvPr/>
        </p:nvSpPr>
        <p:spPr>
          <a:xfrm>
            <a:off x="9829800" y="4800600"/>
            <a:ext cx="2251842" cy="584775"/>
          </a:xfrm>
          <a:prstGeom prst="rect">
            <a:avLst/>
          </a:prstGeom>
          <a:noFill/>
        </p:spPr>
        <p:txBody>
          <a:bodyPr wrap="square" rtlCol="0">
            <a:spAutoFit/>
          </a:bodyPr>
          <a:lstStyle/>
          <a:p>
            <a:pPr algn="ctr"/>
            <a:r>
              <a:rPr lang="en-US" sz="1600" b="1" i="1" dirty="0"/>
              <a:t>*Note: There may be multiple goal states!!</a:t>
            </a:r>
            <a:endParaRPr lang="en-US" sz="1600" i="1" dirty="0"/>
          </a:p>
        </p:txBody>
      </p:sp>
      <p:sp>
        <p:nvSpPr>
          <p:cNvPr id="12" name="Rectangle 11">
            <a:extLst>
              <a:ext uri="{FF2B5EF4-FFF2-40B4-BE49-F238E27FC236}">
                <a16:creationId xmlns:a16="http://schemas.microsoft.com/office/drawing/2014/main" id="{027AD169-0888-A443-B0F2-A14D0D5C3B57}"/>
              </a:ext>
            </a:extLst>
          </p:cNvPr>
          <p:cNvSpPr/>
          <p:nvPr/>
        </p:nvSpPr>
        <p:spPr>
          <a:xfrm>
            <a:off x="2364828" y="1828800"/>
            <a:ext cx="457200" cy="12192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EB861C8-BF87-834D-AB03-E5AD387CBD6A}"/>
              </a:ext>
            </a:extLst>
          </p:cNvPr>
          <p:cNvSpPr/>
          <p:nvPr/>
        </p:nvSpPr>
        <p:spPr>
          <a:xfrm>
            <a:off x="2898228" y="2286000"/>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86D6F9-F714-ED4F-9A35-BC704AC747A7}"/>
              </a:ext>
            </a:extLst>
          </p:cNvPr>
          <p:cNvSpPr/>
          <p:nvPr/>
        </p:nvSpPr>
        <p:spPr>
          <a:xfrm>
            <a:off x="2364828" y="46482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4C9F4F-46D9-2F45-83AE-6D3809C62FD9}"/>
              </a:ext>
            </a:extLst>
          </p:cNvPr>
          <p:cNvSpPr/>
          <p:nvPr/>
        </p:nvSpPr>
        <p:spPr>
          <a:xfrm>
            <a:off x="2898228" y="5105400"/>
            <a:ext cx="4572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641EF30-6378-5845-A889-373377D5639F}"/>
              </a:ext>
            </a:extLst>
          </p:cNvPr>
          <p:cNvCxnSpPr>
            <a:cxnSpLocks/>
          </p:cNvCxnSpPr>
          <p:nvPr/>
        </p:nvCxnSpPr>
        <p:spPr>
          <a:xfrm flipV="1">
            <a:off x="1145628" y="3048000"/>
            <a:ext cx="100584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0913E85-ECC9-A247-B4C6-F4E9554F8CB5}"/>
              </a:ext>
            </a:extLst>
          </p:cNvPr>
          <p:cNvCxnSpPr>
            <a:cxnSpLocks/>
          </p:cNvCxnSpPr>
          <p:nvPr/>
        </p:nvCxnSpPr>
        <p:spPr>
          <a:xfrm>
            <a:off x="1298028" y="4800600"/>
            <a:ext cx="9144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06DB138-8197-784E-BE55-5B1A92233C5E}"/>
              </a:ext>
            </a:extLst>
          </p:cNvPr>
          <p:cNvCxnSpPr>
            <a:cxnSpLocks/>
          </p:cNvCxnSpPr>
          <p:nvPr/>
        </p:nvCxnSpPr>
        <p:spPr>
          <a:xfrm flipH="1">
            <a:off x="1298028" y="3276600"/>
            <a:ext cx="9144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B1E2306-6356-194F-A150-29783AFC3F1E}"/>
              </a:ext>
            </a:extLst>
          </p:cNvPr>
          <p:cNvCxnSpPr>
            <a:cxnSpLocks/>
          </p:cNvCxnSpPr>
          <p:nvPr/>
        </p:nvCxnSpPr>
        <p:spPr>
          <a:xfrm flipH="1" flipV="1">
            <a:off x="990600" y="4876800"/>
            <a:ext cx="1221828"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1DC4150-5783-AC4A-BACD-3A5C40678FFA}"/>
              </a:ext>
            </a:extLst>
          </p:cNvPr>
          <p:cNvSpPr/>
          <p:nvPr/>
        </p:nvSpPr>
        <p:spPr>
          <a:xfrm>
            <a:off x="4346028" y="18288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A016822-88E7-E542-8C0F-01716956C340}"/>
              </a:ext>
            </a:extLst>
          </p:cNvPr>
          <p:cNvSpPr/>
          <p:nvPr/>
        </p:nvSpPr>
        <p:spPr>
          <a:xfrm>
            <a:off x="4879428" y="2286000"/>
            <a:ext cx="4572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5BB5EEF-E3EC-A442-92FA-E14377F9935C}"/>
              </a:ext>
            </a:extLst>
          </p:cNvPr>
          <p:cNvSpPr/>
          <p:nvPr/>
        </p:nvSpPr>
        <p:spPr>
          <a:xfrm>
            <a:off x="4346028" y="2514599"/>
            <a:ext cx="457200" cy="53340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A0862D61-DB7B-864B-AA4C-69620F11B32C}"/>
              </a:ext>
            </a:extLst>
          </p:cNvPr>
          <p:cNvCxnSpPr>
            <a:cxnSpLocks/>
          </p:cNvCxnSpPr>
          <p:nvPr/>
        </p:nvCxnSpPr>
        <p:spPr>
          <a:xfrm>
            <a:off x="3431628" y="2438400"/>
            <a:ext cx="838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D1B4056-08AC-6B45-B8AA-DC1B94D66D94}"/>
              </a:ext>
            </a:extLst>
          </p:cNvPr>
          <p:cNvCxnSpPr>
            <a:cxnSpLocks/>
          </p:cNvCxnSpPr>
          <p:nvPr/>
        </p:nvCxnSpPr>
        <p:spPr>
          <a:xfrm flipH="1">
            <a:off x="3431628" y="25908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C5B3803-F8F9-0C48-A515-4084370D3F08}"/>
              </a:ext>
            </a:extLst>
          </p:cNvPr>
          <p:cNvCxnSpPr>
            <a:cxnSpLocks/>
          </p:cNvCxnSpPr>
          <p:nvPr/>
        </p:nvCxnSpPr>
        <p:spPr>
          <a:xfrm flipH="1">
            <a:off x="2898228" y="3200399"/>
            <a:ext cx="1371600" cy="1752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E81808B6-AA45-774C-A95E-BE6C0A8F6DEB}"/>
              </a:ext>
            </a:extLst>
          </p:cNvPr>
          <p:cNvSpPr/>
          <p:nvPr/>
        </p:nvSpPr>
        <p:spPr>
          <a:xfrm>
            <a:off x="4607472" y="4030717"/>
            <a:ext cx="457200" cy="12192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6E3CE3F-8522-AF44-B71D-1938824CE42A}"/>
              </a:ext>
            </a:extLst>
          </p:cNvPr>
          <p:cNvSpPr/>
          <p:nvPr/>
        </p:nvSpPr>
        <p:spPr>
          <a:xfrm>
            <a:off x="5140872" y="4487917"/>
            <a:ext cx="4572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636FD3B2-99A4-3748-B6D6-EE63B4CD0E01}"/>
              </a:ext>
            </a:extLst>
          </p:cNvPr>
          <p:cNvCxnSpPr>
            <a:cxnSpLocks/>
          </p:cNvCxnSpPr>
          <p:nvPr/>
        </p:nvCxnSpPr>
        <p:spPr>
          <a:xfrm>
            <a:off x="4840014" y="3200399"/>
            <a:ext cx="95907" cy="685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8E35D8B-9A2F-9546-8B16-BB94BB79188C}"/>
              </a:ext>
            </a:extLst>
          </p:cNvPr>
          <p:cNvCxnSpPr>
            <a:cxnSpLocks/>
          </p:cNvCxnSpPr>
          <p:nvPr/>
        </p:nvCxnSpPr>
        <p:spPr>
          <a:xfrm flipV="1">
            <a:off x="3478267" y="4648200"/>
            <a:ext cx="942647" cy="73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1E5DA95-5626-5D4B-BD14-86AE7D31BA8E}"/>
              </a:ext>
            </a:extLst>
          </p:cNvPr>
          <p:cNvCxnSpPr>
            <a:cxnSpLocks/>
          </p:cNvCxnSpPr>
          <p:nvPr/>
        </p:nvCxnSpPr>
        <p:spPr>
          <a:xfrm>
            <a:off x="2882463" y="3200399"/>
            <a:ext cx="1692165" cy="1066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FEEE51B-A59E-D741-AF45-7606DF257BF3}"/>
              </a:ext>
            </a:extLst>
          </p:cNvPr>
          <p:cNvSpPr/>
          <p:nvPr/>
        </p:nvSpPr>
        <p:spPr>
          <a:xfrm>
            <a:off x="4041228" y="5562598"/>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55CAE4E-4A73-CA48-A8BD-0EE9EFF38B9B}"/>
              </a:ext>
            </a:extLst>
          </p:cNvPr>
          <p:cNvSpPr/>
          <p:nvPr/>
        </p:nvSpPr>
        <p:spPr>
          <a:xfrm>
            <a:off x="4574628" y="6019798"/>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ED70DB4-960E-F446-A129-9D371D2D9BCC}"/>
              </a:ext>
            </a:extLst>
          </p:cNvPr>
          <p:cNvSpPr/>
          <p:nvPr/>
        </p:nvSpPr>
        <p:spPr>
          <a:xfrm>
            <a:off x="4041228" y="6019800"/>
            <a:ext cx="4572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DEFFA04F-6087-6144-A8C4-A009CF6ED271}"/>
              </a:ext>
            </a:extLst>
          </p:cNvPr>
          <p:cNvCxnSpPr>
            <a:cxnSpLocks/>
          </p:cNvCxnSpPr>
          <p:nvPr/>
        </p:nvCxnSpPr>
        <p:spPr>
          <a:xfrm>
            <a:off x="3187263" y="5943598"/>
            <a:ext cx="723900" cy="381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9995B1E-4AB7-6648-B107-B95108A93043}"/>
              </a:ext>
            </a:extLst>
          </p:cNvPr>
          <p:cNvCxnSpPr>
            <a:cxnSpLocks/>
          </p:cNvCxnSpPr>
          <p:nvPr/>
        </p:nvCxnSpPr>
        <p:spPr>
          <a:xfrm flipH="1" flipV="1">
            <a:off x="3453306" y="5759738"/>
            <a:ext cx="457857" cy="37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A08A789-CBBD-254F-8854-6E2170FAEDCC}"/>
              </a:ext>
            </a:extLst>
          </p:cNvPr>
          <p:cNvCxnSpPr>
            <a:cxnSpLocks/>
          </p:cNvCxnSpPr>
          <p:nvPr/>
        </p:nvCxnSpPr>
        <p:spPr>
          <a:xfrm flipH="1" flipV="1">
            <a:off x="3156060" y="3127519"/>
            <a:ext cx="1129206" cy="2358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6443B9-FB38-844C-BDF7-8769C3B17E3E}"/>
              </a:ext>
            </a:extLst>
          </p:cNvPr>
          <p:cNvCxnSpPr>
            <a:cxnSpLocks/>
          </p:cNvCxnSpPr>
          <p:nvPr/>
        </p:nvCxnSpPr>
        <p:spPr>
          <a:xfrm>
            <a:off x="5717628" y="4800604"/>
            <a:ext cx="835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7D7B2D3-8164-A640-A6CB-32BB33488D07}"/>
              </a:ext>
            </a:extLst>
          </p:cNvPr>
          <p:cNvCxnSpPr>
            <a:cxnSpLocks/>
          </p:cNvCxnSpPr>
          <p:nvPr/>
        </p:nvCxnSpPr>
        <p:spPr>
          <a:xfrm flipV="1">
            <a:off x="5412828" y="2569781"/>
            <a:ext cx="1292772" cy="210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CAD7FD2-06FE-C340-AEB9-1D04EFFDE027}"/>
              </a:ext>
            </a:extLst>
          </p:cNvPr>
          <p:cNvSpPr/>
          <p:nvPr/>
        </p:nvSpPr>
        <p:spPr>
          <a:xfrm>
            <a:off x="10287000" y="34290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527D21F-A046-1C41-990D-81A1A789AC29}"/>
              </a:ext>
            </a:extLst>
          </p:cNvPr>
          <p:cNvSpPr/>
          <p:nvPr/>
        </p:nvSpPr>
        <p:spPr>
          <a:xfrm>
            <a:off x="10820400" y="3886200"/>
            <a:ext cx="4572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40ABC89-444F-7741-8118-0E3A6F499A8F}"/>
              </a:ext>
            </a:extLst>
          </p:cNvPr>
          <p:cNvSpPr/>
          <p:nvPr/>
        </p:nvSpPr>
        <p:spPr>
          <a:xfrm>
            <a:off x="10287000" y="3657600"/>
            <a:ext cx="457200" cy="99060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a:extLst>
              <a:ext uri="{FF2B5EF4-FFF2-40B4-BE49-F238E27FC236}">
                <a16:creationId xmlns:a16="http://schemas.microsoft.com/office/drawing/2014/main" id="{40BD596F-4B82-D040-B424-BAA93E06A3CE}"/>
              </a:ext>
            </a:extLst>
          </p:cNvPr>
          <p:cNvCxnSpPr>
            <a:cxnSpLocks/>
          </p:cNvCxnSpPr>
          <p:nvPr/>
        </p:nvCxnSpPr>
        <p:spPr>
          <a:xfrm>
            <a:off x="9737835" y="4114800"/>
            <a:ext cx="3205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3D94CC58-13EE-8A4B-92DC-647C7DA7067B}"/>
              </a:ext>
            </a:extLst>
          </p:cNvPr>
          <p:cNvSpPr/>
          <p:nvPr/>
        </p:nvSpPr>
        <p:spPr>
          <a:xfrm>
            <a:off x="8610600" y="3386957"/>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BA32A5F5-9086-3841-9847-891477AF53AE}"/>
              </a:ext>
            </a:extLst>
          </p:cNvPr>
          <p:cNvSpPr/>
          <p:nvPr/>
        </p:nvSpPr>
        <p:spPr>
          <a:xfrm>
            <a:off x="9144000" y="3844157"/>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E5646D8A-BB4D-2340-BA9F-0C4606E28D66}"/>
              </a:ext>
            </a:extLst>
          </p:cNvPr>
          <p:cNvSpPr/>
          <p:nvPr/>
        </p:nvSpPr>
        <p:spPr>
          <a:xfrm>
            <a:off x="8610600" y="3386957"/>
            <a:ext cx="457200" cy="121920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9338E2FF-B027-2049-8B21-9CA9E6088C44}"/>
              </a:ext>
            </a:extLst>
          </p:cNvPr>
          <p:cNvSpPr/>
          <p:nvPr/>
        </p:nvSpPr>
        <p:spPr>
          <a:xfrm>
            <a:off x="9144000" y="4110858"/>
            <a:ext cx="457200" cy="49136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25699243-D602-BB4E-985C-6F64D54D4F4D}"/>
              </a:ext>
            </a:extLst>
          </p:cNvPr>
          <p:cNvCxnSpPr>
            <a:cxnSpLocks/>
          </p:cNvCxnSpPr>
          <p:nvPr/>
        </p:nvCxnSpPr>
        <p:spPr>
          <a:xfrm flipH="1">
            <a:off x="9067800" y="2895600"/>
            <a:ext cx="1"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6FEDE08D-9543-7A4C-A3E8-3736CDD26C0F}"/>
              </a:ext>
            </a:extLst>
          </p:cNvPr>
          <p:cNvSpPr/>
          <p:nvPr/>
        </p:nvSpPr>
        <p:spPr>
          <a:xfrm>
            <a:off x="8610600" y="1752599"/>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A8F26BD3-BF70-FC49-94A2-C83723826694}"/>
              </a:ext>
            </a:extLst>
          </p:cNvPr>
          <p:cNvSpPr/>
          <p:nvPr/>
        </p:nvSpPr>
        <p:spPr>
          <a:xfrm>
            <a:off x="9144000" y="2209799"/>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6986E227-A61C-174A-8285-F339936B2D84}"/>
              </a:ext>
            </a:extLst>
          </p:cNvPr>
          <p:cNvSpPr/>
          <p:nvPr/>
        </p:nvSpPr>
        <p:spPr>
          <a:xfrm>
            <a:off x="9144000" y="2476500"/>
            <a:ext cx="457200" cy="49136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336172B-7A96-514B-8A3D-A605D9C509CB}"/>
              </a:ext>
            </a:extLst>
          </p:cNvPr>
          <p:cNvSpPr/>
          <p:nvPr/>
        </p:nvSpPr>
        <p:spPr>
          <a:xfrm>
            <a:off x="6858000" y="17526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38CD2F2B-4561-094A-A3B3-20CBAF42105D}"/>
              </a:ext>
            </a:extLst>
          </p:cNvPr>
          <p:cNvSpPr/>
          <p:nvPr/>
        </p:nvSpPr>
        <p:spPr>
          <a:xfrm>
            <a:off x="7391400" y="2209800"/>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3044F80A-5C10-344A-9A18-FF10BC34FA97}"/>
              </a:ext>
            </a:extLst>
          </p:cNvPr>
          <p:cNvSpPr/>
          <p:nvPr/>
        </p:nvSpPr>
        <p:spPr>
          <a:xfrm>
            <a:off x="6858000" y="2476501"/>
            <a:ext cx="457200" cy="49136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a:extLst>
              <a:ext uri="{FF2B5EF4-FFF2-40B4-BE49-F238E27FC236}">
                <a16:creationId xmlns:a16="http://schemas.microsoft.com/office/drawing/2014/main" id="{0542722D-80AC-744B-BC02-7D02775235A2}"/>
              </a:ext>
            </a:extLst>
          </p:cNvPr>
          <p:cNvCxnSpPr>
            <a:cxnSpLocks/>
          </p:cNvCxnSpPr>
          <p:nvPr/>
        </p:nvCxnSpPr>
        <p:spPr>
          <a:xfrm>
            <a:off x="7945820" y="2510662"/>
            <a:ext cx="52945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1B59A34-C7B2-974C-9052-7EFF00640088}"/>
              </a:ext>
            </a:extLst>
          </p:cNvPr>
          <p:cNvCxnSpPr>
            <a:cxnSpLocks/>
          </p:cNvCxnSpPr>
          <p:nvPr/>
        </p:nvCxnSpPr>
        <p:spPr>
          <a:xfrm>
            <a:off x="5181600" y="6324600"/>
            <a:ext cx="137160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A836E0A0-F875-AA45-9F96-FBDB268999A7}"/>
              </a:ext>
            </a:extLst>
          </p:cNvPr>
          <p:cNvSpPr txBox="1"/>
          <p:nvPr/>
        </p:nvSpPr>
        <p:spPr>
          <a:xfrm>
            <a:off x="5985642" y="5171030"/>
            <a:ext cx="2690649" cy="584775"/>
          </a:xfrm>
          <a:prstGeom prst="rect">
            <a:avLst/>
          </a:prstGeom>
          <a:noFill/>
        </p:spPr>
        <p:txBody>
          <a:bodyPr wrap="square" rtlCol="0">
            <a:spAutoFit/>
          </a:bodyPr>
          <a:lstStyle/>
          <a:p>
            <a:pPr algn="ctr"/>
            <a:r>
              <a:rPr lang="en-US" sz="1600" b="1" i="1" dirty="0"/>
              <a:t>*Note: Not all edges drawn after first three levels</a:t>
            </a:r>
            <a:endParaRPr lang="en-US" sz="1600" i="1" dirty="0"/>
          </a:p>
        </p:txBody>
      </p:sp>
      <p:sp>
        <p:nvSpPr>
          <p:cNvPr id="2" name="TextBox 1">
            <a:extLst>
              <a:ext uri="{FF2B5EF4-FFF2-40B4-BE49-F238E27FC236}">
                <a16:creationId xmlns:a16="http://schemas.microsoft.com/office/drawing/2014/main" id="{18097AEF-2B14-0DDB-28CD-B24F56E2BADA}"/>
              </a:ext>
            </a:extLst>
          </p:cNvPr>
          <p:cNvSpPr txBox="1"/>
          <p:nvPr/>
        </p:nvSpPr>
        <p:spPr>
          <a:xfrm>
            <a:off x="507623" y="4647456"/>
            <a:ext cx="835572" cy="369332"/>
          </a:xfrm>
          <a:prstGeom prst="rect">
            <a:avLst/>
          </a:prstGeom>
          <a:noFill/>
        </p:spPr>
        <p:txBody>
          <a:bodyPr wrap="square" rtlCol="0">
            <a:spAutoFit/>
          </a:bodyPr>
          <a:lstStyle/>
          <a:p>
            <a:r>
              <a:rPr lang="en-US" dirty="0"/>
              <a:t>(0,0)</a:t>
            </a:r>
          </a:p>
        </p:txBody>
      </p:sp>
      <p:sp>
        <p:nvSpPr>
          <p:cNvPr id="4" name="TextBox 3">
            <a:extLst>
              <a:ext uri="{FF2B5EF4-FFF2-40B4-BE49-F238E27FC236}">
                <a16:creationId xmlns:a16="http://schemas.microsoft.com/office/drawing/2014/main" id="{DE70BBE1-8EC8-AB9A-593A-5E99544FCA56}"/>
              </a:ext>
            </a:extLst>
          </p:cNvPr>
          <p:cNvSpPr txBox="1"/>
          <p:nvPr/>
        </p:nvSpPr>
        <p:spPr>
          <a:xfrm>
            <a:off x="2431833" y="3112303"/>
            <a:ext cx="835572" cy="369332"/>
          </a:xfrm>
          <a:prstGeom prst="rect">
            <a:avLst/>
          </a:prstGeom>
          <a:noFill/>
        </p:spPr>
        <p:txBody>
          <a:bodyPr wrap="square" rtlCol="0">
            <a:spAutoFit/>
          </a:bodyPr>
          <a:lstStyle/>
          <a:p>
            <a:r>
              <a:rPr lang="en-US" dirty="0"/>
              <a:t>(5,0)</a:t>
            </a:r>
          </a:p>
        </p:txBody>
      </p:sp>
      <p:sp>
        <p:nvSpPr>
          <p:cNvPr id="5" name="TextBox 4">
            <a:extLst>
              <a:ext uri="{FF2B5EF4-FFF2-40B4-BE49-F238E27FC236}">
                <a16:creationId xmlns:a16="http://schemas.microsoft.com/office/drawing/2014/main" id="{2CBD57B1-C896-5195-104B-FBF480018615}"/>
              </a:ext>
            </a:extLst>
          </p:cNvPr>
          <p:cNvSpPr txBox="1"/>
          <p:nvPr/>
        </p:nvSpPr>
        <p:spPr>
          <a:xfrm>
            <a:off x="2550415" y="5876453"/>
            <a:ext cx="835572" cy="369332"/>
          </a:xfrm>
          <a:prstGeom prst="rect">
            <a:avLst/>
          </a:prstGeom>
          <a:noFill/>
        </p:spPr>
        <p:txBody>
          <a:bodyPr wrap="square" rtlCol="0">
            <a:spAutoFit/>
          </a:bodyPr>
          <a:lstStyle/>
          <a:p>
            <a:r>
              <a:rPr lang="en-US" dirty="0"/>
              <a:t>(0,3)</a:t>
            </a:r>
          </a:p>
        </p:txBody>
      </p:sp>
      <p:sp>
        <p:nvSpPr>
          <p:cNvPr id="6" name="TextBox 5">
            <a:extLst>
              <a:ext uri="{FF2B5EF4-FFF2-40B4-BE49-F238E27FC236}">
                <a16:creationId xmlns:a16="http://schemas.microsoft.com/office/drawing/2014/main" id="{C9A681EB-FDD4-83DB-24DC-8D9B4D897500}"/>
              </a:ext>
            </a:extLst>
          </p:cNvPr>
          <p:cNvSpPr txBox="1"/>
          <p:nvPr/>
        </p:nvSpPr>
        <p:spPr>
          <a:xfrm>
            <a:off x="4513866" y="3001316"/>
            <a:ext cx="835572" cy="369332"/>
          </a:xfrm>
          <a:prstGeom prst="rect">
            <a:avLst/>
          </a:prstGeom>
          <a:noFill/>
        </p:spPr>
        <p:txBody>
          <a:bodyPr wrap="square" rtlCol="0">
            <a:spAutoFit/>
          </a:bodyPr>
          <a:lstStyle/>
          <a:p>
            <a:r>
              <a:rPr lang="en-US" dirty="0"/>
              <a:t>(2,3)</a:t>
            </a:r>
          </a:p>
        </p:txBody>
      </p:sp>
      <p:sp>
        <p:nvSpPr>
          <p:cNvPr id="8" name="TextBox 7">
            <a:extLst>
              <a:ext uri="{FF2B5EF4-FFF2-40B4-BE49-F238E27FC236}">
                <a16:creationId xmlns:a16="http://schemas.microsoft.com/office/drawing/2014/main" id="{C7E45AC8-3EBA-E2C9-03DB-C0A288898498}"/>
              </a:ext>
            </a:extLst>
          </p:cNvPr>
          <p:cNvSpPr txBox="1"/>
          <p:nvPr/>
        </p:nvSpPr>
        <p:spPr>
          <a:xfrm>
            <a:off x="4788450" y="5278751"/>
            <a:ext cx="835572" cy="369332"/>
          </a:xfrm>
          <a:prstGeom prst="rect">
            <a:avLst/>
          </a:prstGeom>
          <a:noFill/>
        </p:spPr>
        <p:txBody>
          <a:bodyPr wrap="square" rtlCol="0">
            <a:spAutoFit/>
          </a:bodyPr>
          <a:lstStyle/>
          <a:p>
            <a:r>
              <a:rPr lang="en-US" dirty="0"/>
              <a:t>(5,3)</a:t>
            </a:r>
          </a:p>
        </p:txBody>
      </p:sp>
      <p:sp>
        <p:nvSpPr>
          <p:cNvPr id="9" name="TextBox 8">
            <a:extLst>
              <a:ext uri="{FF2B5EF4-FFF2-40B4-BE49-F238E27FC236}">
                <a16:creationId xmlns:a16="http://schemas.microsoft.com/office/drawing/2014/main" id="{41E48C81-6800-B728-C524-912FAD473974}"/>
              </a:ext>
            </a:extLst>
          </p:cNvPr>
          <p:cNvSpPr txBox="1"/>
          <p:nvPr/>
        </p:nvSpPr>
        <p:spPr>
          <a:xfrm>
            <a:off x="5022007" y="6434965"/>
            <a:ext cx="835572" cy="369332"/>
          </a:xfrm>
          <a:prstGeom prst="rect">
            <a:avLst/>
          </a:prstGeom>
          <a:noFill/>
        </p:spPr>
        <p:txBody>
          <a:bodyPr wrap="square" rtlCol="0">
            <a:spAutoFit/>
          </a:bodyPr>
          <a:lstStyle/>
          <a:p>
            <a:r>
              <a:rPr lang="en-US" dirty="0"/>
              <a:t>(3,0)</a:t>
            </a:r>
          </a:p>
        </p:txBody>
      </p:sp>
      <p:sp>
        <p:nvSpPr>
          <p:cNvPr id="10" name="TextBox 9">
            <a:extLst>
              <a:ext uri="{FF2B5EF4-FFF2-40B4-BE49-F238E27FC236}">
                <a16:creationId xmlns:a16="http://schemas.microsoft.com/office/drawing/2014/main" id="{9AEF93BD-3562-BF94-D5A6-E47021432791}"/>
              </a:ext>
            </a:extLst>
          </p:cNvPr>
          <p:cNvSpPr txBox="1"/>
          <p:nvPr/>
        </p:nvSpPr>
        <p:spPr>
          <a:xfrm>
            <a:off x="7047070" y="3005164"/>
            <a:ext cx="835572" cy="369332"/>
          </a:xfrm>
          <a:prstGeom prst="rect">
            <a:avLst/>
          </a:prstGeom>
          <a:noFill/>
        </p:spPr>
        <p:txBody>
          <a:bodyPr wrap="square" rtlCol="0">
            <a:spAutoFit/>
          </a:bodyPr>
          <a:lstStyle/>
          <a:p>
            <a:r>
              <a:rPr lang="en-US" dirty="0"/>
              <a:t>(2,0)</a:t>
            </a:r>
          </a:p>
        </p:txBody>
      </p:sp>
      <p:sp>
        <p:nvSpPr>
          <p:cNvPr id="13" name="TextBox 12">
            <a:extLst>
              <a:ext uri="{FF2B5EF4-FFF2-40B4-BE49-F238E27FC236}">
                <a16:creationId xmlns:a16="http://schemas.microsoft.com/office/drawing/2014/main" id="{3703C87C-CEF5-1E82-094B-8F0524204349}"/>
              </a:ext>
            </a:extLst>
          </p:cNvPr>
          <p:cNvSpPr txBox="1"/>
          <p:nvPr/>
        </p:nvSpPr>
        <p:spPr>
          <a:xfrm>
            <a:off x="9601200" y="2352849"/>
            <a:ext cx="835572" cy="369332"/>
          </a:xfrm>
          <a:prstGeom prst="rect">
            <a:avLst/>
          </a:prstGeom>
          <a:noFill/>
        </p:spPr>
        <p:txBody>
          <a:bodyPr wrap="square" rtlCol="0">
            <a:spAutoFit/>
          </a:bodyPr>
          <a:lstStyle/>
          <a:p>
            <a:r>
              <a:rPr lang="en-US" dirty="0"/>
              <a:t>(0,2)</a:t>
            </a:r>
          </a:p>
        </p:txBody>
      </p:sp>
      <p:sp>
        <p:nvSpPr>
          <p:cNvPr id="14" name="TextBox 13">
            <a:extLst>
              <a:ext uri="{FF2B5EF4-FFF2-40B4-BE49-F238E27FC236}">
                <a16:creationId xmlns:a16="http://schemas.microsoft.com/office/drawing/2014/main" id="{082F1597-14B9-E63F-D604-FC9942DB62F0}"/>
              </a:ext>
            </a:extLst>
          </p:cNvPr>
          <p:cNvSpPr txBox="1"/>
          <p:nvPr/>
        </p:nvSpPr>
        <p:spPr>
          <a:xfrm>
            <a:off x="8835260" y="4684251"/>
            <a:ext cx="835572" cy="369332"/>
          </a:xfrm>
          <a:prstGeom prst="rect">
            <a:avLst/>
          </a:prstGeom>
          <a:noFill/>
        </p:spPr>
        <p:txBody>
          <a:bodyPr wrap="square" rtlCol="0">
            <a:spAutoFit/>
          </a:bodyPr>
          <a:lstStyle/>
          <a:p>
            <a:r>
              <a:rPr lang="en-US" dirty="0"/>
              <a:t>(5,2)</a:t>
            </a:r>
          </a:p>
        </p:txBody>
      </p:sp>
      <p:sp>
        <p:nvSpPr>
          <p:cNvPr id="18" name="TextBox 17">
            <a:extLst>
              <a:ext uri="{FF2B5EF4-FFF2-40B4-BE49-F238E27FC236}">
                <a16:creationId xmlns:a16="http://schemas.microsoft.com/office/drawing/2014/main" id="{82DF65A4-D381-B248-06E7-85D937CBB7F5}"/>
              </a:ext>
            </a:extLst>
          </p:cNvPr>
          <p:cNvSpPr txBox="1"/>
          <p:nvPr/>
        </p:nvSpPr>
        <p:spPr>
          <a:xfrm>
            <a:off x="11277600" y="4225157"/>
            <a:ext cx="835572" cy="369332"/>
          </a:xfrm>
          <a:prstGeom prst="rect">
            <a:avLst/>
          </a:prstGeom>
          <a:noFill/>
        </p:spPr>
        <p:txBody>
          <a:bodyPr wrap="square" rtlCol="0">
            <a:spAutoFit/>
          </a:bodyPr>
          <a:lstStyle/>
          <a:p>
            <a:r>
              <a:rPr lang="en-US" dirty="0"/>
              <a:t>(4,3)</a:t>
            </a:r>
          </a:p>
        </p:txBody>
      </p:sp>
    </p:spTree>
    <p:extLst>
      <p:ext uri="{BB962C8B-B14F-4D97-AF65-F5344CB8AC3E}">
        <p14:creationId xmlns:p14="http://schemas.microsoft.com/office/powerpoint/2010/main" val="453062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p:txBody>
          <a:bodyPr/>
          <a:lstStyle/>
          <a:p>
            <a:r>
              <a:rPr lang="en-US" altLang="en-US" dirty="0">
                <a:ea typeface="ＭＳ Ｐゴシック" panose="020B0600070205080204" pitchFamily="34" charset="-128"/>
              </a:rPr>
              <a:t>Problem Solution!</a:t>
            </a:r>
          </a:p>
        </p:txBody>
      </p:sp>
      <p:sp>
        <p:nvSpPr>
          <p:cNvPr id="3" name="Rectangle 2">
            <a:extLst>
              <a:ext uri="{FF2B5EF4-FFF2-40B4-BE49-F238E27FC236}">
                <a16:creationId xmlns:a16="http://schemas.microsoft.com/office/drawing/2014/main" id="{62E8CFE0-3620-B149-B35D-89BC0A6222BA}"/>
              </a:ext>
            </a:extLst>
          </p:cNvPr>
          <p:cNvSpPr/>
          <p:nvPr/>
        </p:nvSpPr>
        <p:spPr>
          <a:xfrm>
            <a:off x="457200" y="34290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F8A0CB1-3CFB-B446-8174-345C7D11808B}"/>
              </a:ext>
            </a:extLst>
          </p:cNvPr>
          <p:cNvSpPr/>
          <p:nvPr/>
        </p:nvSpPr>
        <p:spPr>
          <a:xfrm>
            <a:off x="990600" y="3886200"/>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FFCA5F2-6A06-FE41-88DE-47C6ABEF36D3}"/>
              </a:ext>
            </a:extLst>
          </p:cNvPr>
          <p:cNvSpPr txBox="1"/>
          <p:nvPr/>
        </p:nvSpPr>
        <p:spPr>
          <a:xfrm>
            <a:off x="76200" y="2691825"/>
            <a:ext cx="1755228" cy="584775"/>
          </a:xfrm>
          <a:prstGeom prst="rect">
            <a:avLst/>
          </a:prstGeom>
          <a:noFill/>
        </p:spPr>
        <p:txBody>
          <a:bodyPr wrap="square" rtlCol="0">
            <a:spAutoFit/>
          </a:bodyPr>
          <a:lstStyle/>
          <a:p>
            <a:pPr algn="ctr"/>
            <a:r>
              <a:rPr lang="en-US" sz="1600" b="1" i="1" dirty="0"/>
              <a:t>Start State</a:t>
            </a:r>
          </a:p>
          <a:p>
            <a:pPr algn="ctr"/>
            <a:r>
              <a:rPr lang="en-US" sz="1600" i="1" dirty="0"/>
              <a:t>Both jugs empty</a:t>
            </a:r>
          </a:p>
        </p:txBody>
      </p:sp>
      <p:sp>
        <p:nvSpPr>
          <p:cNvPr id="15" name="TextBox 14">
            <a:extLst>
              <a:ext uri="{FF2B5EF4-FFF2-40B4-BE49-F238E27FC236}">
                <a16:creationId xmlns:a16="http://schemas.microsoft.com/office/drawing/2014/main" id="{133E225E-A5CD-AC48-A5AD-FAF5429ED100}"/>
              </a:ext>
            </a:extLst>
          </p:cNvPr>
          <p:cNvSpPr txBox="1"/>
          <p:nvPr/>
        </p:nvSpPr>
        <p:spPr>
          <a:xfrm>
            <a:off x="9829800" y="2844225"/>
            <a:ext cx="1907628" cy="584775"/>
          </a:xfrm>
          <a:prstGeom prst="rect">
            <a:avLst/>
          </a:prstGeom>
          <a:noFill/>
        </p:spPr>
        <p:txBody>
          <a:bodyPr wrap="square" rtlCol="0">
            <a:spAutoFit/>
          </a:bodyPr>
          <a:lstStyle/>
          <a:p>
            <a:pPr algn="ctr"/>
            <a:r>
              <a:rPr lang="en-US" sz="1600" b="1" i="1" dirty="0"/>
              <a:t>End State</a:t>
            </a:r>
          </a:p>
          <a:p>
            <a:pPr algn="ctr"/>
            <a:r>
              <a:rPr lang="en-US" sz="1600" i="1" dirty="0"/>
              <a:t>4 Gallons in any jug</a:t>
            </a:r>
          </a:p>
        </p:txBody>
      </p:sp>
      <p:sp>
        <p:nvSpPr>
          <p:cNvPr id="12" name="Rectangle 11">
            <a:extLst>
              <a:ext uri="{FF2B5EF4-FFF2-40B4-BE49-F238E27FC236}">
                <a16:creationId xmlns:a16="http://schemas.microsoft.com/office/drawing/2014/main" id="{027AD169-0888-A443-B0F2-A14D0D5C3B57}"/>
              </a:ext>
            </a:extLst>
          </p:cNvPr>
          <p:cNvSpPr/>
          <p:nvPr/>
        </p:nvSpPr>
        <p:spPr>
          <a:xfrm>
            <a:off x="2364828" y="1828800"/>
            <a:ext cx="457200" cy="12192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EB861C8-BF87-834D-AB03-E5AD387CBD6A}"/>
              </a:ext>
            </a:extLst>
          </p:cNvPr>
          <p:cNvSpPr/>
          <p:nvPr/>
        </p:nvSpPr>
        <p:spPr>
          <a:xfrm>
            <a:off x="2898228" y="2286000"/>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86D6F9-F714-ED4F-9A35-BC704AC747A7}"/>
              </a:ext>
            </a:extLst>
          </p:cNvPr>
          <p:cNvSpPr/>
          <p:nvPr/>
        </p:nvSpPr>
        <p:spPr>
          <a:xfrm>
            <a:off x="2364828" y="46482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04C9F4F-46D9-2F45-83AE-6D3809C62FD9}"/>
              </a:ext>
            </a:extLst>
          </p:cNvPr>
          <p:cNvSpPr/>
          <p:nvPr/>
        </p:nvSpPr>
        <p:spPr>
          <a:xfrm>
            <a:off x="2898228" y="5105400"/>
            <a:ext cx="4572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641EF30-6378-5845-A889-373377D5639F}"/>
              </a:ext>
            </a:extLst>
          </p:cNvPr>
          <p:cNvCxnSpPr>
            <a:cxnSpLocks/>
          </p:cNvCxnSpPr>
          <p:nvPr/>
        </p:nvCxnSpPr>
        <p:spPr>
          <a:xfrm flipV="1">
            <a:off x="1145628" y="3048000"/>
            <a:ext cx="1005840" cy="609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0913E85-ECC9-A247-B4C6-F4E9554F8CB5}"/>
              </a:ext>
            </a:extLst>
          </p:cNvPr>
          <p:cNvCxnSpPr>
            <a:cxnSpLocks/>
          </p:cNvCxnSpPr>
          <p:nvPr/>
        </p:nvCxnSpPr>
        <p:spPr>
          <a:xfrm>
            <a:off x="1298028" y="4800600"/>
            <a:ext cx="914400"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06DB138-8197-784E-BE55-5B1A92233C5E}"/>
              </a:ext>
            </a:extLst>
          </p:cNvPr>
          <p:cNvCxnSpPr>
            <a:cxnSpLocks/>
          </p:cNvCxnSpPr>
          <p:nvPr/>
        </p:nvCxnSpPr>
        <p:spPr>
          <a:xfrm flipH="1">
            <a:off x="1298028" y="3276600"/>
            <a:ext cx="914400" cy="5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B1E2306-6356-194F-A150-29783AFC3F1E}"/>
              </a:ext>
            </a:extLst>
          </p:cNvPr>
          <p:cNvCxnSpPr>
            <a:cxnSpLocks/>
          </p:cNvCxnSpPr>
          <p:nvPr/>
        </p:nvCxnSpPr>
        <p:spPr>
          <a:xfrm flipH="1" flipV="1">
            <a:off x="990600" y="4876800"/>
            <a:ext cx="1221828"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1DC4150-5783-AC4A-BACD-3A5C40678FFA}"/>
              </a:ext>
            </a:extLst>
          </p:cNvPr>
          <p:cNvSpPr/>
          <p:nvPr/>
        </p:nvSpPr>
        <p:spPr>
          <a:xfrm>
            <a:off x="4346028" y="18288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A016822-88E7-E542-8C0F-01716956C340}"/>
              </a:ext>
            </a:extLst>
          </p:cNvPr>
          <p:cNvSpPr/>
          <p:nvPr/>
        </p:nvSpPr>
        <p:spPr>
          <a:xfrm>
            <a:off x="4879428" y="2286000"/>
            <a:ext cx="4572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5BB5EEF-E3EC-A442-92FA-E14377F9935C}"/>
              </a:ext>
            </a:extLst>
          </p:cNvPr>
          <p:cNvSpPr/>
          <p:nvPr/>
        </p:nvSpPr>
        <p:spPr>
          <a:xfrm>
            <a:off x="4346028" y="2514599"/>
            <a:ext cx="457200" cy="53340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A0862D61-DB7B-864B-AA4C-69620F11B32C}"/>
              </a:ext>
            </a:extLst>
          </p:cNvPr>
          <p:cNvCxnSpPr>
            <a:cxnSpLocks/>
          </p:cNvCxnSpPr>
          <p:nvPr/>
        </p:nvCxnSpPr>
        <p:spPr>
          <a:xfrm>
            <a:off x="3431628" y="2438400"/>
            <a:ext cx="838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D1B4056-08AC-6B45-B8AA-DC1B94D66D94}"/>
              </a:ext>
            </a:extLst>
          </p:cNvPr>
          <p:cNvCxnSpPr>
            <a:cxnSpLocks/>
          </p:cNvCxnSpPr>
          <p:nvPr/>
        </p:nvCxnSpPr>
        <p:spPr>
          <a:xfrm flipH="1">
            <a:off x="3431628" y="2590800"/>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C5B3803-F8F9-0C48-A515-4084370D3F08}"/>
              </a:ext>
            </a:extLst>
          </p:cNvPr>
          <p:cNvCxnSpPr>
            <a:cxnSpLocks/>
          </p:cNvCxnSpPr>
          <p:nvPr/>
        </p:nvCxnSpPr>
        <p:spPr>
          <a:xfrm flipH="1">
            <a:off x="2898228" y="3200399"/>
            <a:ext cx="1371600" cy="17526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E81808B6-AA45-774C-A95E-BE6C0A8F6DEB}"/>
              </a:ext>
            </a:extLst>
          </p:cNvPr>
          <p:cNvSpPr/>
          <p:nvPr/>
        </p:nvSpPr>
        <p:spPr>
          <a:xfrm>
            <a:off x="4607472" y="4030717"/>
            <a:ext cx="457200" cy="12192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6E3CE3F-8522-AF44-B71D-1938824CE42A}"/>
              </a:ext>
            </a:extLst>
          </p:cNvPr>
          <p:cNvSpPr/>
          <p:nvPr/>
        </p:nvSpPr>
        <p:spPr>
          <a:xfrm>
            <a:off x="5140872" y="4487917"/>
            <a:ext cx="4572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636FD3B2-99A4-3748-B6D6-EE63B4CD0E01}"/>
              </a:ext>
            </a:extLst>
          </p:cNvPr>
          <p:cNvCxnSpPr>
            <a:cxnSpLocks/>
          </p:cNvCxnSpPr>
          <p:nvPr/>
        </p:nvCxnSpPr>
        <p:spPr>
          <a:xfrm>
            <a:off x="4840014" y="3200399"/>
            <a:ext cx="95907" cy="685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8E35D8B-9A2F-9546-8B16-BB94BB79188C}"/>
              </a:ext>
            </a:extLst>
          </p:cNvPr>
          <p:cNvCxnSpPr>
            <a:cxnSpLocks/>
          </p:cNvCxnSpPr>
          <p:nvPr/>
        </p:nvCxnSpPr>
        <p:spPr>
          <a:xfrm flipV="1">
            <a:off x="3478267" y="4648200"/>
            <a:ext cx="942647" cy="737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1E5DA95-5626-5D4B-BD14-86AE7D31BA8E}"/>
              </a:ext>
            </a:extLst>
          </p:cNvPr>
          <p:cNvCxnSpPr>
            <a:cxnSpLocks/>
          </p:cNvCxnSpPr>
          <p:nvPr/>
        </p:nvCxnSpPr>
        <p:spPr>
          <a:xfrm>
            <a:off x="2882463" y="3200399"/>
            <a:ext cx="1692165" cy="1066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FEEE51B-A59E-D741-AF45-7606DF257BF3}"/>
              </a:ext>
            </a:extLst>
          </p:cNvPr>
          <p:cNvSpPr/>
          <p:nvPr/>
        </p:nvSpPr>
        <p:spPr>
          <a:xfrm>
            <a:off x="4041228" y="5562598"/>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55CAE4E-4A73-CA48-A8BD-0EE9EFF38B9B}"/>
              </a:ext>
            </a:extLst>
          </p:cNvPr>
          <p:cNvSpPr/>
          <p:nvPr/>
        </p:nvSpPr>
        <p:spPr>
          <a:xfrm>
            <a:off x="4574628" y="6019798"/>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ED70DB4-960E-F446-A129-9D371D2D9BCC}"/>
              </a:ext>
            </a:extLst>
          </p:cNvPr>
          <p:cNvSpPr/>
          <p:nvPr/>
        </p:nvSpPr>
        <p:spPr>
          <a:xfrm>
            <a:off x="4041228" y="6019800"/>
            <a:ext cx="4572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a:extLst>
              <a:ext uri="{FF2B5EF4-FFF2-40B4-BE49-F238E27FC236}">
                <a16:creationId xmlns:a16="http://schemas.microsoft.com/office/drawing/2014/main" id="{DEFFA04F-6087-6144-A8C4-A009CF6ED271}"/>
              </a:ext>
            </a:extLst>
          </p:cNvPr>
          <p:cNvCxnSpPr>
            <a:cxnSpLocks/>
          </p:cNvCxnSpPr>
          <p:nvPr/>
        </p:nvCxnSpPr>
        <p:spPr>
          <a:xfrm>
            <a:off x="3187263" y="5943598"/>
            <a:ext cx="723900" cy="3810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9995B1E-4AB7-6648-B107-B95108A93043}"/>
              </a:ext>
            </a:extLst>
          </p:cNvPr>
          <p:cNvCxnSpPr>
            <a:cxnSpLocks/>
          </p:cNvCxnSpPr>
          <p:nvPr/>
        </p:nvCxnSpPr>
        <p:spPr>
          <a:xfrm flipH="1" flipV="1">
            <a:off x="3453306" y="5759738"/>
            <a:ext cx="457857" cy="374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3A08A789-CBBD-254F-8854-6E2170FAEDCC}"/>
              </a:ext>
            </a:extLst>
          </p:cNvPr>
          <p:cNvCxnSpPr>
            <a:cxnSpLocks/>
          </p:cNvCxnSpPr>
          <p:nvPr/>
        </p:nvCxnSpPr>
        <p:spPr>
          <a:xfrm flipH="1" flipV="1">
            <a:off x="3156060" y="3127519"/>
            <a:ext cx="1129206" cy="23588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B6443B9-FB38-844C-BDF7-8769C3B17E3E}"/>
              </a:ext>
            </a:extLst>
          </p:cNvPr>
          <p:cNvCxnSpPr>
            <a:cxnSpLocks/>
          </p:cNvCxnSpPr>
          <p:nvPr/>
        </p:nvCxnSpPr>
        <p:spPr>
          <a:xfrm>
            <a:off x="5717628" y="4800604"/>
            <a:ext cx="8355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27D7B2D3-8164-A640-A6CB-32BB33488D07}"/>
              </a:ext>
            </a:extLst>
          </p:cNvPr>
          <p:cNvCxnSpPr>
            <a:cxnSpLocks/>
          </p:cNvCxnSpPr>
          <p:nvPr/>
        </p:nvCxnSpPr>
        <p:spPr>
          <a:xfrm flipV="1">
            <a:off x="5412828" y="2569781"/>
            <a:ext cx="1292772" cy="2101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3CAD7FD2-06FE-C340-AEB9-1D04EFFDE027}"/>
              </a:ext>
            </a:extLst>
          </p:cNvPr>
          <p:cNvSpPr/>
          <p:nvPr/>
        </p:nvSpPr>
        <p:spPr>
          <a:xfrm>
            <a:off x="10287000" y="34290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527D21F-A046-1C41-990D-81A1A789AC29}"/>
              </a:ext>
            </a:extLst>
          </p:cNvPr>
          <p:cNvSpPr/>
          <p:nvPr/>
        </p:nvSpPr>
        <p:spPr>
          <a:xfrm>
            <a:off x="10820400" y="3886200"/>
            <a:ext cx="457200" cy="762000"/>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40ABC89-444F-7741-8118-0E3A6F499A8F}"/>
              </a:ext>
            </a:extLst>
          </p:cNvPr>
          <p:cNvSpPr/>
          <p:nvPr/>
        </p:nvSpPr>
        <p:spPr>
          <a:xfrm>
            <a:off x="10287000" y="3657600"/>
            <a:ext cx="457200" cy="99060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Arrow Connector 73">
            <a:extLst>
              <a:ext uri="{FF2B5EF4-FFF2-40B4-BE49-F238E27FC236}">
                <a16:creationId xmlns:a16="http://schemas.microsoft.com/office/drawing/2014/main" id="{40BD596F-4B82-D040-B424-BAA93E06A3CE}"/>
              </a:ext>
            </a:extLst>
          </p:cNvPr>
          <p:cNvCxnSpPr>
            <a:cxnSpLocks/>
          </p:cNvCxnSpPr>
          <p:nvPr/>
        </p:nvCxnSpPr>
        <p:spPr>
          <a:xfrm>
            <a:off x="9737835" y="4114800"/>
            <a:ext cx="32056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3D94CC58-13EE-8A4B-92DC-647C7DA7067B}"/>
              </a:ext>
            </a:extLst>
          </p:cNvPr>
          <p:cNvSpPr/>
          <p:nvPr/>
        </p:nvSpPr>
        <p:spPr>
          <a:xfrm>
            <a:off x="8610600" y="3386957"/>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BA32A5F5-9086-3841-9847-891477AF53AE}"/>
              </a:ext>
            </a:extLst>
          </p:cNvPr>
          <p:cNvSpPr/>
          <p:nvPr/>
        </p:nvSpPr>
        <p:spPr>
          <a:xfrm>
            <a:off x="9144000" y="3844157"/>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E5646D8A-BB4D-2340-BA9F-0C4606E28D66}"/>
              </a:ext>
            </a:extLst>
          </p:cNvPr>
          <p:cNvSpPr/>
          <p:nvPr/>
        </p:nvSpPr>
        <p:spPr>
          <a:xfrm>
            <a:off x="8610600" y="3386957"/>
            <a:ext cx="457200" cy="1219201"/>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9338E2FF-B027-2049-8B21-9CA9E6088C44}"/>
              </a:ext>
            </a:extLst>
          </p:cNvPr>
          <p:cNvSpPr/>
          <p:nvPr/>
        </p:nvSpPr>
        <p:spPr>
          <a:xfrm>
            <a:off x="9144000" y="4110858"/>
            <a:ext cx="457200" cy="49136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25699243-D602-BB4E-985C-6F64D54D4F4D}"/>
              </a:ext>
            </a:extLst>
          </p:cNvPr>
          <p:cNvCxnSpPr>
            <a:cxnSpLocks/>
          </p:cNvCxnSpPr>
          <p:nvPr/>
        </p:nvCxnSpPr>
        <p:spPr>
          <a:xfrm flipH="1">
            <a:off x="9067800" y="2895600"/>
            <a:ext cx="1" cy="4572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6FEDE08D-9543-7A4C-A3E8-3736CDD26C0F}"/>
              </a:ext>
            </a:extLst>
          </p:cNvPr>
          <p:cNvSpPr/>
          <p:nvPr/>
        </p:nvSpPr>
        <p:spPr>
          <a:xfrm>
            <a:off x="8610600" y="1752599"/>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A8F26BD3-BF70-FC49-94A2-C83723826694}"/>
              </a:ext>
            </a:extLst>
          </p:cNvPr>
          <p:cNvSpPr/>
          <p:nvPr/>
        </p:nvSpPr>
        <p:spPr>
          <a:xfrm>
            <a:off x="9144000" y="2209799"/>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6986E227-A61C-174A-8285-F339936B2D84}"/>
              </a:ext>
            </a:extLst>
          </p:cNvPr>
          <p:cNvSpPr/>
          <p:nvPr/>
        </p:nvSpPr>
        <p:spPr>
          <a:xfrm>
            <a:off x="9144000" y="2476500"/>
            <a:ext cx="457200" cy="49136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F336172B-7A96-514B-8A3D-A605D9C509CB}"/>
              </a:ext>
            </a:extLst>
          </p:cNvPr>
          <p:cNvSpPr/>
          <p:nvPr/>
        </p:nvSpPr>
        <p:spPr>
          <a:xfrm>
            <a:off x="6858000" y="1752600"/>
            <a:ext cx="457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38CD2F2B-4561-094A-A3B3-20CBAF42105D}"/>
              </a:ext>
            </a:extLst>
          </p:cNvPr>
          <p:cNvSpPr/>
          <p:nvPr/>
        </p:nvSpPr>
        <p:spPr>
          <a:xfrm>
            <a:off x="7391400" y="2209800"/>
            <a:ext cx="457200" cy="762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3044F80A-5C10-344A-9A18-FF10BC34FA97}"/>
              </a:ext>
            </a:extLst>
          </p:cNvPr>
          <p:cNvSpPr/>
          <p:nvPr/>
        </p:nvSpPr>
        <p:spPr>
          <a:xfrm>
            <a:off x="6858000" y="2476501"/>
            <a:ext cx="457200" cy="491362"/>
          </a:xfrm>
          <a:prstGeom prst="rect">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a:extLst>
              <a:ext uri="{FF2B5EF4-FFF2-40B4-BE49-F238E27FC236}">
                <a16:creationId xmlns:a16="http://schemas.microsoft.com/office/drawing/2014/main" id="{0542722D-80AC-744B-BC02-7D02775235A2}"/>
              </a:ext>
            </a:extLst>
          </p:cNvPr>
          <p:cNvCxnSpPr>
            <a:cxnSpLocks/>
          </p:cNvCxnSpPr>
          <p:nvPr/>
        </p:nvCxnSpPr>
        <p:spPr>
          <a:xfrm>
            <a:off x="7945820" y="2510662"/>
            <a:ext cx="52945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1B59A34-C7B2-974C-9052-7EFF00640088}"/>
              </a:ext>
            </a:extLst>
          </p:cNvPr>
          <p:cNvCxnSpPr>
            <a:cxnSpLocks/>
          </p:cNvCxnSpPr>
          <p:nvPr/>
        </p:nvCxnSpPr>
        <p:spPr>
          <a:xfrm>
            <a:off x="5181600" y="6324600"/>
            <a:ext cx="1371600" cy="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18097AEF-2B14-0DDB-28CD-B24F56E2BADA}"/>
              </a:ext>
            </a:extLst>
          </p:cNvPr>
          <p:cNvSpPr txBox="1"/>
          <p:nvPr/>
        </p:nvSpPr>
        <p:spPr>
          <a:xfrm>
            <a:off x="507623" y="4647456"/>
            <a:ext cx="835572" cy="369332"/>
          </a:xfrm>
          <a:prstGeom prst="rect">
            <a:avLst/>
          </a:prstGeom>
          <a:noFill/>
        </p:spPr>
        <p:txBody>
          <a:bodyPr wrap="square" rtlCol="0">
            <a:spAutoFit/>
          </a:bodyPr>
          <a:lstStyle/>
          <a:p>
            <a:r>
              <a:rPr lang="en-US" dirty="0"/>
              <a:t>(0,0)</a:t>
            </a:r>
          </a:p>
        </p:txBody>
      </p:sp>
      <p:sp>
        <p:nvSpPr>
          <p:cNvPr id="4" name="TextBox 3">
            <a:extLst>
              <a:ext uri="{FF2B5EF4-FFF2-40B4-BE49-F238E27FC236}">
                <a16:creationId xmlns:a16="http://schemas.microsoft.com/office/drawing/2014/main" id="{DE70BBE1-8EC8-AB9A-593A-5E99544FCA56}"/>
              </a:ext>
            </a:extLst>
          </p:cNvPr>
          <p:cNvSpPr txBox="1"/>
          <p:nvPr/>
        </p:nvSpPr>
        <p:spPr>
          <a:xfrm>
            <a:off x="2431833" y="3112303"/>
            <a:ext cx="835572" cy="369332"/>
          </a:xfrm>
          <a:prstGeom prst="rect">
            <a:avLst/>
          </a:prstGeom>
          <a:noFill/>
        </p:spPr>
        <p:txBody>
          <a:bodyPr wrap="square" rtlCol="0">
            <a:spAutoFit/>
          </a:bodyPr>
          <a:lstStyle/>
          <a:p>
            <a:r>
              <a:rPr lang="en-US" dirty="0"/>
              <a:t>(5,0)</a:t>
            </a:r>
          </a:p>
        </p:txBody>
      </p:sp>
      <p:sp>
        <p:nvSpPr>
          <p:cNvPr id="5" name="TextBox 4">
            <a:extLst>
              <a:ext uri="{FF2B5EF4-FFF2-40B4-BE49-F238E27FC236}">
                <a16:creationId xmlns:a16="http://schemas.microsoft.com/office/drawing/2014/main" id="{2CBD57B1-C896-5195-104B-FBF480018615}"/>
              </a:ext>
            </a:extLst>
          </p:cNvPr>
          <p:cNvSpPr txBox="1"/>
          <p:nvPr/>
        </p:nvSpPr>
        <p:spPr>
          <a:xfrm>
            <a:off x="2550415" y="5876453"/>
            <a:ext cx="835572" cy="369332"/>
          </a:xfrm>
          <a:prstGeom prst="rect">
            <a:avLst/>
          </a:prstGeom>
          <a:noFill/>
        </p:spPr>
        <p:txBody>
          <a:bodyPr wrap="square" rtlCol="0">
            <a:spAutoFit/>
          </a:bodyPr>
          <a:lstStyle/>
          <a:p>
            <a:r>
              <a:rPr lang="en-US" dirty="0"/>
              <a:t>(0,3)</a:t>
            </a:r>
          </a:p>
        </p:txBody>
      </p:sp>
      <p:sp>
        <p:nvSpPr>
          <p:cNvPr id="6" name="TextBox 5">
            <a:extLst>
              <a:ext uri="{FF2B5EF4-FFF2-40B4-BE49-F238E27FC236}">
                <a16:creationId xmlns:a16="http://schemas.microsoft.com/office/drawing/2014/main" id="{C9A681EB-FDD4-83DB-24DC-8D9B4D897500}"/>
              </a:ext>
            </a:extLst>
          </p:cNvPr>
          <p:cNvSpPr txBox="1"/>
          <p:nvPr/>
        </p:nvSpPr>
        <p:spPr>
          <a:xfrm>
            <a:off x="4513866" y="3001316"/>
            <a:ext cx="835572" cy="369332"/>
          </a:xfrm>
          <a:prstGeom prst="rect">
            <a:avLst/>
          </a:prstGeom>
          <a:noFill/>
        </p:spPr>
        <p:txBody>
          <a:bodyPr wrap="square" rtlCol="0">
            <a:spAutoFit/>
          </a:bodyPr>
          <a:lstStyle/>
          <a:p>
            <a:r>
              <a:rPr lang="en-US" dirty="0"/>
              <a:t>(2,3)</a:t>
            </a:r>
          </a:p>
        </p:txBody>
      </p:sp>
      <p:sp>
        <p:nvSpPr>
          <p:cNvPr id="8" name="TextBox 7">
            <a:extLst>
              <a:ext uri="{FF2B5EF4-FFF2-40B4-BE49-F238E27FC236}">
                <a16:creationId xmlns:a16="http://schemas.microsoft.com/office/drawing/2014/main" id="{C7E45AC8-3EBA-E2C9-03DB-C0A288898498}"/>
              </a:ext>
            </a:extLst>
          </p:cNvPr>
          <p:cNvSpPr txBox="1"/>
          <p:nvPr/>
        </p:nvSpPr>
        <p:spPr>
          <a:xfrm>
            <a:off x="4788450" y="5278751"/>
            <a:ext cx="835572" cy="369332"/>
          </a:xfrm>
          <a:prstGeom prst="rect">
            <a:avLst/>
          </a:prstGeom>
          <a:noFill/>
        </p:spPr>
        <p:txBody>
          <a:bodyPr wrap="square" rtlCol="0">
            <a:spAutoFit/>
          </a:bodyPr>
          <a:lstStyle/>
          <a:p>
            <a:r>
              <a:rPr lang="en-US" dirty="0"/>
              <a:t>(5,3)</a:t>
            </a:r>
          </a:p>
        </p:txBody>
      </p:sp>
      <p:sp>
        <p:nvSpPr>
          <p:cNvPr id="9" name="TextBox 8">
            <a:extLst>
              <a:ext uri="{FF2B5EF4-FFF2-40B4-BE49-F238E27FC236}">
                <a16:creationId xmlns:a16="http://schemas.microsoft.com/office/drawing/2014/main" id="{41E48C81-6800-B728-C524-912FAD473974}"/>
              </a:ext>
            </a:extLst>
          </p:cNvPr>
          <p:cNvSpPr txBox="1"/>
          <p:nvPr/>
        </p:nvSpPr>
        <p:spPr>
          <a:xfrm>
            <a:off x="5022007" y="6434965"/>
            <a:ext cx="835572" cy="369332"/>
          </a:xfrm>
          <a:prstGeom prst="rect">
            <a:avLst/>
          </a:prstGeom>
          <a:noFill/>
        </p:spPr>
        <p:txBody>
          <a:bodyPr wrap="square" rtlCol="0">
            <a:spAutoFit/>
          </a:bodyPr>
          <a:lstStyle/>
          <a:p>
            <a:r>
              <a:rPr lang="en-US" dirty="0"/>
              <a:t>(3,0)</a:t>
            </a:r>
          </a:p>
        </p:txBody>
      </p:sp>
      <p:sp>
        <p:nvSpPr>
          <p:cNvPr id="10" name="TextBox 9">
            <a:extLst>
              <a:ext uri="{FF2B5EF4-FFF2-40B4-BE49-F238E27FC236}">
                <a16:creationId xmlns:a16="http://schemas.microsoft.com/office/drawing/2014/main" id="{9AEF93BD-3562-BF94-D5A6-E47021432791}"/>
              </a:ext>
            </a:extLst>
          </p:cNvPr>
          <p:cNvSpPr txBox="1"/>
          <p:nvPr/>
        </p:nvSpPr>
        <p:spPr>
          <a:xfrm>
            <a:off x="7047070" y="3005164"/>
            <a:ext cx="835572" cy="369332"/>
          </a:xfrm>
          <a:prstGeom prst="rect">
            <a:avLst/>
          </a:prstGeom>
          <a:noFill/>
        </p:spPr>
        <p:txBody>
          <a:bodyPr wrap="square" rtlCol="0">
            <a:spAutoFit/>
          </a:bodyPr>
          <a:lstStyle/>
          <a:p>
            <a:r>
              <a:rPr lang="en-US" dirty="0"/>
              <a:t>(2,0)</a:t>
            </a:r>
          </a:p>
        </p:txBody>
      </p:sp>
      <p:sp>
        <p:nvSpPr>
          <p:cNvPr id="13" name="TextBox 12">
            <a:extLst>
              <a:ext uri="{FF2B5EF4-FFF2-40B4-BE49-F238E27FC236}">
                <a16:creationId xmlns:a16="http://schemas.microsoft.com/office/drawing/2014/main" id="{3703C87C-CEF5-1E82-094B-8F0524204349}"/>
              </a:ext>
            </a:extLst>
          </p:cNvPr>
          <p:cNvSpPr txBox="1"/>
          <p:nvPr/>
        </p:nvSpPr>
        <p:spPr>
          <a:xfrm>
            <a:off x="9601200" y="2352849"/>
            <a:ext cx="835572" cy="369332"/>
          </a:xfrm>
          <a:prstGeom prst="rect">
            <a:avLst/>
          </a:prstGeom>
          <a:noFill/>
        </p:spPr>
        <p:txBody>
          <a:bodyPr wrap="square" rtlCol="0">
            <a:spAutoFit/>
          </a:bodyPr>
          <a:lstStyle/>
          <a:p>
            <a:r>
              <a:rPr lang="en-US" dirty="0"/>
              <a:t>(0,2)</a:t>
            </a:r>
          </a:p>
        </p:txBody>
      </p:sp>
      <p:sp>
        <p:nvSpPr>
          <p:cNvPr id="14" name="TextBox 13">
            <a:extLst>
              <a:ext uri="{FF2B5EF4-FFF2-40B4-BE49-F238E27FC236}">
                <a16:creationId xmlns:a16="http://schemas.microsoft.com/office/drawing/2014/main" id="{082F1597-14B9-E63F-D604-FC9942DB62F0}"/>
              </a:ext>
            </a:extLst>
          </p:cNvPr>
          <p:cNvSpPr txBox="1"/>
          <p:nvPr/>
        </p:nvSpPr>
        <p:spPr>
          <a:xfrm>
            <a:off x="8835260" y="4684251"/>
            <a:ext cx="835572" cy="369332"/>
          </a:xfrm>
          <a:prstGeom prst="rect">
            <a:avLst/>
          </a:prstGeom>
          <a:noFill/>
        </p:spPr>
        <p:txBody>
          <a:bodyPr wrap="square" rtlCol="0">
            <a:spAutoFit/>
          </a:bodyPr>
          <a:lstStyle/>
          <a:p>
            <a:r>
              <a:rPr lang="en-US" dirty="0"/>
              <a:t>(5,2)</a:t>
            </a:r>
          </a:p>
        </p:txBody>
      </p:sp>
      <p:sp>
        <p:nvSpPr>
          <p:cNvPr id="18" name="TextBox 17">
            <a:extLst>
              <a:ext uri="{FF2B5EF4-FFF2-40B4-BE49-F238E27FC236}">
                <a16:creationId xmlns:a16="http://schemas.microsoft.com/office/drawing/2014/main" id="{82DF65A4-D381-B248-06E7-85D937CBB7F5}"/>
              </a:ext>
            </a:extLst>
          </p:cNvPr>
          <p:cNvSpPr txBox="1"/>
          <p:nvPr/>
        </p:nvSpPr>
        <p:spPr>
          <a:xfrm>
            <a:off x="11277600" y="4225157"/>
            <a:ext cx="835572" cy="369332"/>
          </a:xfrm>
          <a:prstGeom prst="rect">
            <a:avLst/>
          </a:prstGeom>
          <a:noFill/>
        </p:spPr>
        <p:txBody>
          <a:bodyPr wrap="square" rtlCol="0">
            <a:spAutoFit/>
          </a:bodyPr>
          <a:lstStyle/>
          <a:p>
            <a:r>
              <a:rPr lang="en-US" dirty="0"/>
              <a:t>(4,3)</a:t>
            </a:r>
          </a:p>
        </p:txBody>
      </p:sp>
      <p:pic>
        <p:nvPicPr>
          <p:cNvPr id="24" name="Picture 23">
            <a:extLst>
              <a:ext uri="{FF2B5EF4-FFF2-40B4-BE49-F238E27FC236}">
                <a16:creationId xmlns:a16="http://schemas.microsoft.com/office/drawing/2014/main" id="{3D45BE0E-2A3D-1B45-F680-3FF045E175D4}"/>
              </a:ext>
            </a:extLst>
          </p:cNvPr>
          <p:cNvPicPr>
            <a:picLocks noChangeAspect="1"/>
          </p:cNvPicPr>
          <p:nvPr/>
        </p:nvPicPr>
        <p:blipFill>
          <a:blip r:embed="rId3"/>
          <a:stretch>
            <a:fillRect/>
          </a:stretch>
        </p:blipFill>
        <p:spPr>
          <a:xfrm>
            <a:off x="7010400" y="4995588"/>
            <a:ext cx="5060119" cy="1896020"/>
          </a:xfrm>
          <a:prstGeom prst="rect">
            <a:avLst/>
          </a:prstGeom>
        </p:spPr>
      </p:pic>
    </p:spTree>
    <p:extLst>
      <p:ext uri="{BB962C8B-B14F-4D97-AF65-F5344CB8AC3E}">
        <p14:creationId xmlns:p14="http://schemas.microsoft.com/office/powerpoint/2010/main" val="2366852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Lesson Summary</a:t>
            </a: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a:prstGeom prst="rect">
            <a:avLst/>
          </a:prstGeom>
        </p:spPr>
        <p:txBody>
          <a:bodyPr/>
          <a:lstStyle/>
          <a:p>
            <a:fld id="{DACC1BBE-66B1-403A-8C7E-C57A0F3A107F}" type="slidenum">
              <a:rPr lang="en-US" smtClean="0"/>
              <a:pPr/>
              <a:t>18</a:t>
            </a:fld>
            <a:endParaRPr lang="en-US"/>
          </a:p>
        </p:txBody>
      </p:sp>
    </p:spTree>
    <p:extLst>
      <p:ext uri="{BB962C8B-B14F-4D97-AF65-F5344CB8AC3E}">
        <p14:creationId xmlns:p14="http://schemas.microsoft.com/office/powerpoint/2010/main" val="3426416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p:txBody>
          <a:bodyPr/>
          <a:lstStyle/>
          <a:p>
            <a:r>
              <a:rPr lang="en-US" altLang="en-US" dirty="0">
                <a:ea typeface="ＭＳ Ｐゴシック" panose="020B0600070205080204" pitchFamily="34" charset="-128"/>
              </a:rPr>
              <a:t>Key Takeaways!</a:t>
            </a:r>
          </a:p>
        </p:txBody>
      </p:sp>
      <p:sp>
        <p:nvSpPr>
          <p:cNvPr id="23554" name="Rectangle 3">
            <a:extLst>
              <a:ext uri="{FF2B5EF4-FFF2-40B4-BE49-F238E27FC236}">
                <a16:creationId xmlns:a16="http://schemas.microsoft.com/office/drawing/2014/main" id="{F83019B8-1A6A-D04C-81A1-F828E59E4D65}"/>
              </a:ext>
            </a:extLst>
          </p:cNvPr>
          <p:cNvSpPr>
            <a:spLocks noGrp="1" noChangeArrowheads="1"/>
          </p:cNvSpPr>
          <p:nvPr>
            <p:ph type="body" idx="1"/>
            <p:custDataLst>
              <p:tags r:id="rId2"/>
            </p:custDataLst>
          </p:nvPr>
        </p:nvSpPr>
        <p:spPr>
          <a:xfrm>
            <a:off x="457200" y="1371600"/>
            <a:ext cx="11125200" cy="5181600"/>
          </a:xfrm>
        </p:spPr>
        <p:txBody>
          <a:bodyPr anchor="t">
            <a:normAutofit/>
          </a:bodyPr>
          <a:lstStyle/>
          <a:p>
            <a:pPr marL="0" indent="0">
              <a:lnSpc>
                <a:spcPct val="90000"/>
              </a:lnSpc>
              <a:buNone/>
            </a:pPr>
            <a:r>
              <a:rPr lang="en-US" altLang="en-US" sz="2000" b="1" i="1" u="sng" dirty="0">
                <a:ea typeface="ＭＳ Ｐゴシック" panose="020B0600070205080204" pitchFamily="34" charset="-128"/>
              </a:rPr>
              <a:t>Lessons Learned:</a:t>
            </a:r>
          </a:p>
          <a:p>
            <a:pPr marL="0" indent="0">
              <a:lnSpc>
                <a:spcPct val="90000"/>
              </a:lnSpc>
              <a:buNone/>
            </a:pPr>
            <a:endParaRPr lang="en-US" altLang="en-US" sz="2000" b="1" i="1" u="sng" dirty="0">
              <a:ea typeface="ＭＳ Ｐゴシック" panose="020B0600070205080204" pitchFamily="34" charset="-128"/>
            </a:endParaRPr>
          </a:p>
          <a:p>
            <a:pPr marL="0" indent="0">
              <a:lnSpc>
                <a:spcPct val="90000"/>
              </a:lnSpc>
              <a:buNone/>
            </a:pPr>
            <a:r>
              <a:rPr lang="en-US" altLang="en-US" sz="2000" dirty="0">
                <a:ea typeface="ＭＳ Ｐゴシック" panose="020B0600070205080204" pitchFamily="34" charset="-128"/>
              </a:rPr>
              <a:t>Try to model your problem such that you can </a:t>
            </a:r>
            <a:r>
              <a:rPr lang="en-US" altLang="en-US" sz="2000" b="1" i="1" u="sng" dirty="0">
                <a:ea typeface="ＭＳ Ｐゴシック" panose="020B0600070205080204" pitchFamily="34" charset="-128"/>
              </a:rPr>
              <a:t>use a known algorithm when possible</a:t>
            </a:r>
            <a:r>
              <a:rPr lang="en-US" altLang="en-US" sz="2000" dirty="0">
                <a:ea typeface="ＭＳ Ｐゴシック" panose="020B0600070205080204" pitchFamily="34" charset="-128"/>
              </a:rPr>
              <a:t>. Sometimes this means modeling things in a slightly unnatural way.</a:t>
            </a:r>
          </a:p>
          <a:p>
            <a:pPr marL="0" indent="0">
              <a:lnSpc>
                <a:spcPct val="90000"/>
              </a:lnSpc>
              <a:buNone/>
            </a:pPr>
            <a:endParaRPr lang="en-US" altLang="en-US" sz="2000" dirty="0">
              <a:ea typeface="ＭＳ Ｐゴシック" panose="020B0600070205080204" pitchFamily="34" charset="-128"/>
            </a:endParaRPr>
          </a:p>
          <a:p>
            <a:pPr marL="0" indent="0">
              <a:lnSpc>
                <a:spcPct val="90000"/>
              </a:lnSpc>
              <a:buNone/>
            </a:pPr>
            <a:r>
              <a:rPr lang="en-US" altLang="en-US" sz="2000" dirty="0">
                <a:ea typeface="ＭＳ Ｐゴシック" panose="020B0600070205080204" pitchFamily="34" charset="-128"/>
              </a:rPr>
              <a:t>Sometimes </a:t>
            </a:r>
            <a:r>
              <a:rPr lang="en-US" altLang="en-US" sz="2000" b="1" i="1" u="sng" dirty="0">
                <a:ea typeface="ＭＳ Ｐゴシック" panose="020B0600070205080204" pitchFamily="34" charset="-128"/>
              </a:rPr>
              <a:t>small alterations to the algorithm </a:t>
            </a:r>
            <a:r>
              <a:rPr lang="en-US" altLang="en-US" sz="2000" dirty="0">
                <a:ea typeface="ＭＳ Ｐゴシック" panose="020B0600070205080204" pitchFamily="34" charset="-128"/>
              </a:rPr>
              <a:t>(e.g., multiple goal states) are </a:t>
            </a:r>
            <a:r>
              <a:rPr lang="en-US" altLang="en-US" sz="2000" b="1" i="1" u="sng" dirty="0">
                <a:ea typeface="ＭＳ Ｐゴシック" panose="020B0600070205080204" pitchFamily="34" charset="-128"/>
              </a:rPr>
              <a:t>unavoidable</a:t>
            </a:r>
            <a:r>
              <a:rPr lang="en-US" altLang="en-US" sz="2000" dirty="0">
                <a:ea typeface="ＭＳ Ｐゴシック" panose="020B0600070205080204" pitchFamily="34" charset="-128"/>
              </a:rPr>
              <a:t> or easy enough to deal with that it isn’t a big issue.</a:t>
            </a:r>
          </a:p>
          <a:p>
            <a:pPr marL="0" indent="0">
              <a:lnSpc>
                <a:spcPct val="90000"/>
              </a:lnSpc>
              <a:buNone/>
            </a:pPr>
            <a:endParaRPr lang="en-US" altLang="en-US" sz="2000" dirty="0">
              <a:ea typeface="ＭＳ Ｐゴシック" panose="020B0600070205080204" pitchFamily="34" charset="-128"/>
            </a:endParaRPr>
          </a:p>
          <a:p>
            <a:pPr marL="0" indent="0">
              <a:lnSpc>
                <a:spcPct val="90000"/>
              </a:lnSpc>
              <a:buNone/>
            </a:pPr>
            <a:r>
              <a:rPr lang="en-US" altLang="en-US" sz="2000" dirty="0">
                <a:ea typeface="ＭＳ Ｐゴシック" panose="020B0600070205080204" pitchFamily="34" charset="-128"/>
              </a:rPr>
              <a:t>Sometimes </a:t>
            </a:r>
            <a:r>
              <a:rPr lang="en-US" altLang="en-US" sz="2000" b="1" i="1" u="sng" dirty="0">
                <a:ea typeface="ＭＳ Ｐゴシック" panose="020B0600070205080204" pitchFamily="34" charset="-128"/>
              </a:rPr>
              <a:t>graphs model states of groups of things </a:t>
            </a:r>
            <a:r>
              <a:rPr lang="en-US" altLang="en-US" sz="2000" dirty="0">
                <a:ea typeface="ＭＳ Ｐゴシック" panose="020B0600070205080204" pitchFamily="34" charset="-128"/>
              </a:rPr>
              <a:t>(the collective state of the jugs) and edges represent different types of </a:t>
            </a:r>
            <a:r>
              <a:rPr lang="en-US" altLang="en-US" sz="2000" b="1" i="1" u="sng" dirty="0">
                <a:ea typeface="ＭＳ Ｐゴシック" panose="020B0600070205080204" pitchFamily="34" charset="-128"/>
              </a:rPr>
              <a:t>transitions or actions</a:t>
            </a:r>
            <a:r>
              <a:rPr lang="en-US" altLang="en-US" sz="2000" dirty="0">
                <a:ea typeface="ＭＳ Ｐゴシック" panose="020B0600070205080204" pitchFamily="34" charset="-128"/>
              </a:rPr>
              <a:t> (e.g., pouring water out vs. filling jug up).</a:t>
            </a:r>
          </a:p>
          <a:p>
            <a:pPr marL="0" indent="0">
              <a:lnSpc>
                <a:spcPct val="90000"/>
              </a:lnSpc>
              <a:buNone/>
            </a:pPr>
            <a:endParaRPr lang="en-US" altLang="en-US" sz="2000" dirty="0">
              <a:ea typeface="ＭＳ Ｐゴシック" panose="020B0600070205080204" pitchFamily="34" charset="-128"/>
            </a:endParaRPr>
          </a:p>
          <a:p>
            <a:pPr marL="0" indent="0">
              <a:lnSpc>
                <a:spcPct val="90000"/>
              </a:lnSpc>
              <a:buNone/>
            </a:pPr>
            <a:r>
              <a:rPr lang="en-US" altLang="en-US" sz="2000" dirty="0">
                <a:ea typeface="ＭＳ Ｐゴシック" panose="020B0600070205080204" pitchFamily="34" charset="-128"/>
              </a:rPr>
              <a:t>Two notes on state-space search: </a:t>
            </a:r>
          </a:p>
          <a:p>
            <a:pPr lvl="1">
              <a:lnSpc>
                <a:spcPct val="90000"/>
              </a:lnSpc>
            </a:pPr>
            <a:r>
              <a:rPr lang="en-US" altLang="en-US" sz="1600" dirty="0">
                <a:ea typeface="ＭＳ Ｐゴシック" panose="020B0600070205080204" pitchFamily="34" charset="-128"/>
              </a:rPr>
              <a:t>You may need to make sure the number of states is not too large (other algorithms can help)</a:t>
            </a:r>
          </a:p>
          <a:p>
            <a:pPr lvl="1">
              <a:lnSpc>
                <a:spcPct val="90000"/>
              </a:lnSpc>
            </a:pPr>
            <a:r>
              <a:rPr lang="en-US" altLang="en-US" sz="1600" dirty="0">
                <a:ea typeface="ＭＳ Ｐゴシック" panose="020B0600070205080204" pitchFamily="34" charset="-128"/>
              </a:rPr>
              <a:t>You may need to “generate” states as you go (e.g., create the neighbors of a state only when you need them.</a:t>
            </a:r>
          </a:p>
          <a:p>
            <a:pPr marL="0" indent="0">
              <a:lnSpc>
                <a:spcPct val="90000"/>
              </a:lnSpc>
              <a:buNone/>
            </a:pPr>
            <a:endParaRPr lang="en-US" altLang="en-US" sz="2000" dirty="0">
              <a:ea typeface="ＭＳ Ｐゴシック" panose="020B0600070205080204" pitchFamily="34" charset="-128"/>
            </a:endParaRPr>
          </a:p>
          <a:p>
            <a:pPr marL="0" indent="0">
              <a:lnSpc>
                <a:spcPct val="90000"/>
              </a:lnSpc>
              <a:buNone/>
            </a:pPr>
            <a:endParaRPr lang="en-US" altLang="en-US" sz="2000" dirty="0">
              <a:ea typeface="ＭＳ Ｐゴシック" panose="020B0600070205080204" pitchFamily="34" charset="-128"/>
            </a:endParaRPr>
          </a:p>
          <a:p>
            <a:pPr marL="0" indent="0">
              <a:lnSpc>
                <a:spcPct val="90000"/>
              </a:lnSpc>
              <a:buNone/>
            </a:pPr>
            <a:endParaRPr lang="en-US" altLang="en-US" sz="2000" dirty="0">
              <a:ea typeface="ＭＳ Ｐゴシック" panose="020B0600070205080204" pitchFamily="34" charset="-128"/>
            </a:endParaRPr>
          </a:p>
          <a:p>
            <a:pPr marL="0" indent="0">
              <a:lnSpc>
                <a:spcPct val="90000"/>
              </a:lnSpc>
              <a:buNone/>
            </a:pPr>
            <a:endParaRPr lang="en-US" altLang="en-US" sz="2000" dirty="0">
              <a:ea typeface="ＭＳ Ｐゴシック" panose="020B0600070205080204" pitchFamily="34" charset="-128"/>
            </a:endParaRPr>
          </a:p>
          <a:p>
            <a:pPr marL="0" indent="0">
              <a:lnSpc>
                <a:spcPct val="90000"/>
              </a:lnSpc>
              <a:buNone/>
            </a:pPr>
            <a:endParaRPr lang="en-US" altLang="en-US" sz="2000" b="1" i="1" dirty="0">
              <a:ea typeface="ＭＳ Ｐゴシック" panose="020B0600070205080204" pitchFamily="34" charset="-128"/>
            </a:endParaRPr>
          </a:p>
        </p:txBody>
      </p:sp>
    </p:spTree>
    <p:extLst>
      <p:ext uri="{BB962C8B-B14F-4D97-AF65-F5344CB8AC3E}">
        <p14:creationId xmlns:p14="http://schemas.microsoft.com/office/powerpoint/2010/main" val="3964352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Problem 1: Airline Flights</a:t>
            </a:r>
          </a:p>
        </p:txBody>
      </p:sp>
      <p:sp>
        <p:nvSpPr>
          <p:cNvPr id="3" name="Subtitle 2"/>
          <p:cNvSpPr>
            <a:spLocks noGrp="1"/>
          </p:cNvSpPr>
          <p:nvPr>
            <p:ph type="subTitle" idx="1"/>
          </p:nvPr>
        </p:nvSpPr>
        <p:spPr/>
        <p:txBody>
          <a:bodyPr/>
          <a:lstStyle/>
          <a:p>
            <a:endParaRPr lang="en-US" dirty="0"/>
          </a:p>
        </p:txBody>
      </p:sp>
      <p:sp>
        <p:nvSpPr>
          <p:cNvPr id="4" name="Slide Number Placeholder 3"/>
          <p:cNvSpPr>
            <a:spLocks noGrp="1"/>
          </p:cNvSpPr>
          <p:nvPr>
            <p:ph type="sldNum" sz="quarter" idx="12"/>
          </p:nvPr>
        </p:nvSpPr>
        <p:spPr>
          <a:prstGeom prst="rect">
            <a:avLst/>
          </a:prstGeom>
        </p:spPr>
        <p:txBody>
          <a:bodyPr/>
          <a:lstStyle/>
          <a:p>
            <a:fld id="{DACC1BBE-66B1-403A-8C7E-C57A0F3A107F}" type="slidenum">
              <a:rPr lang="en-US" smtClean="0"/>
              <a:pPr/>
              <a:t>2</a:t>
            </a:fld>
            <a:endParaRPr lang="en-US"/>
          </a:p>
        </p:txBody>
      </p:sp>
    </p:spTree>
    <p:extLst>
      <p:ext uri="{BB962C8B-B14F-4D97-AF65-F5344CB8AC3E}">
        <p14:creationId xmlns:p14="http://schemas.microsoft.com/office/powerpoint/2010/main" val="2567179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p:txBody>
          <a:bodyPr/>
          <a:lstStyle/>
          <a:p>
            <a:r>
              <a:rPr lang="en-US" altLang="en-US" dirty="0">
                <a:ea typeface="ＭＳ Ｐゴシック" panose="020B0600070205080204" pitchFamily="34" charset="-128"/>
              </a:rPr>
              <a:t>Problem Description!</a:t>
            </a:r>
          </a:p>
        </p:txBody>
      </p:sp>
      <p:sp>
        <p:nvSpPr>
          <p:cNvPr id="23554" name="Rectangle 3">
            <a:extLst>
              <a:ext uri="{FF2B5EF4-FFF2-40B4-BE49-F238E27FC236}">
                <a16:creationId xmlns:a16="http://schemas.microsoft.com/office/drawing/2014/main" id="{F83019B8-1A6A-D04C-81A1-F828E59E4D65}"/>
              </a:ext>
            </a:extLst>
          </p:cNvPr>
          <p:cNvSpPr>
            <a:spLocks noGrp="1" noChangeArrowheads="1"/>
          </p:cNvSpPr>
          <p:nvPr>
            <p:ph type="body" idx="1"/>
            <p:custDataLst>
              <p:tags r:id="rId2"/>
            </p:custDataLst>
          </p:nvPr>
        </p:nvSpPr>
        <p:spPr>
          <a:xfrm>
            <a:off x="457200" y="1524000"/>
            <a:ext cx="11125200" cy="4800600"/>
          </a:xfrm>
        </p:spPr>
        <p:txBody>
          <a:bodyPr anchor="t">
            <a:normAutofit/>
          </a:bodyPr>
          <a:lstStyle/>
          <a:p>
            <a:pPr marL="0" indent="0">
              <a:lnSpc>
                <a:spcPct val="90000"/>
              </a:lnSpc>
              <a:buNone/>
            </a:pPr>
            <a:r>
              <a:rPr lang="en-US" altLang="en-US" sz="2000" b="1" i="1" u="sng" dirty="0">
                <a:ea typeface="ＭＳ Ｐゴシック" panose="020B0600070205080204" pitchFamily="34" charset="-128"/>
              </a:rPr>
              <a:t>Problem Statement:</a:t>
            </a:r>
            <a:r>
              <a:rPr lang="en-US" altLang="en-US" sz="2000" dirty="0">
                <a:ea typeface="ＭＳ Ｐゴシック" panose="020B0600070205080204" pitchFamily="34" charset="-128"/>
              </a:rPr>
              <a:t> Floryan needs to take a trip from a starting city </a:t>
            </a:r>
            <a:r>
              <a:rPr lang="en-US" altLang="en-US" sz="2000" b="1" i="1" dirty="0">
                <a:ea typeface="ＭＳ Ｐゴシック" panose="020B0600070205080204" pitchFamily="34" charset="-128"/>
              </a:rPr>
              <a:t>S</a:t>
            </a:r>
            <a:r>
              <a:rPr lang="en-US" altLang="en-US" sz="2000" dirty="0">
                <a:ea typeface="ＭＳ Ｐゴシック" panose="020B0600070205080204" pitchFamily="34" charset="-128"/>
              </a:rPr>
              <a:t> to a destination city </a:t>
            </a:r>
            <a:r>
              <a:rPr lang="en-US" altLang="en-US" sz="2000" b="1" i="1" dirty="0">
                <a:ea typeface="ＭＳ Ｐゴシック" panose="020B0600070205080204" pitchFamily="34" charset="-128"/>
              </a:rPr>
              <a:t>D</a:t>
            </a:r>
            <a:r>
              <a:rPr lang="en-US" altLang="en-US" sz="2000" dirty="0">
                <a:ea typeface="ＭＳ Ｐゴシック" panose="020B0600070205080204" pitchFamily="34" charset="-128"/>
              </a:rPr>
              <a:t>. While booking his flights, he realizes that the website he is using doesn’t really provide itineraries of the form he desires. Instead of minimizing price, total travel time, or some other metric…Floryan only cares about </a:t>
            </a:r>
            <a:r>
              <a:rPr lang="en-US" altLang="en-US" sz="2000" b="1" i="1" dirty="0">
                <a:ea typeface="ＭＳ Ｐゴシック" panose="020B0600070205080204" pitchFamily="34" charset="-128"/>
              </a:rPr>
              <a:t>minimizing the time spent in layovers waiting at airports</a:t>
            </a:r>
            <a:r>
              <a:rPr lang="en-US" altLang="en-US" sz="2000" dirty="0">
                <a:ea typeface="ＭＳ Ｐゴシック" panose="020B0600070205080204" pitchFamily="34" charset="-128"/>
              </a:rPr>
              <a:t>. Given a list of flights (start time, end time, start city, end city) and </a:t>
            </a:r>
            <a:r>
              <a:rPr lang="en-US" altLang="en-US" sz="2000" dirty="0" err="1">
                <a:ea typeface="ＭＳ Ｐゴシック" panose="020B0600070205080204" pitchFamily="34" charset="-128"/>
              </a:rPr>
              <a:t>Floryan’s</a:t>
            </a:r>
            <a:r>
              <a:rPr lang="en-US" altLang="en-US" sz="2000" dirty="0">
                <a:ea typeface="ＭＳ Ｐゴシック" panose="020B0600070205080204" pitchFamily="34" charset="-128"/>
              </a:rPr>
              <a:t> start /end cities </a:t>
            </a:r>
            <a:r>
              <a:rPr lang="en-US" altLang="en-US" sz="2000" b="1" i="1" dirty="0">
                <a:ea typeface="ＭＳ Ｐゴシック" panose="020B0600070205080204" pitchFamily="34" charset="-128"/>
              </a:rPr>
              <a:t>S</a:t>
            </a:r>
            <a:r>
              <a:rPr lang="en-US" altLang="en-US" sz="2000" dirty="0">
                <a:ea typeface="ＭＳ Ｐゴシック" panose="020B0600070205080204" pitchFamily="34" charset="-128"/>
              </a:rPr>
              <a:t> and </a:t>
            </a:r>
            <a:r>
              <a:rPr lang="en-US" altLang="en-US" sz="2000" b="1" i="1" dirty="0">
                <a:ea typeface="ＭＳ Ｐゴシック" panose="020B0600070205080204" pitchFamily="34" charset="-128"/>
              </a:rPr>
              <a:t>D</a:t>
            </a:r>
            <a:r>
              <a:rPr lang="en-US" altLang="en-US" sz="2000" dirty="0">
                <a:ea typeface="ＭＳ Ｐゴシック" panose="020B0600070205080204" pitchFamily="34" charset="-128"/>
              </a:rPr>
              <a:t>, find the itinerary that minimizes his layover time.</a:t>
            </a:r>
            <a:endParaRPr lang="en-US" altLang="en-US" sz="2000" b="1" i="1" dirty="0">
              <a:ea typeface="ＭＳ Ｐゴシック" panose="020B0600070205080204" pitchFamily="34" charset="-128"/>
            </a:endParaRPr>
          </a:p>
        </p:txBody>
      </p:sp>
    </p:spTree>
    <p:extLst>
      <p:ext uri="{BB962C8B-B14F-4D97-AF65-F5344CB8AC3E}">
        <p14:creationId xmlns:p14="http://schemas.microsoft.com/office/powerpoint/2010/main" val="749712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p:txBody>
          <a:bodyPr/>
          <a:lstStyle/>
          <a:p>
            <a:r>
              <a:rPr lang="en-US" altLang="en-US" dirty="0">
                <a:ea typeface="ＭＳ Ｐゴシック" panose="020B0600070205080204" pitchFamily="34" charset="-128"/>
              </a:rPr>
              <a:t>Problem Description!</a:t>
            </a:r>
          </a:p>
        </p:txBody>
      </p:sp>
      <p:sp>
        <p:nvSpPr>
          <p:cNvPr id="23554" name="Rectangle 3">
            <a:extLst>
              <a:ext uri="{FF2B5EF4-FFF2-40B4-BE49-F238E27FC236}">
                <a16:creationId xmlns:a16="http://schemas.microsoft.com/office/drawing/2014/main" id="{F83019B8-1A6A-D04C-81A1-F828E59E4D65}"/>
              </a:ext>
            </a:extLst>
          </p:cNvPr>
          <p:cNvSpPr>
            <a:spLocks noGrp="1" noChangeArrowheads="1"/>
          </p:cNvSpPr>
          <p:nvPr>
            <p:ph type="body" idx="1"/>
            <p:custDataLst>
              <p:tags r:id="rId2"/>
            </p:custDataLst>
          </p:nvPr>
        </p:nvSpPr>
        <p:spPr>
          <a:xfrm>
            <a:off x="457200" y="1524000"/>
            <a:ext cx="11125200" cy="4800600"/>
          </a:xfrm>
        </p:spPr>
        <p:txBody>
          <a:bodyPr anchor="t">
            <a:normAutofit/>
          </a:bodyPr>
          <a:lstStyle/>
          <a:p>
            <a:pPr marL="0" indent="0">
              <a:lnSpc>
                <a:spcPct val="90000"/>
              </a:lnSpc>
              <a:buNone/>
            </a:pPr>
            <a:r>
              <a:rPr lang="en-US" altLang="en-US" sz="2000" b="1" i="1" u="sng" dirty="0">
                <a:ea typeface="ＭＳ Ｐゴシック" panose="020B0600070205080204" pitchFamily="34" charset="-128"/>
              </a:rPr>
              <a:t>Problem Statement:</a:t>
            </a:r>
            <a:r>
              <a:rPr lang="en-US" altLang="en-US" sz="2000" dirty="0">
                <a:ea typeface="ＭＳ Ｐゴシック" panose="020B0600070205080204" pitchFamily="34" charset="-128"/>
              </a:rPr>
              <a:t> Floryan needs to take a trip from a starting city </a:t>
            </a:r>
            <a:r>
              <a:rPr lang="en-US" altLang="en-US" sz="2000" b="1" i="1" dirty="0">
                <a:ea typeface="ＭＳ Ｐゴシック" panose="020B0600070205080204" pitchFamily="34" charset="-128"/>
              </a:rPr>
              <a:t>S</a:t>
            </a:r>
            <a:r>
              <a:rPr lang="en-US" altLang="en-US" sz="2000" dirty="0">
                <a:ea typeface="ＭＳ Ｐゴシック" panose="020B0600070205080204" pitchFamily="34" charset="-128"/>
              </a:rPr>
              <a:t> to a destination city </a:t>
            </a:r>
            <a:r>
              <a:rPr lang="en-US" altLang="en-US" sz="2000" b="1" i="1" dirty="0">
                <a:ea typeface="ＭＳ Ｐゴシック" panose="020B0600070205080204" pitchFamily="34" charset="-128"/>
              </a:rPr>
              <a:t>D</a:t>
            </a:r>
            <a:r>
              <a:rPr lang="en-US" altLang="en-US" sz="2000" dirty="0">
                <a:ea typeface="ＭＳ Ｐゴシック" panose="020B0600070205080204" pitchFamily="34" charset="-128"/>
              </a:rPr>
              <a:t>. While booking his flights, he realizes that the website he is using doesn’t really provide itineraries of the form he desires. Instead of minimizing price, total travel time, or some other metric…Floryan only cares about </a:t>
            </a:r>
            <a:r>
              <a:rPr lang="en-US" altLang="en-US" sz="2000" b="1" i="1" dirty="0">
                <a:ea typeface="ＭＳ Ｐゴシック" panose="020B0600070205080204" pitchFamily="34" charset="-128"/>
              </a:rPr>
              <a:t>minimizing the time spent in layovers waiting at airports</a:t>
            </a:r>
            <a:r>
              <a:rPr lang="en-US" altLang="en-US" sz="2000" dirty="0">
                <a:ea typeface="ＭＳ Ｐゴシック" panose="020B0600070205080204" pitchFamily="34" charset="-128"/>
              </a:rPr>
              <a:t>. Given a list of flights (start time, end time, start city, end city) and </a:t>
            </a:r>
            <a:r>
              <a:rPr lang="en-US" altLang="en-US" sz="2000" dirty="0" err="1">
                <a:ea typeface="ＭＳ Ｐゴシック" panose="020B0600070205080204" pitchFamily="34" charset="-128"/>
              </a:rPr>
              <a:t>Floryan’s</a:t>
            </a:r>
            <a:r>
              <a:rPr lang="en-US" altLang="en-US" sz="2000" dirty="0">
                <a:ea typeface="ＭＳ Ｐゴシック" panose="020B0600070205080204" pitchFamily="34" charset="-128"/>
              </a:rPr>
              <a:t> start /end cities </a:t>
            </a:r>
            <a:r>
              <a:rPr lang="en-US" altLang="en-US" sz="2000" b="1" i="1" dirty="0">
                <a:ea typeface="ＭＳ Ｐゴシック" panose="020B0600070205080204" pitchFamily="34" charset="-128"/>
              </a:rPr>
              <a:t>S</a:t>
            </a:r>
            <a:r>
              <a:rPr lang="en-US" altLang="en-US" sz="2000" dirty="0">
                <a:ea typeface="ＭＳ Ｐゴシック" panose="020B0600070205080204" pitchFamily="34" charset="-128"/>
              </a:rPr>
              <a:t> and </a:t>
            </a:r>
            <a:r>
              <a:rPr lang="en-US" altLang="en-US" sz="2000" b="1" i="1" dirty="0">
                <a:ea typeface="ＭＳ Ｐゴシック" panose="020B0600070205080204" pitchFamily="34" charset="-128"/>
              </a:rPr>
              <a:t>D</a:t>
            </a:r>
            <a:r>
              <a:rPr lang="en-US" altLang="en-US" sz="2000" dirty="0">
                <a:ea typeface="ＭＳ Ｐゴシック" panose="020B0600070205080204" pitchFamily="34" charset="-128"/>
              </a:rPr>
              <a:t>, find the itinerary that minimizes his layover time.</a:t>
            </a:r>
          </a:p>
          <a:p>
            <a:pPr marL="0" indent="0">
              <a:lnSpc>
                <a:spcPct val="90000"/>
              </a:lnSpc>
              <a:buNone/>
            </a:pPr>
            <a:endParaRPr lang="en-US" altLang="en-US" sz="2000" b="1" i="1" dirty="0">
              <a:ea typeface="ＭＳ Ｐゴシック" panose="020B0600070205080204" pitchFamily="34" charset="-128"/>
            </a:endParaRPr>
          </a:p>
          <a:p>
            <a:pPr marL="0" indent="0">
              <a:lnSpc>
                <a:spcPct val="90000"/>
              </a:lnSpc>
              <a:buNone/>
            </a:pPr>
            <a:r>
              <a:rPr lang="en-US" altLang="en-US" sz="2000" b="1" i="1" dirty="0">
                <a:ea typeface="ＭＳ Ｐゴシック" panose="020B0600070205080204" pitchFamily="34" charset="-128"/>
              </a:rPr>
              <a:t>Tips!</a:t>
            </a:r>
          </a:p>
          <a:p>
            <a:pPr marL="457200" indent="-457200">
              <a:lnSpc>
                <a:spcPct val="90000"/>
              </a:lnSpc>
              <a:buAutoNum type="arabicPeriod"/>
            </a:pPr>
            <a:r>
              <a:rPr lang="en-US" altLang="en-US" sz="2000" dirty="0">
                <a:ea typeface="ＭＳ Ｐゴシック" panose="020B0600070205080204" pitchFamily="34" charset="-128"/>
              </a:rPr>
              <a:t>When possible, you should always see if you can solve the problem by using an </a:t>
            </a:r>
            <a:r>
              <a:rPr lang="en-US" altLang="en-US" sz="2000" b="1" i="1" dirty="0">
                <a:ea typeface="ＭＳ Ｐゴシック" panose="020B0600070205080204" pitchFamily="34" charset="-128"/>
              </a:rPr>
              <a:t>algorithm you already know / have</a:t>
            </a:r>
            <a:r>
              <a:rPr lang="en-US" altLang="en-US" sz="2000" dirty="0">
                <a:ea typeface="ＭＳ Ｐゴシック" panose="020B0600070205080204" pitchFamily="34" charset="-128"/>
              </a:rPr>
              <a:t> (out of the box). The issue becomes structuring the graph so that you can feed it into the known algorithm.</a:t>
            </a:r>
          </a:p>
          <a:p>
            <a:pPr marL="457200" indent="-457200">
              <a:lnSpc>
                <a:spcPct val="90000"/>
              </a:lnSpc>
              <a:buAutoNum type="arabicPeriod"/>
            </a:pPr>
            <a:r>
              <a:rPr lang="en-US" altLang="en-US" sz="2000" dirty="0">
                <a:ea typeface="ＭＳ Ｐゴシック" panose="020B0600070205080204" pitchFamily="34" charset="-128"/>
              </a:rPr>
              <a:t>What is the most </a:t>
            </a:r>
            <a:r>
              <a:rPr lang="en-US" altLang="en-US" sz="2000" b="1" i="1" dirty="0">
                <a:ea typeface="ＭＳ Ｐゴシック" panose="020B0600070205080204" pitchFamily="34" charset="-128"/>
              </a:rPr>
              <a:t>natural way</a:t>
            </a:r>
            <a:r>
              <a:rPr lang="en-US" altLang="en-US" sz="2000" dirty="0">
                <a:ea typeface="ＭＳ Ｐゴシック" panose="020B0600070205080204" pitchFamily="34" charset="-128"/>
              </a:rPr>
              <a:t> to use a graph to model this problem? Is that also the </a:t>
            </a:r>
            <a:r>
              <a:rPr lang="en-US" altLang="en-US" sz="2000" b="1" i="1" dirty="0">
                <a:ea typeface="ＭＳ Ｐゴシック" panose="020B0600070205080204" pitchFamily="34" charset="-128"/>
              </a:rPr>
              <a:t>best way </a:t>
            </a:r>
            <a:r>
              <a:rPr lang="en-US" altLang="en-US" sz="2000" dirty="0">
                <a:ea typeface="ＭＳ Ｐゴシック" panose="020B0600070205080204" pitchFamily="34" charset="-128"/>
              </a:rPr>
              <a:t>to model this problem?</a:t>
            </a:r>
          </a:p>
        </p:txBody>
      </p:sp>
    </p:spTree>
    <p:extLst>
      <p:ext uri="{BB962C8B-B14F-4D97-AF65-F5344CB8AC3E}">
        <p14:creationId xmlns:p14="http://schemas.microsoft.com/office/powerpoint/2010/main" val="5263306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p:txBody>
          <a:bodyPr/>
          <a:lstStyle/>
          <a:p>
            <a:r>
              <a:rPr lang="en-US" altLang="en-US" dirty="0">
                <a:ea typeface="ＭＳ Ｐゴシック" panose="020B0600070205080204" pitchFamily="34" charset="-128"/>
              </a:rPr>
              <a:t>Possible Solution</a:t>
            </a:r>
          </a:p>
        </p:txBody>
      </p:sp>
      <p:sp>
        <p:nvSpPr>
          <p:cNvPr id="23554" name="Rectangle 3">
            <a:extLst>
              <a:ext uri="{FF2B5EF4-FFF2-40B4-BE49-F238E27FC236}">
                <a16:creationId xmlns:a16="http://schemas.microsoft.com/office/drawing/2014/main" id="{F83019B8-1A6A-D04C-81A1-F828E59E4D65}"/>
              </a:ext>
            </a:extLst>
          </p:cNvPr>
          <p:cNvSpPr>
            <a:spLocks noGrp="1" noChangeArrowheads="1"/>
          </p:cNvSpPr>
          <p:nvPr>
            <p:ph type="body" idx="1"/>
            <p:custDataLst>
              <p:tags r:id="rId2"/>
            </p:custDataLst>
          </p:nvPr>
        </p:nvSpPr>
        <p:spPr>
          <a:xfrm>
            <a:off x="457200" y="1524000"/>
            <a:ext cx="11125200" cy="685800"/>
          </a:xfrm>
        </p:spPr>
        <p:txBody>
          <a:bodyPr anchor="t">
            <a:normAutofit/>
          </a:bodyPr>
          <a:lstStyle/>
          <a:p>
            <a:pPr marL="0" indent="0">
              <a:lnSpc>
                <a:spcPct val="90000"/>
              </a:lnSpc>
              <a:buNone/>
            </a:pPr>
            <a:r>
              <a:rPr lang="en-US" altLang="en-US" sz="2000" b="1" i="1" u="sng" dirty="0">
                <a:ea typeface="ＭＳ Ｐゴシック" panose="020B0600070205080204" pitchFamily="34" charset="-128"/>
              </a:rPr>
              <a:t>Natural Solution: </a:t>
            </a:r>
            <a:r>
              <a:rPr lang="en-US" altLang="en-US" sz="2000" dirty="0">
                <a:ea typeface="ＭＳ Ｐゴシック" panose="020B0600070205080204" pitchFamily="34" charset="-128"/>
              </a:rPr>
              <a:t>Structure the graph as below. Nodes are cities, flights are edges. (Edge times are flight start/stop)</a:t>
            </a:r>
          </a:p>
        </p:txBody>
      </p:sp>
      <p:sp>
        <p:nvSpPr>
          <p:cNvPr id="2" name="Oval 1">
            <a:extLst>
              <a:ext uri="{FF2B5EF4-FFF2-40B4-BE49-F238E27FC236}">
                <a16:creationId xmlns:a16="http://schemas.microsoft.com/office/drawing/2014/main" id="{6DA39F98-4892-6849-8EB2-608B50F8FD7A}"/>
              </a:ext>
            </a:extLst>
          </p:cNvPr>
          <p:cNvSpPr/>
          <p:nvPr/>
        </p:nvSpPr>
        <p:spPr>
          <a:xfrm>
            <a:off x="2209800" y="3367454"/>
            <a:ext cx="9144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LAX</a:t>
            </a:r>
          </a:p>
        </p:txBody>
      </p:sp>
      <p:sp>
        <p:nvSpPr>
          <p:cNvPr id="5" name="Oval 4">
            <a:extLst>
              <a:ext uri="{FF2B5EF4-FFF2-40B4-BE49-F238E27FC236}">
                <a16:creationId xmlns:a16="http://schemas.microsoft.com/office/drawing/2014/main" id="{3AF7A9FB-48F1-C445-B54D-183C882F2E43}"/>
              </a:ext>
            </a:extLst>
          </p:cNvPr>
          <p:cNvSpPr/>
          <p:nvPr/>
        </p:nvSpPr>
        <p:spPr>
          <a:xfrm>
            <a:off x="5334000" y="2438400"/>
            <a:ext cx="9144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ORD</a:t>
            </a:r>
          </a:p>
        </p:txBody>
      </p:sp>
      <p:sp>
        <p:nvSpPr>
          <p:cNvPr id="6" name="Oval 5">
            <a:extLst>
              <a:ext uri="{FF2B5EF4-FFF2-40B4-BE49-F238E27FC236}">
                <a16:creationId xmlns:a16="http://schemas.microsoft.com/office/drawing/2014/main" id="{2A22CE28-0886-FA48-BC91-F3EB95231DF8}"/>
              </a:ext>
            </a:extLst>
          </p:cNvPr>
          <p:cNvSpPr/>
          <p:nvPr/>
        </p:nvSpPr>
        <p:spPr>
          <a:xfrm>
            <a:off x="8229600" y="4434254"/>
            <a:ext cx="9144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CHA</a:t>
            </a:r>
          </a:p>
        </p:txBody>
      </p:sp>
      <p:sp>
        <p:nvSpPr>
          <p:cNvPr id="7" name="Oval 6">
            <a:extLst>
              <a:ext uri="{FF2B5EF4-FFF2-40B4-BE49-F238E27FC236}">
                <a16:creationId xmlns:a16="http://schemas.microsoft.com/office/drawing/2014/main" id="{F3A9DEBD-1674-714F-A3E3-37A9552F5BE4}"/>
              </a:ext>
            </a:extLst>
          </p:cNvPr>
          <p:cNvSpPr/>
          <p:nvPr/>
        </p:nvSpPr>
        <p:spPr>
          <a:xfrm>
            <a:off x="8206154" y="2529254"/>
            <a:ext cx="9144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CHO</a:t>
            </a:r>
          </a:p>
        </p:txBody>
      </p:sp>
      <p:cxnSp>
        <p:nvCxnSpPr>
          <p:cNvPr id="4" name="Straight Arrow Connector 3">
            <a:extLst>
              <a:ext uri="{FF2B5EF4-FFF2-40B4-BE49-F238E27FC236}">
                <a16:creationId xmlns:a16="http://schemas.microsoft.com/office/drawing/2014/main" id="{F15919B0-A861-1A46-AA10-A7D7E8D4259C}"/>
              </a:ext>
            </a:extLst>
          </p:cNvPr>
          <p:cNvCxnSpPr>
            <a:cxnSpLocks/>
            <a:stCxn id="2" idx="7"/>
            <a:endCxn id="5" idx="2"/>
          </p:cNvCxnSpPr>
          <p:nvPr/>
        </p:nvCxnSpPr>
        <p:spPr>
          <a:xfrm flipV="1">
            <a:off x="2990289" y="2895600"/>
            <a:ext cx="2343711" cy="605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A0712AF-0925-9D45-AA9E-7D321A42DE72}"/>
              </a:ext>
            </a:extLst>
          </p:cNvPr>
          <p:cNvCxnSpPr>
            <a:cxnSpLocks/>
            <a:stCxn id="2" idx="5"/>
            <a:endCxn id="33" idx="2"/>
          </p:cNvCxnSpPr>
          <p:nvPr/>
        </p:nvCxnSpPr>
        <p:spPr>
          <a:xfrm>
            <a:off x="2990289" y="4147943"/>
            <a:ext cx="2419911" cy="728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B3D33F5-D387-4049-98F8-8320F1D13A86}"/>
              </a:ext>
            </a:extLst>
          </p:cNvPr>
          <p:cNvCxnSpPr>
            <a:cxnSpLocks/>
            <a:stCxn id="6" idx="0"/>
            <a:endCxn id="7" idx="4"/>
          </p:cNvCxnSpPr>
          <p:nvPr/>
        </p:nvCxnSpPr>
        <p:spPr>
          <a:xfrm flipH="1" flipV="1">
            <a:off x="8663354" y="3443654"/>
            <a:ext cx="23446"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3B9B3A5-63D4-4046-9A03-B1669B33B73A}"/>
              </a:ext>
            </a:extLst>
          </p:cNvPr>
          <p:cNvCxnSpPr>
            <a:cxnSpLocks/>
            <a:endCxn id="7" idx="2"/>
          </p:cNvCxnSpPr>
          <p:nvPr/>
        </p:nvCxnSpPr>
        <p:spPr>
          <a:xfrm>
            <a:off x="6248400" y="2912171"/>
            <a:ext cx="1957754" cy="74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E9E386A-DFC8-1D40-B5AE-546066D11B7F}"/>
              </a:ext>
            </a:extLst>
          </p:cNvPr>
          <p:cNvSpPr txBox="1"/>
          <p:nvPr/>
        </p:nvSpPr>
        <p:spPr>
          <a:xfrm>
            <a:off x="3200400" y="2667000"/>
            <a:ext cx="1447800" cy="523220"/>
          </a:xfrm>
          <a:prstGeom prst="rect">
            <a:avLst/>
          </a:prstGeom>
          <a:noFill/>
        </p:spPr>
        <p:txBody>
          <a:bodyPr wrap="square" rtlCol="0">
            <a:spAutoFit/>
          </a:bodyPr>
          <a:lstStyle/>
          <a:p>
            <a:r>
              <a:rPr lang="en-US" sz="1400" i="1" dirty="0"/>
              <a:t>LAX – ORD</a:t>
            </a:r>
          </a:p>
          <a:p>
            <a:r>
              <a:rPr lang="en-US" sz="1400" i="1" dirty="0"/>
              <a:t>11am – 2:30pm</a:t>
            </a:r>
          </a:p>
        </p:txBody>
      </p:sp>
      <p:sp>
        <p:nvSpPr>
          <p:cNvPr id="21" name="TextBox 20">
            <a:extLst>
              <a:ext uri="{FF2B5EF4-FFF2-40B4-BE49-F238E27FC236}">
                <a16:creationId xmlns:a16="http://schemas.microsoft.com/office/drawing/2014/main" id="{D70B64E8-7511-8B49-B824-B0BD2E124020}"/>
              </a:ext>
            </a:extLst>
          </p:cNvPr>
          <p:cNvSpPr txBox="1"/>
          <p:nvPr/>
        </p:nvSpPr>
        <p:spPr>
          <a:xfrm>
            <a:off x="3505200" y="4543597"/>
            <a:ext cx="1295400" cy="523220"/>
          </a:xfrm>
          <a:prstGeom prst="rect">
            <a:avLst/>
          </a:prstGeom>
          <a:noFill/>
        </p:spPr>
        <p:txBody>
          <a:bodyPr wrap="square" rtlCol="0">
            <a:spAutoFit/>
          </a:bodyPr>
          <a:lstStyle/>
          <a:p>
            <a:r>
              <a:rPr lang="en-US" sz="1400" i="1" dirty="0"/>
              <a:t>LAX – DFS</a:t>
            </a:r>
          </a:p>
          <a:p>
            <a:r>
              <a:rPr lang="en-US" sz="1400" i="1" dirty="0"/>
              <a:t>10am – 1:30</a:t>
            </a:r>
          </a:p>
        </p:txBody>
      </p:sp>
      <p:sp>
        <p:nvSpPr>
          <p:cNvPr id="22" name="TextBox 21">
            <a:extLst>
              <a:ext uri="{FF2B5EF4-FFF2-40B4-BE49-F238E27FC236}">
                <a16:creationId xmlns:a16="http://schemas.microsoft.com/office/drawing/2014/main" id="{186C24CB-6A59-4848-BBB8-08F9F084AD9D}"/>
              </a:ext>
            </a:extLst>
          </p:cNvPr>
          <p:cNvSpPr txBox="1"/>
          <p:nvPr/>
        </p:nvSpPr>
        <p:spPr>
          <a:xfrm>
            <a:off x="6629400" y="2448580"/>
            <a:ext cx="1295400" cy="523220"/>
          </a:xfrm>
          <a:prstGeom prst="rect">
            <a:avLst/>
          </a:prstGeom>
          <a:noFill/>
        </p:spPr>
        <p:txBody>
          <a:bodyPr wrap="square" rtlCol="0">
            <a:spAutoFit/>
          </a:bodyPr>
          <a:lstStyle/>
          <a:p>
            <a:r>
              <a:rPr lang="en-US" sz="1400" i="1" dirty="0"/>
              <a:t>ORD – CHO</a:t>
            </a:r>
          </a:p>
          <a:p>
            <a:r>
              <a:rPr lang="en-US" sz="1400" i="1" dirty="0"/>
              <a:t>6pm – 7pm</a:t>
            </a:r>
          </a:p>
        </p:txBody>
      </p:sp>
      <p:sp>
        <p:nvSpPr>
          <p:cNvPr id="23" name="TextBox 22">
            <a:extLst>
              <a:ext uri="{FF2B5EF4-FFF2-40B4-BE49-F238E27FC236}">
                <a16:creationId xmlns:a16="http://schemas.microsoft.com/office/drawing/2014/main" id="{E93F3E60-9413-E54C-9345-CD939EDD2C33}"/>
              </a:ext>
            </a:extLst>
          </p:cNvPr>
          <p:cNvSpPr txBox="1"/>
          <p:nvPr/>
        </p:nvSpPr>
        <p:spPr>
          <a:xfrm>
            <a:off x="7467600" y="3672176"/>
            <a:ext cx="1295400" cy="523220"/>
          </a:xfrm>
          <a:prstGeom prst="rect">
            <a:avLst/>
          </a:prstGeom>
          <a:noFill/>
        </p:spPr>
        <p:txBody>
          <a:bodyPr wrap="square" rtlCol="0">
            <a:spAutoFit/>
          </a:bodyPr>
          <a:lstStyle/>
          <a:p>
            <a:r>
              <a:rPr lang="en-US" sz="1400" i="1" dirty="0"/>
              <a:t>CHA – CHO</a:t>
            </a:r>
          </a:p>
          <a:p>
            <a:r>
              <a:rPr lang="en-US" sz="1400" i="1" dirty="0"/>
              <a:t>5pm – 5:45</a:t>
            </a:r>
          </a:p>
        </p:txBody>
      </p:sp>
      <p:cxnSp>
        <p:nvCxnSpPr>
          <p:cNvPr id="24" name="Straight Arrow Connector 23">
            <a:extLst>
              <a:ext uri="{FF2B5EF4-FFF2-40B4-BE49-F238E27FC236}">
                <a16:creationId xmlns:a16="http://schemas.microsoft.com/office/drawing/2014/main" id="{C030D99B-F417-2645-A21E-5AF1572A8456}"/>
              </a:ext>
            </a:extLst>
          </p:cNvPr>
          <p:cNvCxnSpPr>
            <a:cxnSpLocks/>
            <a:stCxn id="2" idx="6"/>
            <a:endCxn id="5" idx="3"/>
          </p:cNvCxnSpPr>
          <p:nvPr/>
        </p:nvCxnSpPr>
        <p:spPr>
          <a:xfrm flipV="1">
            <a:off x="3124200" y="3218889"/>
            <a:ext cx="2343711" cy="605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44422598-7E93-E44C-AA1C-7230D3E1AC40}"/>
              </a:ext>
            </a:extLst>
          </p:cNvPr>
          <p:cNvSpPr txBox="1"/>
          <p:nvPr/>
        </p:nvSpPr>
        <p:spPr>
          <a:xfrm>
            <a:off x="4267200" y="3452783"/>
            <a:ext cx="1447800" cy="475655"/>
          </a:xfrm>
          <a:prstGeom prst="rect">
            <a:avLst/>
          </a:prstGeom>
          <a:noFill/>
        </p:spPr>
        <p:txBody>
          <a:bodyPr wrap="square" rtlCol="0">
            <a:spAutoFit/>
          </a:bodyPr>
          <a:lstStyle/>
          <a:p>
            <a:r>
              <a:rPr lang="en-US" sz="1400" i="1" dirty="0"/>
              <a:t>LAX – ORD</a:t>
            </a:r>
          </a:p>
          <a:p>
            <a:r>
              <a:rPr lang="en-US" sz="1400" i="1" dirty="0"/>
              <a:t>6am – 9:30am</a:t>
            </a:r>
          </a:p>
        </p:txBody>
      </p:sp>
      <p:sp>
        <p:nvSpPr>
          <p:cNvPr id="31" name="TextBox 30">
            <a:extLst>
              <a:ext uri="{FF2B5EF4-FFF2-40B4-BE49-F238E27FC236}">
                <a16:creationId xmlns:a16="http://schemas.microsoft.com/office/drawing/2014/main" id="{8D868065-45B2-D94E-9FBA-82EF8958EEFC}"/>
              </a:ext>
            </a:extLst>
          </p:cNvPr>
          <p:cNvSpPr txBox="1"/>
          <p:nvPr/>
        </p:nvSpPr>
        <p:spPr>
          <a:xfrm>
            <a:off x="2286000" y="3124200"/>
            <a:ext cx="381000" cy="369332"/>
          </a:xfrm>
          <a:prstGeom prst="rect">
            <a:avLst/>
          </a:prstGeom>
          <a:noFill/>
        </p:spPr>
        <p:txBody>
          <a:bodyPr wrap="square" rtlCol="0">
            <a:spAutoFit/>
          </a:bodyPr>
          <a:lstStyle/>
          <a:p>
            <a:r>
              <a:rPr lang="en-US" b="1" dirty="0"/>
              <a:t>S</a:t>
            </a:r>
          </a:p>
        </p:txBody>
      </p:sp>
      <p:sp>
        <p:nvSpPr>
          <p:cNvPr id="32" name="TextBox 31">
            <a:extLst>
              <a:ext uri="{FF2B5EF4-FFF2-40B4-BE49-F238E27FC236}">
                <a16:creationId xmlns:a16="http://schemas.microsoft.com/office/drawing/2014/main" id="{C0060175-4ACE-2B41-97D5-571AB365DA00}"/>
              </a:ext>
            </a:extLst>
          </p:cNvPr>
          <p:cNvSpPr txBox="1"/>
          <p:nvPr/>
        </p:nvSpPr>
        <p:spPr>
          <a:xfrm>
            <a:off x="9038493" y="2376319"/>
            <a:ext cx="381000" cy="369332"/>
          </a:xfrm>
          <a:prstGeom prst="rect">
            <a:avLst/>
          </a:prstGeom>
          <a:noFill/>
        </p:spPr>
        <p:txBody>
          <a:bodyPr wrap="square" rtlCol="0">
            <a:spAutoFit/>
          </a:bodyPr>
          <a:lstStyle/>
          <a:p>
            <a:r>
              <a:rPr lang="en-US" b="1" dirty="0"/>
              <a:t>D</a:t>
            </a:r>
          </a:p>
        </p:txBody>
      </p:sp>
      <p:sp>
        <p:nvSpPr>
          <p:cNvPr id="33" name="Oval 32">
            <a:extLst>
              <a:ext uri="{FF2B5EF4-FFF2-40B4-BE49-F238E27FC236}">
                <a16:creationId xmlns:a16="http://schemas.microsoft.com/office/drawing/2014/main" id="{FE39B2A8-4241-A245-B5E0-D9E3660EA8A1}"/>
              </a:ext>
            </a:extLst>
          </p:cNvPr>
          <p:cNvSpPr/>
          <p:nvPr/>
        </p:nvSpPr>
        <p:spPr>
          <a:xfrm>
            <a:off x="5410200" y="4419600"/>
            <a:ext cx="9144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DFW</a:t>
            </a:r>
          </a:p>
        </p:txBody>
      </p:sp>
      <p:cxnSp>
        <p:nvCxnSpPr>
          <p:cNvPr id="35" name="Straight Arrow Connector 34">
            <a:extLst>
              <a:ext uri="{FF2B5EF4-FFF2-40B4-BE49-F238E27FC236}">
                <a16:creationId xmlns:a16="http://schemas.microsoft.com/office/drawing/2014/main" id="{533A1832-60C9-0F4F-80A6-4D2C6DD1F55B}"/>
              </a:ext>
            </a:extLst>
          </p:cNvPr>
          <p:cNvCxnSpPr>
            <a:cxnSpLocks/>
          </p:cNvCxnSpPr>
          <p:nvPr/>
        </p:nvCxnSpPr>
        <p:spPr>
          <a:xfrm flipV="1">
            <a:off x="6324600" y="4876800"/>
            <a:ext cx="1881554" cy="14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57E9A01-7E28-DF40-956F-5E2C42A2FB6E}"/>
              </a:ext>
            </a:extLst>
          </p:cNvPr>
          <p:cNvSpPr txBox="1"/>
          <p:nvPr/>
        </p:nvSpPr>
        <p:spPr>
          <a:xfrm>
            <a:off x="6617677" y="4405851"/>
            <a:ext cx="1295400" cy="523220"/>
          </a:xfrm>
          <a:prstGeom prst="rect">
            <a:avLst/>
          </a:prstGeom>
          <a:noFill/>
        </p:spPr>
        <p:txBody>
          <a:bodyPr wrap="square" rtlCol="0">
            <a:spAutoFit/>
          </a:bodyPr>
          <a:lstStyle/>
          <a:p>
            <a:r>
              <a:rPr lang="en-US" sz="1400" i="1" dirty="0"/>
              <a:t>DFW – CHA</a:t>
            </a:r>
          </a:p>
          <a:p>
            <a:r>
              <a:rPr lang="en-US" sz="1400" i="1" dirty="0"/>
              <a:t>2pm – 4:30</a:t>
            </a:r>
          </a:p>
        </p:txBody>
      </p:sp>
    </p:spTree>
    <p:extLst>
      <p:ext uri="{BB962C8B-B14F-4D97-AF65-F5344CB8AC3E}">
        <p14:creationId xmlns:p14="http://schemas.microsoft.com/office/powerpoint/2010/main" val="3889678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p:txBody>
          <a:bodyPr/>
          <a:lstStyle/>
          <a:p>
            <a:r>
              <a:rPr lang="en-US" altLang="en-US" dirty="0">
                <a:ea typeface="ＭＳ Ｐゴシック" panose="020B0600070205080204" pitchFamily="34" charset="-128"/>
              </a:rPr>
              <a:t>Possible Solution</a:t>
            </a:r>
          </a:p>
        </p:txBody>
      </p:sp>
      <p:sp>
        <p:nvSpPr>
          <p:cNvPr id="23554" name="Rectangle 3">
            <a:extLst>
              <a:ext uri="{FF2B5EF4-FFF2-40B4-BE49-F238E27FC236}">
                <a16:creationId xmlns:a16="http://schemas.microsoft.com/office/drawing/2014/main" id="{F83019B8-1A6A-D04C-81A1-F828E59E4D65}"/>
              </a:ext>
            </a:extLst>
          </p:cNvPr>
          <p:cNvSpPr>
            <a:spLocks noGrp="1" noChangeArrowheads="1"/>
          </p:cNvSpPr>
          <p:nvPr>
            <p:ph type="body" idx="1"/>
            <p:custDataLst>
              <p:tags r:id="rId2"/>
            </p:custDataLst>
          </p:nvPr>
        </p:nvSpPr>
        <p:spPr>
          <a:xfrm>
            <a:off x="457200" y="1219200"/>
            <a:ext cx="11125200" cy="685800"/>
          </a:xfrm>
        </p:spPr>
        <p:txBody>
          <a:bodyPr anchor="t">
            <a:normAutofit/>
          </a:bodyPr>
          <a:lstStyle/>
          <a:p>
            <a:pPr marL="0" indent="0">
              <a:lnSpc>
                <a:spcPct val="90000"/>
              </a:lnSpc>
              <a:buNone/>
            </a:pPr>
            <a:r>
              <a:rPr lang="en-US" altLang="en-US" sz="2000" b="1" i="1" u="sng" dirty="0">
                <a:ea typeface="ＭＳ Ｐゴシック" panose="020B0600070205080204" pitchFamily="34" charset="-128"/>
              </a:rPr>
              <a:t>Natural Solution: </a:t>
            </a:r>
            <a:r>
              <a:rPr lang="en-US" altLang="en-US" sz="2000" dirty="0">
                <a:ea typeface="ＭＳ Ｐゴシック" panose="020B0600070205080204" pitchFamily="34" charset="-128"/>
              </a:rPr>
              <a:t>Structure the graph as below. Nodes are cities, flights are edges.</a:t>
            </a:r>
          </a:p>
        </p:txBody>
      </p:sp>
      <p:sp>
        <p:nvSpPr>
          <p:cNvPr id="16" name="Rectangle 3">
            <a:extLst>
              <a:ext uri="{FF2B5EF4-FFF2-40B4-BE49-F238E27FC236}">
                <a16:creationId xmlns:a16="http://schemas.microsoft.com/office/drawing/2014/main" id="{BB429FE4-2634-1145-9969-6ADBC6030C40}"/>
              </a:ext>
            </a:extLst>
          </p:cNvPr>
          <p:cNvSpPr txBox="1">
            <a:spLocks noChangeArrowheads="1"/>
          </p:cNvSpPr>
          <p:nvPr>
            <p:custDataLst>
              <p:tags r:id="rId3"/>
            </p:custDataLst>
          </p:nvPr>
        </p:nvSpPr>
        <p:spPr>
          <a:xfrm>
            <a:off x="457200" y="4924597"/>
            <a:ext cx="11125200" cy="1781003"/>
          </a:xfrm>
          <a:prstGeom prst="rect">
            <a:avLst/>
          </a:prstGeom>
        </p:spPr>
        <p:txBody>
          <a:bodyPr vert="horz" lIns="91440" tIns="45720" rIns="91440" bIns="45720" rtlCol="0" anchor="t">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n-US" altLang="en-US" sz="2000" b="1" i="1" u="sng" dirty="0">
                <a:ea typeface="ＭＳ Ｐゴシック" panose="020B0600070205080204" pitchFamily="34" charset="-128"/>
              </a:rPr>
              <a:t>Several Issues </a:t>
            </a:r>
            <a:r>
              <a:rPr lang="en-US" altLang="en-US" sz="2000" dirty="0">
                <a:ea typeface="ＭＳ Ｐゴシック" panose="020B0600070205080204" pitchFamily="34" charset="-128"/>
              </a:rPr>
              <a:t>with this solution:</a:t>
            </a:r>
          </a:p>
          <a:p>
            <a:pPr marL="0" indent="0">
              <a:lnSpc>
                <a:spcPct val="90000"/>
              </a:lnSpc>
              <a:buFont typeface="Arial" panose="020B0604020202020204" pitchFamily="34" charset="0"/>
              <a:buNone/>
            </a:pPr>
            <a:endParaRPr lang="en-US" altLang="en-US" sz="2000" dirty="0">
              <a:ea typeface="ＭＳ Ｐゴシック" panose="020B0600070205080204" pitchFamily="34" charset="-128"/>
            </a:endParaRPr>
          </a:p>
          <a:p>
            <a:pPr marL="457200" indent="-457200">
              <a:lnSpc>
                <a:spcPct val="90000"/>
              </a:lnSpc>
              <a:buFont typeface="Arial" panose="020B0604020202020204" pitchFamily="34" charset="0"/>
              <a:buAutoNum type="arabicPeriod"/>
            </a:pPr>
            <a:r>
              <a:rPr lang="en-US" altLang="en-US" sz="2000" dirty="0">
                <a:ea typeface="ＭＳ Ｐゴシック" panose="020B0600070205080204" pitchFamily="34" charset="-128"/>
              </a:rPr>
              <a:t>Need to model multiple flights between two airports (multiple edges between two nodes)</a:t>
            </a:r>
          </a:p>
          <a:p>
            <a:pPr marL="857250" lvl="1" indent="-457200">
              <a:lnSpc>
                <a:spcPct val="90000"/>
              </a:lnSpc>
              <a:buFont typeface="Arial" panose="020B0604020202020204" pitchFamily="34" charset="0"/>
              <a:buChar char="•"/>
            </a:pPr>
            <a:r>
              <a:rPr lang="en-US" altLang="en-US" sz="1600" dirty="0">
                <a:ea typeface="ＭＳ Ｐゴシック" panose="020B0600070205080204" pitchFamily="34" charset="-128"/>
              </a:rPr>
              <a:t>Need to either modify Dijkstra’s slightly to handle multiple outgoing edges to same node (not too difficult)</a:t>
            </a:r>
          </a:p>
          <a:p>
            <a:pPr marL="857250" lvl="1" indent="-457200">
              <a:lnSpc>
                <a:spcPct val="90000"/>
              </a:lnSpc>
              <a:buFont typeface="Arial" panose="020B0604020202020204" pitchFamily="34" charset="0"/>
              <a:buChar char="•"/>
            </a:pPr>
            <a:r>
              <a:rPr lang="en-US" altLang="en-US" sz="1600" dirty="0">
                <a:ea typeface="ＭＳ Ｐゴシック" panose="020B0600070205080204" pitchFamily="34" charset="-128"/>
              </a:rPr>
              <a:t>Or…add a second node (ORD) for each individual flight (this gets complicated fast)</a:t>
            </a:r>
          </a:p>
          <a:p>
            <a:pPr marL="457200" indent="-457200">
              <a:lnSpc>
                <a:spcPct val="90000"/>
              </a:lnSpc>
              <a:buFont typeface="Arial" panose="020B0604020202020204" pitchFamily="34" charset="0"/>
              <a:buAutoNum type="arabicPeriod"/>
            </a:pPr>
            <a:r>
              <a:rPr lang="en-US" altLang="en-US" sz="2000" dirty="0">
                <a:ea typeface="ＭＳ Ｐゴシック" panose="020B0600070205080204" pitchFamily="34" charset="-128"/>
              </a:rPr>
              <a:t>The “cost” is stored at the nodes (layover time depends on two edges, one incoming one outgoing)</a:t>
            </a:r>
          </a:p>
          <a:p>
            <a:pPr marL="857250" lvl="1" indent="-457200">
              <a:lnSpc>
                <a:spcPct val="90000"/>
              </a:lnSpc>
              <a:buFont typeface="Arial" panose="020B0604020202020204" pitchFamily="34" charset="0"/>
              <a:buChar char="•"/>
            </a:pPr>
            <a:r>
              <a:rPr lang="en-US" altLang="en-US" sz="1600" dirty="0">
                <a:ea typeface="ＭＳ Ｐゴシック" panose="020B0600070205080204" pitchFamily="34" charset="-128"/>
              </a:rPr>
              <a:t>So cannot use Dijkstra’s out of box because costs aren’t associated with edges</a:t>
            </a:r>
          </a:p>
          <a:p>
            <a:pPr marL="457200" indent="-457200">
              <a:lnSpc>
                <a:spcPct val="90000"/>
              </a:lnSpc>
              <a:buFont typeface="Arial" panose="020B0604020202020204" pitchFamily="34" charset="0"/>
              <a:buAutoNum type="arabicPeriod"/>
            </a:pPr>
            <a:endParaRPr lang="en-US" altLang="en-US" sz="2000" dirty="0">
              <a:ea typeface="ＭＳ Ｐゴシック" panose="020B0600070205080204" pitchFamily="34" charset="-128"/>
            </a:endParaRPr>
          </a:p>
        </p:txBody>
      </p:sp>
      <p:sp>
        <p:nvSpPr>
          <p:cNvPr id="24" name="Oval 23">
            <a:extLst>
              <a:ext uri="{FF2B5EF4-FFF2-40B4-BE49-F238E27FC236}">
                <a16:creationId xmlns:a16="http://schemas.microsoft.com/office/drawing/2014/main" id="{5E41C725-98C7-B14D-A050-F6C6BCFAAEA1}"/>
              </a:ext>
            </a:extLst>
          </p:cNvPr>
          <p:cNvSpPr/>
          <p:nvPr/>
        </p:nvSpPr>
        <p:spPr>
          <a:xfrm>
            <a:off x="2133600" y="2819935"/>
            <a:ext cx="9144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LAX</a:t>
            </a:r>
          </a:p>
        </p:txBody>
      </p:sp>
      <p:sp>
        <p:nvSpPr>
          <p:cNvPr id="25" name="Oval 24">
            <a:extLst>
              <a:ext uri="{FF2B5EF4-FFF2-40B4-BE49-F238E27FC236}">
                <a16:creationId xmlns:a16="http://schemas.microsoft.com/office/drawing/2014/main" id="{B35E19CD-16DD-E24A-AE8C-CF5634C8A2ED}"/>
              </a:ext>
            </a:extLst>
          </p:cNvPr>
          <p:cNvSpPr/>
          <p:nvPr/>
        </p:nvSpPr>
        <p:spPr>
          <a:xfrm>
            <a:off x="5257800" y="1890881"/>
            <a:ext cx="9144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ORD</a:t>
            </a:r>
          </a:p>
        </p:txBody>
      </p:sp>
      <p:sp>
        <p:nvSpPr>
          <p:cNvPr id="26" name="Oval 25">
            <a:extLst>
              <a:ext uri="{FF2B5EF4-FFF2-40B4-BE49-F238E27FC236}">
                <a16:creationId xmlns:a16="http://schemas.microsoft.com/office/drawing/2014/main" id="{26D47AB9-6215-7349-8BA6-D9CE82D0998D}"/>
              </a:ext>
            </a:extLst>
          </p:cNvPr>
          <p:cNvSpPr/>
          <p:nvPr/>
        </p:nvSpPr>
        <p:spPr>
          <a:xfrm>
            <a:off x="8153400" y="3886735"/>
            <a:ext cx="9144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CHA</a:t>
            </a:r>
          </a:p>
        </p:txBody>
      </p:sp>
      <p:sp>
        <p:nvSpPr>
          <p:cNvPr id="27" name="Oval 26">
            <a:extLst>
              <a:ext uri="{FF2B5EF4-FFF2-40B4-BE49-F238E27FC236}">
                <a16:creationId xmlns:a16="http://schemas.microsoft.com/office/drawing/2014/main" id="{13B1365C-A363-9C47-B9C8-DC20307D770A}"/>
              </a:ext>
            </a:extLst>
          </p:cNvPr>
          <p:cNvSpPr/>
          <p:nvPr/>
        </p:nvSpPr>
        <p:spPr>
          <a:xfrm>
            <a:off x="8129954" y="1981735"/>
            <a:ext cx="9144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CHO</a:t>
            </a:r>
          </a:p>
        </p:txBody>
      </p:sp>
      <p:cxnSp>
        <p:nvCxnSpPr>
          <p:cNvPr id="28" name="Straight Arrow Connector 27">
            <a:extLst>
              <a:ext uri="{FF2B5EF4-FFF2-40B4-BE49-F238E27FC236}">
                <a16:creationId xmlns:a16="http://schemas.microsoft.com/office/drawing/2014/main" id="{2E00C2B3-DB17-114F-9512-22B6953098E2}"/>
              </a:ext>
            </a:extLst>
          </p:cNvPr>
          <p:cNvCxnSpPr>
            <a:cxnSpLocks/>
            <a:stCxn id="24" idx="7"/>
            <a:endCxn id="25" idx="2"/>
          </p:cNvCxnSpPr>
          <p:nvPr/>
        </p:nvCxnSpPr>
        <p:spPr>
          <a:xfrm flipV="1">
            <a:off x="2914089" y="2348081"/>
            <a:ext cx="2343711" cy="605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AA57A492-140B-F44A-B098-B2FE0EC4B8C2}"/>
              </a:ext>
            </a:extLst>
          </p:cNvPr>
          <p:cNvCxnSpPr>
            <a:cxnSpLocks/>
            <a:stCxn id="24" idx="5"/>
            <a:endCxn id="40" idx="2"/>
          </p:cNvCxnSpPr>
          <p:nvPr/>
        </p:nvCxnSpPr>
        <p:spPr>
          <a:xfrm>
            <a:off x="2914089" y="3600424"/>
            <a:ext cx="2419911" cy="728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5479613-0E34-634B-96B4-BFBA2EE8FA9B}"/>
              </a:ext>
            </a:extLst>
          </p:cNvPr>
          <p:cNvCxnSpPr>
            <a:cxnSpLocks/>
            <a:stCxn id="26" idx="0"/>
            <a:endCxn id="27" idx="4"/>
          </p:cNvCxnSpPr>
          <p:nvPr/>
        </p:nvCxnSpPr>
        <p:spPr>
          <a:xfrm flipH="1" flipV="1">
            <a:off x="8587154" y="2896135"/>
            <a:ext cx="23446"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900066A-5412-5744-8FC6-B7B0BE65EA50}"/>
              </a:ext>
            </a:extLst>
          </p:cNvPr>
          <p:cNvCxnSpPr>
            <a:cxnSpLocks/>
            <a:endCxn id="27" idx="2"/>
          </p:cNvCxnSpPr>
          <p:nvPr/>
        </p:nvCxnSpPr>
        <p:spPr>
          <a:xfrm>
            <a:off x="6172200" y="2364652"/>
            <a:ext cx="1957754" cy="742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31B73A7-DC40-DA4A-84BB-3D9F232B506F}"/>
              </a:ext>
            </a:extLst>
          </p:cNvPr>
          <p:cNvSpPr txBox="1"/>
          <p:nvPr/>
        </p:nvSpPr>
        <p:spPr>
          <a:xfrm>
            <a:off x="3124200" y="2119481"/>
            <a:ext cx="1447800" cy="523220"/>
          </a:xfrm>
          <a:prstGeom prst="rect">
            <a:avLst/>
          </a:prstGeom>
          <a:noFill/>
        </p:spPr>
        <p:txBody>
          <a:bodyPr wrap="square" rtlCol="0">
            <a:spAutoFit/>
          </a:bodyPr>
          <a:lstStyle/>
          <a:p>
            <a:r>
              <a:rPr lang="en-US" sz="1400" i="1" dirty="0"/>
              <a:t>LAX – ORD</a:t>
            </a:r>
          </a:p>
          <a:p>
            <a:r>
              <a:rPr lang="en-US" sz="1400" i="1" dirty="0"/>
              <a:t>11am – 2:30pm</a:t>
            </a:r>
          </a:p>
        </p:txBody>
      </p:sp>
      <p:sp>
        <p:nvSpPr>
          <p:cNvPr id="33" name="TextBox 32">
            <a:extLst>
              <a:ext uri="{FF2B5EF4-FFF2-40B4-BE49-F238E27FC236}">
                <a16:creationId xmlns:a16="http://schemas.microsoft.com/office/drawing/2014/main" id="{67C22EAB-76DD-F64D-9C41-254C2850D6A1}"/>
              </a:ext>
            </a:extLst>
          </p:cNvPr>
          <p:cNvSpPr txBox="1"/>
          <p:nvPr/>
        </p:nvSpPr>
        <p:spPr>
          <a:xfrm>
            <a:off x="3429000" y="3996078"/>
            <a:ext cx="1295400" cy="523220"/>
          </a:xfrm>
          <a:prstGeom prst="rect">
            <a:avLst/>
          </a:prstGeom>
          <a:noFill/>
        </p:spPr>
        <p:txBody>
          <a:bodyPr wrap="square" rtlCol="0">
            <a:spAutoFit/>
          </a:bodyPr>
          <a:lstStyle/>
          <a:p>
            <a:r>
              <a:rPr lang="en-US" sz="1400" i="1" dirty="0"/>
              <a:t>LAX – DFW</a:t>
            </a:r>
          </a:p>
          <a:p>
            <a:r>
              <a:rPr lang="en-US" sz="1400" i="1" dirty="0"/>
              <a:t>10am – 1:30</a:t>
            </a:r>
          </a:p>
        </p:txBody>
      </p:sp>
      <p:sp>
        <p:nvSpPr>
          <p:cNvPr id="34" name="TextBox 33">
            <a:extLst>
              <a:ext uri="{FF2B5EF4-FFF2-40B4-BE49-F238E27FC236}">
                <a16:creationId xmlns:a16="http://schemas.microsoft.com/office/drawing/2014/main" id="{CF4098C1-B61A-A84B-A8D9-2064C35F3A49}"/>
              </a:ext>
            </a:extLst>
          </p:cNvPr>
          <p:cNvSpPr txBox="1"/>
          <p:nvPr/>
        </p:nvSpPr>
        <p:spPr>
          <a:xfrm>
            <a:off x="6553200" y="1901061"/>
            <a:ext cx="1295400" cy="523220"/>
          </a:xfrm>
          <a:prstGeom prst="rect">
            <a:avLst/>
          </a:prstGeom>
          <a:noFill/>
        </p:spPr>
        <p:txBody>
          <a:bodyPr wrap="square" rtlCol="0">
            <a:spAutoFit/>
          </a:bodyPr>
          <a:lstStyle/>
          <a:p>
            <a:r>
              <a:rPr lang="en-US" sz="1400" i="1" dirty="0"/>
              <a:t>ORD – CHO</a:t>
            </a:r>
          </a:p>
          <a:p>
            <a:r>
              <a:rPr lang="en-US" sz="1400" i="1" dirty="0"/>
              <a:t>6pm – 7pm</a:t>
            </a:r>
          </a:p>
        </p:txBody>
      </p:sp>
      <p:sp>
        <p:nvSpPr>
          <p:cNvPr id="35" name="TextBox 34">
            <a:extLst>
              <a:ext uri="{FF2B5EF4-FFF2-40B4-BE49-F238E27FC236}">
                <a16:creationId xmlns:a16="http://schemas.microsoft.com/office/drawing/2014/main" id="{1A409F86-B5F0-CA43-8FF2-CF5AF455C3EA}"/>
              </a:ext>
            </a:extLst>
          </p:cNvPr>
          <p:cNvSpPr txBox="1"/>
          <p:nvPr/>
        </p:nvSpPr>
        <p:spPr>
          <a:xfrm>
            <a:off x="7391400" y="3124657"/>
            <a:ext cx="1295400" cy="523220"/>
          </a:xfrm>
          <a:prstGeom prst="rect">
            <a:avLst/>
          </a:prstGeom>
          <a:noFill/>
        </p:spPr>
        <p:txBody>
          <a:bodyPr wrap="square" rtlCol="0">
            <a:spAutoFit/>
          </a:bodyPr>
          <a:lstStyle/>
          <a:p>
            <a:r>
              <a:rPr lang="en-US" sz="1400" i="1" dirty="0"/>
              <a:t>CHA – CHO</a:t>
            </a:r>
          </a:p>
          <a:p>
            <a:r>
              <a:rPr lang="en-US" sz="1400" i="1" dirty="0"/>
              <a:t>5pm – 5:45</a:t>
            </a:r>
          </a:p>
        </p:txBody>
      </p:sp>
      <p:cxnSp>
        <p:nvCxnSpPr>
          <p:cNvPr id="36" name="Straight Arrow Connector 35">
            <a:extLst>
              <a:ext uri="{FF2B5EF4-FFF2-40B4-BE49-F238E27FC236}">
                <a16:creationId xmlns:a16="http://schemas.microsoft.com/office/drawing/2014/main" id="{57FD5B86-DAF6-5544-8BFA-E3C2910C1243}"/>
              </a:ext>
            </a:extLst>
          </p:cNvPr>
          <p:cNvCxnSpPr>
            <a:cxnSpLocks/>
            <a:stCxn id="24" idx="6"/>
            <a:endCxn id="25" idx="3"/>
          </p:cNvCxnSpPr>
          <p:nvPr/>
        </p:nvCxnSpPr>
        <p:spPr>
          <a:xfrm flipV="1">
            <a:off x="3048000" y="2671370"/>
            <a:ext cx="2343711" cy="6057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213F023-170C-7840-A496-EA2F45DCC50E}"/>
              </a:ext>
            </a:extLst>
          </p:cNvPr>
          <p:cNvSpPr txBox="1"/>
          <p:nvPr/>
        </p:nvSpPr>
        <p:spPr>
          <a:xfrm>
            <a:off x="4191000" y="2905264"/>
            <a:ext cx="1447800" cy="475655"/>
          </a:xfrm>
          <a:prstGeom prst="rect">
            <a:avLst/>
          </a:prstGeom>
          <a:noFill/>
        </p:spPr>
        <p:txBody>
          <a:bodyPr wrap="square" rtlCol="0">
            <a:spAutoFit/>
          </a:bodyPr>
          <a:lstStyle/>
          <a:p>
            <a:r>
              <a:rPr lang="en-US" sz="1400" i="1" dirty="0"/>
              <a:t>LAX – ORD</a:t>
            </a:r>
          </a:p>
          <a:p>
            <a:r>
              <a:rPr lang="en-US" sz="1400" i="1" dirty="0"/>
              <a:t>6am – 9:30am</a:t>
            </a:r>
          </a:p>
        </p:txBody>
      </p:sp>
      <p:sp>
        <p:nvSpPr>
          <p:cNvPr id="38" name="TextBox 37">
            <a:extLst>
              <a:ext uri="{FF2B5EF4-FFF2-40B4-BE49-F238E27FC236}">
                <a16:creationId xmlns:a16="http://schemas.microsoft.com/office/drawing/2014/main" id="{35508321-FECB-394E-B7C9-8B9CFD17F5A0}"/>
              </a:ext>
            </a:extLst>
          </p:cNvPr>
          <p:cNvSpPr txBox="1"/>
          <p:nvPr/>
        </p:nvSpPr>
        <p:spPr>
          <a:xfrm>
            <a:off x="2209800" y="2576681"/>
            <a:ext cx="381000" cy="369332"/>
          </a:xfrm>
          <a:prstGeom prst="rect">
            <a:avLst/>
          </a:prstGeom>
          <a:noFill/>
        </p:spPr>
        <p:txBody>
          <a:bodyPr wrap="square" rtlCol="0">
            <a:spAutoFit/>
          </a:bodyPr>
          <a:lstStyle/>
          <a:p>
            <a:r>
              <a:rPr lang="en-US" b="1" dirty="0"/>
              <a:t>S</a:t>
            </a:r>
          </a:p>
        </p:txBody>
      </p:sp>
      <p:sp>
        <p:nvSpPr>
          <p:cNvPr id="39" name="TextBox 38">
            <a:extLst>
              <a:ext uri="{FF2B5EF4-FFF2-40B4-BE49-F238E27FC236}">
                <a16:creationId xmlns:a16="http://schemas.microsoft.com/office/drawing/2014/main" id="{E44BE245-AFC2-0943-8A1D-C498B298D9B4}"/>
              </a:ext>
            </a:extLst>
          </p:cNvPr>
          <p:cNvSpPr txBox="1"/>
          <p:nvPr/>
        </p:nvSpPr>
        <p:spPr>
          <a:xfrm>
            <a:off x="8962293" y="1828800"/>
            <a:ext cx="381000" cy="369332"/>
          </a:xfrm>
          <a:prstGeom prst="rect">
            <a:avLst/>
          </a:prstGeom>
          <a:noFill/>
        </p:spPr>
        <p:txBody>
          <a:bodyPr wrap="square" rtlCol="0">
            <a:spAutoFit/>
          </a:bodyPr>
          <a:lstStyle/>
          <a:p>
            <a:r>
              <a:rPr lang="en-US" b="1" dirty="0"/>
              <a:t>D</a:t>
            </a:r>
          </a:p>
        </p:txBody>
      </p:sp>
      <p:sp>
        <p:nvSpPr>
          <p:cNvPr id="40" name="Oval 39">
            <a:extLst>
              <a:ext uri="{FF2B5EF4-FFF2-40B4-BE49-F238E27FC236}">
                <a16:creationId xmlns:a16="http://schemas.microsoft.com/office/drawing/2014/main" id="{66C8111A-1F89-BD4D-BE07-61C39354F81F}"/>
              </a:ext>
            </a:extLst>
          </p:cNvPr>
          <p:cNvSpPr/>
          <p:nvPr/>
        </p:nvSpPr>
        <p:spPr>
          <a:xfrm>
            <a:off x="5334000" y="3872081"/>
            <a:ext cx="9144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dirty="0"/>
              <a:t>DFW</a:t>
            </a:r>
          </a:p>
        </p:txBody>
      </p:sp>
      <p:cxnSp>
        <p:nvCxnSpPr>
          <p:cNvPr id="41" name="Straight Arrow Connector 40">
            <a:extLst>
              <a:ext uri="{FF2B5EF4-FFF2-40B4-BE49-F238E27FC236}">
                <a16:creationId xmlns:a16="http://schemas.microsoft.com/office/drawing/2014/main" id="{01F7B7B1-AC31-1A41-B921-4B4B3F041AE1}"/>
              </a:ext>
            </a:extLst>
          </p:cNvPr>
          <p:cNvCxnSpPr>
            <a:cxnSpLocks/>
          </p:cNvCxnSpPr>
          <p:nvPr/>
        </p:nvCxnSpPr>
        <p:spPr>
          <a:xfrm flipV="1">
            <a:off x="6248400" y="4329281"/>
            <a:ext cx="1881554" cy="146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010380D-C1E0-7E45-85C6-3B05C48DE720}"/>
              </a:ext>
            </a:extLst>
          </p:cNvPr>
          <p:cNvSpPr txBox="1"/>
          <p:nvPr/>
        </p:nvSpPr>
        <p:spPr>
          <a:xfrm>
            <a:off x="6541477" y="3858332"/>
            <a:ext cx="1295400" cy="523220"/>
          </a:xfrm>
          <a:prstGeom prst="rect">
            <a:avLst/>
          </a:prstGeom>
          <a:noFill/>
        </p:spPr>
        <p:txBody>
          <a:bodyPr wrap="square" rtlCol="0">
            <a:spAutoFit/>
          </a:bodyPr>
          <a:lstStyle/>
          <a:p>
            <a:r>
              <a:rPr lang="en-US" sz="1400" i="1" dirty="0"/>
              <a:t>DFW – CHA</a:t>
            </a:r>
          </a:p>
          <a:p>
            <a:r>
              <a:rPr lang="en-US" sz="1400" i="1" dirty="0"/>
              <a:t>2pm – 4:30</a:t>
            </a:r>
          </a:p>
        </p:txBody>
      </p:sp>
    </p:spTree>
    <p:extLst>
      <p:ext uri="{BB962C8B-B14F-4D97-AF65-F5344CB8AC3E}">
        <p14:creationId xmlns:p14="http://schemas.microsoft.com/office/powerpoint/2010/main" val="3645869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p:txBody>
          <a:bodyPr/>
          <a:lstStyle/>
          <a:p>
            <a:r>
              <a:rPr lang="en-US" altLang="en-US" dirty="0">
                <a:ea typeface="ＭＳ Ｐゴシック" panose="020B0600070205080204" pitchFamily="34" charset="-128"/>
              </a:rPr>
              <a:t>Possible Solution</a:t>
            </a:r>
          </a:p>
        </p:txBody>
      </p:sp>
      <p:sp>
        <p:nvSpPr>
          <p:cNvPr id="23554" name="Rectangle 3">
            <a:extLst>
              <a:ext uri="{FF2B5EF4-FFF2-40B4-BE49-F238E27FC236}">
                <a16:creationId xmlns:a16="http://schemas.microsoft.com/office/drawing/2014/main" id="{F83019B8-1A6A-D04C-81A1-F828E59E4D65}"/>
              </a:ext>
            </a:extLst>
          </p:cNvPr>
          <p:cNvSpPr>
            <a:spLocks noGrp="1" noChangeArrowheads="1"/>
          </p:cNvSpPr>
          <p:nvPr>
            <p:ph type="body" idx="1"/>
            <p:custDataLst>
              <p:tags r:id="rId2"/>
            </p:custDataLst>
          </p:nvPr>
        </p:nvSpPr>
        <p:spPr>
          <a:xfrm>
            <a:off x="457200" y="1524000"/>
            <a:ext cx="11125200" cy="685800"/>
          </a:xfrm>
        </p:spPr>
        <p:txBody>
          <a:bodyPr anchor="t">
            <a:normAutofit/>
          </a:bodyPr>
          <a:lstStyle/>
          <a:p>
            <a:pPr marL="0" indent="0">
              <a:lnSpc>
                <a:spcPct val="90000"/>
              </a:lnSpc>
              <a:buNone/>
            </a:pPr>
            <a:r>
              <a:rPr lang="en-US" altLang="en-US" sz="2000" b="1" i="1" u="sng" dirty="0">
                <a:ea typeface="ＭＳ Ｐゴシック" panose="020B0600070205080204" pitchFamily="34" charset="-128"/>
              </a:rPr>
              <a:t>Better Solution: </a:t>
            </a:r>
            <a:r>
              <a:rPr lang="en-US" altLang="en-US" sz="2000" dirty="0">
                <a:ea typeface="ＭＳ Ｐゴシック" panose="020B0600070205080204" pitchFamily="34" charset="-128"/>
              </a:rPr>
              <a:t>Can you come up with a better way to model the graph?</a:t>
            </a:r>
          </a:p>
        </p:txBody>
      </p:sp>
    </p:spTree>
    <p:extLst>
      <p:ext uri="{BB962C8B-B14F-4D97-AF65-F5344CB8AC3E}">
        <p14:creationId xmlns:p14="http://schemas.microsoft.com/office/powerpoint/2010/main" val="2132446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p:txBody>
          <a:bodyPr/>
          <a:lstStyle/>
          <a:p>
            <a:r>
              <a:rPr lang="en-US" altLang="en-US" dirty="0">
                <a:ea typeface="ＭＳ Ｐゴシック" panose="020B0600070205080204" pitchFamily="34" charset="-128"/>
              </a:rPr>
              <a:t>Possible Solution</a:t>
            </a:r>
          </a:p>
        </p:txBody>
      </p:sp>
      <p:sp>
        <p:nvSpPr>
          <p:cNvPr id="23554" name="Rectangle 3">
            <a:extLst>
              <a:ext uri="{FF2B5EF4-FFF2-40B4-BE49-F238E27FC236}">
                <a16:creationId xmlns:a16="http://schemas.microsoft.com/office/drawing/2014/main" id="{F83019B8-1A6A-D04C-81A1-F828E59E4D65}"/>
              </a:ext>
            </a:extLst>
          </p:cNvPr>
          <p:cNvSpPr>
            <a:spLocks noGrp="1" noChangeArrowheads="1"/>
          </p:cNvSpPr>
          <p:nvPr>
            <p:ph type="body" idx="1"/>
            <p:custDataLst>
              <p:tags r:id="rId2"/>
            </p:custDataLst>
          </p:nvPr>
        </p:nvSpPr>
        <p:spPr>
          <a:xfrm>
            <a:off x="457200" y="1371600"/>
            <a:ext cx="11125200" cy="899746"/>
          </a:xfrm>
        </p:spPr>
        <p:txBody>
          <a:bodyPr anchor="t">
            <a:normAutofit lnSpcReduction="10000"/>
          </a:bodyPr>
          <a:lstStyle/>
          <a:p>
            <a:pPr marL="0" indent="0">
              <a:lnSpc>
                <a:spcPct val="90000"/>
              </a:lnSpc>
              <a:buNone/>
            </a:pPr>
            <a:r>
              <a:rPr lang="en-US" altLang="en-US" sz="2000" b="1" i="1" u="sng" dirty="0">
                <a:ea typeface="ＭＳ Ｐゴシック" panose="020B0600070205080204" pitchFamily="34" charset="-128"/>
              </a:rPr>
              <a:t>Better Solution: </a:t>
            </a:r>
            <a:r>
              <a:rPr lang="en-US" altLang="en-US" sz="2000" dirty="0">
                <a:ea typeface="ＭＳ Ｐゴシック" panose="020B0600070205080204" pitchFamily="34" charset="-128"/>
              </a:rPr>
              <a:t>Model the </a:t>
            </a:r>
            <a:r>
              <a:rPr lang="en-US" altLang="en-US" sz="2000" b="1" i="1" dirty="0">
                <a:ea typeface="ＭＳ Ｐゴシック" panose="020B0600070205080204" pitchFamily="34" charset="-128"/>
              </a:rPr>
              <a:t>nodes as the flights</a:t>
            </a:r>
            <a:r>
              <a:rPr lang="en-US" altLang="en-US" sz="2000" dirty="0">
                <a:ea typeface="ＭＳ Ｐゴシック" panose="020B0600070205080204" pitchFamily="34" charset="-128"/>
              </a:rPr>
              <a:t>! Add an edge between two nodes if the ending city of flight 1 is the takeoff city of flight 2 AND flight 1 lands before flight 2 takes off. The cost of the edge is the amount of layover time (take off time of flight 2 – landing time of flight 1) .</a:t>
            </a:r>
          </a:p>
        </p:txBody>
      </p:sp>
      <p:sp>
        <p:nvSpPr>
          <p:cNvPr id="2" name="Oval 1">
            <a:extLst>
              <a:ext uri="{FF2B5EF4-FFF2-40B4-BE49-F238E27FC236}">
                <a16:creationId xmlns:a16="http://schemas.microsoft.com/office/drawing/2014/main" id="{6DA39F98-4892-6849-8EB2-608B50F8FD7A}"/>
              </a:ext>
            </a:extLst>
          </p:cNvPr>
          <p:cNvSpPr/>
          <p:nvPr/>
        </p:nvSpPr>
        <p:spPr>
          <a:xfrm>
            <a:off x="2667000" y="2699238"/>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LAX-ORD</a:t>
            </a:r>
          </a:p>
          <a:p>
            <a:pPr algn="ctr"/>
            <a:r>
              <a:rPr lang="en-US" sz="1400" dirty="0"/>
              <a:t>11-2:30</a:t>
            </a:r>
          </a:p>
        </p:txBody>
      </p:sp>
      <p:sp>
        <p:nvSpPr>
          <p:cNvPr id="16" name="Oval 15">
            <a:extLst>
              <a:ext uri="{FF2B5EF4-FFF2-40B4-BE49-F238E27FC236}">
                <a16:creationId xmlns:a16="http://schemas.microsoft.com/office/drawing/2014/main" id="{6E051BB0-8175-1C40-886E-0010940C19F5}"/>
              </a:ext>
            </a:extLst>
          </p:cNvPr>
          <p:cNvSpPr/>
          <p:nvPr/>
        </p:nvSpPr>
        <p:spPr>
          <a:xfrm>
            <a:off x="2702169" y="396533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LAX-ORD</a:t>
            </a:r>
          </a:p>
          <a:p>
            <a:pPr algn="ctr"/>
            <a:r>
              <a:rPr lang="en-US" sz="1400" dirty="0"/>
              <a:t>6-9:30</a:t>
            </a:r>
          </a:p>
        </p:txBody>
      </p:sp>
      <p:sp>
        <p:nvSpPr>
          <p:cNvPr id="19" name="Oval 18">
            <a:extLst>
              <a:ext uri="{FF2B5EF4-FFF2-40B4-BE49-F238E27FC236}">
                <a16:creationId xmlns:a16="http://schemas.microsoft.com/office/drawing/2014/main" id="{72311968-F26B-344A-8E32-4120C9D2B434}"/>
              </a:ext>
            </a:extLst>
          </p:cNvPr>
          <p:cNvSpPr/>
          <p:nvPr/>
        </p:nvSpPr>
        <p:spPr>
          <a:xfrm>
            <a:off x="6705600" y="533400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DFW-CHA</a:t>
            </a:r>
          </a:p>
          <a:p>
            <a:pPr algn="ctr"/>
            <a:r>
              <a:rPr lang="en-US" sz="1400" dirty="0"/>
              <a:t>2-4:30</a:t>
            </a:r>
          </a:p>
        </p:txBody>
      </p:sp>
      <p:sp>
        <p:nvSpPr>
          <p:cNvPr id="20" name="Oval 19">
            <a:extLst>
              <a:ext uri="{FF2B5EF4-FFF2-40B4-BE49-F238E27FC236}">
                <a16:creationId xmlns:a16="http://schemas.microsoft.com/office/drawing/2014/main" id="{70E207DF-5548-A24A-A419-F5696FAE3F6D}"/>
              </a:ext>
            </a:extLst>
          </p:cNvPr>
          <p:cNvSpPr/>
          <p:nvPr/>
        </p:nvSpPr>
        <p:spPr>
          <a:xfrm>
            <a:off x="7772400" y="2784152"/>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ORD-CHO</a:t>
            </a:r>
          </a:p>
          <a:p>
            <a:pPr algn="ctr"/>
            <a:r>
              <a:rPr lang="en-US" sz="1400" dirty="0"/>
              <a:t>6-7</a:t>
            </a:r>
          </a:p>
        </p:txBody>
      </p:sp>
      <p:sp>
        <p:nvSpPr>
          <p:cNvPr id="24" name="Oval 23">
            <a:extLst>
              <a:ext uri="{FF2B5EF4-FFF2-40B4-BE49-F238E27FC236}">
                <a16:creationId xmlns:a16="http://schemas.microsoft.com/office/drawing/2014/main" id="{AAAE098F-651F-DE48-AFD8-4E32EBD9DD62}"/>
              </a:ext>
            </a:extLst>
          </p:cNvPr>
          <p:cNvSpPr/>
          <p:nvPr/>
        </p:nvSpPr>
        <p:spPr>
          <a:xfrm>
            <a:off x="7772400" y="388620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CHA-CHO</a:t>
            </a:r>
          </a:p>
          <a:p>
            <a:pPr algn="ctr"/>
            <a:r>
              <a:rPr lang="en-US" sz="1400" dirty="0"/>
              <a:t>5-5:45</a:t>
            </a:r>
          </a:p>
        </p:txBody>
      </p:sp>
      <p:cxnSp>
        <p:nvCxnSpPr>
          <p:cNvPr id="25" name="Straight Arrow Connector 24">
            <a:extLst>
              <a:ext uri="{FF2B5EF4-FFF2-40B4-BE49-F238E27FC236}">
                <a16:creationId xmlns:a16="http://schemas.microsoft.com/office/drawing/2014/main" id="{BD67D912-094E-8545-B7E3-632E017702C0}"/>
              </a:ext>
            </a:extLst>
          </p:cNvPr>
          <p:cNvCxnSpPr>
            <a:cxnSpLocks/>
            <a:stCxn id="2" idx="6"/>
            <a:endCxn id="20" idx="2"/>
          </p:cNvCxnSpPr>
          <p:nvPr/>
        </p:nvCxnSpPr>
        <p:spPr>
          <a:xfrm>
            <a:off x="3733800" y="3156438"/>
            <a:ext cx="4038600" cy="84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3B8F9DD-E6D7-AD45-A784-1F497FA4C39B}"/>
              </a:ext>
            </a:extLst>
          </p:cNvPr>
          <p:cNvCxnSpPr>
            <a:cxnSpLocks/>
            <a:stCxn id="16" idx="7"/>
            <a:endCxn id="20" idx="3"/>
          </p:cNvCxnSpPr>
          <p:nvPr/>
        </p:nvCxnSpPr>
        <p:spPr>
          <a:xfrm flipV="1">
            <a:off x="3612740" y="3564641"/>
            <a:ext cx="4315889" cy="53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9032AD0-3A11-104C-84DB-C11E61F187D3}"/>
              </a:ext>
            </a:extLst>
          </p:cNvPr>
          <p:cNvCxnSpPr>
            <a:cxnSpLocks/>
            <a:stCxn id="19" idx="7"/>
            <a:endCxn id="24" idx="3"/>
          </p:cNvCxnSpPr>
          <p:nvPr/>
        </p:nvCxnSpPr>
        <p:spPr>
          <a:xfrm flipV="1">
            <a:off x="7616171" y="4666689"/>
            <a:ext cx="312458" cy="801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CDC0384-71C8-8E44-AE29-90F715AE011B}"/>
              </a:ext>
            </a:extLst>
          </p:cNvPr>
          <p:cNvSpPr txBox="1"/>
          <p:nvPr/>
        </p:nvSpPr>
        <p:spPr>
          <a:xfrm>
            <a:off x="2514600" y="2590800"/>
            <a:ext cx="381000" cy="369332"/>
          </a:xfrm>
          <a:prstGeom prst="rect">
            <a:avLst/>
          </a:prstGeom>
          <a:noFill/>
        </p:spPr>
        <p:txBody>
          <a:bodyPr wrap="square" rtlCol="0">
            <a:spAutoFit/>
          </a:bodyPr>
          <a:lstStyle/>
          <a:p>
            <a:r>
              <a:rPr lang="en-US" b="1" dirty="0"/>
              <a:t>S</a:t>
            </a:r>
          </a:p>
        </p:txBody>
      </p:sp>
      <p:sp>
        <p:nvSpPr>
          <p:cNvPr id="30" name="TextBox 29">
            <a:extLst>
              <a:ext uri="{FF2B5EF4-FFF2-40B4-BE49-F238E27FC236}">
                <a16:creationId xmlns:a16="http://schemas.microsoft.com/office/drawing/2014/main" id="{191888AE-DF26-BF45-98B8-F585C5DF126E}"/>
              </a:ext>
            </a:extLst>
          </p:cNvPr>
          <p:cNvSpPr txBox="1"/>
          <p:nvPr/>
        </p:nvSpPr>
        <p:spPr>
          <a:xfrm>
            <a:off x="2590800" y="3821668"/>
            <a:ext cx="381000" cy="369332"/>
          </a:xfrm>
          <a:prstGeom prst="rect">
            <a:avLst/>
          </a:prstGeom>
          <a:noFill/>
        </p:spPr>
        <p:txBody>
          <a:bodyPr wrap="square" rtlCol="0">
            <a:spAutoFit/>
          </a:bodyPr>
          <a:lstStyle/>
          <a:p>
            <a:r>
              <a:rPr lang="en-US" b="1" dirty="0"/>
              <a:t>S</a:t>
            </a:r>
          </a:p>
        </p:txBody>
      </p:sp>
      <p:sp>
        <p:nvSpPr>
          <p:cNvPr id="31" name="TextBox 30">
            <a:extLst>
              <a:ext uri="{FF2B5EF4-FFF2-40B4-BE49-F238E27FC236}">
                <a16:creationId xmlns:a16="http://schemas.microsoft.com/office/drawing/2014/main" id="{682FC4DD-48E3-B34B-8C1F-F6DF64A888A6}"/>
              </a:ext>
            </a:extLst>
          </p:cNvPr>
          <p:cNvSpPr txBox="1"/>
          <p:nvPr/>
        </p:nvSpPr>
        <p:spPr>
          <a:xfrm>
            <a:off x="8763000" y="3886200"/>
            <a:ext cx="381000" cy="369332"/>
          </a:xfrm>
          <a:prstGeom prst="rect">
            <a:avLst/>
          </a:prstGeom>
          <a:noFill/>
        </p:spPr>
        <p:txBody>
          <a:bodyPr wrap="square" rtlCol="0">
            <a:spAutoFit/>
          </a:bodyPr>
          <a:lstStyle/>
          <a:p>
            <a:r>
              <a:rPr lang="en-US" b="1" dirty="0"/>
              <a:t>D</a:t>
            </a:r>
          </a:p>
        </p:txBody>
      </p:sp>
      <p:sp>
        <p:nvSpPr>
          <p:cNvPr id="32" name="TextBox 31">
            <a:extLst>
              <a:ext uri="{FF2B5EF4-FFF2-40B4-BE49-F238E27FC236}">
                <a16:creationId xmlns:a16="http://schemas.microsoft.com/office/drawing/2014/main" id="{303E0E51-02F7-C54A-8C1B-866830443D93}"/>
              </a:ext>
            </a:extLst>
          </p:cNvPr>
          <p:cNvSpPr txBox="1"/>
          <p:nvPr/>
        </p:nvSpPr>
        <p:spPr>
          <a:xfrm>
            <a:off x="8610600" y="2590800"/>
            <a:ext cx="381000" cy="369332"/>
          </a:xfrm>
          <a:prstGeom prst="rect">
            <a:avLst/>
          </a:prstGeom>
          <a:noFill/>
        </p:spPr>
        <p:txBody>
          <a:bodyPr wrap="square" rtlCol="0">
            <a:spAutoFit/>
          </a:bodyPr>
          <a:lstStyle/>
          <a:p>
            <a:r>
              <a:rPr lang="en-US" b="1" dirty="0"/>
              <a:t>D</a:t>
            </a:r>
          </a:p>
        </p:txBody>
      </p:sp>
      <p:sp>
        <p:nvSpPr>
          <p:cNvPr id="33" name="TextBox 32">
            <a:extLst>
              <a:ext uri="{FF2B5EF4-FFF2-40B4-BE49-F238E27FC236}">
                <a16:creationId xmlns:a16="http://schemas.microsoft.com/office/drawing/2014/main" id="{A0701027-B798-004D-8E3F-A6A0C7DAB17F}"/>
              </a:ext>
            </a:extLst>
          </p:cNvPr>
          <p:cNvSpPr txBox="1"/>
          <p:nvPr/>
        </p:nvSpPr>
        <p:spPr>
          <a:xfrm>
            <a:off x="5257800" y="2895600"/>
            <a:ext cx="1223029" cy="307777"/>
          </a:xfrm>
          <a:prstGeom prst="rect">
            <a:avLst/>
          </a:prstGeom>
          <a:noFill/>
        </p:spPr>
        <p:txBody>
          <a:bodyPr wrap="square" rtlCol="0">
            <a:spAutoFit/>
          </a:bodyPr>
          <a:lstStyle/>
          <a:p>
            <a:r>
              <a:rPr lang="en-US" sz="1400" i="1" dirty="0"/>
              <a:t>3.5 hours</a:t>
            </a:r>
          </a:p>
        </p:txBody>
      </p:sp>
      <p:sp>
        <p:nvSpPr>
          <p:cNvPr id="34" name="TextBox 33">
            <a:extLst>
              <a:ext uri="{FF2B5EF4-FFF2-40B4-BE49-F238E27FC236}">
                <a16:creationId xmlns:a16="http://schemas.microsoft.com/office/drawing/2014/main" id="{E2550B51-DE90-AF4C-8ABA-DC2C5849D944}"/>
              </a:ext>
            </a:extLst>
          </p:cNvPr>
          <p:cNvSpPr txBox="1"/>
          <p:nvPr/>
        </p:nvSpPr>
        <p:spPr>
          <a:xfrm>
            <a:off x="4800600" y="3581400"/>
            <a:ext cx="1223029" cy="307777"/>
          </a:xfrm>
          <a:prstGeom prst="rect">
            <a:avLst/>
          </a:prstGeom>
          <a:noFill/>
        </p:spPr>
        <p:txBody>
          <a:bodyPr wrap="square" rtlCol="0">
            <a:spAutoFit/>
          </a:bodyPr>
          <a:lstStyle/>
          <a:p>
            <a:r>
              <a:rPr lang="en-US" sz="1400" i="1" dirty="0"/>
              <a:t>8.5 hours</a:t>
            </a:r>
          </a:p>
        </p:txBody>
      </p:sp>
      <p:sp>
        <p:nvSpPr>
          <p:cNvPr id="35" name="TextBox 34">
            <a:extLst>
              <a:ext uri="{FF2B5EF4-FFF2-40B4-BE49-F238E27FC236}">
                <a16:creationId xmlns:a16="http://schemas.microsoft.com/office/drawing/2014/main" id="{154CA0B1-85CF-F04C-8393-2CE3CD2D7617}"/>
              </a:ext>
            </a:extLst>
          </p:cNvPr>
          <p:cNvSpPr txBox="1"/>
          <p:nvPr/>
        </p:nvSpPr>
        <p:spPr>
          <a:xfrm>
            <a:off x="7010400" y="4800600"/>
            <a:ext cx="1223029" cy="307777"/>
          </a:xfrm>
          <a:prstGeom prst="rect">
            <a:avLst/>
          </a:prstGeom>
          <a:noFill/>
        </p:spPr>
        <p:txBody>
          <a:bodyPr wrap="square" rtlCol="0">
            <a:spAutoFit/>
          </a:bodyPr>
          <a:lstStyle/>
          <a:p>
            <a:r>
              <a:rPr lang="en-US" sz="1400" i="1" dirty="0"/>
              <a:t>0.5 hours</a:t>
            </a:r>
          </a:p>
        </p:txBody>
      </p:sp>
      <p:sp>
        <p:nvSpPr>
          <p:cNvPr id="36" name="TextBox 35">
            <a:extLst>
              <a:ext uri="{FF2B5EF4-FFF2-40B4-BE49-F238E27FC236}">
                <a16:creationId xmlns:a16="http://schemas.microsoft.com/office/drawing/2014/main" id="{25FED4C5-6768-7A4C-B406-D4BE9DDD70E9}"/>
              </a:ext>
            </a:extLst>
          </p:cNvPr>
          <p:cNvSpPr txBox="1"/>
          <p:nvPr/>
        </p:nvSpPr>
        <p:spPr>
          <a:xfrm>
            <a:off x="4385329" y="5357492"/>
            <a:ext cx="381000" cy="369332"/>
          </a:xfrm>
          <a:prstGeom prst="rect">
            <a:avLst/>
          </a:prstGeom>
          <a:noFill/>
        </p:spPr>
        <p:txBody>
          <a:bodyPr wrap="square" rtlCol="0">
            <a:spAutoFit/>
          </a:bodyPr>
          <a:lstStyle/>
          <a:p>
            <a:r>
              <a:rPr lang="en-US" b="1" dirty="0"/>
              <a:t>S</a:t>
            </a:r>
          </a:p>
        </p:txBody>
      </p:sp>
      <p:sp>
        <p:nvSpPr>
          <p:cNvPr id="37" name="Oval 36">
            <a:extLst>
              <a:ext uri="{FF2B5EF4-FFF2-40B4-BE49-F238E27FC236}">
                <a16:creationId xmlns:a16="http://schemas.microsoft.com/office/drawing/2014/main" id="{001E7FDB-9EC0-4149-A676-50668FA363EC}"/>
              </a:ext>
            </a:extLst>
          </p:cNvPr>
          <p:cNvSpPr/>
          <p:nvPr/>
        </p:nvSpPr>
        <p:spPr>
          <a:xfrm>
            <a:off x="4572000" y="533400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LAX-DFW</a:t>
            </a:r>
          </a:p>
          <a:p>
            <a:pPr algn="ctr"/>
            <a:r>
              <a:rPr lang="en-US" sz="1400" dirty="0"/>
              <a:t>10-1:30</a:t>
            </a:r>
          </a:p>
        </p:txBody>
      </p:sp>
      <p:cxnSp>
        <p:nvCxnSpPr>
          <p:cNvPr id="38" name="Straight Arrow Connector 37">
            <a:extLst>
              <a:ext uri="{FF2B5EF4-FFF2-40B4-BE49-F238E27FC236}">
                <a16:creationId xmlns:a16="http://schemas.microsoft.com/office/drawing/2014/main" id="{40674023-0E6A-F643-A433-B8D9425A4FC3}"/>
              </a:ext>
            </a:extLst>
          </p:cNvPr>
          <p:cNvCxnSpPr>
            <a:cxnSpLocks/>
            <a:stCxn id="37" idx="6"/>
            <a:endCxn id="19" idx="2"/>
          </p:cNvCxnSpPr>
          <p:nvPr/>
        </p:nvCxnSpPr>
        <p:spPr>
          <a:xfrm>
            <a:off x="5638800" y="57912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00C5606-74F4-5C47-9743-153452AAC834}"/>
              </a:ext>
            </a:extLst>
          </p:cNvPr>
          <p:cNvSpPr txBox="1"/>
          <p:nvPr/>
        </p:nvSpPr>
        <p:spPr>
          <a:xfrm>
            <a:off x="5715000" y="5486400"/>
            <a:ext cx="1223029" cy="307777"/>
          </a:xfrm>
          <a:prstGeom prst="rect">
            <a:avLst/>
          </a:prstGeom>
          <a:noFill/>
        </p:spPr>
        <p:txBody>
          <a:bodyPr wrap="square" rtlCol="0">
            <a:spAutoFit/>
          </a:bodyPr>
          <a:lstStyle/>
          <a:p>
            <a:r>
              <a:rPr lang="en-US" sz="1400" i="1" dirty="0"/>
              <a:t>0.5 hours</a:t>
            </a:r>
          </a:p>
        </p:txBody>
      </p:sp>
    </p:spTree>
    <p:extLst>
      <p:ext uri="{BB962C8B-B14F-4D97-AF65-F5344CB8AC3E}">
        <p14:creationId xmlns:p14="http://schemas.microsoft.com/office/powerpoint/2010/main" val="2596759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40AAB046-5BE9-7945-9244-12ED9B6B03AD}"/>
              </a:ext>
            </a:extLst>
          </p:cNvPr>
          <p:cNvSpPr>
            <a:spLocks noGrp="1" noChangeArrowheads="1"/>
          </p:cNvSpPr>
          <p:nvPr>
            <p:ph type="title"/>
            <p:custDataLst>
              <p:tags r:id="rId1"/>
            </p:custDataLst>
          </p:nvPr>
        </p:nvSpPr>
        <p:spPr/>
        <p:txBody>
          <a:bodyPr/>
          <a:lstStyle/>
          <a:p>
            <a:r>
              <a:rPr lang="en-US" altLang="en-US" dirty="0">
                <a:ea typeface="ＭＳ Ｐゴシック" panose="020B0600070205080204" pitchFamily="34" charset="-128"/>
              </a:rPr>
              <a:t>Possible Solution</a:t>
            </a:r>
          </a:p>
        </p:txBody>
      </p:sp>
      <p:sp>
        <p:nvSpPr>
          <p:cNvPr id="23554" name="Rectangle 3">
            <a:extLst>
              <a:ext uri="{FF2B5EF4-FFF2-40B4-BE49-F238E27FC236}">
                <a16:creationId xmlns:a16="http://schemas.microsoft.com/office/drawing/2014/main" id="{F83019B8-1A6A-D04C-81A1-F828E59E4D65}"/>
              </a:ext>
            </a:extLst>
          </p:cNvPr>
          <p:cNvSpPr>
            <a:spLocks noGrp="1" noChangeArrowheads="1"/>
          </p:cNvSpPr>
          <p:nvPr>
            <p:ph type="body" idx="1"/>
            <p:custDataLst>
              <p:tags r:id="rId2"/>
            </p:custDataLst>
          </p:nvPr>
        </p:nvSpPr>
        <p:spPr>
          <a:xfrm>
            <a:off x="457200" y="1371600"/>
            <a:ext cx="11125200" cy="899746"/>
          </a:xfrm>
        </p:spPr>
        <p:txBody>
          <a:bodyPr anchor="t">
            <a:normAutofit lnSpcReduction="10000"/>
          </a:bodyPr>
          <a:lstStyle/>
          <a:p>
            <a:pPr marL="0" indent="0">
              <a:lnSpc>
                <a:spcPct val="90000"/>
              </a:lnSpc>
              <a:buNone/>
            </a:pPr>
            <a:r>
              <a:rPr lang="en-US" altLang="en-US" sz="2000" b="1" i="1" u="sng" dirty="0">
                <a:ea typeface="ＭＳ Ｐゴシック" panose="020B0600070205080204" pitchFamily="34" charset="-128"/>
              </a:rPr>
              <a:t>Better Solution: </a:t>
            </a:r>
            <a:r>
              <a:rPr lang="en-US" altLang="en-US" sz="2000" dirty="0">
                <a:ea typeface="ＭＳ Ｐゴシック" panose="020B0600070205080204" pitchFamily="34" charset="-128"/>
              </a:rPr>
              <a:t>Model the </a:t>
            </a:r>
            <a:r>
              <a:rPr lang="en-US" altLang="en-US" sz="2000" b="1" i="1" dirty="0">
                <a:ea typeface="ＭＳ Ｐゴシック" panose="020B0600070205080204" pitchFamily="34" charset="-128"/>
              </a:rPr>
              <a:t>nodes as the flights</a:t>
            </a:r>
            <a:r>
              <a:rPr lang="en-US" altLang="en-US" sz="2000" dirty="0">
                <a:ea typeface="ＭＳ Ｐゴシック" panose="020B0600070205080204" pitchFamily="34" charset="-128"/>
              </a:rPr>
              <a:t>! Add an edge between two nodes if the ending city of flight 1 is the takeoff city of flight 2 AND flight 1 lands before flight 2 takes off. The cost of the edge is the amount of layover time.</a:t>
            </a:r>
          </a:p>
        </p:txBody>
      </p:sp>
      <p:sp>
        <p:nvSpPr>
          <p:cNvPr id="2" name="Oval 1">
            <a:extLst>
              <a:ext uri="{FF2B5EF4-FFF2-40B4-BE49-F238E27FC236}">
                <a16:creationId xmlns:a16="http://schemas.microsoft.com/office/drawing/2014/main" id="{6DA39F98-4892-6849-8EB2-608B50F8FD7A}"/>
              </a:ext>
            </a:extLst>
          </p:cNvPr>
          <p:cNvSpPr/>
          <p:nvPr/>
        </p:nvSpPr>
        <p:spPr>
          <a:xfrm>
            <a:off x="762000" y="2699238"/>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LAX-ORD</a:t>
            </a:r>
          </a:p>
          <a:p>
            <a:pPr algn="ctr"/>
            <a:r>
              <a:rPr lang="en-US" sz="1400" dirty="0"/>
              <a:t>11-2:30</a:t>
            </a:r>
          </a:p>
        </p:txBody>
      </p:sp>
      <p:sp>
        <p:nvSpPr>
          <p:cNvPr id="16" name="Oval 15">
            <a:extLst>
              <a:ext uri="{FF2B5EF4-FFF2-40B4-BE49-F238E27FC236}">
                <a16:creationId xmlns:a16="http://schemas.microsoft.com/office/drawing/2014/main" id="{6E051BB0-8175-1C40-886E-0010940C19F5}"/>
              </a:ext>
            </a:extLst>
          </p:cNvPr>
          <p:cNvSpPr/>
          <p:nvPr/>
        </p:nvSpPr>
        <p:spPr>
          <a:xfrm>
            <a:off x="797169" y="396533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LAX-ORD</a:t>
            </a:r>
          </a:p>
          <a:p>
            <a:pPr algn="ctr"/>
            <a:r>
              <a:rPr lang="en-US" sz="1400" dirty="0"/>
              <a:t>6-9:30</a:t>
            </a:r>
          </a:p>
        </p:txBody>
      </p:sp>
      <p:sp>
        <p:nvSpPr>
          <p:cNvPr id="19" name="Oval 18">
            <a:extLst>
              <a:ext uri="{FF2B5EF4-FFF2-40B4-BE49-F238E27FC236}">
                <a16:creationId xmlns:a16="http://schemas.microsoft.com/office/drawing/2014/main" id="{72311968-F26B-344A-8E32-4120C9D2B434}"/>
              </a:ext>
            </a:extLst>
          </p:cNvPr>
          <p:cNvSpPr/>
          <p:nvPr/>
        </p:nvSpPr>
        <p:spPr>
          <a:xfrm>
            <a:off x="4800600" y="533400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DFW-CHA</a:t>
            </a:r>
          </a:p>
          <a:p>
            <a:pPr algn="ctr"/>
            <a:r>
              <a:rPr lang="en-US" sz="1400" dirty="0"/>
              <a:t>2-4:30</a:t>
            </a:r>
          </a:p>
        </p:txBody>
      </p:sp>
      <p:sp>
        <p:nvSpPr>
          <p:cNvPr id="20" name="Oval 19">
            <a:extLst>
              <a:ext uri="{FF2B5EF4-FFF2-40B4-BE49-F238E27FC236}">
                <a16:creationId xmlns:a16="http://schemas.microsoft.com/office/drawing/2014/main" id="{70E207DF-5548-A24A-A419-F5696FAE3F6D}"/>
              </a:ext>
            </a:extLst>
          </p:cNvPr>
          <p:cNvSpPr/>
          <p:nvPr/>
        </p:nvSpPr>
        <p:spPr>
          <a:xfrm>
            <a:off x="5867400" y="2784152"/>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ORD-CHO</a:t>
            </a:r>
          </a:p>
          <a:p>
            <a:pPr algn="ctr"/>
            <a:r>
              <a:rPr lang="en-US" sz="1400" dirty="0"/>
              <a:t>6-7</a:t>
            </a:r>
          </a:p>
        </p:txBody>
      </p:sp>
      <p:sp>
        <p:nvSpPr>
          <p:cNvPr id="24" name="Oval 23">
            <a:extLst>
              <a:ext uri="{FF2B5EF4-FFF2-40B4-BE49-F238E27FC236}">
                <a16:creationId xmlns:a16="http://schemas.microsoft.com/office/drawing/2014/main" id="{AAAE098F-651F-DE48-AFD8-4E32EBD9DD62}"/>
              </a:ext>
            </a:extLst>
          </p:cNvPr>
          <p:cNvSpPr/>
          <p:nvPr/>
        </p:nvSpPr>
        <p:spPr>
          <a:xfrm>
            <a:off x="5867400" y="388620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CHA-CHO</a:t>
            </a:r>
          </a:p>
          <a:p>
            <a:pPr algn="ctr"/>
            <a:r>
              <a:rPr lang="en-US" sz="1400" dirty="0"/>
              <a:t>5-5:45</a:t>
            </a:r>
          </a:p>
        </p:txBody>
      </p:sp>
      <p:cxnSp>
        <p:nvCxnSpPr>
          <p:cNvPr id="25" name="Straight Arrow Connector 24">
            <a:extLst>
              <a:ext uri="{FF2B5EF4-FFF2-40B4-BE49-F238E27FC236}">
                <a16:creationId xmlns:a16="http://schemas.microsoft.com/office/drawing/2014/main" id="{BD67D912-094E-8545-B7E3-632E017702C0}"/>
              </a:ext>
            </a:extLst>
          </p:cNvPr>
          <p:cNvCxnSpPr>
            <a:cxnSpLocks/>
            <a:stCxn id="2" idx="6"/>
            <a:endCxn id="20" idx="2"/>
          </p:cNvCxnSpPr>
          <p:nvPr/>
        </p:nvCxnSpPr>
        <p:spPr>
          <a:xfrm>
            <a:off x="1828800" y="3156438"/>
            <a:ext cx="4038600" cy="84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3B8F9DD-E6D7-AD45-A784-1F497FA4C39B}"/>
              </a:ext>
            </a:extLst>
          </p:cNvPr>
          <p:cNvCxnSpPr>
            <a:cxnSpLocks/>
            <a:stCxn id="16" idx="7"/>
            <a:endCxn id="20" idx="3"/>
          </p:cNvCxnSpPr>
          <p:nvPr/>
        </p:nvCxnSpPr>
        <p:spPr>
          <a:xfrm flipV="1">
            <a:off x="1707740" y="3564641"/>
            <a:ext cx="4315889" cy="534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9032AD0-3A11-104C-84DB-C11E61F187D3}"/>
              </a:ext>
            </a:extLst>
          </p:cNvPr>
          <p:cNvCxnSpPr>
            <a:cxnSpLocks/>
            <a:stCxn id="19" idx="7"/>
            <a:endCxn id="24" idx="3"/>
          </p:cNvCxnSpPr>
          <p:nvPr/>
        </p:nvCxnSpPr>
        <p:spPr>
          <a:xfrm flipV="1">
            <a:off x="5711171" y="4666689"/>
            <a:ext cx="312458" cy="801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CDC0384-71C8-8E44-AE29-90F715AE011B}"/>
              </a:ext>
            </a:extLst>
          </p:cNvPr>
          <p:cNvSpPr txBox="1"/>
          <p:nvPr/>
        </p:nvSpPr>
        <p:spPr>
          <a:xfrm>
            <a:off x="609600" y="2590800"/>
            <a:ext cx="381000" cy="369332"/>
          </a:xfrm>
          <a:prstGeom prst="rect">
            <a:avLst/>
          </a:prstGeom>
          <a:noFill/>
        </p:spPr>
        <p:txBody>
          <a:bodyPr wrap="square" rtlCol="0">
            <a:spAutoFit/>
          </a:bodyPr>
          <a:lstStyle/>
          <a:p>
            <a:r>
              <a:rPr lang="en-US" b="1" dirty="0"/>
              <a:t>S</a:t>
            </a:r>
          </a:p>
        </p:txBody>
      </p:sp>
      <p:sp>
        <p:nvSpPr>
          <p:cNvPr id="30" name="TextBox 29">
            <a:extLst>
              <a:ext uri="{FF2B5EF4-FFF2-40B4-BE49-F238E27FC236}">
                <a16:creationId xmlns:a16="http://schemas.microsoft.com/office/drawing/2014/main" id="{191888AE-DF26-BF45-98B8-F585C5DF126E}"/>
              </a:ext>
            </a:extLst>
          </p:cNvPr>
          <p:cNvSpPr txBox="1"/>
          <p:nvPr/>
        </p:nvSpPr>
        <p:spPr>
          <a:xfrm>
            <a:off x="685800" y="3821668"/>
            <a:ext cx="381000" cy="369332"/>
          </a:xfrm>
          <a:prstGeom prst="rect">
            <a:avLst/>
          </a:prstGeom>
          <a:noFill/>
        </p:spPr>
        <p:txBody>
          <a:bodyPr wrap="square" rtlCol="0">
            <a:spAutoFit/>
          </a:bodyPr>
          <a:lstStyle/>
          <a:p>
            <a:r>
              <a:rPr lang="en-US" b="1" dirty="0"/>
              <a:t>S</a:t>
            </a:r>
          </a:p>
        </p:txBody>
      </p:sp>
      <p:sp>
        <p:nvSpPr>
          <p:cNvPr id="31" name="TextBox 30">
            <a:extLst>
              <a:ext uri="{FF2B5EF4-FFF2-40B4-BE49-F238E27FC236}">
                <a16:creationId xmlns:a16="http://schemas.microsoft.com/office/drawing/2014/main" id="{682FC4DD-48E3-B34B-8C1F-F6DF64A888A6}"/>
              </a:ext>
            </a:extLst>
          </p:cNvPr>
          <p:cNvSpPr txBox="1"/>
          <p:nvPr/>
        </p:nvSpPr>
        <p:spPr>
          <a:xfrm>
            <a:off x="6858000" y="3886200"/>
            <a:ext cx="381000" cy="369332"/>
          </a:xfrm>
          <a:prstGeom prst="rect">
            <a:avLst/>
          </a:prstGeom>
          <a:noFill/>
        </p:spPr>
        <p:txBody>
          <a:bodyPr wrap="square" rtlCol="0">
            <a:spAutoFit/>
          </a:bodyPr>
          <a:lstStyle/>
          <a:p>
            <a:r>
              <a:rPr lang="en-US" b="1" dirty="0"/>
              <a:t>D</a:t>
            </a:r>
          </a:p>
        </p:txBody>
      </p:sp>
      <p:sp>
        <p:nvSpPr>
          <p:cNvPr id="32" name="TextBox 31">
            <a:extLst>
              <a:ext uri="{FF2B5EF4-FFF2-40B4-BE49-F238E27FC236}">
                <a16:creationId xmlns:a16="http://schemas.microsoft.com/office/drawing/2014/main" id="{303E0E51-02F7-C54A-8C1B-866830443D93}"/>
              </a:ext>
            </a:extLst>
          </p:cNvPr>
          <p:cNvSpPr txBox="1"/>
          <p:nvPr/>
        </p:nvSpPr>
        <p:spPr>
          <a:xfrm>
            <a:off x="6705600" y="2590800"/>
            <a:ext cx="381000" cy="369332"/>
          </a:xfrm>
          <a:prstGeom prst="rect">
            <a:avLst/>
          </a:prstGeom>
          <a:noFill/>
        </p:spPr>
        <p:txBody>
          <a:bodyPr wrap="square" rtlCol="0">
            <a:spAutoFit/>
          </a:bodyPr>
          <a:lstStyle/>
          <a:p>
            <a:r>
              <a:rPr lang="en-US" b="1" dirty="0"/>
              <a:t>D</a:t>
            </a:r>
          </a:p>
        </p:txBody>
      </p:sp>
      <p:sp>
        <p:nvSpPr>
          <p:cNvPr id="33" name="TextBox 32">
            <a:extLst>
              <a:ext uri="{FF2B5EF4-FFF2-40B4-BE49-F238E27FC236}">
                <a16:creationId xmlns:a16="http://schemas.microsoft.com/office/drawing/2014/main" id="{A0701027-B798-004D-8E3F-A6A0C7DAB17F}"/>
              </a:ext>
            </a:extLst>
          </p:cNvPr>
          <p:cNvSpPr txBox="1"/>
          <p:nvPr/>
        </p:nvSpPr>
        <p:spPr>
          <a:xfrm>
            <a:off x="3352800" y="2895600"/>
            <a:ext cx="1223029" cy="307777"/>
          </a:xfrm>
          <a:prstGeom prst="rect">
            <a:avLst/>
          </a:prstGeom>
          <a:noFill/>
        </p:spPr>
        <p:txBody>
          <a:bodyPr wrap="square" rtlCol="0">
            <a:spAutoFit/>
          </a:bodyPr>
          <a:lstStyle/>
          <a:p>
            <a:r>
              <a:rPr lang="en-US" sz="1400" i="1" dirty="0"/>
              <a:t>3.5 hours</a:t>
            </a:r>
          </a:p>
        </p:txBody>
      </p:sp>
      <p:sp>
        <p:nvSpPr>
          <p:cNvPr id="34" name="TextBox 33">
            <a:extLst>
              <a:ext uri="{FF2B5EF4-FFF2-40B4-BE49-F238E27FC236}">
                <a16:creationId xmlns:a16="http://schemas.microsoft.com/office/drawing/2014/main" id="{E2550B51-DE90-AF4C-8ABA-DC2C5849D944}"/>
              </a:ext>
            </a:extLst>
          </p:cNvPr>
          <p:cNvSpPr txBox="1"/>
          <p:nvPr/>
        </p:nvSpPr>
        <p:spPr>
          <a:xfrm>
            <a:off x="2895600" y="3581400"/>
            <a:ext cx="1223029" cy="307777"/>
          </a:xfrm>
          <a:prstGeom prst="rect">
            <a:avLst/>
          </a:prstGeom>
          <a:noFill/>
        </p:spPr>
        <p:txBody>
          <a:bodyPr wrap="square" rtlCol="0">
            <a:spAutoFit/>
          </a:bodyPr>
          <a:lstStyle/>
          <a:p>
            <a:r>
              <a:rPr lang="en-US" sz="1400" i="1" dirty="0"/>
              <a:t>8.5 hours</a:t>
            </a:r>
          </a:p>
        </p:txBody>
      </p:sp>
      <p:sp>
        <p:nvSpPr>
          <p:cNvPr id="35" name="TextBox 34">
            <a:extLst>
              <a:ext uri="{FF2B5EF4-FFF2-40B4-BE49-F238E27FC236}">
                <a16:creationId xmlns:a16="http://schemas.microsoft.com/office/drawing/2014/main" id="{154CA0B1-85CF-F04C-8393-2CE3CD2D7617}"/>
              </a:ext>
            </a:extLst>
          </p:cNvPr>
          <p:cNvSpPr txBox="1"/>
          <p:nvPr/>
        </p:nvSpPr>
        <p:spPr>
          <a:xfrm>
            <a:off x="5105400" y="4800600"/>
            <a:ext cx="1223029" cy="307777"/>
          </a:xfrm>
          <a:prstGeom prst="rect">
            <a:avLst/>
          </a:prstGeom>
          <a:noFill/>
        </p:spPr>
        <p:txBody>
          <a:bodyPr wrap="square" rtlCol="0">
            <a:spAutoFit/>
          </a:bodyPr>
          <a:lstStyle/>
          <a:p>
            <a:r>
              <a:rPr lang="en-US" sz="1400" i="1" dirty="0"/>
              <a:t>0.5 hours</a:t>
            </a:r>
          </a:p>
        </p:txBody>
      </p:sp>
      <p:sp>
        <p:nvSpPr>
          <p:cNvPr id="36" name="TextBox 35">
            <a:extLst>
              <a:ext uri="{FF2B5EF4-FFF2-40B4-BE49-F238E27FC236}">
                <a16:creationId xmlns:a16="http://schemas.microsoft.com/office/drawing/2014/main" id="{25FED4C5-6768-7A4C-B406-D4BE9DDD70E9}"/>
              </a:ext>
            </a:extLst>
          </p:cNvPr>
          <p:cNvSpPr txBox="1"/>
          <p:nvPr/>
        </p:nvSpPr>
        <p:spPr>
          <a:xfrm>
            <a:off x="2480329" y="5357492"/>
            <a:ext cx="381000" cy="369332"/>
          </a:xfrm>
          <a:prstGeom prst="rect">
            <a:avLst/>
          </a:prstGeom>
          <a:noFill/>
        </p:spPr>
        <p:txBody>
          <a:bodyPr wrap="square" rtlCol="0">
            <a:spAutoFit/>
          </a:bodyPr>
          <a:lstStyle/>
          <a:p>
            <a:r>
              <a:rPr lang="en-US" b="1" dirty="0"/>
              <a:t>S</a:t>
            </a:r>
          </a:p>
        </p:txBody>
      </p:sp>
      <p:sp>
        <p:nvSpPr>
          <p:cNvPr id="37" name="Oval 36">
            <a:extLst>
              <a:ext uri="{FF2B5EF4-FFF2-40B4-BE49-F238E27FC236}">
                <a16:creationId xmlns:a16="http://schemas.microsoft.com/office/drawing/2014/main" id="{001E7FDB-9EC0-4149-A676-50668FA363EC}"/>
              </a:ext>
            </a:extLst>
          </p:cNvPr>
          <p:cNvSpPr/>
          <p:nvPr/>
        </p:nvSpPr>
        <p:spPr>
          <a:xfrm>
            <a:off x="2667000" y="5334000"/>
            <a:ext cx="1066800" cy="914400"/>
          </a:xfrm>
          <a:prstGeom prst="ellipse">
            <a:avLst/>
          </a:prstGeom>
          <a:ln>
            <a:headEnd type="none" w="med" len="med"/>
            <a:tailEnd type="none" w="med" len="med"/>
          </a:ln>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1400" dirty="0"/>
              <a:t>LAX-DFW</a:t>
            </a:r>
          </a:p>
          <a:p>
            <a:pPr algn="ctr"/>
            <a:r>
              <a:rPr lang="en-US" sz="1400" dirty="0"/>
              <a:t>10-1:30</a:t>
            </a:r>
          </a:p>
        </p:txBody>
      </p:sp>
      <p:cxnSp>
        <p:nvCxnSpPr>
          <p:cNvPr id="38" name="Straight Arrow Connector 37">
            <a:extLst>
              <a:ext uri="{FF2B5EF4-FFF2-40B4-BE49-F238E27FC236}">
                <a16:creationId xmlns:a16="http://schemas.microsoft.com/office/drawing/2014/main" id="{40674023-0E6A-F643-A433-B8D9425A4FC3}"/>
              </a:ext>
            </a:extLst>
          </p:cNvPr>
          <p:cNvCxnSpPr>
            <a:cxnSpLocks/>
            <a:stCxn id="37" idx="6"/>
            <a:endCxn id="19" idx="2"/>
          </p:cNvCxnSpPr>
          <p:nvPr/>
        </p:nvCxnSpPr>
        <p:spPr>
          <a:xfrm>
            <a:off x="3733800" y="5791200"/>
            <a:ext cx="1066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00C5606-74F4-5C47-9743-153452AAC834}"/>
              </a:ext>
            </a:extLst>
          </p:cNvPr>
          <p:cNvSpPr txBox="1"/>
          <p:nvPr/>
        </p:nvSpPr>
        <p:spPr>
          <a:xfrm>
            <a:off x="3810000" y="5486400"/>
            <a:ext cx="1223029" cy="307777"/>
          </a:xfrm>
          <a:prstGeom prst="rect">
            <a:avLst/>
          </a:prstGeom>
          <a:noFill/>
        </p:spPr>
        <p:txBody>
          <a:bodyPr wrap="square" rtlCol="0">
            <a:spAutoFit/>
          </a:bodyPr>
          <a:lstStyle/>
          <a:p>
            <a:r>
              <a:rPr lang="en-US" sz="1400" i="1" dirty="0"/>
              <a:t>0.5 hours</a:t>
            </a:r>
          </a:p>
        </p:txBody>
      </p:sp>
      <p:sp>
        <p:nvSpPr>
          <p:cNvPr id="23" name="Rectangle 3">
            <a:extLst>
              <a:ext uri="{FF2B5EF4-FFF2-40B4-BE49-F238E27FC236}">
                <a16:creationId xmlns:a16="http://schemas.microsoft.com/office/drawing/2014/main" id="{93AB36EC-5AA6-644E-83A4-6CFB6E14A23B}"/>
              </a:ext>
            </a:extLst>
          </p:cNvPr>
          <p:cNvSpPr txBox="1">
            <a:spLocks noChangeArrowheads="1"/>
          </p:cNvSpPr>
          <p:nvPr>
            <p:custDataLst>
              <p:tags r:id="rId3"/>
            </p:custDataLst>
          </p:nvPr>
        </p:nvSpPr>
        <p:spPr>
          <a:xfrm>
            <a:off x="7965830" y="2895600"/>
            <a:ext cx="3768969" cy="3657600"/>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90000"/>
              </a:lnSpc>
              <a:buFont typeface="Arial" panose="020B0604020202020204" pitchFamily="34" charset="0"/>
              <a:buNone/>
            </a:pPr>
            <a:r>
              <a:rPr lang="en-US" altLang="en-US" sz="2000" dirty="0">
                <a:ea typeface="ＭＳ Ｐゴシック" panose="020B0600070205080204" pitchFamily="34" charset="-128"/>
              </a:rPr>
              <a:t>Better, but still </a:t>
            </a:r>
            <a:r>
              <a:rPr lang="en-US" altLang="en-US" sz="2000" b="1" i="1" u="sng" dirty="0">
                <a:ea typeface="ＭＳ Ｐゴシック" panose="020B0600070205080204" pitchFamily="34" charset="-128"/>
              </a:rPr>
              <a:t>some issues</a:t>
            </a:r>
            <a:r>
              <a:rPr lang="en-US" altLang="en-US" sz="2000" dirty="0">
                <a:ea typeface="ＭＳ Ｐゴシック" panose="020B0600070205080204" pitchFamily="34" charset="-128"/>
              </a:rPr>
              <a:t>:</a:t>
            </a:r>
          </a:p>
          <a:p>
            <a:pPr marL="0" indent="0">
              <a:lnSpc>
                <a:spcPct val="90000"/>
              </a:lnSpc>
              <a:buFont typeface="Arial" panose="020B0604020202020204" pitchFamily="34" charset="0"/>
              <a:buNone/>
            </a:pPr>
            <a:endParaRPr lang="en-US" altLang="en-US" sz="2000" dirty="0">
              <a:ea typeface="ＭＳ Ｐゴシック" panose="020B0600070205080204" pitchFamily="34" charset="-128"/>
            </a:endParaRPr>
          </a:p>
          <a:p>
            <a:pPr marL="0" indent="0">
              <a:lnSpc>
                <a:spcPct val="90000"/>
              </a:lnSpc>
              <a:buFont typeface="Arial" panose="020B0604020202020204" pitchFamily="34" charset="0"/>
              <a:buNone/>
            </a:pPr>
            <a:r>
              <a:rPr lang="en-US" altLang="en-US" sz="2000" dirty="0">
                <a:ea typeface="ＭＳ Ｐゴシック" panose="020B0600070205080204" pitchFamily="34" charset="-128"/>
              </a:rPr>
              <a:t>Multiple start and destination nodes. Would need to alter Dijkstra’s to run multiple times from each starting point. </a:t>
            </a:r>
          </a:p>
          <a:p>
            <a:pPr marL="0" indent="0">
              <a:lnSpc>
                <a:spcPct val="90000"/>
              </a:lnSpc>
              <a:buFont typeface="Arial" panose="020B0604020202020204" pitchFamily="34" charset="0"/>
              <a:buNone/>
            </a:pPr>
            <a:endParaRPr lang="en-US" altLang="en-US" sz="2000" dirty="0">
              <a:ea typeface="ＭＳ Ｐゴシック" panose="020B0600070205080204" pitchFamily="34" charset="-128"/>
            </a:endParaRPr>
          </a:p>
          <a:p>
            <a:pPr marL="0" indent="0">
              <a:lnSpc>
                <a:spcPct val="90000"/>
              </a:lnSpc>
              <a:buFont typeface="Arial" panose="020B0604020202020204" pitchFamily="34" charset="0"/>
              <a:buNone/>
            </a:pPr>
            <a:r>
              <a:rPr lang="en-US" altLang="en-US" sz="2000" dirty="0">
                <a:ea typeface="ＭＳ Ｐゴシック" panose="020B0600070205080204" pitchFamily="34" charset="-128"/>
              </a:rPr>
              <a:t>Can we make this even better?</a:t>
            </a:r>
          </a:p>
        </p:txBody>
      </p:sp>
    </p:spTree>
    <p:extLst>
      <p:ext uri="{BB962C8B-B14F-4D97-AF65-F5344CB8AC3E}">
        <p14:creationId xmlns:p14="http://schemas.microsoft.com/office/powerpoint/2010/main" val="3735102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CS4102-SlimGra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S4102-SlimGray" id="{0C9D6FD0-6105-1D4A-B9A3-9200ED4C5EEE}" vid="{94664388-EB31-D042-8A81-6F2F7AEB9E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CS4102-SlimGray</Template>
  <TotalTime>0</TotalTime>
  <Words>1681</Words>
  <Application>Microsoft Office PowerPoint</Application>
  <PresentationFormat>Widescreen</PresentationFormat>
  <Paragraphs>263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Helvetica Neue Thin</vt:lpstr>
      <vt:lpstr>CS4102-SlimGray</vt:lpstr>
      <vt:lpstr>Graphs: Sample Problems</vt:lpstr>
      <vt:lpstr>Problem 1: Airline Flights</vt:lpstr>
      <vt:lpstr>Problem Description!</vt:lpstr>
      <vt:lpstr>Problem Description!</vt:lpstr>
      <vt:lpstr>Possible Solution</vt:lpstr>
      <vt:lpstr>Possible Solution</vt:lpstr>
      <vt:lpstr>Possible Solution</vt:lpstr>
      <vt:lpstr>Possible Solution</vt:lpstr>
      <vt:lpstr>Possible Solution</vt:lpstr>
      <vt:lpstr>Possible Solution</vt:lpstr>
      <vt:lpstr>Problem 2: Water Jugs</vt:lpstr>
      <vt:lpstr>Problem Description!</vt:lpstr>
      <vt:lpstr>Problem Description!</vt:lpstr>
      <vt:lpstr>Problem Representation!</vt:lpstr>
      <vt:lpstr>Problem Representation!</vt:lpstr>
      <vt:lpstr>Problem Solution!</vt:lpstr>
      <vt:lpstr>Problem Solution!</vt:lpstr>
      <vt:lpstr>Lesson Summary</vt:lpstr>
      <vt:lpstr>Key Takeaways!</vt:lpstr>
    </vt:vector>
  </TitlesOfParts>
  <Company>UVA SEAS Computer Science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njb2b</dc:creator>
  <cp:lastModifiedBy>David Blaser</cp:lastModifiedBy>
  <cp:revision>3223</cp:revision>
  <cp:lastPrinted>2020-04-22T19:51:18Z</cp:lastPrinted>
  <dcterms:created xsi:type="dcterms:W3CDTF">2017-08-21T20:54:06Z</dcterms:created>
  <dcterms:modified xsi:type="dcterms:W3CDTF">2022-09-16T18:26:39Z</dcterms:modified>
</cp:coreProperties>
</file>