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ppt/tags/tag67.xml" ContentType="application/vnd.openxmlformats-officedocument.presentationml.tags+xml"/>
  <Override PartName="/ppt/tags/tag69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2.xml" ContentType="application/vnd.openxmlformats-officedocument.presentationml.tags+xml"/>
  <Override PartName="/ppt/tags/tag64.xml" ContentType="application/vnd.openxmlformats-officedocument.presentationml.tags+xml"/>
  <Override PartName="/ppt/tags/tag66.xml" ContentType="application/vnd.openxmlformats-officedocument.presentationml.tags+xml"/>
  <Override PartName="/ppt/tags/tag68.xml" ContentType="application/vnd.openxmlformats-officedocument.presentationml.tags+xml"/>
  <Override PartName="/ppt/tags/tag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12" r:id="rId2"/>
    <p:sldId id="541" r:id="rId3"/>
    <p:sldId id="419" r:id="rId4"/>
    <p:sldId id="598" r:id="rId5"/>
    <p:sldId id="421" r:id="rId6"/>
    <p:sldId id="610" r:id="rId7"/>
    <p:sldId id="611" r:id="rId8"/>
    <p:sldId id="612" r:id="rId9"/>
    <p:sldId id="601" r:id="rId10"/>
    <p:sldId id="602" r:id="rId11"/>
    <p:sldId id="603" r:id="rId12"/>
    <p:sldId id="604" r:id="rId13"/>
    <p:sldId id="605" r:id="rId14"/>
    <p:sldId id="606" r:id="rId15"/>
    <p:sldId id="577" r:id="rId16"/>
    <p:sldId id="562" r:id="rId17"/>
    <p:sldId id="613" r:id="rId18"/>
    <p:sldId id="614" r:id="rId19"/>
    <p:sldId id="615" r:id="rId20"/>
    <p:sldId id="423" r:id="rId21"/>
    <p:sldId id="592" r:id="rId22"/>
    <p:sldId id="578" r:id="rId23"/>
    <p:sldId id="561" r:id="rId24"/>
    <p:sldId id="579" r:id="rId25"/>
    <p:sldId id="599" r:id="rId26"/>
    <p:sldId id="429" r:id="rId27"/>
    <p:sldId id="430" r:id="rId28"/>
    <p:sldId id="600" r:id="rId29"/>
    <p:sldId id="575" r:id="rId30"/>
    <p:sldId id="576" r:id="rId31"/>
    <p:sldId id="573" r:id="rId32"/>
    <p:sldId id="476" r:id="rId33"/>
    <p:sldId id="607" r:id="rId34"/>
    <p:sldId id="595" r:id="rId35"/>
    <p:sldId id="581" r:id="rId36"/>
    <p:sldId id="596" r:id="rId37"/>
    <p:sldId id="582" r:id="rId38"/>
    <p:sldId id="597" r:id="rId39"/>
    <p:sldId id="608" r:id="rId40"/>
    <p:sldId id="616" r:id="rId41"/>
    <p:sldId id="617" r:id="rId42"/>
    <p:sldId id="618" r:id="rId43"/>
  </p:sldIdLst>
  <p:sldSz cx="12192000" cy="6858000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8"/>
    <p:restoredTop sz="94982"/>
  </p:normalViewPr>
  <p:slideViewPr>
    <p:cSldViewPr snapToGrid="0" snapToObjects="1">
      <p:cViewPr varScale="1">
        <p:scale>
          <a:sx n="125" d="100"/>
          <a:sy n="125" d="100"/>
        </p:scale>
        <p:origin x="184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0.png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0.png"/><Relationship Id="rId4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70.png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.png"/><Relationship Id="rId2" Type="http://schemas.openxmlformats.org/officeDocument/2006/relationships/tags" Target="../tags/tag4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tags" Target="../tags/tag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4.png"/><Relationship Id="rId4" Type="http://schemas.openxmlformats.org/officeDocument/2006/relationships/tags" Target="../tags/tag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tags" Target="../tags/tag6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tags" Target="../tags/tag6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6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80.png"/><Relationship Id="rId4" Type="http://schemas.openxmlformats.org/officeDocument/2006/relationships/tags" Target="../tags/tag7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75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next slide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 - d		//as long as </a:t>
            </a:r>
            <a:r>
              <a:rPr lang="en-US"/>
              <a:t>d &gt;= 1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next slides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</a:t>
            </a:r>
            <a:r>
              <a:rPr lang="en-US" b="1" i="1" dirty="0"/>
              <a:t>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09800" y="2981326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6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2209800" y="2981326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1905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117600" y="1270000"/>
            <a:ext cx="10688320" cy="54521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r>
              <a:rPr lang="en-US" dirty="0"/>
              <a:t>We want to compare f(n) to 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 algn="l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/>
            <a:r>
              <a:rPr lang="en-US" dirty="0"/>
              <a:t>Compare f(n)=n to n</a:t>
            </a:r>
            <a:r>
              <a:rPr lang="en-US" baseline="30000" dirty="0"/>
              <a:t>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=1.77</m:t>
                        </m:r>
                      </m:e>
                    </m:func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1.77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  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</a:p>
              <a:p>
                <a:pPr marL="274320" lvl="1" indent="0">
                  <a:buNone/>
                </a:pPr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regularity: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7∗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ym typeface="Symbol" charset="2"/>
                  </a:rPr>
                  <a:t>				       				//YES</a:t>
                </a: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</a:t>
                </a:r>
                <a:r>
                  <a:rPr lang="en-US" dirty="0" err="1">
                    <a:sym typeface="Symbol" charset="2"/>
                  </a:rPr>
                  <a:t>nlogn</a:t>
                </a:r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ym typeface="Symbol" charset="2"/>
                  </a:rPr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=2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1: n^2</a:t>
                </a:r>
              </a:p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Symbol" charset="2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1 doesn’t apply because f(n)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e.g.,  n / log(n) !&lt;= n^0.99 for large n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01178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Case 3 does not apply!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=0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=1</m:t>
                    </m:r>
                  </m:oMath>
                </a14:m>
                <a:r>
                  <a:rPr lang="en-US" dirty="0">
                    <a:sym typeface="Symbol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3: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r>
                  <a:rPr lang="en-US" dirty="0">
                    <a:sym typeface="Symbol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    //YES 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5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charset="2"/>
                  </a:rPr>
                  <a:t>  (like </a:t>
                </a:r>
                <a:r>
                  <a:rPr lang="en-US" dirty="0" err="1">
                    <a:sym typeface="Symbol" charset="2"/>
                  </a:rPr>
                  <a:t>Mergesort</a:t>
                </a:r>
                <a:r>
                  <a:rPr lang="en-US" dirty="0">
                    <a:sym typeface="Symbol" charset="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Case 2: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Symbol" charset="2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:r>
                  <a:rPr lang="en-US" dirty="0">
                    <a:sym typeface="Symbol" charset="2"/>
                  </a:rPr>
                  <a:t>k = 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)</m:t>
                    </m:r>
                  </m:oMath>
                </a14:m>
                <a:endParaRPr lang="en-US" dirty="0">
                  <a:sym typeface="Symbol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ym typeface="Symbol" charset="2"/>
                  </a:rPr>
                  <a:t>	//NO! not </a:t>
                </a:r>
                <a:r>
                  <a:rPr lang="en-US" dirty="0" err="1">
                    <a:sym typeface="Symbol" charset="2"/>
                  </a:rPr>
                  <a:t>polynomially</a:t>
                </a:r>
                <a:r>
                  <a:rPr lang="en-US" dirty="0">
                    <a:sym typeface="Symbol" charset="2"/>
                  </a:rPr>
                  <a:t> smaller!</a:t>
                </a:r>
              </a:p>
              <a:p>
                <a:pPr lvl="1"/>
                <a:r>
                  <a:rPr lang="en-US" dirty="0">
                    <a:sym typeface="Symbol" charset="2"/>
                  </a:rPr>
                  <a:t>Master theorem cannot be used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772" t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54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</a:t>
            </a:r>
            <a:r>
              <a:rPr lang="en-US" dirty="0">
                <a:solidFill>
                  <a:srgbClr val="C00000"/>
                </a:solidFill>
              </a:rPr>
              <a:t>T(n/2)</a:t>
            </a:r>
            <a:r>
              <a:rPr lang="en-US" dirty="0"/>
              <a:t>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</a:t>
            </a:r>
            <a:r>
              <a:rPr lang="en-US" dirty="0">
                <a:solidFill>
                  <a:srgbClr val="C00000"/>
                </a:solidFill>
              </a:rPr>
              <a:t>2 * T(n/4) + n/2</a:t>
            </a:r>
            <a:r>
              <a:rPr lang="en-US" dirty="0"/>
              <a:t>] + n	//unroll one level</a:t>
            </a:r>
          </a:p>
          <a:p>
            <a:pPr marL="274320" lvl="1" indent="0">
              <a:buNone/>
            </a:pPr>
            <a:r>
              <a:rPr lang="en-US" dirty="0"/>
              <a:t>	= 4*</a:t>
            </a:r>
            <a:r>
              <a:rPr lang="en-US" dirty="0">
                <a:solidFill>
                  <a:srgbClr val="00B050"/>
                </a:solidFill>
              </a:rPr>
              <a:t>T(n/4)</a:t>
            </a:r>
            <a:r>
              <a:rPr lang="en-US" dirty="0"/>
              <a:t>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</a:t>
            </a:r>
            <a:r>
              <a:rPr lang="en-US" dirty="0">
                <a:solidFill>
                  <a:srgbClr val="00B050"/>
                </a:solidFill>
              </a:rPr>
              <a:t>2*T(n/8) + n/4</a:t>
            </a:r>
            <a:r>
              <a:rPr lang="en-US" dirty="0"/>
              <a:t>] + 2n	//unroll another level</a:t>
            </a:r>
          </a:p>
          <a:p>
            <a:pPr marL="274320" lvl="1" indent="0">
              <a:buNone/>
            </a:pPr>
            <a:r>
              <a:rPr lang="en-US" dirty="0"/>
              <a:t>	= 8*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T(n/8)</a:t>
            </a:r>
            <a:r>
              <a:rPr lang="en-US" dirty="0"/>
              <a:t>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2*T(n/16) + n/8</a:t>
            </a:r>
            <a:r>
              <a:rPr lang="en-US" dirty="0"/>
              <a:t>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37229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4937760"/>
              </a:xfrm>
              <a:blipFill>
                <a:blip r:embed="rId5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8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981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1981200" y="1219200"/>
                <a:ext cx="8553450" cy="5502910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5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31888</TotalTime>
  <Words>2855</Words>
  <Application>Microsoft Macintosh PowerPoint</Application>
  <PresentationFormat>Widescreen</PresentationFormat>
  <Paragraphs>363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Iteration or Substitution Method</vt:lpstr>
      <vt:lpstr>Iteration or 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Problems to Try</vt:lpstr>
      <vt:lpstr>Problems to Try</vt:lpstr>
      <vt:lpstr>Problems to Try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501</cp:revision>
  <cp:lastPrinted>2010-02-08T18:40:35Z</cp:lastPrinted>
  <dcterms:created xsi:type="dcterms:W3CDTF">2010-02-08T18:32:44Z</dcterms:created>
  <dcterms:modified xsi:type="dcterms:W3CDTF">2022-09-23T14:05:08Z</dcterms:modified>
</cp:coreProperties>
</file>