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19"/>
  </p:notesMasterIdLst>
  <p:handoutMasterIdLst>
    <p:handoutMasterId r:id="rId20"/>
  </p:handoutMasterIdLst>
  <p:sldIdLst>
    <p:sldId id="512" r:id="rId2"/>
    <p:sldId id="562" r:id="rId3"/>
    <p:sldId id="360" r:id="rId4"/>
    <p:sldId id="363" r:id="rId5"/>
    <p:sldId id="364" r:id="rId6"/>
    <p:sldId id="522" r:id="rId7"/>
    <p:sldId id="367" r:id="rId8"/>
    <p:sldId id="368" r:id="rId9"/>
    <p:sldId id="369" r:id="rId10"/>
    <p:sldId id="370" r:id="rId11"/>
    <p:sldId id="546" r:id="rId12"/>
    <p:sldId id="523" r:id="rId13"/>
    <p:sldId id="524" r:id="rId14"/>
    <p:sldId id="525" r:id="rId15"/>
    <p:sldId id="526" r:id="rId16"/>
    <p:sldId id="527" r:id="rId17"/>
    <p:sldId id="561" r:id="rId18"/>
  </p:sldIdLst>
  <p:sldSz cx="12192000" cy="6858000"/>
  <p:notesSz cx="7315200" cy="9601200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3"/>
    <p:restoredTop sz="94614"/>
  </p:normalViewPr>
  <p:slideViewPr>
    <p:cSldViewPr snapToGrid="0" snapToObjects="1">
      <p:cViewPr varScale="1">
        <p:scale>
          <a:sx n="135" d="100"/>
          <a:sy n="135" d="100"/>
        </p:scale>
        <p:origin x="89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9/1/22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9/1/22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9/1/22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9/1/22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Relationship Id="rId48" Type="http://schemas.openxmlformats.org/officeDocument/2006/relationships/slideLayout" Target="../slideLayouts/slideLayout2.xml"/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20" Type="http://schemas.openxmlformats.org/officeDocument/2006/relationships/tags" Target="../tags/tag21.xml"/><Relationship Id="rId41" Type="http://schemas.openxmlformats.org/officeDocument/2006/relationships/tags" Target="../tags/tag4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hyperlink" Target="http://www3.amherst.edu/~nstarr/puzzl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../media/image3.jpe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Strassen’s Algorithm and </a:t>
            </a:r>
            <a:r>
              <a:rPr lang="en-US" dirty="0" err="1"/>
              <a:t>Trominos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3100 – DSA2</a:t>
            </a:r>
          </a:p>
          <a:p>
            <a:r>
              <a:rPr lang="en-US" dirty="0"/>
              <a:t>Mark Floryan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the fastest?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pic>
        <p:nvPicPr>
          <p:cNvPr id="3076" name="Picture 4" descr="Image result for matrix multiplication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75" y="1143000"/>
            <a:ext cx="60540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72400" y="1828803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Best possible is unknown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3124203"/>
            <a:ext cx="228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May not even exist!</a:t>
            </a:r>
          </a:p>
        </p:txBody>
      </p:sp>
    </p:spTree>
    <p:extLst>
      <p:ext uri="{BB962C8B-B14F-4D97-AF65-F5344CB8AC3E}">
        <p14:creationId xmlns:p14="http://schemas.microsoft.com/office/powerpoint/2010/main" val="31039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9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Next Example: Trominos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560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Tiling problems</a:t>
            </a:r>
          </a:p>
          <a:p>
            <a:pPr lvl="1"/>
            <a:r>
              <a:rPr lang="en-US" dirty="0"/>
              <a:t>For us, a game:  </a:t>
            </a:r>
            <a:r>
              <a:rPr lang="en-US" dirty="0" err="1"/>
              <a:t>Trominos</a:t>
            </a:r>
            <a:endParaRPr lang="en-US" dirty="0"/>
          </a:p>
          <a:p>
            <a:pPr lvl="1"/>
            <a:r>
              <a:rPr lang="en-US" dirty="0"/>
              <a:t>In “real” life: serious tiling problems regarding component layout on VLSI chips</a:t>
            </a:r>
          </a:p>
          <a:p>
            <a:r>
              <a:rPr lang="en-US" dirty="0"/>
              <a:t>Definitions</a:t>
            </a:r>
          </a:p>
          <a:p>
            <a:pPr lvl="1"/>
            <a:r>
              <a:rPr lang="en-US" dirty="0" err="1"/>
              <a:t>Tromino</a:t>
            </a:r>
            <a:endParaRPr lang="en-US" dirty="0"/>
          </a:p>
          <a:p>
            <a:pPr lvl="1"/>
            <a:r>
              <a:rPr lang="en-US" dirty="0"/>
              <a:t>A deficient board</a:t>
            </a:r>
          </a:p>
          <a:p>
            <a:pPr lvl="2"/>
            <a:r>
              <a:rPr lang="en-US" dirty="0"/>
              <a:t>n x n where n = 2</a:t>
            </a:r>
            <a:r>
              <a:rPr lang="en-US" baseline="30000" dirty="0"/>
              <a:t>k</a:t>
            </a:r>
          </a:p>
          <a:p>
            <a:pPr lvl="2"/>
            <a:r>
              <a:rPr lang="en-US" dirty="0"/>
              <a:t>exactly one square missing</a:t>
            </a:r>
          </a:p>
          <a:p>
            <a:r>
              <a:rPr lang="en-US" dirty="0"/>
              <a:t>Problem statement:</a:t>
            </a:r>
          </a:p>
          <a:p>
            <a:pPr lvl="1"/>
            <a:r>
              <a:rPr lang="en-US" dirty="0"/>
              <a:t>Given a deficient board, tile it with </a:t>
            </a:r>
            <a:r>
              <a:rPr lang="en-US" dirty="0" err="1"/>
              <a:t>trominos</a:t>
            </a:r>
            <a:endParaRPr lang="en-US" dirty="0"/>
          </a:p>
          <a:p>
            <a:pPr lvl="2"/>
            <a:r>
              <a:rPr lang="en-US" dirty="0"/>
              <a:t>Exact covering, no overlap</a:t>
            </a:r>
          </a:p>
        </p:txBody>
      </p:sp>
      <p:grpSp>
        <p:nvGrpSpPr>
          <p:cNvPr id="2" name="Group 5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6248230" y="3221774"/>
            <a:ext cx="457200" cy="457200"/>
            <a:chOff x="1296" y="864"/>
            <a:chExt cx="288" cy="288"/>
          </a:xfrm>
        </p:grpSpPr>
        <p:sp>
          <p:nvSpPr>
            <p:cNvPr id="25643" name="Rectangle 6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4" name="Rectangle 7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5" name="Rectangle 8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6" name="Rectangle 9"/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7" name="Line 10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8" name="Line 11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965905" y="4096487"/>
            <a:ext cx="914400" cy="914400"/>
            <a:chOff x="1680" y="1056"/>
            <a:chExt cx="576" cy="576"/>
          </a:xfrm>
        </p:grpSpPr>
        <p:sp>
          <p:nvSpPr>
            <p:cNvPr id="25627" name="Rectangle 13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680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8" name="Rectangle 14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680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9" name="Rectangle 1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824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0" name="Rectangle 16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824" y="1200"/>
              <a:ext cx="144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/>
              <a:endParaRPr lang="en-US"/>
            </a:p>
          </p:txBody>
        </p:sp>
        <p:sp>
          <p:nvSpPr>
            <p:cNvPr id="25631" name="Rectangle 17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968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2" name="Rectangle 18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968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3" name="Rectangle 1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112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4" name="Rectangle 20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112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5" name="Rectangle 21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680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6" name="Rectangle 2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680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7" name="Rectangle 23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824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8" name="Rectangle 24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1824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39" name="Rectangle 25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968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0" name="Rectangle 26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1968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1" name="Rectangle 27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112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42" name="Rectangle 2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112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 rot="-5400000">
            <a:off x="7029280" y="3221774"/>
            <a:ext cx="457200" cy="457200"/>
            <a:chOff x="1296" y="864"/>
            <a:chExt cx="288" cy="288"/>
          </a:xfrm>
        </p:grpSpPr>
        <p:sp>
          <p:nvSpPr>
            <p:cNvPr id="25621" name="Rectangle 3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2" name="Rectangle 31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3" name="Rectangle 32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4" name="Rectangle 33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5" name="Line 34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6" name="Line 35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5" name="Group 36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 rot="10800000">
            <a:off x="7737305" y="3221774"/>
            <a:ext cx="457200" cy="457200"/>
            <a:chOff x="1296" y="864"/>
            <a:chExt cx="288" cy="288"/>
          </a:xfrm>
        </p:grpSpPr>
        <p:sp>
          <p:nvSpPr>
            <p:cNvPr id="25615" name="Rectangle 3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6" name="Rectangle 3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7" name="Rectangle 39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8" name="Rectangle 4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9" name="Line 4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20" name="Line 4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  <p:grpSp>
        <p:nvGrpSpPr>
          <p:cNvPr id="6" name="Group 43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 rot="5400000">
            <a:off x="8423105" y="3221774"/>
            <a:ext cx="457200" cy="457200"/>
            <a:chOff x="1296" y="864"/>
            <a:chExt cx="288" cy="288"/>
          </a:xfrm>
        </p:grpSpPr>
        <p:sp>
          <p:nvSpPr>
            <p:cNvPr id="25609" name="Rectangle 44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96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0" name="Rectangle 4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296" y="100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1" name="Rectangle 46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40" y="86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2" name="Rectangle 4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296" y="991"/>
              <a:ext cx="144" cy="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3" name="Line 48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29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  <p:sp>
          <p:nvSpPr>
            <p:cNvPr id="25614" name="Line 49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440" y="864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430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Trominos: Playing the Game, Strategy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Java app for </a:t>
            </a:r>
            <a:r>
              <a:rPr lang="en-US" dirty="0" err="1"/>
              <a:t>Trominos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4"/>
              </a:rPr>
              <a:t>http://www3.amherst.edu/~nstarr/puzzle.html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can we approach this problem using Divide and Conquer?</a:t>
            </a:r>
          </a:p>
          <a:p>
            <a:r>
              <a:rPr lang="en-US" dirty="0"/>
              <a:t>Small solutions: Can we solve them directly?</a:t>
            </a:r>
          </a:p>
          <a:p>
            <a:pPr lvl="1"/>
            <a:r>
              <a:rPr lang="en-US" dirty="0"/>
              <a:t>Yes:  2 x 2 board</a:t>
            </a:r>
          </a:p>
          <a:p>
            <a:r>
              <a:rPr lang="en-US" dirty="0"/>
              <a:t>Next larger problem:  4 x 4 board</a:t>
            </a:r>
          </a:p>
          <a:p>
            <a:pPr lvl="1"/>
            <a:r>
              <a:rPr lang="en-US" dirty="0"/>
              <a:t>Hmm, need to divide it</a:t>
            </a:r>
          </a:p>
          <a:p>
            <a:pPr lvl="1"/>
            <a:r>
              <a:rPr lang="en-US" dirty="0"/>
              <a:t>Four 2 x 2 boards</a:t>
            </a:r>
          </a:p>
          <a:p>
            <a:pPr lvl="1"/>
            <a:r>
              <a:rPr lang="en-US" dirty="0"/>
              <a:t>Only one of these four has the missing square</a:t>
            </a:r>
          </a:p>
          <a:p>
            <a:pPr lvl="2"/>
            <a:r>
              <a:rPr lang="en-US" dirty="0"/>
              <a:t>Solve it directly!</a:t>
            </a:r>
          </a:p>
          <a:p>
            <a:pPr lvl="1"/>
            <a:r>
              <a:rPr lang="en-US" dirty="0"/>
              <a:t>What about the other three?</a:t>
            </a:r>
          </a:p>
        </p:txBody>
      </p:sp>
    </p:spTree>
    <p:extLst>
      <p:ext uri="{BB962C8B-B14F-4D97-AF65-F5344CB8AC3E}">
        <p14:creationId xmlns:p14="http://schemas.microsoft.com/office/powerpoint/2010/main" val="1151818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Trominos: Key to the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Place one </a:t>
            </a:r>
            <a:r>
              <a:rPr lang="en-US" dirty="0" err="1"/>
              <a:t>tromino</a:t>
            </a:r>
            <a:r>
              <a:rPr lang="en-US" dirty="0"/>
              <a:t> where three 2 x 2 boards connect</a:t>
            </a:r>
          </a:p>
          <a:p>
            <a:pPr lvl="1"/>
            <a:r>
              <a:rPr lang="en-US" dirty="0"/>
              <a:t>You now have three 2 x 2 deficient boards</a:t>
            </a:r>
          </a:p>
          <a:p>
            <a:pPr lvl="1"/>
            <a:r>
              <a:rPr lang="en-US" dirty="0"/>
              <a:t>Solve directly!</a:t>
            </a:r>
          </a:p>
          <a:p>
            <a:r>
              <a:rPr lang="en-US" dirty="0"/>
              <a:t>General solution for deficient board of size n</a:t>
            </a:r>
          </a:p>
          <a:p>
            <a:pPr lvl="1"/>
            <a:r>
              <a:rPr lang="en-US" dirty="0"/>
              <a:t>Divide into four boards</a:t>
            </a:r>
          </a:p>
          <a:p>
            <a:pPr lvl="1"/>
            <a:r>
              <a:rPr lang="en-US" dirty="0"/>
              <a:t>Identify the smaller board that has the removed tile</a:t>
            </a:r>
          </a:p>
          <a:p>
            <a:pPr lvl="1"/>
            <a:r>
              <a:rPr lang="en-US" dirty="0"/>
              <a:t>Place one </a:t>
            </a:r>
            <a:r>
              <a:rPr lang="en-US" dirty="0" err="1"/>
              <a:t>tromino</a:t>
            </a:r>
            <a:r>
              <a:rPr lang="en-US" dirty="0"/>
              <a:t> that covers the corner of the other three</a:t>
            </a:r>
          </a:p>
          <a:p>
            <a:pPr lvl="1"/>
            <a:r>
              <a:rPr lang="en-US" dirty="0"/>
              <a:t>Now recursively process all four deficient boards</a:t>
            </a:r>
          </a:p>
          <a:p>
            <a:pPr lvl="1"/>
            <a:r>
              <a:rPr lang="en-US" dirty="0"/>
              <a:t>Don’t forget! First, check for n==2</a:t>
            </a:r>
          </a:p>
        </p:txBody>
      </p:sp>
    </p:spTree>
    <p:extLst>
      <p:ext uri="{BB962C8B-B14F-4D97-AF65-F5344CB8AC3E}">
        <p14:creationId xmlns:p14="http://schemas.microsoft.com/office/powerpoint/2010/main" val="343757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81200" y="1250951"/>
            <a:ext cx="8686800" cy="585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57200" eaLnBrk="1" hangingPunct="1"/>
            <a:r>
              <a:rPr lang="en-US" sz="1800" b="1">
                <a:latin typeface="Lucida Console" charset="0"/>
              </a:rPr>
              <a:t>Input Parameters: 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, a power of 2 (the board size);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                the location </a:t>
            </a:r>
            <a:r>
              <a:rPr lang="en-US" sz="1800" b="1" i="1">
                <a:latin typeface="Lucida Console" charset="0"/>
              </a:rPr>
              <a:t>L</a:t>
            </a:r>
            <a:r>
              <a:rPr lang="en-US" sz="1800" b="1">
                <a:latin typeface="Lucida Console" charset="0"/>
              </a:rPr>
              <a:t> of the missing square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Output Parameters: None</a:t>
            </a:r>
          </a:p>
          <a:p>
            <a:pPr defTabSz="457200" eaLnBrk="1" hangingPunct="1"/>
            <a:r>
              <a:rPr lang="en-US" sz="1800" b="1" i="1">
                <a:latin typeface="Lucida Console" charset="0"/>
              </a:rPr>
              <a:t>tile</a:t>
            </a:r>
            <a:r>
              <a:rPr lang="en-US" sz="1800" b="1">
                <a:latin typeface="Lucida Console" charset="0"/>
              </a:rPr>
              <a:t>(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L</a:t>
            </a:r>
            <a:r>
              <a:rPr lang="en-US" sz="1800" b="1">
                <a:latin typeface="Lucida Console" charset="0"/>
              </a:rPr>
              <a:t>) {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if (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 == 2) {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	// the board is a right tromino </a:t>
            </a:r>
            <a:r>
              <a:rPr lang="en-US" sz="1800" b="1" i="1">
                <a:latin typeface="Lucida Console" charset="0"/>
              </a:rPr>
              <a:t>T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   	tile with </a:t>
            </a:r>
            <a:r>
              <a:rPr lang="en-US" sz="1800" b="1" i="1">
                <a:latin typeface="Lucida Console" charset="0"/>
              </a:rPr>
              <a:t>T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   	return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}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divide the board into four 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/2 × </a:t>
            </a:r>
            <a:r>
              <a:rPr lang="en-US" sz="1800" b="1" i="1">
                <a:latin typeface="Lucida Console" charset="0"/>
              </a:rPr>
              <a:t>n</a:t>
            </a:r>
            <a:r>
              <a:rPr lang="en-US" sz="1800" b="1">
                <a:latin typeface="Lucida Console" charset="0"/>
              </a:rPr>
              <a:t>/2 subboards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place one tromino as in Figure 5.1.4(b)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 	// each of the 1 × 1 squares in this tromino 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	// is considered as missing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 	let 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1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2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3</a:t>
            </a:r>
            <a:r>
              <a:rPr lang="en-US" sz="1800" b="1">
                <a:latin typeface="Lucida Console" charset="0"/>
              </a:rPr>
              <a:t>,</a:t>
            </a:r>
            <a:r>
              <a:rPr lang="en-US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4</a:t>
            </a:r>
            <a:r>
              <a:rPr lang="en-US" sz="1800" b="1">
                <a:latin typeface="Lucida Console" charset="0"/>
              </a:rPr>
              <a:t> be the locations of the missing squares	</a:t>
            </a:r>
          </a:p>
          <a:p>
            <a:pPr defTabSz="457200" eaLnBrk="1" hangingPunct="1"/>
            <a:r>
              <a:rPr lang="en-US" sz="1800" b="1">
                <a:latin typeface="Lucida Console" charset="0"/>
              </a:rPr>
              <a:t>	</a:t>
            </a:r>
            <a:r>
              <a:rPr lang="pt-BR" sz="1800" b="1">
                <a:latin typeface="Lucida Console" charset="0"/>
              </a:rPr>
              <a:t>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1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	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2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	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3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	tile(</a:t>
            </a:r>
            <a:r>
              <a:rPr lang="pt-BR" sz="1800" b="1" i="1">
                <a:latin typeface="Lucida Console" charset="0"/>
              </a:rPr>
              <a:t>n</a:t>
            </a:r>
            <a:r>
              <a:rPr lang="pt-BR" sz="1800" b="1">
                <a:latin typeface="Lucida Console" charset="0"/>
              </a:rPr>
              <a:t>/2,</a:t>
            </a:r>
            <a:r>
              <a:rPr lang="pt-BR" sz="1800" b="1" i="1">
                <a:latin typeface="Lucida Console" charset="0"/>
              </a:rPr>
              <a:t>m</a:t>
            </a:r>
            <a:r>
              <a:rPr lang="en-US" sz="1800" b="1" baseline="-25000">
                <a:latin typeface="Lucida Console" charset="0"/>
              </a:rPr>
              <a:t>4</a:t>
            </a:r>
            <a:r>
              <a:rPr lang="pt-BR" sz="1800" b="1">
                <a:latin typeface="Lucida Console" charset="0"/>
              </a:rPr>
              <a:t>)</a:t>
            </a:r>
          </a:p>
          <a:p>
            <a:pPr defTabSz="457200" eaLnBrk="1" hangingPunct="1"/>
            <a:r>
              <a:rPr lang="pt-BR" sz="1800" b="1">
                <a:latin typeface="Lucida Console" charset="0"/>
              </a:rPr>
              <a:t>}</a:t>
            </a:r>
            <a:r>
              <a:rPr lang="pt-BR" sz="1800">
                <a:latin typeface="Lucida Console" charset="0"/>
              </a:rPr>
              <a:t>	</a:t>
            </a:r>
          </a:p>
          <a:p>
            <a:pPr defTabSz="457200" eaLnBrk="1" hangingPunct="1"/>
            <a:endParaRPr lang="pt-BR" sz="1800">
              <a:latin typeface="Lucida Console" charset="0"/>
            </a:endParaRPr>
          </a:p>
          <a:p>
            <a:pPr defTabSz="457200" eaLnBrk="1" hangingPunct="1"/>
            <a:endParaRPr lang="en-US" sz="1800">
              <a:latin typeface="Lucida Console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91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Trominos: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What do we count?  What’s the basic operation?</a:t>
            </a:r>
          </a:p>
          <a:p>
            <a:pPr lvl="1"/>
            <a:r>
              <a:rPr lang="en-US"/>
              <a:t>Note we place a tromino and it stays put</a:t>
            </a:r>
          </a:p>
          <a:p>
            <a:pPr lvl="1"/>
            <a:r>
              <a:rPr lang="en-US"/>
              <a:t>No loops or conditionals other than placing a tile</a:t>
            </a:r>
          </a:p>
          <a:p>
            <a:pPr lvl="1"/>
            <a:r>
              <a:rPr lang="en-US"/>
              <a:t>Assume placing or drawing a tromino is constant</a:t>
            </a:r>
          </a:p>
          <a:p>
            <a:pPr lvl="1"/>
            <a:r>
              <a:rPr lang="en-US"/>
              <a:t>Assume that finding which subproblem has the missing tile is constant</a:t>
            </a:r>
          </a:p>
          <a:p>
            <a:r>
              <a:rPr lang="en-US"/>
              <a:t>Conclusion: we can just count how many trominos are placed</a:t>
            </a:r>
          </a:p>
          <a:p>
            <a:r>
              <a:rPr lang="en-US"/>
              <a:t>How many fit on a n x n board?</a:t>
            </a:r>
          </a:p>
          <a:p>
            <a:pPr lvl="1"/>
            <a:r>
              <a:rPr lang="en-US"/>
              <a:t>(n</a:t>
            </a:r>
            <a:r>
              <a:rPr lang="en-US" baseline="30000"/>
              <a:t>2</a:t>
            </a:r>
            <a:r>
              <a:rPr lang="en-US"/>
              <a:t> – 1) / 3 </a:t>
            </a:r>
          </a:p>
          <a:p>
            <a:r>
              <a:rPr lang="en-US"/>
              <a:t>Do you think this optimal?</a:t>
            </a:r>
          </a:p>
        </p:txBody>
      </p:sp>
    </p:spTree>
    <p:extLst>
      <p:ext uri="{BB962C8B-B14F-4D97-AF65-F5344CB8AC3E}">
        <p14:creationId xmlns:p14="http://schemas.microsoft.com/office/powerpoint/2010/main" val="3243150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Trominos: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Runtime?</a:t>
            </a:r>
          </a:p>
          <a:p>
            <a:endParaRPr lang="en-US" dirty="0"/>
          </a:p>
          <a:p>
            <a:r>
              <a:rPr lang="en-US" dirty="0"/>
              <a:t>If ‘n’ is the size of one board dimension (</a:t>
            </a:r>
            <a:r>
              <a:rPr lang="en-US" dirty="0" err="1"/>
              <a:t>nxn</a:t>
            </a:r>
            <a:r>
              <a:rPr lang="en-US" dirty="0"/>
              <a:t> board)</a:t>
            </a:r>
          </a:p>
          <a:p>
            <a:pPr lvl="1"/>
            <a:r>
              <a:rPr lang="en-US" dirty="0"/>
              <a:t>4 subproblems of size n/2 x n/2</a:t>
            </a:r>
          </a:p>
          <a:p>
            <a:pPr lvl="1"/>
            <a:r>
              <a:rPr lang="en-US" dirty="0"/>
              <a:t>O(1) to place one </a:t>
            </a:r>
            <a:r>
              <a:rPr lang="en-US" dirty="0" err="1"/>
              <a:t>tromino</a:t>
            </a:r>
            <a:r>
              <a:rPr lang="en-US" dirty="0"/>
              <a:t> “across the cuts” and “combine”</a:t>
            </a:r>
          </a:p>
          <a:p>
            <a:pPr lvl="1"/>
            <a:endParaRPr lang="en-US" dirty="0"/>
          </a:p>
          <a:p>
            <a:r>
              <a:rPr lang="en-US" dirty="0"/>
              <a:t>T(n) = 4T(n/2) + 1 = ??</a:t>
            </a:r>
          </a:p>
          <a:p>
            <a:endParaRPr lang="en-US" dirty="0"/>
          </a:p>
          <a:p>
            <a:r>
              <a:rPr lang="en-US" dirty="0"/>
              <a:t>Also, think intuitively. There are n^2 board spaces and each “round” you are placing one </a:t>
            </a:r>
            <a:r>
              <a:rPr lang="en-US" dirty="0" err="1"/>
              <a:t>tromino</a:t>
            </a:r>
            <a:r>
              <a:rPr lang="en-US" dirty="0"/>
              <a:t> (3 spaces)</a:t>
            </a:r>
          </a:p>
          <a:p>
            <a:pPr lvl="1"/>
            <a:r>
              <a:rPr lang="en-US" dirty="0"/>
              <a:t>So at least n^2 / 3 JUST to place the </a:t>
            </a:r>
            <a:r>
              <a:rPr lang="en-US" dirty="0" err="1"/>
              <a:t>Trominos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9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9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3262" y="1447803"/>
                <a:ext cx="5098254" cy="139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262" y="1447803"/>
                <a:ext cx="5098254" cy="1394613"/>
              </a:xfrm>
              <a:prstGeom prst="rect">
                <a:avLst/>
              </a:prstGeom>
              <a:blipFill>
                <a:blip r:embed="rId2"/>
                <a:stretch>
                  <a:fillRect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10000" y="144780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6096000" y="1371603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29065" y="4691054"/>
                <a:ext cx="3894591" cy="139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72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132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162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192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204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252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300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065" y="4691054"/>
                <a:ext cx="3894591" cy="1394613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010400" y="1371603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Rectangle 9"/>
          <p:cNvSpPr/>
          <p:nvPr/>
        </p:nvSpPr>
        <p:spPr>
          <a:xfrm>
            <a:off x="7848600" y="1371603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43062" y="3048003"/>
                <a:ext cx="8191538" cy="1401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+16+42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4+20+48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6+24+54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⋅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62" y="3048003"/>
                <a:ext cx="8191538" cy="1401409"/>
              </a:xfrm>
              <a:prstGeom prst="rect">
                <a:avLst/>
              </a:prstGeom>
              <a:blipFill>
                <a:blip r:embed="rId4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209803" y="6120828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97884" y="6141849"/>
                <a:ext cx="13376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𝑂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884" y="6141849"/>
                <a:ext cx="1337610" cy="584775"/>
              </a:xfrm>
              <a:prstGeom prst="rect">
                <a:avLst/>
              </a:prstGeom>
              <a:blipFill>
                <a:blip r:embed="rId5"/>
                <a:stretch>
                  <a:fillRect r="-3774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13532" y="1852721"/>
                <a:ext cx="520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532" y="1852721"/>
                <a:ext cx="52027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43403" y="939228"/>
                <a:ext cx="520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3" y="939228"/>
                <a:ext cx="5202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235572" y="6099807"/>
            <a:ext cx="258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Lower Bound?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733151" y="6092547"/>
                <a:ext cx="100582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b="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151" y="6092547"/>
                <a:ext cx="1005821" cy="584775"/>
              </a:xfrm>
              <a:prstGeom prst="rect">
                <a:avLst/>
              </a:prstGeom>
              <a:blipFill>
                <a:blip r:embed="rId8"/>
                <a:stretch>
                  <a:fillRect l="-5000" r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16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D&amp;C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3" y="2590800"/>
                <a:ext cx="384983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2590800"/>
                <a:ext cx="3849835" cy="1452962"/>
              </a:xfrm>
              <a:prstGeom prst="rect">
                <a:avLst/>
              </a:prstGeom>
              <a:blipFill>
                <a:blip r:embed="rId3"/>
                <a:stretch>
                  <a:fillRect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43603" y="2590802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2590802"/>
                <a:ext cx="3796873" cy="1551771"/>
              </a:xfrm>
              <a:prstGeom prst="rect">
                <a:avLst/>
              </a:prstGeom>
              <a:blipFill>
                <a:blip r:embed="rId4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3810000" y="2362200"/>
            <a:ext cx="0" cy="182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490770" y="3325164"/>
            <a:ext cx="2843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024833" y="2403720"/>
            <a:ext cx="0" cy="1828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05603" y="3366684"/>
            <a:ext cx="284323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47497" y="1816639"/>
            <a:ext cx="1343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Divide:</a:t>
            </a:r>
          </a:p>
        </p:txBody>
      </p:sp>
    </p:spTree>
    <p:extLst>
      <p:ext uri="{BB962C8B-B14F-4D97-AF65-F5344CB8AC3E}">
        <p14:creationId xmlns:p14="http://schemas.microsoft.com/office/powerpoint/2010/main" val="1661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D&amp;C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447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3" y="2590800"/>
                <a:ext cx="3984488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𝐴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2590800"/>
                <a:ext cx="3984488" cy="1452962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628615" y="2600276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615" y="2600276"/>
                <a:ext cx="1266866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990934" y="25908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2590800"/>
                <a:ext cx="1266866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2628615" y="33579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615" y="3357962"/>
                <a:ext cx="1266866" cy="685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990934" y="33579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3357962"/>
                <a:ext cx="1266866" cy="6858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70494" y="4648200"/>
                <a:ext cx="6444906" cy="836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94" y="4648200"/>
                <a:ext cx="6444906" cy="836832"/>
              </a:xfrm>
              <a:prstGeom prst="rect">
                <a:avLst/>
              </a:prstGeom>
              <a:blipFill>
                <a:blip r:embed="rId8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3" y="2590803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2590803"/>
                <a:ext cx="3796873" cy="1551771"/>
              </a:xfrm>
              <a:prstGeom prst="rect">
                <a:avLst/>
              </a:prstGeom>
              <a:blipFill>
                <a:blip r:embed="rId9"/>
                <a:stretch>
                  <a:fillRect b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862698" y="26721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698" y="2672162"/>
                <a:ext cx="1266866" cy="6858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8181934" y="26602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2660290"/>
                <a:ext cx="1266866" cy="6858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6862698" y="345086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698" y="3450860"/>
                <a:ext cx="1266866" cy="6858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8181934" y="34274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3427452"/>
                <a:ext cx="1266866" cy="68580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684286" y="5943603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826341" y="5638803"/>
                <a:ext cx="4461350" cy="1029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=8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+4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41" y="5638803"/>
                <a:ext cx="4461350" cy="1029769"/>
              </a:xfrm>
              <a:prstGeom prst="rect">
                <a:avLst/>
              </a:prstGeom>
              <a:blipFill>
                <a:blip r:embed="rId14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604310" y="4115648"/>
            <a:ext cx="179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Combine: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5EA83C-F496-354C-A925-6903954A1A59}"/>
              </a:ext>
            </a:extLst>
          </p:cNvPr>
          <p:cNvSpPr txBox="1"/>
          <p:nvPr/>
        </p:nvSpPr>
        <p:spPr>
          <a:xfrm>
            <a:off x="8737600" y="5576958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Case 1!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22779B-0CD3-5749-B921-E69A338B1EC9}"/>
                  </a:ext>
                </a:extLst>
              </p:cNvPr>
              <p:cNvSpPr txBox="1"/>
              <p:nvPr/>
            </p:nvSpPr>
            <p:spPr>
              <a:xfrm>
                <a:off x="8768369" y="6063963"/>
                <a:ext cx="27832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FF0000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422779B-0CD3-5749-B921-E69A338B1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369" y="6063963"/>
                <a:ext cx="2783262" cy="584775"/>
              </a:xfrm>
              <a:prstGeom prst="rect">
                <a:avLst/>
              </a:prstGeom>
              <a:blipFill>
                <a:blip r:embed="rId1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7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72C6-6678-B84F-A552-FB1A405E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Algorithm with Better Recurrence?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AB1DB-3262-D546-8DB8-C2E61D34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CA4D9C5-6B16-0D4E-9B08-03BAAAB3133F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609600" y="1581661"/>
                <a:ext cx="9223487" cy="4563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=8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+4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r>
                  <a:rPr lang="en-US" dirty="0"/>
                  <a:t>We’ve got a recurrence and want to improve things.</a:t>
                </a:r>
                <a:br>
                  <a:rPr lang="en-US" dirty="0"/>
                </a:br>
                <a:r>
                  <a:rPr lang="en-US" dirty="0"/>
                  <a:t>You know how the Master Theorem works.</a:t>
                </a:r>
                <a:br>
                  <a:rPr lang="en-US" dirty="0"/>
                </a:br>
                <a:r>
                  <a:rPr lang="en-US" dirty="0"/>
                  <a:t>What can we change to make it better?</a:t>
                </a:r>
                <a:br>
                  <a:rPr lang="en-US" dirty="0"/>
                </a:br>
                <a:endParaRPr lang="en-US" dirty="0"/>
              </a:p>
              <a:p>
                <a:pPr lvl="1"/>
                <a:r>
                  <a:rPr lang="en-US" dirty="0"/>
                  <a:t>Reduce the number of subproblems.</a:t>
                </a:r>
              </a:p>
              <a:p>
                <a:pPr lvl="1"/>
                <a:r>
                  <a:rPr lang="en-US" dirty="0"/>
                  <a:t>Reduce the order class of the non-recursive work.</a:t>
                </a:r>
                <a:br>
                  <a:rPr lang="en-US" dirty="0"/>
                </a:br>
                <a:r>
                  <a:rPr lang="en-US" dirty="0"/>
                  <a:t>(OK to do more non-recursive work if new f(n) is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CA4D9C5-6B16-0D4E-9B08-03BAAAB3133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81661"/>
                <a:ext cx="9223487" cy="4563044"/>
              </a:xfrm>
              <a:prstGeom prst="rect">
                <a:avLst/>
              </a:prstGeom>
              <a:blipFill>
                <a:blip r:embed="rId2"/>
                <a:stretch>
                  <a:fillRect l="-1651" r="-413" b="-3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03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Strassen’s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4" y="1066803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4" y="1066803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521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76403" y="1600200"/>
                <a:ext cx="384983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𝐴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3" y="1600200"/>
                <a:ext cx="3849835" cy="1452962"/>
              </a:xfrm>
              <a:prstGeom prst="rect">
                <a:avLst/>
              </a:prstGeom>
              <a:blipFill>
                <a:blip r:embed="rId3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/>
              <p:cNvSpPr/>
              <p:nvPr/>
            </p:nvSpPr>
            <p:spPr>
              <a:xfrm>
                <a:off x="2490767" y="16002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ounded 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767" y="1600200"/>
                <a:ext cx="1266866" cy="6858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990934" y="160020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1600200"/>
                <a:ext cx="1266866" cy="6858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2514877" y="23673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877" y="2367362"/>
                <a:ext cx="1266866" cy="6858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990934" y="236736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34" y="2367362"/>
                <a:ext cx="1266866" cy="6858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3603" y="1600203"/>
                <a:ext cx="3796873" cy="155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3" y="1600203"/>
                <a:ext cx="3796873" cy="1551771"/>
              </a:xfrm>
              <a:prstGeom prst="rect">
                <a:avLst/>
              </a:prstGeom>
              <a:blipFill>
                <a:blip r:embed="rId8"/>
                <a:stretch>
                  <a:fillRect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757967" y="16696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967" y="1669690"/>
                <a:ext cx="1266866" cy="6858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ounded Rectangle 25"/>
              <p:cNvSpPr/>
              <p:nvPr/>
            </p:nvSpPr>
            <p:spPr>
              <a:xfrm>
                <a:off x="8181934" y="1669690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1669690"/>
                <a:ext cx="1266866" cy="6858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6782077" y="24368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077" y="2436852"/>
                <a:ext cx="1266866" cy="6858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8181934" y="2436852"/>
                <a:ext cx="1266866" cy="685800"/>
              </a:xfrm>
              <a:prstGeom prst="roundRect">
                <a:avLst/>
              </a:prstGeom>
              <a:solidFill>
                <a:srgbClr val="FFFF0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34" y="2436852"/>
                <a:ext cx="1266866" cy="6858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676400" y="3165112"/>
            <a:ext cx="182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Calculate: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60103" y="3733800"/>
                <a:ext cx="360508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03" y="3733800"/>
                <a:ext cx="3605089" cy="439736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460103" y="4070866"/>
                <a:ext cx="267489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103" y="4070866"/>
                <a:ext cx="2674899" cy="439736"/>
              </a:xfrm>
              <a:prstGeom prst="rect">
                <a:avLst/>
              </a:prstGeom>
              <a:blipFill>
                <a:blip r:embed="rId1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04524" y="4440201"/>
                <a:ext cx="2701317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24" y="4440201"/>
                <a:ext cx="2701317" cy="413511"/>
              </a:xfrm>
              <a:prstGeom prst="rect">
                <a:avLst/>
              </a:prstGeom>
              <a:blipFill>
                <a:blip r:embed="rId1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79802" y="4809533"/>
                <a:ext cx="2651174" cy="413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02" y="4809533"/>
                <a:ext cx="2651174" cy="413511"/>
              </a:xfrm>
              <a:prstGeom prst="rect">
                <a:avLst/>
              </a:prstGeom>
              <a:blipFill>
                <a:blip r:embed="rId1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482003" y="5604954"/>
                <a:ext cx="3605089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003" y="5604954"/>
                <a:ext cx="3605089" cy="439736"/>
              </a:xfrm>
              <a:prstGeom prst="rect">
                <a:avLst/>
              </a:prstGeom>
              <a:blipFill>
                <a:blip r:embed="rId1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504522" y="5190420"/>
                <a:ext cx="2668936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22" y="5190420"/>
                <a:ext cx="2668936" cy="439736"/>
              </a:xfrm>
              <a:prstGeom prst="rect">
                <a:avLst/>
              </a:prstGeom>
              <a:blipFill>
                <a:blip r:embed="rId18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488384" y="5975866"/>
                <a:ext cx="3617016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2,2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2,2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84" y="5975866"/>
                <a:ext cx="3617016" cy="439736"/>
              </a:xfrm>
              <a:prstGeom prst="rect">
                <a:avLst/>
              </a:prstGeom>
              <a:blipFill>
                <a:blip r:embed="rId19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05400" y="3810121"/>
                <a:ext cx="5653150" cy="836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810121"/>
                <a:ext cx="5653150" cy="836832"/>
              </a:xfrm>
              <a:prstGeom prst="rect">
                <a:avLst/>
              </a:prstGeom>
              <a:blipFill>
                <a:blip r:embed="rId20"/>
                <a:stretch>
                  <a:fillRect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046322" y="4953003"/>
                <a:ext cx="5774081" cy="780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322" y="4953003"/>
                <a:ext cx="5774081" cy="780919"/>
              </a:xfrm>
              <a:prstGeom prst="rect">
                <a:avLst/>
              </a:prstGeom>
              <a:blipFill>
                <a:blip r:embed="rId21"/>
                <a:stretch>
                  <a:fillRect t="-3226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105400" y="3457496"/>
            <a:ext cx="0" cy="3186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26120" y="3165111"/>
                <a:ext cx="16448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𝐴𝐵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120" y="3165111"/>
                <a:ext cx="1644809" cy="584775"/>
              </a:xfrm>
              <a:prstGeom prst="rect">
                <a:avLst/>
              </a:prstGeom>
              <a:blipFill>
                <a:blip r:embed="rId22"/>
                <a:stretch>
                  <a:fillRect l="-8397" t="-12766" r="-763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5182395" y="5638804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Number </a:t>
            </a:r>
            <a:r>
              <a:rPr lang="en-US" sz="2400" dirty="0" err="1">
                <a:solidFill>
                  <a:srgbClr val="FF0000"/>
                </a:solidFill>
              </a:rPr>
              <a:t>Mults</a:t>
            </a:r>
            <a:r>
              <a:rPr lang="en-US" sz="2400" dirty="0">
                <a:solidFill>
                  <a:srgbClr val="FF0000"/>
                </a:solidFill>
              </a:rPr>
              <a:t>.: 7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31975" y="5638803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Number Adds: 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58223" y="5943603"/>
                <a:ext cx="3624775" cy="795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=7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+18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223" y="5943603"/>
                <a:ext cx="3624775" cy="795411"/>
              </a:xfrm>
              <a:prstGeom prst="rect">
                <a:avLst/>
              </a:prstGeom>
              <a:blipFill>
                <a:blip r:embed="rId23"/>
                <a:stretch>
                  <a:fillRect r="-35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2" descr="Strassen Knuth Prize lecture.jpg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6" t="5138" r="18107" b="60837"/>
          <a:stretch/>
        </p:blipFill>
        <p:spPr bwMode="auto">
          <a:xfrm>
            <a:off x="9991124" y="23687"/>
            <a:ext cx="2353276" cy="24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714608" y="4589464"/>
                <a:ext cx="4347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608" y="4589464"/>
                <a:ext cx="434734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59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Strassen’s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715329" y="1295403"/>
                <a:ext cx="4058932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=7</m:t>
                      </m:r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329" y="1295403"/>
                <a:ext cx="4058932" cy="1014317"/>
              </a:xfrm>
              <a:prstGeom prst="rect">
                <a:avLst/>
              </a:prstGeom>
              <a:blipFill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18118" y="2643286"/>
                <a:ext cx="4661854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𝑎</m:t>
                      </m:r>
                      <m:r>
                        <a:rPr lang="en-US" sz="3200" i="1">
                          <a:latin typeface="Cambria Math"/>
                        </a:rPr>
                        <m:t>=7, </m:t>
                      </m:r>
                      <m:r>
                        <a:rPr lang="en-US" sz="3200" i="1">
                          <a:latin typeface="Cambria Math"/>
                        </a:rPr>
                        <m:t>𝑏</m:t>
                      </m:r>
                      <m:r>
                        <a:rPr lang="en-US" sz="3200" i="1">
                          <a:latin typeface="Cambria Math"/>
                        </a:rPr>
                        <m:t>=2, </m:t>
                      </m:r>
                      <m:r>
                        <a:rPr lang="en-US" sz="32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18" y="2643286"/>
                <a:ext cx="4661854" cy="1014317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005689" y="3810003"/>
                <a:ext cx="4589590" cy="60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en-US" sz="32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  <m:r>
                        <a:rPr lang="en-US" sz="3200" i="1">
                          <a:latin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2.807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689" y="3810003"/>
                <a:ext cx="4589590" cy="60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595279" y="3840710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Case 1!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982041" y="4800603"/>
                <a:ext cx="5534528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Θ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3200" i="1">
                                      <a:latin typeface="Cambria Math"/>
                                    </a:rPr>
                                    <m:t>7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sz="3200" i="1">
                          <a:latin typeface="Cambria Math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</a:rPr>
                        <m:t>Θ</m:t>
                      </m:r>
                      <m:r>
                        <a:rPr lang="en-US" sz="3200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2.807</m:t>
                          </m:r>
                        </m:sup>
                      </m:sSup>
                      <m:r>
                        <a:rPr lang="en-US" sz="3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041" y="4800603"/>
                <a:ext cx="5534528" cy="648191"/>
              </a:xfrm>
              <a:prstGeom prst="rect">
                <a:avLst/>
              </a:prstGeom>
              <a:blipFill>
                <a:blip r:embed="rId5"/>
                <a:stretch>
                  <a:fillRect r="-45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511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94" y="1163167"/>
            <a:ext cx="9066812" cy="555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91403" y="3962403"/>
                <a:ext cx="5777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3" y="3962403"/>
                <a:ext cx="5777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534400" y="5105400"/>
                <a:ext cx="1079206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5105400"/>
                <a:ext cx="1079206" cy="478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8397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32881</TotalTime>
  <Words>952</Words>
  <Application>Microsoft Macintosh PowerPoint</Application>
  <PresentationFormat>Widescreen</PresentationFormat>
  <Paragraphs>171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ＭＳ Ｐゴシック</vt:lpstr>
      <vt:lpstr>Bookman Old Style</vt:lpstr>
      <vt:lpstr>Cambria Math</vt:lpstr>
      <vt:lpstr>Gill Sans MT</vt:lpstr>
      <vt:lpstr>Lucida Console</vt:lpstr>
      <vt:lpstr>Times New Roman</vt:lpstr>
      <vt:lpstr>Wingdings</vt:lpstr>
      <vt:lpstr>Wingdings 3</vt:lpstr>
      <vt:lpstr>Origin</vt:lpstr>
      <vt:lpstr>Strassen’s Algorithm and Trominos</vt:lpstr>
      <vt:lpstr>Matrix Multiplication</vt:lpstr>
      <vt:lpstr>Matrix Multiplication</vt:lpstr>
      <vt:lpstr>Matrix Multiplication D&amp;C</vt:lpstr>
      <vt:lpstr>Matrix Multiplication D&amp;C</vt:lpstr>
      <vt:lpstr>Find an Algorithm with Better Recurrence?</vt:lpstr>
      <vt:lpstr>Strassen’s Algorithm</vt:lpstr>
      <vt:lpstr>Strassen’s Algorithm</vt:lpstr>
      <vt:lpstr>PowerPoint Presentation</vt:lpstr>
      <vt:lpstr>Is this the fastest?</vt:lpstr>
      <vt:lpstr>Trominoes</vt:lpstr>
      <vt:lpstr>Next Example: Trominos</vt:lpstr>
      <vt:lpstr>Trominos: Playing the Game, Strategy</vt:lpstr>
      <vt:lpstr>Trominos: Key to the Solution</vt:lpstr>
      <vt:lpstr>PowerPoint Presentation</vt:lpstr>
      <vt:lpstr>Trominos: Analysis</vt:lpstr>
      <vt:lpstr>Trominos: Analysis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478</cp:revision>
  <cp:lastPrinted>2010-02-08T18:40:35Z</cp:lastPrinted>
  <dcterms:created xsi:type="dcterms:W3CDTF">2010-02-08T18:32:44Z</dcterms:created>
  <dcterms:modified xsi:type="dcterms:W3CDTF">2022-09-01T13:45:56Z</dcterms:modified>
</cp:coreProperties>
</file>