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642" r:id="rId2"/>
    <p:sldId id="685" r:id="rId3"/>
    <p:sldId id="666" r:id="rId4"/>
    <p:sldId id="452" r:id="rId5"/>
    <p:sldId id="453" r:id="rId6"/>
    <p:sldId id="652" r:id="rId7"/>
    <p:sldId id="328" r:id="rId8"/>
    <p:sldId id="676" r:id="rId9"/>
    <p:sldId id="329" r:id="rId10"/>
    <p:sldId id="334" r:id="rId11"/>
    <p:sldId id="677" r:id="rId12"/>
    <p:sldId id="388" r:id="rId13"/>
    <p:sldId id="330" r:id="rId14"/>
    <p:sldId id="332" r:id="rId15"/>
    <p:sldId id="333" r:id="rId16"/>
    <p:sldId id="331" r:id="rId17"/>
    <p:sldId id="390" r:id="rId18"/>
    <p:sldId id="679" r:id="rId19"/>
    <p:sldId id="391" r:id="rId20"/>
    <p:sldId id="340" r:id="rId21"/>
    <p:sldId id="338" r:id="rId22"/>
    <p:sldId id="339" r:id="rId23"/>
    <p:sldId id="34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DDE23A-C3E9-4012-9D56-589ACFBEC21E}">
          <p14:sldIdLst>
            <p14:sldId id="642"/>
            <p14:sldId id="685"/>
            <p14:sldId id="666"/>
            <p14:sldId id="452"/>
            <p14:sldId id="453"/>
            <p14:sldId id="652"/>
            <p14:sldId id="328"/>
            <p14:sldId id="676"/>
            <p14:sldId id="329"/>
            <p14:sldId id="334"/>
            <p14:sldId id="677"/>
            <p14:sldId id="388"/>
            <p14:sldId id="330"/>
            <p14:sldId id="332"/>
            <p14:sldId id="333"/>
            <p14:sldId id="331"/>
            <p14:sldId id="390"/>
            <p14:sldId id="679"/>
            <p14:sldId id="391"/>
            <p14:sldId id="340"/>
            <p14:sldId id="338"/>
            <p14:sldId id="339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1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C0000"/>
    <a:srgbClr val="FFFF00"/>
    <a:srgbClr val="C57F70"/>
    <a:srgbClr val="FFFF66"/>
    <a:srgbClr val="FF99FF"/>
    <a:srgbClr val="FF6600"/>
    <a:srgbClr val="FFCC00"/>
    <a:srgbClr val="92D05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09"/>
    <p:restoredTop sz="92901" autoAdjust="0"/>
  </p:normalViewPr>
  <p:slideViewPr>
    <p:cSldViewPr>
      <p:cViewPr varScale="1">
        <p:scale>
          <a:sx n="133" d="100"/>
          <a:sy n="133" d="100"/>
        </p:scale>
        <p:origin x="28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3T16:33:17.846" idx="1">
    <p:pos x="7072" y="362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9/1/22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64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4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69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8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3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25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99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95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8639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5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939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2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3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9/1/22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1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9/1/22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2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9/1/22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741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9/1/22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6CE7-81B2-8049-9E87-758163BB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90600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Dynamic Programming</a:t>
            </a:r>
            <a:br>
              <a:rPr lang="en-US" sz="8000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Knapsack Problem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8644-965A-D547-8284-0CF0702A7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048000"/>
            <a:ext cx="8534400" cy="2514600"/>
          </a:xfrm>
        </p:spPr>
        <p:txBody>
          <a:bodyPr/>
          <a:lstStyle/>
          <a:p>
            <a:r>
              <a:rPr lang="en-US" dirty="0"/>
              <a:t>CS 3100 – DSA2</a:t>
            </a:r>
          </a:p>
          <a:p>
            <a:r>
              <a:rPr lang="en-US" dirty="0"/>
              <a:t>Mark Floryan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2174-F7C5-3845-B17B-CDFA1796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41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assumptions and observations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Given a set S of the objects and a capacity C</a:t>
            </a:r>
          </a:p>
          <a:p>
            <a:pPr lvl="1"/>
            <a:r>
              <a:rPr lang="en-US" dirty="0"/>
              <a:t>We assume the optimal solution is O, a subset of S</a:t>
            </a:r>
          </a:p>
          <a:p>
            <a:pPr lvl="1"/>
            <a:r>
              <a:rPr lang="en-US" dirty="0"/>
              <a:t>For example, the items in O could be the bolded ones:</a:t>
            </a:r>
            <a:br>
              <a:rPr lang="en-US" dirty="0"/>
            </a:br>
            <a:r>
              <a:rPr lang="en-US" dirty="0"/>
              <a:t>      S = { </a:t>
            </a:r>
            <a:r>
              <a:rPr lang="en-US" b="1" dirty="0"/>
              <a:t>s</a:t>
            </a:r>
            <a:r>
              <a:rPr lang="en-US" b="1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b="1" dirty="0"/>
              <a:t>s</a:t>
            </a:r>
            <a:r>
              <a:rPr lang="en-US" b="1" baseline="-25000" dirty="0"/>
              <a:t>3</a:t>
            </a:r>
            <a:r>
              <a:rPr lang="en-US" dirty="0"/>
              <a:t>, …, s</a:t>
            </a:r>
            <a:r>
              <a:rPr lang="en-US" baseline="-25000" dirty="0"/>
              <a:t>k-1</a:t>
            </a:r>
            <a:r>
              <a:rPr lang="en-US" dirty="0"/>
              <a:t>, </a:t>
            </a:r>
            <a:r>
              <a:rPr lang="en-US" b="1" dirty="0" err="1"/>
              <a:t>s</a:t>
            </a:r>
            <a:r>
              <a:rPr lang="en-US" b="1" baseline="-25000" dirty="0" err="1"/>
              <a:t>k</a:t>
            </a:r>
            <a:r>
              <a:rPr lang="en-US" dirty="0"/>
              <a:t>, …, </a:t>
            </a:r>
            <a:r>
              <a:rPr lang="en-US" dirty="0" err="1"/>
              <a:t>s</a:t>
            </a:r>
            <a:r>
              <a:rPr lang="en-US" baseline="-25000" dirty="0" err="1"/>
              <a:t>n</a:t>
            </a:r>
            <a:r>
              <a:rPr lang="en-US" dirty="0"/>
              <a:t> }</a:t>
            </a:r>
          </a:p>
          <a:p>
            <a:pPr lvl="1"/>
            <a:r>
              <a:rPr lang="en-US" dirty="0"/>
              <a:t>Note that the last item </a:t>
            </a:r>
            <a:r>
              <a:rPr lang="en-US" dirty="0" err="1"/>
              <a:t>s</a:t>
            </a:r>
            <a:r>
              <a:rPr lang="en-US" baseline="-25000" dirty="0" err="1"/>
              <a:t>n</a:t>
            </a:r>
            <a:r>
              <a:rPr lang="en-US" baseline="-25000" dirty="0"/>
              <a:t>  </a:t>
            </a:r>
            <a:r>
              <a:rPr lang="en-US" dirty="0"/>
              <a:t>may or may not be in the solution O</a:t>
            </a:r>
          </a:p>
          <a:p>
            <a:endParaRPr lang="en-US" dirty="0"/>
          </a:p>
          <a:p>
            <a:r>
              <a:rPr lang="en-US" dirty="0"/>
              <a:t>Let’s use subscripts on O</a:t>
            </a:r>
            <a:r>
              <a:rPr lang="en-US" baseline="-25000" dirty="0"/>
              <a:t>k</a:t>
            </a:r>
            <a:r>
              <a:rPr lang="en-US" dirty="0"/>
              <a:t> and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when we’re talking about the first </a:t>
            </a:r>
            <a:r>
              <a:rPr lang="en-US" i="1" dirty="0"/>
              <a:t>k</a:t>
            </a:r>
            <a:r>
              <a:rPr lang="en-US" dirty="0"/>
              <a:t> items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BTW, we’ll assume C and all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are integer values</a:t>
            </a:r>
          </a:p>
          <a:p>
            <a:pPr lvl="1"/>
            <a:r>
              <a:rPr lang="en-US" dirty="0"/>
              <a:t>And, most books etc. use “W” for what we’re calling C</a:t>
            </a:r>
          </a:p>
        </p:txBody>
      </p:sp>
    </p:spTree>
    <p:extLst>
      <p:ext uri="{BB962C8B-B14F-4D97-AF65-F5344CB8AC3E}">
        <p14:creationId xmlns:p14="http://schemas.microsoft.com/office/powerpoint/2010/main" val="115955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Recursive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600200"/>
                <a:ext cx="10972800" cy="4876800"/>
              </a:xfrm>
            </p:spPr>
            <p:txBody>
              <a:bodyPr anchor="t" anchorCtr="0"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What’s a recursive definition of how a solution of </a:t>
                </a:r>
                <a:r>
                  <a:rPr lang="en-US" b="1" dirty="0">
                    <a:solidFill>
                      <a:srgbClr val="C00000"/>
                    </a:solidFill>
                  </a:rPr>
                  <a:t>size n </a:t>
                </a:r>
                <a:r>
                  <a:rPr lang="en-US" dirty="0"/>
                  <a:t>is built from optimal results for smaller sub-problems?          S = { s</a:t>
                </a:r>
                <a:r>
                  <a:rPr lang="en-US" baseline="-25000" dirty="0"/>
                  <a:t>1</a:t>
                </a:r>
                <a:r>
                  <a:rPr lang="en-US" dirty="0"/>
                  <a:t>, s</a:t>
                </a:r>
                <a:r>
                  <a:rPr lang="en-US" baseline="-25000" dirty="0"/>
                  <a:t>2</a:t>
                </a:r>
                <a:r>
                  <a:rPr lang="en-US" dirty="0"/>
                  <a:t>, s</a:t>
                </a:r>
                <a:r>
                  <a:rPr lang="en-US" baseline="-25000" dirty="0"/>
                  <a:t>3</a:t>
                </a:r>
                <a:r>
                  <a:rPr lang="en-US" dirty="0"/>
                  <a:t>, …, s</a:t>
                </a:r>
                <a:r>
                  <a:rPr lang="en-US" baseline="-25000" dirty="0"/>
                  <a:t>n-1 , 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n</a:t>
                </a:r>
                <a:r>
                  <a:rPr lang="en-US" dirty="0"/>
                  <a:t> }</a:t>
                </a:r>
              </a:p>
              <a:p>
                <a:endParaRPr lang="en-US" dirty="0"/>
              </a:p>
              <a:p>
                <a:r>
                  <a:rPr lang="en-US" dirty="0"/>
                  <a:t>Let’s say s</a:t>
                </a:r>
                <a:r>
                  <a:rPr lang="en-US" baseline="-25000" dirty="0"/>
                  <a:t>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dirty="0"/>
                  <a:t> O</a:t>
                </a:r>
                <a:r>
                  <a:rPr lang="en-US" baseline="-25000" dirty="0"/>
                  <a:t>n</a:t>
                </a:r>
                <a:r>
                  <a:rPr lang="en-US" dirty="0"/>
                  <a:t> (last item </a:t>
                </a:r>
                <a:r>
                  <a:rPr lang="en-US" b="1" dirty="0">
                    <a:solidFill>
                      <a:srgbClr val="C00000"/>
                    </a:solidFill>
                  </a:rPr>
                  <a:t>is not</a:t>
                </a:r>
                <a:r>
                  <a:rPr lang="en-US" dirty="0"/>
                  <a:t> in optimal solution for S</a:t>
                </a:r>
                <a:r>
                  <a:rPr lang="en-US" baseline="-25000" dirty="0"/>
                  <a:t>n</a:t>
                </a:r>
                <a:r>
                  <a:rPr lang="en-US" dirty="0"/>
                  <a:t>):</a:t>
                </a:r>
              </a:p>
              <a:p>
                <a:pPr lvl="1"/>
                <a:r>
                  <a:rPr lang="en-US" dirty="0"/>
                  <a:t>Last item didn’t add anything to best solution for smaller subproblem</a:t>
                </a:r>
              </a:p>
              <a:p>
                <a:pPr lvl="1"/>
                <a:r>
                  <a:rPr lang="en-US" dirty="0"/>
                  <a:t>We need optimal solution O</a:t>
                </a:r>
                <a:r>
                  <a:rPr lang="en-US" baseline="-25000" dirty="0"/>
                  <a:t>n-1</a:t>
                </a:r>
                <a:r>
                  <a:rPr lang="en-US" dirty="0"/>
                  <a:t> for the following smaller subproblem S</a:t>
                </a:r>
                <a:r>
                  <a:rPr lang="en-US" baseline="-25000" dirty="0"/>
                  <a:t>n-1</a:t>
                </a:r>
                <a:r>
                  <a:rPr lang="en-US" dirty="0"/>
                  <a:t>:</a:t>
                </a:r>
                <a:br>
                  <a:rPr lang="en-US" dirty="0"/>
                </a:br>
                <a:r>
                  <a:rPr lang="en-US" dirty="0"/>
                  <a:t>     </a:t>
                </a:r>
                <a:r>
                  <a:rPr lang="en-US" dirty="0">
                    <a:solidFill>
                      <a:srgbClr val="C00000"/>
                    </a:solidFill>
                  </a:rPr>
                  <a:t>n-1 items using </a:t>
                </a:r>
                <a:r>
                  <a:rPr lang="en-US" u="sng" dirty="0">
                    <a:solidFill>
                      <a:srgbClr val="C00000"/>
                    </a:solidFill>
                  </a:rPr>
                  <a:t>same</a:t>
                </a:r>
                <a:r>
                  <a:rPr lang="en-US" dirty="0">
                    <a:solidFill>
                      <a:srgbClr val="C00000"/>
                    </a:solidFill>
                  </a:rPr>
                  <a:t> knapsack capacity C</a:t>
                </a:r>
              </a:p>
              <a:p>
                <a:endParaRPr lang="en-US" dirty="0"/>
              </a:p>
              <a:p>
                <a:r>
                  <a:rPr lang="en-US" dirty="0"/>
                  <a:t>Let’s say s</a:t>
                </a:r>
                <a:r>
                  <a:rPr lang="en-US" baseline="-25000" dirty="0"/>
                  <a:t>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O (last item </a:t>
                </a:r>
                <a:r>
                  <a:rPr lang="en-US" b="1" dirty="0">
                    <a:solidFill>
                      <a:srgbClr val="C00000"/>
                    </a:solidFill>
                  </a:rPr>
                  <a:t>is</a:t>
                </a:r>
                <a:r>
                  <a:rPr lang="en-US" dirty="0"/>
                  <a:t> in optimal solution for S</a:t>
                </a:r>
                <a:r>
                  <a:rPr lang="en-US" baseline="-25000" dirty="0"/>
                  <a:t>n</a:t>
                </a:r>
                <a:r>
                  <a:rPr lang="en-US" dirty="0"/>
                  <a:t>):</a:t>
                </a:r>
              </a:p>
              <a:p>
                <a:pPr lvl="1"/>
                <a:r>
                  <a:rPr lang="en-US" dirty="0"/>
                  <a:t>Last item contributed </a:t>
                </a:r>
                <a:r>
                  <a:rPr lang="en-US" dirty="0" err="1"/>
                  <a:t>w</a:t>
                </a:r>
                <a:r>
                  <a:rPr lang="en-US" baseline="-25000" dirty="0" err="1"/>
                  <a:t>i</a:t>
                </a:r>
                <a:r>
                  <a:rPr lang="en-US" dirty="0"/>
                  <a:t> to total weight we’re carrying</a:t>
                </a:r>
              </a:p>
              <a:p>
                <a:pPr lvl="1"/>
                <a:r>
                  <a:rPr lang="en-US" dirty="0"/>
                  <a:t>We need optimal solution O</a:t>
                </a:r>
                <a:r>
                  <a:rPr lang="en-US" baseline="-25000" dirty="0"/>
                  <a:t>n-1 </a:t>
                </a:r>
                <a:r>
                  <a:rPr lang="en-US" dirty="0"/>
                  <a:t>for the following smaller subproblem S</a:t>
                </a:r>
                <a:r>
                  <a:rPr lang="en-US" baseline="-25000" dirty="0"/>
                  <a:t>n-1 </a:t>
                </a:r>
                <a:r>
                  <a:rPr lang="en-US" dirty="0"/>
                  <a:t>:</a:t>
                </a:r>
                <a:br>
                  <a:rPr lang="en-US" dirty="0"/>
                </a:br>
                <a:r>
                  <a:rPr lang="en-US" dirty="0"/>
                  <a:t>     </a:t>
                </a:r>
                <a:r>
                  <a:rPr lang="en-US" dirty="0">
                    <a:solidFill>
                      <a:srgbClr val="C00000"/>
                    </a:solidFill>
                  </a:rPr>
                  <a:t>n-1 items using </a:t>
                </a:r>
                <a:r>
                  <a:rPr lang="en-US" u="sng" dirty="0">
                    <a:solidFill>
                      <a:srgbClr val="C00000"/>
                    </a:solidFill>
                  </a:rPr>
                  <a:t>reduced</a:t>
                </a:r>
                <a:r>
                  <a:rPr lang="en-US" dirty="0">
                    <a:solidFill>
                      <a:srgbClr val="C00000"/>
                    </a:solidFill>
                  </a:rPr>
                  <a:t> capacity C-</a:t>
                </a:r>
                <a:r>
                  <a:rPr lang="en-US" dirty="0" err="1">
                    <a:solidFill>
                      <a:srgbClr val="C00000"/>
                    </a:solidFill>
                  </a:rPr>
                  <a:t>w</a:t>
                </a:r>
                <a:r>
                  <a:rPr lang="en-US" baseline="-25000" dirty="0" err="1">
                    <a:solidFill>
                      <a:srgbClr val="C00000"/>
                    </a:solidFill>
                  </a:rPr>
                  <a:t>n</a:t>
                </a:r>
                <a:endParaRPr lang="en-US" baseline="-25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(Note that “getting smaller” decreases number of items and also maybe capacity.)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600200"/>
                <a:ext cx="10972800" cy="4876800"/>
              </a:xfrm>
              <a:blipFill>
                <a:blip r:embed="rId2"/>
                <a:stretch>
                  <a:fillRect l="-1040" t="-2597" r="-1040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967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Step: Getting Things Started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sub-problems, what variables change in size?</a:t>
            </a:r>
          </a:p>
          <a:p>
            <a:pPr lvl="1"/>
            <a:r>
              <a:rPr lang="en-US" dirty="0"/>
              <a:t>Maybe C (the capacity) and definitely k (number of items to steal)</a:t>
            </a:r>
          </a:p>
          <a:p>
            <a:r>
              <a:rPr lang="en-US" dirty="0"/>
              <a:t>Define what we’re calculating:  call it </a:t>
            </a:r>
            <a:r>
              <a:rPr lang="en-US" b="1" dirty="0">
                <a:solidFill>
                  <a:srgbClr val="C00000"/>
                </a:solidFill>
              </a:rPr>
              <a:t>Knap(k, w)</a:t>
            </a:r>
          </a:p>
          <a:p>
            <a:pPr lvl="1"/>
            <a:r>
              <a:rPr lang="en-US" dirty="0"/>
              <a:t>Note: we’ll use “w” for the changing capacity value in Knap(), but keep “C” as the overall total capacity for the entire problem.  (Sorry if confusing!)</a:t>
            </a:r>
          </a:p>
          <a:p>
            <a:r>
              <a:rPr lang="en-US" dirty="0"/>
              <a:t>Whether we do recursion of work bottom-up, we need to know the smallest cases</a:t>
            </a:r>
          </a:p>
          <a:p>
            <a:r>
              <a:rPr lang="en-US" dirty="0"/>
              <a:t>Some small or boundary cases:</a:t>
            </a:r>
          </a:p>
          <a:p>
            <a:pPr lvl="1"/>
            <a:r>
              <a:rPr lang="en-US" dirty="0"/>
              <a:t>No knapsack capacity (w=0), can’t add an item, so Knap(k, 0) = 0</a:t>
            </a:r>
          </a:p>
          <a:p>
            <a:pPr lvl="1"/>
            <a:r>
              <a:rPr lang="en-US" dirty="0"/>
              <a:t>Nothing to steal (k=0), so Knap(0, w) = 0</a:t>
            </a:r>
          </a:p>
        </p:txBody>
      </p:sp>
    </p:spTree>
    <p:extLst>
      <p:ext uri="{BB962C8B-B14F-4D97-AF65-F5344CB8AC3E}">
        <p14:creationId xmlns:p14="http://schemas.microsoft.com/office/powerpoint/2010/main" val="2336895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Three cases to calculate Knap(k, 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Three cases for calculating Knap(k, w):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There is sufficient capacity to add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to the knapsack, and that creates an optimal solution for k items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There is sufficient capacity to add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to the knapsack, and that does </a:t>
            </a:r>
            <a:r>
              <a:rPr lang="en-US" b="1" dirty="0"/>
              <a:t>NOT</a:t>
            </a:r>
            <a:r>
              <a:rPr lang="en-US" dirty="0"/>
              <a:t> create an optimal solution for k items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There is insufficient capacity to add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to the knapsack</a:t>
            </a:r>
          </a:p>
          <a:p>
            <a:pPr marL="73152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Case 3 is easy to determine; we’ll have to compute whether 1 or 2 is optimal</a:t>
            </a:r>
          </a:p>
          <a:p>
            <a:pPr lvl="1"/>
            <a:r>
              <a:rPr lang="en-US" dirty="0"/>
              <a:t>How do we know which is optimal? Compute both, pick larger value!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718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Case 1: Sufficient capacity and Optimal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is sufficient capacity to add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to the knapsack, and that creates an optimal solution for k items</a:t>
            </a:r>
          </a:p>
          <a:p>
            <a:endParaRPr lang="en-US" dirty="0"/>
          </a:p>
          <a:p>
            <a:r>
              <a:rPr lang="en-US" dirty="0"/>
              <a:t>Thus, our solution for the first k items is when we add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to the optimal solution for the first k-1 items</a:t>
            </a:r>
          </a:p>
          <a:p>
            <a:endParaRPr lang="en-US" dirty="0"/>
          </a:p>
          <a:p>
            <a:r>
              <a:rPr lang="en-US" dirty="0"/>
              <a:t>But by adding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to the knapsack, we have reduced capacity</a:t>
            </a:r>
          </a:p>
          <a:p>
            <a:pPr lvl="1"/>
            <a:r>
              <a:rPr lang="en-US" dirty="0"/>
              <a:t>In particular, we only have </a:t>
            </a:r>
            <a:r>
              <a:rPr lang="en-US" b="1" dirty="0">
                <a:solidFill>
                  <a:srgbClr val="C00000"/>
                </a:solidFill>
              </a:rPr>
              <a:t>w-</a:t>
            </a:r>
            <a:r>
              <a:rPr lang="en-US" b="1" dirty="0" err="1">
                <a:solidFill>
                  <a:srgbClr val="C00000"/>
                </a:solidFill>
              </a:rPr>
              <a:t>w</a:t>
            </a:r>
            <a:r>
              <a:rPr lang="en-US" b="1" baseline="-25000" dirty="0" err="1">
                <a:solidFill>
                  <a:srgbClr val="C00000"/>
                </a:solidFill>
              </a:rPr>
              <a:t>k</a:t>
            </a:r>
            <a:r>
              <a:rPr lang="en-US" dirty="0"/>
              <a:t> for to steal the first </a:t>
            </a:r>
            <a:r>
              <a:rPr lang="en-US" b="1" dirty="0">
                <a:solidFill>
                  <a:srgbClr val="C00000"/>
                </a:solidFill>
              </a:rPr>
              <a:t>k-1</a:t>
            </a:r>
            <a:r>
              <a:rPr lang="en-US" dirty="0"/>
              <a:t> items</a:t>
            </a:r>
          </a:p>
          <a:p>
            <a:pPr lvl="1"/>
            <a:endParaRPr lang="en-US" dirty="0"/>
          </a:p>
          <a:p>
            <a:r>
              <a:rPr lang="en-US" dirty="0"/>
              <a:t>So the value for </a:t>
            </a:r>
            <a:r>
              <a:rPr lang="en-US" b="1" dirty="0">
                <a:solidFill>
                  <a:srgbClr val="C00000"/>
                </a:solidFill>
              </a:rPr>
              <a:t>Knap(k, w) = </a:t>
            </a:r>
            <a:r>
              <a:rPr lang="en-US" b="1" dirty="0" err="1">
                <a:solidFill>
                  <a:srgbClr val="C00000"/>
                </a:solidFill>
              </a:rPr>
              <a:t>v</a:t>
            </a:r>
            <a:r>
              <a:rPr lang="en-US" b="1" baseline="-25000" dirty="0" err="1">
                <a:solidFill>
                  <a:srgbClr val="C00000"/>
                </a:solidFill>
              </a:rPr>
              <a:t>k</a:t>
            </a:r>
            <a:r>
              <a:rPr lang="en-US" b="1" dirty="0">
                <a:solidFill>
                  <a:srgbClr val="C00000"/>
                </a:solidFill>
              </a:rPr>
              <a:t> + Knap(k-1, w-</a:t>
            </a:r>
            <a:r>
              <a:rPr lang="en-US" b="1" dirty="0" err="1">
                <a:solidFill>
                  <a:srgbClr val="C00000"/>
                </a:solidFill>
              </a:rPr>
              <a:t>w</a:t>
            </a:r>
            <a:r>
              <a:rPr lang="en-US" b="1" baseline="-25000" dirty="0" err="1">
                <a:solidFill>
                  <a:srgbClr val="C00000"/>
                </a:solidFill>
              </a:rPr>
              <a:t>k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81732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Case 2: Sufficient Capacity but Non-optimal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is sufficient capacity to add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to the knapsack, and that does </a:t>
            </a:r>
            <a:r>
              <a:rPr lang="en-US" b="1" dirty="0"/>
              <a:t>NOT</a:t>
            </a:r>
            <a:r>
              <a:rPr lang="en-US" dirty="0"/>
              <a:t> create an optimal solution for k items</a:t>
            </a:r>
          </a:p>
          <a:p>
            <a:pPr lvl="1"/>
            <a:endParaRPr lang="en-US" dirty="0"/>
          </a:p>
          <a:p>
            <a:r>
              <a:rPr lang="en-US" dirty="0"/>
              <a:t>Thus, our solution for the first k items is when we do NOT add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to the solution for the first k-1 items</a:t>
            </a:r>
          </a:p>
          <a:p>
            <a:pPr lvl="1"/>
            <a:r>
              <a:rPr lang="en-US" dirty="0"/>
              <a:t>Since we are </a:t>
            </a:r>
            <a:r>
              <a:rPr lang="en-US" b="1" dirty="0"/>
              <a:t>not</a:t>
            </a:r>
            <a:r>
              <a:rPr lang="en-US" dirty="0"/>
              <a:t> adding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to the knapsack, the solution is the optimal solution to steal the first </a:t>
            </a:r>
            <a:r>
              <a:rPr lang="en-US" b="1" dirty="0">
                <a:solidFill>
                  <a:srgbClr val="C00000"/>
                </a:solidFill>
              </a:rPr>
              <a:t>k-1</a:t>
            </a:r>
            <a:r>
              <a:rPr lang="en-US" dirty="0"/>
              <a:t> items with the </a:t>
            </a:r>
            <a:r>
              <a:rPr lang="en-US" b="1" dirty="0">
                <a:solidFill>
                  <a:srgbClr val="C00000"/>
                </a:solidFill>
              </a:rPr>
              <a:t>same capacity</a:t>
            </a:r>
          </a:p>
          <a:p>
            <a:pPr lvl="1"/>
            <a:r>
              <a:rPr lang="en-US" dirty="0"/>
              <a:t>So </a:t>
            </a:r>
            <a:r>
              <a:rPr lang="en-US" b="1" dirty="0">
                <a:solidFill>
                  <a:srgbClr val="C00000"/>
                </a:solidFill>
              </a:rPr>
              <a:t>Knap(k, w) = Knap(k-1, w)</a:t>
            </a:r>
          </a:p>
        </p:txBody>
      </p:sp>
    </p:spTree>
    <p:extLst>
      <p:ext uri="{BB962C8B-B14F-4D97-AF65-F5344CB8AC3E}">
        <p14:creationId xmlns:p14="http://schemas.microsoft.com/office/powerpoint/2010/main" val="1288344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Case 3: Insufficient Capacity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is insufficient capacity to add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to the knapsack</a:t>
            </a:r>
          </a:p>
          <a:p>
            <a:pPr lvl="1"/>
            <a:r>
              <a:rPr lang="en-US" dirty="0"/>
              <a:t>This is because w-w</a:t>
            </a:r>
            <a:r>
              <a:rPr lang="en-US" baseline="-25000" dirty="0"/>
              <a:t>k</a:t>
            </a:r>
            <a:r>
              <a:rPr lang="en-US" dirty="0"/>
              <a:t> &lt; 0 (i.e. w &lt; 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Then </a:t>
            </a:r>
            <a:r>
              <a:rPr lang="en-US" b="1" dirty="0">
                <a:solidFill>
                  <a:srgbClr val="C00000"/>
                </a:solidFill>
              </a:rPr>
              <a:t>Knap(k, w) = Knap(k-1, w)</a:t>
            </a:r>
          </a:p>
          <a:p>
            <a:pPr lvl="1"/>
            <a:r>
              <a:rPr lang="en-US" dirty="0"/>
              <a:t>Since we can’t add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to the knapsack, the solution is the same as the first k-1 items with the same capacity</a:t>
            </a:r>
          </a:p>
          <a:p>
            <a:pPr lvl="1"/>
            <a:r>
              <a:rPr lang="en-US" dirty="0"/>
              <a:t>Note that this formula is the same as case 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5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t" anchorCtr="0">
            <a:normAutofit/>
          </a:bodyPr>
          <a:lstStyle/>
          <a:p>
            <a:r>
              <a:rPr lang="en-US" dirty="0"/>
              <a:t>Recursively define solutions to sub-problems</a:t>
            </a:r>
          </a:p>
          <a:p>
            <a:r>
              <a:rPr lang="en-US" dirty="0"/>
              <a:t>Base Case</a:t>
            </a:r>
          </a:p>
          <a:p>
            <a:pPr marL="457200" lvl="1" indent="0">
              <a:buNone/>
            </a:pPr>
            <a:r>
              <a:rPr lang="en-US" dirty="0"/>
              <a:t>   Knap(k,0) = 0</a:t>
            </a:r>
          </a:p>
          <a:p>
            <a:pPr marL="457200" lvl="1" indent="0">
              <a:buNone/>
            </a:pPr>
            <a:r>
              <a:rPr lang="en-US" dirty="0"/>
              <a:t>   Knap(0,w) = 0</a:t>
            </a:r>
          </a:p>
          <a:p>
            <a:r>
              <a:rPr lang="en-US" dirty="0"/>
              <a:t>Recursive Case</a:t>
            </a:r>
          </a:p>
          <a:p>
            <a:pPr marL="457200" lvl="1" indent="0">
              <a:buNone/>
            </a:pPr>
            <a:r>
              <a:rPr lang="en-US" dirty="0"/>
              <a:t>   Knap(k, w) = max( Knap(k-1, w),  Knap(k-1, w-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) + </a:t>
            </a:r>
            <a:r>
              <a:rPr lang="en-US" dirty="0" err="1"/>
              <a:t>v</a:t>
            </a:r>
            <a:r>
              <a:rPr lang="en-US" baseline="-25000" dirty="0" err="1"/>
              <a:t>k</a:t>
            </a:r>
            <a:r>
              <a:rPr lang="en-US" dirty="0"/>
              <a:t> )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Putting It All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94C38F-7AD5-EB4B-A478-C0E9BFE3EFDF}"/>
              </a:ext>
            </a:extLst>
          </p:cNvPr>
          <p:cNvSpPr txBox="1"/>
          <p:nvPr/>
        </p:nvSpPr>
        <p:spPr>
          <a:xfrm>
            <a:off x="5029200" y="3429000"/>
            <a:ext cx="3581400" cy="46166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/>
              <a:t>Subproblems are smaller!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1E6A6-6DA3-2644-9F86-458D9EFA23C0}"/>
              </a:ext>
            </a:extLst>
          </p:cNvPr>
          <p:cNvSpPr txBox="1"/>
          <p:nvPr/>
        </p:nvSpPr>
        <p:spPr>
          <a:xfrm>
            <a:off x="7463443" y="5746834"/>
            <a:ext cx="3762895" cy="46166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 err="1"/>
              <a:t>s</a:t>
            </a:r>
            <a:r>
              <a:rPr lang="en-US" sz="2400" i="1" baseline="-25000" dirty="0" err="1"/>
              <a:t>k</a:t>
            </a:r>
            <a:r>
              <a:rPr lang="en-US" sz="2400" i="1" baseline="-25000" dirty="0"/>
              <a:t> </a:t>
            </a:r>
            <a:r>
              <a:rPr lang="en-US" sz="2400" i="1" dirty="0"/>
              <a:t>is part of optimal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13B09A-0D76-F948-99BC-4219E7E67FB0}"/>
              </a:ext>
            </a:extLst>
          </p:cNvPr>
          <p:cNvSpPr txBox="1"/>
          <p:nvPr/>
        </p:nvSpPr>
        <p:spPr>
          <a:xfrm>
            <a:off x="914400" y="5746835"/>
            <a:ext cx="5562600" cy="46166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/>
              <a:t>No room for </a:t>
            </a:r>
            <a:r>
              <a:rPr lang="en-US" sz="2400" i="1" dirty="0" err="1"/>
              <a:t>s</a:t>
            </a:r>
            <a:r>
              <a:rPr lang="en-US" sz="2400" i="1" baseline="-25000" dirty="0" err="1"/>
              <a:t>k</a:t>
            </a:r>
            <a:r>
              <a:rPr lang="en-US" sz="2400" i="1" baseline="-25000" dirty="0"/>
              <a:t> </a:t>
            </a:r>
            <a:r>
              <a:rPr lang="en-US" sz="2400" i="1" dirty="0"/>
              <a:t>or not part optimal solution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8E6D0A-7A35-D444-A5FD-0C849C62E08A}"/>
              </a:ext>
            </a:extLst>
          </p:cNvPr>
          <p:cNvCxnSpPr/>
          <p:nvPr/>
        </p:nvCxnSpPr>
        <p:spPr>
          <a:xfrm flipH="1">
            <a:off x="5029200" y="3890665"/>
            <a:ext cx="762000" cy="50228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EEF33E-5D67-0E4F-9D84-04409DEA9C2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819900" y="3890665"/>
            <a:ext cx="342900" cy="60960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EFAE5F-3741-954D-890D-F2886B58E5F3}"/>
              </a:ext>
            </a:extLst>
          </p:cNvPr>
          <p:cNvCxnSpPr>
            <a:cxnSpLocks/>
          </p:cNvCxnSpPr>
          <p:nvPr/>
        </p:nvCxnSpPr>
        <p:spPr>
          <a:xfrm>
            <a:off x="7620000" y="3863181"/>
            <a:ext cx="200025" cy="57277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ABAAAE5B-C5AD-A941-9C75-76D9C8B21BB9}"/>
              </a:ext>
            </a:extLst>
          </p:cNvPr>
          <p:cNvSpPr/>
          <p:nvPr/>
        </p:nvSpPr>
        <p:spPr>
          <a:xfrm rot="16200000">
            <a:off x="4800600" y="4231690"/>
            <a:ext cx="304800" cy="1676400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E927F5CD-C2AC-6948-8C90-F9E81F1ECC68}"/>
              </a:ext>
            </a:extLst>
          </p:cNvPr>
          <p:cNvSpPr/>
          <p:nvPr/>
        </p:nvSpPr>
        <p:spPr>
          <a:xfrm rot="16200000">
            <a:off x="7407656" y="3642403"/>
            <a:ext cx="304800" cy="2897985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482585-037C-9A4E-9F94-87AB1BBF7B44}"/>
              </a:ext>
            </a:extLst>
          </p:cNvPr>
          <p:cNvCxnSpPr>
            <a:cxnSpLocks/>
          </p:cNvCxnSpPr>
          <p:nvPr/>
        </p:nvCxnSpPr>
        <p:spPr>
          <a:xfrm flipV="1">
            <a:off x="4572000" y="5257800"/>
            <a:ext cx="381000" cy="467529"/>
          </a:xfrm>
          <a:prstGeom prst="straightConnector1">
            <a:avLst/>
          </a:prstGeom>
          <a:ln w="381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7BFC56-72A0-3A4A-AA3A-44E9A0E06668}"/>
              </a:ext>
            </a:extLst>
          </p:cNvPr>
          <p:cNvCxnSpPr>
            <a:cxnSpLocks/>
          </p:cNvCxnSpPr>
          <p:nvPr/>
        </p:nvCxnSpPr>
        <p:spPr>
          <a:xfrm flipH="1" flipV="1">
            <a:off x="7560056" y="5283109"/>
            <a:ext cx="593344" cy="463725"/>
          </a:xfrm>
          <a:prstGeom prst="straightConnector1">
            <a:avLst/>
          </a:prstGeom>
          <a:ln w="381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51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12178-9753-6442-B44C-886A12FD6F19}"/>
              </a:ext>
            </a:extLst>
          </p:cNvPr>
          <p:cNvSpPr/>
          <p:nvPr/>
        </p:nvSpPr>
        <p:spPr>
          <a:xfrm>
            <a:off x="1066800" y="3962399"/>
            <a:ext cx="10439400" cy="8151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Strategy: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the recursive structure of the problem</a:t>
            </a:r>
          </a:p>
          <a:p>
            <a:pPr lvl="2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Formulate a data structure (array, table) that can look-up solution to any sub-problem in constant time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subproblems</a:t>
            </a:r>
          </a:p>
          <a:p>
            <a:pPr lvl="2"/>
            <a:r>
              <a:rPr lang="en-US" dirty="0"/>
              <a:t>“Bottom Up”: Iteratively solve smallest to largest</a:t>
            </a:r>
          </a:p>
          <a:p>
            <a:pPr lvl="2"/>
            <a:r>
              <a:rPr lang="en-US" dirty="0"/>
              <a:t>“Top Down”: Solve each recursively.  (We won’t do this for 0/1 knapsack.)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Reminders about Dynamic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69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Lookup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want a data-structure that allows us to lookup a sub-problem value in O(1) time</a:t>
            </a:r>
          </a:p>
          <a:p>
            <a:endParaRPr lang="en-US" dirty="0"/>
          </a:p>
          <a:p>
            <a:r>
              <a:rPr lang="en-US" dirty="0"/>
              <a:t>Knap(k, w) has two parameters, so two-dimensional array works great.</a:t>
            </a:r>
          </a:p>
          <a:p>
            <a:endParaRPr lang="en-US" dirty="0"/>
          </a:p>
          <a:p>
            <a:r>
              <a:rPr lang="en-US" dirty="0"/>
              <a:t>Make an array called V[k, w]</a:t>
            </a:r>
          </a:p>
          <a:p>
            <a:pPr lvl="1"/>
            <a:r>
              <a:rPr lang="en-US" dirty="0"/>
              <a:t>Store solution to Knap(k, w) at position V[k, w]</a:t>
            </a:r>
          </a:p>
        </p:txBody>
      </p:sp>
    </p:spTree>
    <p:extLst>
      <p:ext uri="{BB962C8B-B14F-4D97-AF65-F5344CB8AC3E}">
        <p14:creationId xmlns:p14="http://schemas.microsoft.com/office/powerpoint/2010/main" val="2658880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958A-1B23-A64F-9249-F7943CB9F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and Greedy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3B5F3-60DB-794C-8A50-2C59D77FE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TOPICS:</a:t>
            </a:r>
          </a:p>
          <a:p>
            <a:pPr lvl="2"/>
            <a:r>
              <a:rPr lang="en-US" dirty="0"/>
              <a:t>0/1 Knapsack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1E929-E141-4E40-B55C-8EF68A41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42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Determining the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determine between cases 1 and 2</a:t>
            </a:r>
          </a:p>
          <a:p>
            <a:pPr lvl="1"/>
            <a:r>
              <a:rPr lang="en-US" dirty="0"/>
              <a:t>Simply compute both values, and take the higher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if (w-w</a:t>
            </a:r>
            <a:r>
              <a:rPr lang="en-US" baseline="-25000" dirty="0"/>
              <a:t>k</a:t>
            </a:r>
            <a:r>
              <a:rPr lang="en-US" dirty="0"/>
              <a:t>&lt; 0) </a:t>
            </a:r>
            <a:r>
              <a:rPr lang="en-US" dirty="0">
                <a:solidFill>
                  <a:srgbClr val="0070C0"/>
                </a:solidFill>
              </a:rPr>
              <a:t>// not room for item k</a:t>
            </a:r>
          </a:p>
          <a:p>
            <a:pPr>
              <a:buNone/>
            </a:pPr>
            <a:r>
              <a:rPr lang="en-US" dirty="0"/>
              <a:t>		V[k, w] = V[k-1, w] </a:t>
            </a:r>
            <a:r>
              <a:rPr lang="en-US" dirty="0">
                <a:solidFill>
                  <a:srgbClr val="0070C0"/>
                </a:solidFill>
              </a:rPr>
              <a:t>// best result for k-1 items</a:t>
            </a:r>
          </a:p>
          <a:p>
            <a:pPr>
              <a:buNone/>
            </a:pPr>
            <a:r>
              <a:rPr lang="en-US" dirty="0"/>
              <a:t>	else {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val_with_kth</a:t>
            </a:r>
            <a:r>
              <a:rPr lang="en-US" dirty="0"/>
              <a:t> = </a:t>
            </a:r>
            <a:r>
              <a:rPr lang="en-US" dirty="0" err="1"/>
              <a:t>v</a:t>
            </a:r>
            <a:r>
              <a:rPr lang="en-US" baseline="-25000" dirty="0" err="1"/>
              <a:t>k</a:t>
            </a:r>
            <a:r>
              <a:rPr lang="en-US" dirty="0"/>
              <a:t> + V[k-1, w-w</a:t>
            </a:r>
            <a:r>
              <a:rPr lang="en-US" baseline="-25000" dirty="0"/>
              <a:t>k</a:t>
            </a:r>
            <a:r>
              <a:rPr lang="en-US" dirty="0"/>
              <a:t>] </a:t>
            </a:r>
            <a:r>
              <a:rPr lang="en-US" dirty="0">
                <a:solidFill>
                  <a:srgbClr val="0070C0"/>
                </a:solidFill>
              </a:rPr>
              <a:t>// Case 1 above</a:t>
            </a:r>
          </a:p>
          <a:p>
            <a:pPr>
              <a:buNone/>
            </a:pPr>
            <a:r>
              <a:rPr lang="en-US" dirty="0"/>
              <a:t>		val_for_k-1 = V[k-1, w] </a:t>
            </a:r>
            <a:r>
              <a:rPr lang="en-US" dirty="0">
                <a:solidFill>
                  <a:srgbClr val="0070C0"/>
                </a:solidFill>
              </a:rPr>
              <a:t>// Case 2 above</a:t>
            </a:r>
          </a:p>
          <a:p>
            <a:pPr>
              <a:buNone/>
            </a:pPr>
            <a:r>
              <a:rPr lang="en-US" dirty="0"/>
              <a:t>		V[k, w] = max( </a:t>
            </a:r>
            <a:r>
              <a:rPr lang="en-US" dirty="0" err="1"/>
              <a:t>val_with_kth</a:t>
            </a:r>
            <a:r>
              <a:rPr lang="en-US" dirty="0"/>
              <a:t>, val_for_k-1 )</a:t>
            </a:r>
          </a:p>
          <a:p>
            <a:pPr>
              <a:buNone/>
            </a:pPr>
            <a:r>
              <a:rPr lang="en-US" dirty="0"/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387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Put Values in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t" anchorCtr="0"/>
          <a:lstStyle/>
          <a:p>
            <a:r>
              <a:rPr lang="en-US" dirty="0"/>
              <a:t>Write a loop that fills in the table one cell at a time</a:t>
            </a:r>
          </a:p>
          <a:p>
            <a:r>
              <a:rPr lang="en-US" dirty="0"/>
              <a:t>The table fills in one row at a time, moving rightwards and downwards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3733800" y="3124200"/>
          <a:ext cx="5562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V[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k,w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 =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k = 0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k = 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k = 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k = n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863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Pseudo-code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95400" y="1435100"/>
            <a:ext cx="10287000" cy="5257800"/>
          </a:xfrm>
        </p:spPr>
        <p:txBody>
          <a:bodyPr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Knapsack(v, w, C) {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for (w = 0 to C) V[0, w] = 0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for (k = 0 to n) V[k, 0] = 0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for (k = 1 to n) {        </a:t>
            </a:r>
            <a:r>
              <a:rPr lang="en-US" sz="2000" dirty="0">
                <a:solidFill>
                  <a:srgbClr val="0070C0"/>
                </a:solidFill>
                <a:latin typeface="Lucida Sans Typewriter" panose="020B0509030504030204" pitchFamily="49" charset="77"/>
              </a:rPr>
              <a:t>// loop over all rows</a:t>
            </a:r>
            <a:endParaRPr lang="en-US" sz="2000" dirty="0">
              <a:latin typeface="Lucida Sans Typewriter" panose="020B0509030504030204" pitchFamily="49" charset="77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      for (w = 1 to C) {  </a:t>
            </a:r>
            <a:r>
              <a:rPr lang="en-US" sz="2000" dirty="0">
                <a:solidFill>
                  <a:srgbClr val="0070C0"/>
                </a:solidFill>
                <a:latin typeface="Lucida Sans Typewriter" panose="020B0509030504030204" pitchFamily="49" charset="77"/>
              </a:rPr>
              <a:t>// loop over </a:t>
            </a:r>
            <a:r>
              <a:rPr lang="en-US" sz="2000">
                <a:solidFill>
                  <a:srgbClr val="0070C0"/>
                </a:solidFill>
                <a:latin typeface="Lucida Sans Typewriter" panose="020B0509030504030204" pitchFamily="49" charset="77"/>
              </a:rPr>
              <a:t>all columns</a:t>
            </a:r>
            <a:endParaRPr lang="en-US" sz="2000" dirty="0">
              <a:latin typeface="Lucida Sans Typewriter" panose="020B0509030504030204" pitchFamily="49" charset="77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        if (w-</a:t>
            </a:r>
            <a:r>
              <a:rPr lang="en-US" sz="2000" dirty="0" err="1">
                <a:latin typeface="Lucida Sans Typewriter" panose="020B0509030504030204" pitchFamily="49" charset="77"/>
              </a:rPr>
              <a:t>w</a:t>
            </a:r>
            <a:r>
              <a:rPr lang="en-US" sz="2000" baseline="-25000" dirty="0" err="1">
                <a:latin typeface="Lucida Sans Typewriter" panose="020B0509030504030204" pitchFamily="49" charset="77"/>
              </a:rPr>
              <a:t>k</a:t>
            </a:r>
            <a:r>
              <a:rPr lang="en-US" sz="2000" dirty="0">
                <a:latin typeface="Lucida Sans Typewriter" panose="020B0509030504030204" pitchFamily="49" charset="77"/>
              </a:rPr>
              <a:t> &lt;  0)    </a:t>
            </a:r>
            <a:r>
              <a:rPr lang="en-US" sz="2000" dirty="0">
                <a:solidFill>
                  <a:srgbClr val="0070C0"/>
                </a:solidFill>
                <a:latin typeface="Lucida Sans Typewriter" panose="020B0509030504030204" pitchFamily="49" charset="77"/>
              </a:rPr>
              <a:t>// not room for item k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		 V[k, w] = V[k-1, w] </a:t>
            </a:r>
            <a:r>
              <a:rPr lang="en-US" sz="2000" dirty="0">
                <a:solidFill>
                  <a:srgbClr val="0070C0"/>
                </a:solidFill>
                <a:latin typeface="Lucida Sans Typewriter" panose="020B0509030504030204" pitchFamily="49" charset="77"/>
              </a:rPr>
              <a:t>// best result for k-1 items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        else {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		 </a:t>
            </a:r>
            <a:r>
              <a:rPr lang="en-US" sz="2000" dirty="0" err="1">
                <a:latin typeface="Lucida Sans Typewriter" panose="020B0509030504030204" pitchFamily="49" charset="77"/>
              </a:rPr>
              <a:t>val_with_kth</a:t>
            </a:r>
            <a:r>
              <a:rPr lang="en-US" sz="2000" dirty="0">
                <a:latin typeface="Lucida Sans Typewriter" panose="020B0509030504030204" pitchFamily="49" charset="77"/>
              </a:rPr>
              <a:t> = </a:t>
            </a:r>
            <a:r>
              <a:rPr lang="en-US" sz="2000" dirty="0" err="1">
                <a:latin typeface="Lucida Sans Typewriter" panose="020B0509030504030204" pitchFamily="49" charset="77"/>
              </a:rPr>
              <a:t>v</a:t>
            </a:r>
            <a:r>
              <a:rPr lang="en-US" sz="2000" baseline="-25000" dirty="0" err="1">
                <a:latin typeface="Lucida Sans Typewriter" panose="020B0509030504030204" pitchFamily="49" charset="77"/>
              </a:rPr>
              <a:t>k</a:t>
            </a:r>
            <a:r>
              <a:rPr lang="en-US" sz="2000" dirty="0">
                <a:latin typeface="Lucida Sans Typewriter" panose="020B0509030504030204" pitchFamily="49" charset="77"/>
              </a:rPr>
              <a:t> + V[k-1, w-</a:t>
            </a:r>
            <a:r>
              <a:rPr lang="en-US" sz="2000" dirty="0" err="1">
                <a:latin typeface="Lucida Sans Typewriter" panose="020B0509030504030204" pitchFamily="49" charset="77"/>
              </a:rPr>
              <a:t>w</a:t>
            </a:r>
            <a:r>
              <a:rPr lang="en-US" sz="2000" baseline="-25000" dirty="0" err="1">
                <a:latin typeface="Lucida Sans Typewriter" panose="020B0509030504030204" pitchFamily="49" charset="77"/>
              </a:rPr>
              <a:t>k</a:t>
            </a:r>
            <a:r>
              <a:rPr lang="en-US" sz="2000" dirty="0">
                <a:latin typeface="Lucida Sans Typewriter" panose="020B0509030504030204" pitchFamily="49" charset="77"/>
              </a:rPr>
              <a:t>] </a:t>
            </a:r>
            <a:r>
              <a:rPr lang="en-US" sz="2000" dirty="0">
                <a:solidFill>
                  <a:srgbClr val="0070C0"/>
                </a:solidFill>
                <a:latin typeface="Lucida Sans Typewriter" panose="020B0509030504030204" pitchFamily="49" charset="77"/>
              </a:rPr>
              <a:t>// Case 1 above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		 val_for_k-1 = V[k-1, w]         </a:t>
            </a:r>
            <a:r>
              <a:rPr lang="en-US" sz="2000" dirty="0">
                <a:solidFill>
                  <a:srgbClr val="0070C0"/>
                </a:solidFill>
                <a:latin typeface="Lucida Sans Typewriter" panose="020B0509030504030204" pitchFamily="49" charset="77"/>
              </a:rPr>
              <a:t>// Case 2 above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		 V[k, w] = max( </a:t>
            </a:r>
            <a:r>
              <a:rPr lang="en-US" sz="2000" dirty="0" err="1">
                <a:latin typeface="Lucida Sans Typewriter" panose="020B0509030504030204" pitchFamily="49" charset="77"/>
              </a:rPr>
              <a:t>val_with_kth</a:t>
            </a:r>
            <a:r>
              <a:rPr lang="en-US" sz="2000" dirty="0">
                <a:latin typeface="Lucida Sans Typewriter" panose="020B0509030504030204" pitchFamily="49" charset="77"/>
              </a:rPr>
              <a:t>, val_for_k-1 )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        }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      }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}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return V[</a:t>
            </a:r>
            <a:r>
              <a:rPr lang="en-US" sz="2000" dirty="0" err="1">
                <a:latin typeface="Lucida Sans Typewriter" panose="020B0509030504030204" pitchFamily="49" charset="77"/>
              </a:rPr>
              <a:t>n,C</a:t>
            </a:r>
            <a:r>
              <a:rPr lang="en-US" sz="2000" dirty="0">
                <a:latin typeface="Lucida Sans Typewriter" panose="020B0509030504030204" pitchFamily="49" charset="77"/>
              </a:rPr>
              <a:t>]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8491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our solution is only the value!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Value V[n, C] is the optimal value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find which items were chosen, we can trace backward through the table starting at V[n, C] </a:t>
            </a:r>
          </a:p>
          <a:p>
            <a:pPr lvl="1"/>
            <a:r>
              <a:rPr lang="en-US" dirty="0"/>
              <a:t>If V[k, w] = V[k-1, w], then </a:t>
            </a:r>
            <a:r>
              <a:rPr lang="en-US" b="1" dirty="0" err="1">
                <a:solidFill>
                  <a:srgbClr val="C00000"/>
                </a:solidFill>
              </a:rPr>
              <a:t>s</a:t>
            </a:r>
            <a:r>
              <a:rPr lang="en-US" b="1" baseline="-25000" dirty="0" err="1">
                <a:solidFill>
                  <a:srgbClr val="C00000"/>
                </a:solidFill>
              </a:rPr>
              <a:t>k</a:t>
            </a:r>
            <a:r>
              <a:rPr lang="en-US" b="1" dirty="0">
                <a:solidFill>
                  <a:srgbClr val="C00000"/>
                </a:solidFill>
              </a:rPr>
              <a:t> is not an item in the knapsack </a:t>
            </a:r>
            <a:r>
              <a:rPr lang="en-US" dirty="0"/>
              <a:t>(this was from cases 2 and 3).  Look at V[k-1, w] next.</a:t>
            </a:r>
          </a:p>
          <a:p>
            <a:pPr lvl="1"/>
            <a:r>
              <a:rPr lang="en-US" dirty="0"/>
              <a:t>Otherwise, </a:t>
            </a:r>
            <a:r>
              <a:rPr lang="en-US" b="1" dirty="0" err="1">
                <a:solidFill>
                  <a:srgbClr val="C00000"/>
                </a:solidFill>
              </a:rPr>
              <a:t>s</a:t>
            </a:r>
            <a:r>
              <a:rPr lang="en-US" b="1" baseline="-25000" dirty="0" err="1">
                <a:solidFill>
                  <a:srgbClr val="C00000"/>
                </a:solidFill>
              </a:rPr>
              <a:t>k</a:t>
            </a:r>
            <a:r>
              <a:rPr lang="en-US" b="1" dirty="0">
                <a:solidFill>
                  <a:srgbClr val="C00000"/>
                </a:solidFill>
              </a:rPr>
              <a:t> is an item in the knapsack</a:t>
            </a:r>
            <a:r>
              <a:rPr lang="en-US" dirty="0"/>
              <a:t>, and we look at </a:t>
            </a:r>
            <a:br>
              <a:rPr lang="en-US" dirty="0"/>
            </a:br>
            <a:r>
              <a:rPr lang="en-US" dirty="0"/>
              <a:t>V[k-1, w-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] next (this was from case 1)</a:t>
            </a:r>
          </a:p>
        </p:txBody>
      </p:sp>
    </p:spTree>
    <p:extLst>
      <p:ext uri="{BB962C8B-B14F-4D97-AF65-F5344CB8AC3E}">
        <p14:creationId xmlns:p14="http://schemas.microsoft.com/office/powerpoint/2010/main" val="3462994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8326-C22D-AE4C-B559-1F292B8DD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0/1 Knapsack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5AD79-503E-4248-A4B1-C3E6F0753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6AF8-835F-9A4D-B0F0-A439C664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61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Reminder: Knapsack Problems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587500"/>
            <a:ext cx="8001000" cy="45085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Pages 425-427 in textbook</a:t>
            </a:r>
          </a:p>
          <a:p>
            <a:r>
              <a:rPr lang="en-US" sz="2800" b="1" dirty="0"/>
              <a:t>Description: </a:t>
            </a:r>
            <a:r>
              <a:rPr lang="en-US" sz="2800" dirty="0"/>
              <a:t>Thief robbing a store finds n items, each with a profit amount </a:t>
            </a:r>
            <a:r>
              <a:rPr lang="en-US" sz="2800" i="1" dirty="0">
                <a:latin typeface="Calibri" charset="0"/>
              </a:rPr>
              <a:t>p</a:t>
            </a:r>
            <a:r>
              <a:rPr lang="en-US" sz="2800" i="1" baseline="-25000" dirty="0">
                <a:latin typeface="Calibri" charset="0"/>
              </a:rPr>
              <a:t>i  </a:t>
            </a:r>
            <a:r>
              <a:rPr lang="en-US" sz="2800" dirty="0"/>
              <a:t>and a weight </a:t>
            </a:r>
            <a:r>
              <a:rPr lang="en-US" sz="2800" i="1" dirty="0" err="1">
                <a:latin typeface="Calibri" charset="0"/>
              </a:rPr>
              <a:t>w</a:t>
            </a:r>
            <a:r>
              <a:rPr lang="en-US" sz="2800" i="1" baseline="-25000" dirty="0" err="1">
                <a:latin typeface="Calibri" charset="0"/>
              </a:rPr>
              <a:t>i</a:t>
            </a:r>
            <a:r>
              <a:rPr lang="en-US" sz="2800" dirty="0"/>
              <a:t> </a:t>
            </a:r>
          </a:p>
          <a:p>
            <a:pPr lvl="1"/>
            <a:r>
              <a:rPr lang="en-US" sz="2400" dirty="0"/>
              <a:t>Wants to steal as valuable a load as possible</a:t>
            </a:r>
          </a:p>
          <a:p>
            <a:pPr lvl="1"/>
            <a:r>
              <a:rPr lang="en-US" sz="2400" dirty="0"/>
              <a:t>But can only carry total weight C in their knapsack</a:t>
            </a:r>
          </a:p>
          <a:p>
            <a:pPr lvl="1"/>
            <a:r>
              <a:rPr lang="en-US" sz="2400" dirty="0"/>
              <a:t>Which items should they take to maximize profit?</a:t>
            </a:r>
          </a:p>
          <a:p>
            <a:r>
              <a:rPr lang="en-US" sz="2800" dirty="0"/>
              <a:t>Form of the solution: an </a:t>
            </a:r>
            <a:r>
              <a:rPr lang="en-US" sz="2800" i="1" dirty="0">
                <a:latin typeface="Calibri" charset="0"/>
              </a:rPr>
              <a:t>x</a:t>
            </a:r>
            <a:r>
              <a:rPr lang="en-US" sz="2800" i="1" baseline="-25000" dirty="0">
                <a:latin typeface="Calibri" charset="0"/>
              </a:rPr>
              <a:t>i  </a:t>
            </a:r>
            <a:r>
              <a:rPr lang="en-US" sz="2800" dirty="0"/>
              <a:t>value for each item, showing if (or how much) of that item is taken</a:t>
            </a:r>
          </a:p>
          <a:p>
            <a:r>
              <a:rPr lang="en-US" sz="2800" dirty="0"/>
              <a:t>Inputs are: C, n, the </a:t>
            </a:r>
            <a:r>
              <a:rPr lang="en-US" sz="2800" i="1" dirty="0">
                <a:latin typeface="Calibri" charset="0"/>
              </a:rPr>
              <a:t>p</a:t>
            </a:r>
            <a:r>
              <a:rPr lang="en-US" sz="2800" i="1" baseline="-25000" dirty="0">
                <a:latin typeface="Calibri" charset="0"/>
              </a:rPr>
              <a:t>i </a:t>
            </a:r>
            <a:r>
              <a:rPr lang="en-US" sz="2800" dirty="0"/>
              <a:t>and </a:t>
            </a:r>
            <a:r>
              <a:rPr lang="en-US" sz="2800" i="1" dirty="0" err="1">
                <a:latin typeface="Calibri" charset="0"/>
              </a:rPr>
              <a:t>w</a:t>
            </a:r>
            <a:r>
              <a:rPr lang="en-US" sz="2800" i="1" baseline="-25000" dirty="0" err="1">
                <a:latin typeface="Calibri" charset="0"/>
              </a:rPr>
              <a:t>i</a:t>
            </a:r>
            <a:r>
              <a:rPr lang="en-US" sz="2800" dirty="0"/>
              <a:t> values</a:t>
            </a:r>
          </a:p>
        </p:txBody>
      </p:sp>
      <p:pic>
        <p:nvPicPr>
          <p:cNvPr id="5" name="Picture 2" descr="http://s2.hubimg.com/u/1290317_f26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17649" y="2171700"/>
            <a:ext cx="2789852" cy="2628900"/>
          </a:xfrm>
          <a:prstGeom prst="rect">
            <a:avLst/>
          </a:prstGeom>
          <a:noFill/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842E904-262A-4A47-A31E-E8DA52D637BC}"/>
              </a:ext>
            </a:extLst>
          </p:cNvPr>
          <p:cNvSpPr txBox="1">
            <a:spLocks/>
          </p:cNvSpPr>
          <p:nvPr/>
        </p:nvSpPr>
        <p:spPr>
          <a:xfrm>
            <a:off x="11066206" y="6460603"/>
            <a:ext cx="516194" cy="244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2pPr>
            <a:lvl3pPr marL="9144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3pPr>
            <a:lvl4pPr marL="13716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4pPr>
            <a:lvl5pPr marL="18288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5pPr>
            <a:lvl6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6pPr>
            <a:lvl7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7pPr>
            <a:lvl8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8pPr>
            <a:lvl9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9pPr>
          </a:lstStyle>
          <a:p>
            <a:pPr algn="r"/>
            <a:fld id="{26016867-1EB8-3142-9271-54F23DCBB85F}" type="slidenum">
              <a:rPr lang="en-US" sz="1200" b="0" smtClean="0">
                <a:latin typeface="+mn-lt"/>
              </a:rPr>
              <a:pPr algn="r"/>
              <a:t>4</a:t>
            </a:fld>
            <a:endParaRPr lang="en-US" sz="1200" b="0" dirty="0">
              <a:latin typeface="+mn-lt"/>
            </a:endParaRPr>
          </a:p>
        </p:txBody>
      </p:sp>
      <p:pic>
        <p:nvPicPr>
          <p:cNvPr id="4098" name="Picture 2" descr="Blu-Ray Review] To Catch A Thief (1955) (Paramount Presents); Now Available  From Paramount - Screen-Connections">
            <a:extLst>
              <a:ext uri="{FF2B5EF4-FFF2-40B4-BE49-F238E27FC236}">
                <a16:creationId xmlns:a16="http://schemas.microsoft.com/office/drawing/2014/main" id="{5D168CCE-CE94-D54C-83D6-C5B68133D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53" y="4601902"/>
            <a:ext cx="366279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92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Two Types of Knapsack Problem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0/1 knapsack problem</a:t>
            </a:r>
          </a:p>
          <a:p>
            <a:pPr lvl="1"/>
            <a:r>
              <a:rPr lang="en-US" sz="2400" dirty="0">
                <a:ea typeface="ＭＳ Ｐゴシック" charset="0"/>
              </a:rPr>
              <a:t>Each item is discrete: must choose all of it or none of it.</a:t>
            </a:r>
            <a:br>
              <a:rPr lang="en-US" sz="2400" dirty="0">
                <a:ea typeface="ＭＳ Ｐゴシック" charset="0"/>
              </a:rPr>
            </a:br>
            <a:r>
              <a:rPr lang="en-US" sz="2400" dirty="0">
                <a:ea typeface="ＭＳ Ｐゴシック" charset="0"/>
              </a:rPr>
              <a:t>So each x</a:t>
            </a:r>
            <a:r>
              <a:rPr lang="en-US" sz="2400" baseline="-25000" dirty="0">
                <a:ea typeface="ＭＳ Ｐゴシック" charset="0"/>
              </a:rPr>
              <a:t>i</a:t>
            </a:r>
            <a:r>
              <a:rPr lang="en-US" sz="2400" dirty="0">
                <a:ea typeface="ＭＳ Ｐゴシック" charset="0"/>
              </a:rPr>
              <a:t>  is 0 or 1</a:t>
            </a:r>
          </a:p>
          <a:p>
            <a:pPr lvl="1"/>
            <a:r>
              <a:rPr lang="en-US" sz="2400" dirty="0">
                <a:ea typeface="ＭＳ Ｐゴシック" charset="0"/>
              </a:rPr>
              <a:t>Greedy approach does not produce optimal solutions</a:t>
            </a:r>
          </a:p>
          <a:p>
            <a:pPr lvl="1"/>
            <a:r>
              <a:rPr lang="en-US" sz="2400" dirty="0">
                <a:ea typeface="ＭＳ Ｐゴシック" charset="0"/>
              </a:rPr>
              <a:t>But dynamic programming does</a:t>
            </a: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Fractional knapsack problem (AKA continuous knapsack)</a:t>
            </a:r>
          </a:p>
          <a:p>
            <a:pPr lvl="1"/>
            <a:r>
              <a:rPr lang="en-US" sz="2400" dirty="0">
                <a:ea typeface="ＭＳ Ｐゴシック" charset="0"/>
              </a:rPr>
              <a:t>Can pick up fractions of each item.</a:t>
            </a:r>
            <a:br>
              <a:rPr lang="en-US" sz="2400" dirty="0">
                <a:ea typeface="ＭＳ Ｐゴシック" charset="0"/>
              </a:rPr>
            </a:br>
            <a:r>
              <a:rPr lang="en-US" sz="2400" dirty="0">
                <a:ea typeface="ＭＳ Ｐゴシック" charset="0"/>
              </a:rPr>
              <a:t>So each x</a:t>
            </a:r>
            <a:r>
              <a:rPr lang="en-US" sz="2400" baseline="-25000" dirty="0">
                <a:ea typeface="ＭＳ Ｐゴシック" charset="0"/>
              </a:rPr>
              <a:t>i</a:t>
            </a:r>
            <a:r>
              <a:rPr lang="en-US" sz="2400" dirty="0">
                <a:ea typeface="ＭＳ Ｐゴシック" charset="0"/>
              </a:rPr>
              <a:t>  is a value between 0 or 1</a:t>
            </a:r>
          </a:p>
          <a:p>
            <a:pPr lvl="1"/>
            <a:r>
              <a:rPr lang="en-US" sz="2400" dirty="0">
                <a:ea typeface="ＭＳ Ｐゴシック" charset="0"/>
              </a:rPr>
              <a:t>A greedy algorithm finds the optimal solution 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2CECF45-07BD-FF46-A9FA-AAA34C1CE080}"/>
              </a:ext>
            </a:extLst>
          </p:cNvPr>
          <p:cNvSpPr txBox="1">
            <a:spLocks/>
          </p:cNvSpPr>
          <p:nvPr/>
        </p:nvSpPr>
        <p:spPr>
          <a:xfrm>
            <a:off x="11066206" y="6460603"/>
            <a:ext cx="516194" cy="244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2pPr>
            <a:lvl3pPr marL="9144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3pPr>
            <a:lvl4pPr marL="13716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4pPr>
            <a:lvl5pPr marL="18288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5pPr>
            <a:lvl6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6pPr>
            <a:lvl7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7pPr>
            <a:lvl8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8pPr>
            <a:lvl9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9pPr>
          </a:lstStyle>
          <a:p>
            <a:pPr algn="r"/>
            <a:fld id="{26016867-1EB8-3142-9271-54F23DCBB85F}" type="slidenum">
              <a:rPr lang="en-US" sz="1200" b="0" smtClean="0">
                <a:latin typeface="+mn-lt"/>
              </a:rPr>
              <a:pPr algn="r"/>
              <a:t>5</a:t>
            </a:fld>
            <a:endParaRPr lang="en-US" sz="1200" b="0" dirty="0">
              <a:latin typeface="+mn-lt"/>
            </a:endParaRPr>
          </a:p>
        </p:txBody>
      </p:sp>
      <p:pic>
        <p:nvPicPr>
          <p:cNvPr id="3076" name="Picture 4" descr="What's so special about the Mona Lisa? - CNN Style">
            <a:extLst>
              <a:ext uri="{FF2B5EF4-FFF2-40B4-BE49-F238E27FC236}">
                <a16:creationId xmlns:a16="http://schemas.microsoft.com/office/drawing/2014/main" id="{34F0B59D-6478-1E4F-B432-286E1514D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571" y="1905000"/>
            <a:ext cx="13970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ag clipart money, Bag money Transparent FREE for download on  WebStockReview 2021">
            <a:extLst>
              <a:ext uri="{FF2B5EF4-FFF2-40B4-BE49-F238E27FC236}">
                <a16:creationId xmlns:a16="http://schemas.microsoft.com/office/drawing/2014/main" id="{E3229F16-B5CE-6344-A6BC-E75BA9070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803" y="4102633"/>
            <a:ext cx="1810537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37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4614-D9E5-CC48-9C9D-24125E23B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Bit More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F6F4E-D24D-1941-A968-46F59B5D2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Problems solvable by both Dynamic Programming and the Greedy approach have the </a:t>
            </a:r>
            <a:r>
              <a:rPr lang="en-US" b="1" dirty="0">
                <a:solidFill>
                  <a:srgbClr val="0070C0"/>
                </a:solidFill>
              </a:rPr>
              <a:t>optimal substructure property:</a:t>
            </a:r>
          </a:p>
          <a:p>
            <a:pPr lvl="1"/>
            <a:r>
              <a:rPr lang="en-US" dirty="0"/>
              <a:t>An optimal solution to a problem contains within it optimal solutions to subproblems</a:t>
            </a:r>
          </a:p>
          <a:p>
            <a:pPr lvl="1"/>
            <a:r>
              <a:rPr lang="en-US" dirty="0"/>
              <a:t>This allows us to build a solution one step at a time, because we can solve increasingly smaller problems with confidence</a:t>
            </a:r>
          </a:p>
          <a:p>
            <a:r>
              <a:rPr lang="en-US" dirty="0"/>
              <a:t>Dynamic Programming not a good solution for problems that have the </a:t>
            </a:r>
            <a:r>
              <a:rPr lang="en-US" b="1" dirty="0">
                <a:solidFill>
                  <a:srgbClr val="0070C0"/>
                </a:solidFill>
              </a:rPr>
              <a:t>greedy-choice property:</a:t>
            </a:r>
          </a:p>
          <a:p>
            <a:pPr lvl="1"/>
            <a:r>
              <a:rPr lang="en-US" dirty="0"/>
              <a:t>We can assemble a globally-optimal solution for the current by making a locally-optimal choice, without considering results from subproblems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CFB7D-C473-174F-BD49-F3A7FAC29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09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0/1 knapsack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t" anchorCtr="0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Let’s try this same greedy solution with the 0/1 version</a:t>
            </a:r>
          </a:p>
          <a:p>
            <a:pPr lvl="1"/>
            <a:r>
              <a:rPr lang="en-US" dirty="0"/>
              <a:t>New example inputs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Item 1 first. So x</a:t>
            </a:r>
            <a:r>
              <a:rPr lang="en-US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Capacity used is 1 of 4. Profit so far is 3.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Item 2 next. There’s room for it!  So x</a:t>
            </a:r>
            <a:r>
              <a:rPr lang="en-US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dirty="0">
                <a:ea typeface="ＭＳ Ｐゴシック" charset="0"/>
                <a:cs typeface="ＭＳ Ｐゴシック" charset="0"/>
              </a:rPr>
              <a:t> is 1.   Capacity used is 3 of 4.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Profit so far is 3 + 5 = 8.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Item 3 would be next, but its weight is 3 and knapsack only has 1 unit left!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So x</a:t>
            </a:r>
            <a:r>
              <a:rPr lang="en-US" baseline="-25000" dirty="0">
                <a:ea typeface="ＭＳ Ｐゴシック" charset="0"/>
                <a:cs typeface="ＭＳ Ｐゴシック" charset="0"/>
              </a:rPr>
              <a:t>3</a:t>
            </a:r>
            <a:r>
              <a:rPr lang="en-US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8.   x</a:t>
            </a:r>
            <a:r>
              <a:rPr lang="en-US" b="1" baseline="-250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i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= (1, 1, 0)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But picking items 1 and 3 will fit in knapsack, with total value of 9</a:t>
            </a:r>
          </a:p>
          <a:p>
            <a:pPr lvl="1"/>
            <a:r>
              <a:rPr lang="en-US" dirty="0"/>
              <a:t>Thus, the greedy solution does not produce an optimal solution to the 0/1 knapsack algorithm</a:t>
            </a:r>
          </a:p>
          <a:p>
            <a:pPr lvl="1"/>
            <a:r>
              <a:rPr lang="en-US" dirty="0"/>
              <a:t>Greedy choice left unused room, but we can’t take a fraction of an item</a:t>
            </a:r>
          </a:p>
          <a:p>
            <a:pPr lvl="1"/>
            <a:r>
              <a:rPr lang="en-US" dirty="0"/>
              <a:t>The 0/1 knapsack problem doesn’t have the </a:t>
            </a:r>
            <a:r>
              <a:rPr lang="en-US" i="1" dirty="0"/>
              <a:t>greedy choice property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651898" y="1648490"/>
          <a:ext cx="356450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2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260861-0B0E-7440-AF5A-7DADB6BA82A6}"/>
              </a:ext>
            </a:extLst>
          </p:cNvPr>
          <p:cNvSpPr txBox="1"/>
          <p:nvPr/>
        </p:nvSpPr>
        <p:spPr>
          <a:xfrm>
            <a:off x="7620000" y="1220788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0601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12178-9753-6442-B44C-886A12FD6F19}"/>
              </a:ext>
            </a:extLst>
          </p:cNvPr>
          <p:cNvSpPr/>
          <p:nvPr/>
        </p:nvSpPr>
        <p:spPr>
          <a:xfrm>
            <a:off x="1066800" y="3124200"/>
            <a:ext cx="74676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Strategy: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the recursive structure of the problem</a:t>
            </a:r>
          </a:p>
          <a:p>
            <a:pPr lvl="2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Formulate a data structure (array, table) that can look-up solution to any sub-problem in constant time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subproblems</a:t>
            </a:r>
          </a:p>
          <a:p>
            <a:pPr lvl="2"/>
            <a:r>
              <a:rPr lang="en-US" dirty="0"/>
              <a:t>“Bottom Up”: Iteratively solve smallest to largest</a:t>
            </a:r>
          </a:p>
          <a:p>
            <a:pPr lvl="2"/>
            <a:r>
              <a:rPr lang="en-US" dirty="0"/>
              <a:t>“Top Down”: Solve each recursively.  (We won’t do this for 0/1 knapsack.)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Reminders about Dynamic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29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Dynamic programming solution to 0/1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need to:</a:t>
            </a:r>
          </a:p>
          <a:p>
            <a:r>
              <a:rPr lang="en-US" dirty="0"/>
              <a:t>Identify a recursive definition of how a larger solution is built from optimal results for smaller sub-problems.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0/1 knapsack, what a </a:t>
            </a:r>
            <a:r>
              <a:rPr lang="en-US" u="sng" dirty="0"/>
              <a:t>sub-problem </a:t>
            </a:r>
            <a:r>
              <a:rPr lang="en-US" dirty="0"/>
              <a:t>solution look like?</a:t>
            </a:r>
            <a:br>
              <a:rPr lang="en-US" dirty="0"/>
            </a:br>
            <a:r>
              <a:rPr lang="en-US" dirty="0"/>
              <a:t>What can be “smaller”?</a:t>
            </a:r>
          </a:p>
          <a:p>
            <a:pPr lvl="1"/>
            <a:r>
              <a:rPr lang="en-US" dirty="0"/>
              <a:t>Smaller capacity for the knapsack</a:t>
            </a:r>
          </a:p>
          <a:p>
            <a:pPr lvl="1"/>
            <a:r>
              <a:rPr lang="en-US" dirty="0"/>
              <a:t>Fewer items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121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15676</TotalTime>
  <Words>2141</Words>
  <Application>Microsoft Macintosh PowerPoint</Application>
  <PresentationFormat>Widescreen</PresentationFormat>
  <Paragraphs>246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ＭＳ Ｐゴシック</vt:lpstr>
      <vt:lpstr>Arial</vt:lpstr>
      <vt:lpstr>Calibri</vt:lpstr>
      <vt:lpstr>Cambria Math</vt:lpstr>
      <vt:lpstr>Helvetica Neue</vt:lpstr>
      <vt:lpstr>Helvetica Neue Thin</vt:lpstr>
      <vt:lpstr>Lucida Sans Typewriter</vt:lpstr>
      <vt:lpstr>Times New Roman</vt:lpstr>
      <vt:lpstr>Wingdings</vt:lpstr>
      <vt:lpstr>CS4102-SlimGray</vt:lpstr>
      <vt:lpstr>Dynamic Programming Knapsack Problem</vt:lpstr>
      <vt:lpstr>Dynamic Programming and Greedy Approach</vt:lpstr>
      <vt:lpstr>0/1 Knapsack Problem</vt:lpstr>
      <vt:lpstr>Reminder: Knapsack Problems</vt:lpstr>
      <vt:lpstr>Two Types of Knapsack Problem</vt:lpstr>
      <vt:lpstr>A Bit More Terminology</vt:lpstr>
      <vt:lpstr>0/1 knapsack</vt:lpstr>
      <vt:lpstr>Reminders about Dynamic Programming</vt:lpstr>
      <vt:lpstr>Dynamic programming solution to 0/1</vt:lpstr>
      <vt:lpstr>Some assumptions and observations</vt:lpstr>
      <vt:lpstr>Recursive Structure</vt:lpstr>
      <vt:lpstr>First Step: Getting Things Started</vt:lpstr>
      <vt:lpstr>Three cases to calculate Knap(k, w)</vt:lpstr>
      <vt:lpstr>Case 1: Sufficient capacity and Optimal</vt:lpstr>
      <vt:lpstr>Case 2: Sufficient Capacity but Non-optimal</vt:lpstr>
      <vt:lpstr>Case 3: Insufficient Capacity</vt:lpstr>
      <vt:lpstr>Putting It All Together</vt:lpstr>
      <vt:lpstr>Reminders about Dynamic Programming</vt:lpstr>
      <vt:lpstr>Lookup Table</vt:lpstr>
      <vt:lpstr>Determining the cases</vt:lpstr>
      <vt:lpstr>Put Values in Table</vt:lpstr>
      <vt:lpstr>Pseudo-code</vt:lpstr>
      <vt:lpstr>But our solution is only the value!</vt:lpstr>
    </vt:vector>
  </TitlesOfParts>
  <Company>UVA SEAS Computer Science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Mark Floryan</cp:lastModifiedBy>
  <cp:revision>1279</cp:revision>
  <dcterms:created xsi:type="dcterms:W3CDTF">2017-08-21T20:54:06Z</dcterms:created>
  <dcterms:modified xsi:type="dcterms:W3CDTF">2022-09-01T14:23:25Z</dcterms:modified>
</cp:coreProperties>
</file>