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517" r:id="rId2"/>
    <p:sldId id="530" r:id="rId3"/>
    <p:sldId id="1100" r:id="rId4"/>
    <p:sldId id="315" r:id="rId5"/>
    <p:sldId id="1098" r:id="rId6"/>
    <p:sldId id="849" r:id="rId7"/>
    <p:sldId id="856" r:id="rId8"/>
    <p:sldId id="1096" r:id="rId9"/>
    <p:sldId id="1085" r:id="rId10"/>
    <p:sldId id="1086" r:id="rId11"/>
    <p:sldId id="1087" r:id="rId12"/>
    <p:sldId id="1088" r:id="rId13"/>
    <p:sldId id="1089" r:id="rId14"/>
    <p:sldId id="1090" r:id="rId15"/>
    <p:sldId id="1091" r:id="rId16"/>
    <p:sldId id="1092" r:id="rId17"/>
    <p:sldId id="1093" r:id="rId18"/>
    <p:sldId id="1094" r:id="rId19"/>
    <p:sldId id="1102" r:id="rId20"/>
    <p:sldId id="857" r:id="rId21"/>
    <p:sldId id="790" r:id="rId22"/>
    <p:sldId id="1083" r:id="rId23"/>
    <p:sldId id="1066" r:id="rId24"/>
    <p:sldId id="1084" r:id="rId25"/>
    <p:sldId id="1067" r:id="rId26"/>
    <p:sldId id="1068" r:id="rId27"/>
    <p:sldId id="1069" r:id="rId28"/>
    <p:sldId id="1071" r:id="rId29"/>
    <p:sldId id="1103" r:id="rId30"/>
    <p:sldId id="1095" r:id="rId31"/>
    <p:sldId id="1074" r:id="rId32"/>
    <p:sldId id="1073" r:id="rId33"/>
    <p:sldId id="256" r:id="rId34"/>
    <p:sldId id="385" r:id="rId35"/>
    <p:sldId id="390" r:id="rId36"/>
    <p:sldId id="379" r:id="rId37"/>
    <p:sldId id="384" r:id="rId38"/>
    <p:sldId id="386" r:id="rId39"/>
    <p:sldId id="1104" r:id="rId40"/>
    <p:sldId id="286" r:id="rId41"/>
    <p:sldId id="317" r:id="rId42"/>
    <p:sldId id="318" r:id="rId43"/>
    <p:sldId id="307" r:id="rId44"/>
    <p:sldId id="308" r:id="rId45"/>
    <p:sldId id="331" r:id="rId46"/>
    <p:sldId id="1097" r:id="rId47"/>
    <p:sldId id="341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7FF"/>
    <a:srgbClr val="FF33CC"/>
    <a:srgbClr val="00B0F0"/>
    <a:srgbClr val="FFFF00"/>
    <a:srgbClr val="00CCFF"/>
    <a:srgbClr val="33CC33"/>
    <a:srgbClr val="996600"/>
    <a:srgbClr val="CC6600"/>
    <a:srgbClr val="0099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01"/>
    <p:restoredTop sz="92901" autoAdjust="0"/>
  </p:normalViewPr>
  <p:slideViewPr>
    <p:cSldViewPr>
      <p:cViewPr varScale="1">
        <p:scale>
          <a:sx n="132" d="100"/>
          <a:sy n="132" d="100"/>
        </p:scale>
        <p:origin x="17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9/15/22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5D8DCB-06E0-DB4B-A914-CADE4285D24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60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9/15/22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8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9/15/22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08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98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54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731837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4199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1143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56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rm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59ABBA-0641-D142-A6E1-AAF21A858462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7612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724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31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AB17AF-8C4C-5845-B7DE-A4AC7A53117E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9/15/22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88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82CF36-B83D-CA4E-A297-1A51EA28471C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9/15/22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9/15/22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41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maller 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762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9/15/22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4153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9/15/22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48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66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10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310.png"/><Relationship Id="rId4" Type="http://schemas.openxmlformats.org/officeDocument/2006/relationships/image" Target="../media/image97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6.png"/><Relationship Id="rId9" Type="http://schemas.openxmlformats.org/officeDocument/2006/relationships/image" Target="../media/image1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8" Type="http://schemas.openxmlformats.org/officeDocument/2006/relationships/image" Target="../media/image43.png"/><Relationship Id="rId3" Type="http://schemas.openxmlformats.org/officeDocument/2006/relationships/image" Target="../media/image26.png"/><Relationship Id="rId21" Type="http://schemas.openxmlformats.org/officeDocument/2006/relationships/image" Target="../media/image18.png"/><Relationship Id="rId7" Type="http://schemas.openxmlformats.org/officeDocument/2006/relationships/image" Target="../media/image28.png"/><Relationship Id="rId17" Type="http://schemas.openxmlformats.org/officeDocument/2006/relationships/image" Target="../media/image42.png"/><Relationship Id="rId2" Type="http://schemas.openxmlformats.org/officeDocument/2006/relationships/image" Target="../media/image25.png"/><Relationship Id="rId16" Type="http://schemas.openxmlformats.org/officeDocument/2006/relationships/image" Target="../media/image37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32.png"/><Relationship Id="rId5" Type="http://schemas.openxmlformats.org/officeDocument/2006/relationships/image" Target="../media/image23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19" Type="http://schemas.openxmlformats.org/officeDocument/2006/relationships/image" Target="../media/image44.png"/><Relationship Id="rId4" Type="http://schemas.openxmlformats.org/officeDocument/2006/relationships/image" Target="../media/image27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4.png"/><Relationship Id="rId3" Type="http://schemas.openxmlformats.org/officeDocument/2006/relationships/image" Target="../media/image118.png"/><Relationship Id="rId7" Type="http://schemas.openxmlformats.org/officeDocument/2006/relationships/image" Target="../media/image27.png"/><Relationship Id="rId12" Type="http://schemas.openxmlformats.org/officeDocument/2006/relationships/image" Target="../media/image34.png"/><Relationship Id="rId17" Type="http://schemas.openxmlformats.org/officeDocument/2006/relationships/image" Target="../media/image43.png"/><Relationship Id="rId2" Type="http://schemas.openxmlformats.org/officeDocument/2006/relationships/image" Target="../media/image23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3.png"/><Relationship Id="rId5" Type="http://schemas.openxmlformats.org/officeDocument/2006/relationships/image" Target="../media/image25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45.png"/><Relationship Id="rId4" Type="http://schemas.openxmlformats.org/officeDocument/2006/relationships/image" Target="../media/image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35.png"/><Relationship Id="rId18" Type="http://schemas.openxmlformats.org/officeDocument/2006/relationships/image" Target="../media/image44.png"/><Relationship Id="rId3" Type="http://schemas.openxmlformats.org/officeDocument/2006/relationships/image" Target="../media/image118.png"/><Relationship Id="rId7" Type="http://schemas.openxmlformats.org/officeDocument/2006/relationships/image" Target="../media/image27.png"/><Relationship Id="rId12" Type="http://schemas.openxmlformats.org/officeDocument/2006/relationships/image" Target="../media/image34.png"/><Relationship Id="rId17" Type="http://schemas.openxmlformats.org/officeDocument/2006/relationships/image" Target="../media/image43.png"/><Relationship Id="rId2" Type="http://schemas.openxmlformats.org/officeDocument/2006/relationships/image" Target="../media/image23.png"/><Relationship Id="rId16" Type="http://schemas.openxmlformats.org/officeDocument/2006/relationships/image" Target="../media/image5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0.png"/><Relationship Id="rId5" Type="http://schemas.openxmlformats.org/officeDocument/2006/relationships/image" Target="../media/image25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19" Type="http://schemas.openxmlformats.org/officeDocument/2006/relationships/image" Target="../media/image52.png"/><Relationship Id="rId4" Type="http://schemas.openxmlformats.org/officeDocument/2006/relationships/image" Target="../media/image7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image" Target="../media/image24.png"/><Relationship Id="rId12" Type="http://schemas.openxmlformats.org/officeDocument/2006/relationships/image" Target="../media/image4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9.png"/><Relationship Id="rId5" Type="http://schemas.openxmlformats.org/officeDocument/2006/relationships/image" Target="../media/image40.png"/><Relationship Id="rId10" Type="http://schemas.openxmlformats.org/officeDocument/2006/relationships/image" Target="../media/image8.png"/><Relationship Id="rId9" Type="http://schemas.openxmlformats.org/officeDocument/2006/relationships/image" Target="../media/image1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10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81.png"/><Relationship Id="rId7" Type="http://schemas.openxmlformats.org/officeDocument/2006/relationships/image" Target="../media/image100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1.png"/><Relationship Id="rId4" Type="http://schemas.openxmlformats.org/officeDocument/2006/relationships/image" Target="../media/image9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7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9" Type="http://schemas.openxmlformats.org/officeDocument/2006/relationships/image" Target="../media/image11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13" Type="http://schemas.openxmlformats.org/officeDocument/2006/relationships/image" Target="../media/image128.png"/><Relationship Id="rId18" Type="http://schemas.openxmlformats.org/officeDocument/2006/relationships/image" Target="../media/image133.png"/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12" Type="http://schemas.openxmlformats.org/officeDocument/2006/relationships/image" Target="../media/image127.png"/><Relationship Id="rId17" Type="http://schemas.openxmlformats.org/officeDocument/2006/relationships/image" Target="../media/image132.png"/><Relationship Id="rId2" Type="http://schemas.openxmlformats.org/officeDocument/2006/relationships/image" Target="../media/image114.png"/><Relationship Id="rId16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11" Type="http://schemas.openxmlformats.org/officeDocument/2006/relationships/image" Target="../media/image126.png"/><Relationship Id="rId5" Type="http://schemas.openxmlformats.org/officeDocument/2006/relationships/image" Target="../media/image120.png"/><Relationship Id="rId15" Type="http://schemas.openxmlformats.org/officeDocument/2006/relationships/image" Target="../media/image130.png"/><Relationship Id="rId10" Type="http://schemas.openxmlformats.org/officeDocument/2006/relationships/image" Target="../media/image125.png"/><Relationship Id="rId19" Type="http://schemas.openxmlformats.org/officeDocument/2006/relationships/image" Target="../media/image134.png"/><Relationship Id="rId4" Type="http://schemas.openxmlformats.org/officeDocument/2006/relationships/image" Target="../media/image119.png"/><Relationship Id="rId9" Type="http://schemas.openxmlformats.org/officeDocument/2006/relationships/image" Target="../media/image124.png"/><Relationship Id="rId14" Type="http://schemas.openxmlformats.org/officeDocument/2006/relationships/image" Target="../media/image12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13" Type="http://schemas.openxmlformats.org/officeDocument/2006/relationships/image" Target="../media/image127.png"/><Relationship Id="rId18" Type="http://schemas.openxmlformats.org/officeDocument/2006/relationships/image" Target="../media/image139.png"/><Relationship Id="rId3" Type="http://schemas.openxmlformats.org/officeDocument/2006/relationships/image" Target="../media/image118.png"/><Relationship Id="rId7" Type="http://schemas.openxmlformats.org/officeDocument/2006/relationships/image" Target="../media/image119.png"/><Relationship Id="rId12" Type="http://schemas.openxmlformats.org/officeDocument/2006/relationships/image" Target="../media/image137.png"/><Relationship Id="rId17" Type="http://schemas.openxmlformats.org/officeDocument/2006/relationships/image" Target="../media/image131.png"/><Relationship Id="rId2" Type="http://schemas.openxmlformats.org/officeDocument/2006/relationships/image" Target="../media/image114.png"/><Relationship Id="rId16" Type="http://schemas.openxmlformats.org/officeDocument/2006/relationships/image" Target="../media/image130.png"/><Relationship Id="rId20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11" Type="http://schemas.openxmlformats.org/officeDocument/2006/relationships/image" Target="../media/image125.png"/><Relationship Id="rId5" Type="http://schemas.openxmlformats.org/officeDocument/2006/relationships/image" Target="../media/image120.png"/><Relationship Id="rId15" Type="http://schemas.openxmlformats.org/officeDocument/2006/relationships/image" Target="../media/image138.png"/><Relationship Id="rId10" Type="http://schemas.openxmlformats.org/officeDocument/2006/relationships/image" Target="../media/image124.png"/><Relationship Id="rId19" Type="http://schemas.openxmlformats.org/officeDocument/2006/relationships/image" Target="../media/image410.png"/><Relationship Id="rId4" Type="http://schemas.openxmlformats.org/officeDocument/2006/relationships/image" Target="../media/image135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13" Type="http://schemas.openxmlformats.org/officeDocument/2006/relationships/image" Target="../media/image127.png"/><Relationship Id="rId18" Type="http://schemas.openxmlformats.org/officeDocument/2006/relationships/image" Target="../media/image139.png"/><Relationship Id="rId3" Type="http://schemas.openxmlformats.org/officeDocument/2006/relationships/image" Target="../media/image118.png"/><Relationship Id="rId7" Type="http://schemas.openxmlformats.org/officeDocument/2006/relationships/image" Target="../media/image119.png"/><Relationship Id="rId12" Type="http://schemas.openxmlformats.org/officeDocument/2006/relationships/image" Target="../media/image137.png"/><Relationship Id="rId17" Type="http://schemas.openxmlformats.org/officeDocument/2006/relationships/image" Target="../media/image131.png"/><Relationship Id="rId2" Type="http://schemas.openxmlformats.org/officeDocument/2006/relationships/image" Target="../media/image114.png"/><Relationship Id="rId16" Type="http://schemas.openxmlformats.org/officeDocument/2006/relationships/image" Target="../media/image130.png"/><Relationship Id="rId20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11" Type="http://schemas.openxmlformats.org/officeDocument/2006/relationships/image" Target="../media/image125.png"/><Relationship Id="rId5" Type="http://schemas.openxmlformats.org/officeDocument/2006/relationships/image" Target="../media/image120.png"/><Relationship Id="rId15" Type="http://schemas.openxmlformats.org/officeDocument/2006/relationships/image" Target="../media/image138.png"/><Relationship Id="rId10" Type="http://schemas.openxmlformats.org/officeDocument/2006/relationships/image" Target="../media/image124.png"/><Relationship Id="rId19" Type="http://schemas.openxmlformats.org/officeDocument/2006/relationships/image" Target="../media/image55.png"/><Relationship Id="rId4" Type="http://schemas.openxmlformats.org/officeDocument/2006/relationships/image" Target="../media/image135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7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20.png"/><Relationship Id="rId5" Type="http://schemas.openxmlformats.org/officeDocument/2006/relationships/image" Target="../media/image40.png"/><Relationship Id="rId10" Type="http://schemas.openxmlformats.org/officeDocument/2006/relationships/image" Target="../media/image13.png"/><Relationship Id="rId9" Type="http://schemas.openxmlformats.org/officeDocument/2006/relationships/image" Target="../media/image1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3" Type="http://schemas.openxmlformats.org/officeDocument/2006/relationships/image" Target="../media/image38.png"/><Relationship Id="rId7" Type="http://schemas.openxmlformats.org/officeDocument/2006/relationships/image" Target="../media/image146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1.tif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hyperlink" Target="https://en.wikipedia.org/wiki/List_of_NP-complete_problems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0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NP-Completeness: Reduction Examples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3100: DSA2</a:t>
            </a:r>
          </a:p>
          <a:p>
            <a:r>
              <a:rPr lang="en-US" dirty="0"/>
              <a:t>Mark Floryan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00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-Clique is NP-Complete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Show that it belongs to NP</a:t>
                </a:r>
              </a:p>
              <a:p>
                <a:pPr marL="914400" lvl="1" indent="-514350"/>
                <a:r>
                  <a:rPr lang="en-US" dirty="0"/>
                  <a:t>Give a polynomial time verifier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Show it is NP-Hard</a:t>
                </a:r>
              </a:p>
              <a:p>
                <a:pPr marL="914400" lvl="1" indent="-514350"/>
                <a:r>
                  <a:rPr lang="en-US" dirty="0"/>
                  <a:t>Give a reduction from a known NP-Hard problem</a:t>
                </a:r>
              </a:p>
              <a:p>
                <a:pPr marL="914400" lvl="1" indent="-514350"/>
                <a:r>
                  <a:rPr lang="en-US" dirty="0"/>
                  <a:t>We will show 3-SAT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-clique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16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-Clique is in NP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60279" y="1211085"/>
                <a:ext cx="10775577" cy="1708494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Show:</a:t>
                </a:r>
                <a:r>
                  <a:rPr lang="en-US" dirty="0"/>
                  <a:t> For any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1143000" lvl="1" indent="-457200"/>
                <a:r>
                  <a:rPr lang="en-US" dirty="0"/>
                  <a:t>There is a short certificate (“solution”)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has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-clique</a:t>
                </a:r>
              </a:p>
              <a:p>
                <a:pPr marL="1143000" lvl="1" indent="-457200"/>
                <a:r>
                  <a:rPr lang="en-US" dirty="0"/>
                  <a:t>The certificate can be checked efficiently (in polynomial time)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0279" y="1211085"/>
                <a:ext cx="10775577" cy="1708494"/>
              </a:xfrm>
              <a:blipFill>
                <a:blip r:embed="rId3"/>
                <a:stretch>
                  <a:fillRect l="-1294" t="-1481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7BFB55-574B-4AC3-A06A-306DAF00C046}"/>
                  </a:ext>
                </a:extLst>
              </p:cNvPr>
              <p:cNvSpPr txBox="1"/>
              <p:nvPr/>
            </p:nvSpPr>
            <p:spPr>
              <a:xfrm>
                <a:off x="1924794" y="6263198"/>
                <a:ext cx="12274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Graph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7BFB55-574B-4AC3-A06A-306DAF00C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794" y="6263198"/>
                <a:ext cx="1227452" cy="461665"/>
              </a:xfrm>
              <a:prstGeom prst="rect">
                <a:avLst/>
              </a:prstGeom>
              <a:blipFill>
                <a:blip r:embed="rId4"/>
                <a:stretch>
                  <a:fillRect l="-796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A58B81-F64E-4DCE-9D87-9B951D144CDB}"/>
                  </a:ext>
                </a:extLst>
              </p:cNvPr>
              <p:cNvSpPr txBox="1"/>
              <p:nvPr/>
            </p:nvSpPr>
            <p:spPr>
              <a:xfrm>
                <a:off x="5215350" y="3342321"/>
                <a:ext cx="6286368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Certificate for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2400" b="1" dirty="0"/>
                  <a:t>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sz="2400" b="0" dirty="0">
                  <a:solidFill>
                    <a:srgbClr val="00B050"/>
                  </a:solidFill>
                </a:endParaRPr>
              </a:p>
              <a:p>
                <a:pPr>
                  <a:tabLst>
                    <a:tab pos="233363" algn="l"/>
                  </a:tabLst>
                </a:pPr>
                <a:r>
                  <a:rPr lang="en-US" sz="2400" dirty="0"/>
                  <a:t>	(nodes in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-clique)</a:t>
                </a:r>
              </a:p>
              <a:p>
                <a:pPr>
                  <a:tabLst>
                    <a:tab pos="233363" algn="l"/>
                  </a:tabLst>
                </a:pPr>
                <a:endParaRPr lang="en-US" sz="2400" dirty="0"/>
              </a:p>
              <a:p>
                <a:pPr>
                  <a:tabLst>
                    <a:tab pos="233363" algn="l"/>
                  </a:tabLst>
                </a:pPr>
                <a:r>
                  <a:rPr lang="en-US" sz="2400" b="1" dirty="0"/>
                  <a:t>Checking the certificate: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tabLst>
                    <a:tab pos="233363" algn="l"/>
                  </a:tabLst>
                </a:pPr>
                <a:r>
                  <a:rPr lang="en-US" sz="2400" dirty="0"/>
                  <a:t>Check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  <a:tabLst>
                    <a:tab pos="233363" algn="l"/>
                  </a:tabLst>
                </a:pPr>
                <a:r>
                  <a:rPr lang="en-US" sz="2400" dirty="0"/>
                  <a:t>Check that every pair of nodes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share an edge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A58B81-F64E-4DCE-9D87-9B951D144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350" y="3342321"/>
                <a:ext cx="6286368" cy="2677656"/>
              </a:xfrm>
              <a:prstGeom prst="rect">
                <a:avLst/>
              </a:prstGeom>
              <a:blipFill>
                <a:blip r:embed="rId5"/>
                <a:stretch>
                  <a:fillRect l="-1411" t="-1415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C6B8576-2D4E-4982-B986-9950D6216934}"/>
                  </a:ext>
                </a:extLst>
              </p:cNvPr>
              <p:cNvSpPr txBox="1"/>
              <p:nvPr/>
            </p:nvSpPr>
            <p:spPr>
              <a:xfrm>
                <a:off x="9624376" y="4746332"/>
                <a:ext cx="21723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C6B8576-2D4E-4982-B986-9950D6216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4376" y="4746332"/>
                <a:ext cx="217232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25E100D-F6F2-4A49-9E7B-1D1586D3BECF}"/>
                  </a:ext>
                </a:extLst>
              </p:cNvPr>
              <p:cNvSpPr txBox="1"/>
              <p:nvPr/>
            </p:nvSpPr>
            <p:spPr>
              <a:xfrm>
                <a:off x="9624376" y="5612098"/>
                <a:ext cx="24645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25E100D-F6F2-4A49-9E7B-1D1586D3B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4376" y="5612098"/>
                <a:ext cx="2464585" cy="461665"/>
              </a:xfrm>
              <a:prstGeom prst="rect">
                <a:avLst/>
              </a:prstGeom>
              <a:blipFill>
                <a:blip r:embed="rId7"/>
                <a:stretch>
                  <a:fillRect r="-248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B9E344D-BE6F-4BA5-B304-6DB93CCE5363}"/>
                  </a:ext>
                </a:extLst>
              </p:cNvPr>
              <p:cNvSpPr txBox="1"/>
              <p:nvPr/>
            </p:nvSpPr>
            <p:spPr>
              <a:xfrm>
                <a:off x="5215350" y="6318752"/>
                <a:ext cx="52191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Total time: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B9E344D-BE6F-4BA5-B304-6DB93CCE5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350" y="6318752"/>
                <a:ext cx="5219121" cy="461665"/>
              </a:xfrm>
              <a:prstGeom prst="rect">
                <a:avLst/>
              </a:prstGeom>
              <a:blipFill>
                <a:blip r:embed="rId8"/>
                <a:stretch>
                  <a:fillRect l="-1869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086F8AEF-5009-470B-B5F2-A50C3832EBC6}"/>
              </a:ext>
            </a:extLst>
          </p:cNvPr>
          <p:cNvGrpSpPr/>
          <p:nvPr/>
        </p:nvGrpSpPr>
        <p:grpSpPr>
          <a:xfrm>
            <a:off x="690282" y="3007552"/>
            <a:ext cx="3201708" cy="3188799"/>
            <a:chOff x="3747906" y="2480913"/>
            <a:chExt cx="4282008" cy="3726639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84A87BC-AE8B-4248-A366-A5B30AA75630}"/>
                </a:ext>
              </a:extLst>
            </p:cNvPr>
            <p:cNvCxnSpPr>
              <a:cxnSpLocks/>
              <a:stCxn id="49" idx="2"/>
              <a:endCxn id="51" idx="4"/>
            </p:cNvCxnSpPr>
            <p:nvPr/>
          </p:nvCxnSpPr>
          <p:spPr>
            <a:xfrm flipV="1">
              <a:off x="5652082" y="5585726"/>
              <a:ext cx="1224936" cy="442646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2CE1532-74E4-4304-B8B1-604CD312BAD3}"/>
                </a:ext>
              </a:extLst>
            </p:cNvPr>
            <p:cNvCxnSpPr>
              <a:cxnSpLocks/>
              <a:stCxn id="50" idx="4"/>
              <a:endCxn id="49" idx="5"/>
            </p:cNvCxnSpPr>
            <p:nvPr/>
          </p:nvCxnSpPr>
          <p:spPr>
            <a:xfrm>
              <a:off x="4822367" y="5296239"/>
              <a:ext cx="479668" cy="605433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C1487E3-EFA6-4B35-8853-FD2DECE37445}"/>
                </a:ext>
              </a:extLst>
            </p:cNvPr>
            <p:cNvCxnSpPr>
              <a:cxnSpLocks/>
              <a:stCxn id="51" idx="2"/>
              <a:endCxn id="50" idx="6"/>
            </p:cNvCxnSpPr>
            <p:nvPr/>
          </p:nvCxnSpPr>
          <p:spPr>
            <a:xfrm flipH="1" flipV="1">
              <a:off x="5027420" y="5117058"/>
              <a:ext cx="1644545" cy="289487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FEE5F95-DDDE-474D-9DEC-43D2772080A6}"/>
                </a:ext>
              </a:extLst>
            </p:cNvPr>
            <p:cNvCxnSpPr>
              <a:cxnSpLocks/>
              <a:stCxn id="54" idx="4"/>
              <a:endCxn id="50" idx="1"/>
            </p:cNvCxnSpPr>
            <p:nvPr/>
          </p:nvCxnSpPr>
          <p:spPr>
            <a:xfrm>
              <a:off x="3952959" y="3919348"/>
              <a:ext cx="724413" cy="107101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1817FD3-1299-4BB7-9EC4-ACE9028FA2B6}"/>
                </a:ext>
              </a:extLst>
            </p:cNvPr>
            <p:cNvCxnSpPr>
              <a:cxnSpLocks/>
              <a:stCxn id="54" idx="7"/>
            </p:cNvCxnSpPr>
            <p:nvPr/>
          </p:nvCxnSpPr>
          <p:spPr>
            <a:xfrm flipV="1">
              <a:off x="4097953" y="3207576"/>
              <a:ext cx="1297298" cy="40589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32E52E3-3BAF-446E-8C1A-0E5B6AC329C6}"/>
                </a:ext>
              </a:extLst>
            </p:cNvPr>
            <p:cNvCxnSpPr>
              <a:cxnSpLocks/>
              <a:stCxn id="55" idx="6"/>
              <a:endCxn id="52" idx="1"/>
            </p:cNvCxnSpPr>
            <p:nvPr/>
          </p:nvCxnSpPr>
          <p:spPr>
            <a:xfrm>
              <a:off x="5805357" y="3213063"/>
              <a:ext cx="1874510" cy="272362"/>
            </a:xfrm>
            <a:prstGeom prst="line">
              <a:avLst/>
            </a:prstGeom>
            <a:ln w="57150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903B75E-A0A3-4C32-A653-556687532AFB}"/>
                </a:ext>
              </a:extLst>
            </p:cNvPr>
            <p:cNvCxnSpPr>
              <a:cxnSpLocks/>
              <a:stCxn id="55" idx="4"/>
              <a:endCxn id="53" idx="0"/>
            </p:cNvCxnSpPr>
            <p:nvPr/>
          </p:nvCxnSpPr>
          <p:spPr>
            <a:xfrm flipH="1">
              <a:off x="5247092" y="3392244"/>
              <a:ext cx="353212" cy="586834"/>
            </a:xfrm>
            <a:prstGeom prst="line">
              <a:avLst/>
            </a:prstGeom>
            <a:ln w="57150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3828A04-AD4C-412B-A9B0-96BFD4CB7376}"/>
                </a:ext>
              </a:extLst>
            </p:cNvPr>
            <p:cNvCxnSpPr>
              <a:cxnSpLocks/>
              <a:stCxn id="53" idx="5"/>
              <a:endCxn id="56" idx="2"/>
            </p:cNvCxnSpPr>
            <p:nvPr/>
          </p:nvCxnSpPr>
          <p:spPr>
            <a:xfrm>
              <a:off x="5392086" y="4284958"/>
              <a:ext cx="726640" cy="192235"/>
            </a:xfrm>
            <a:prstGeom prst="line">
              <a:avLst/>
            </a:prstGeom>
            <a:ln w="57150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C5FD518-8885-4351-B176-78C3F7FF768B}"/>
                </a:ext>
              </a:extLst>
            </p:cNvPr>
            <p:cNvCxnSpPr>
              <a:cxnSpLocks/>
              <a:stCxn id="52" idx="3"/>
              <a:endCxn id="56" idx="7"/>
            </p:cNvCxnSpPr>
            <p:nvPr/>
          </p:nvCxnSpPr>
          <p:spPr>
            <a:xfrm flipH="1">
              <a:off x="6468774" y="3738825"/>
              <a:ext cx="1211093" cy="611669"/>
            </a:xfrm>
            <a:prstGeom prst="line">
              <a:avLst/>
            </a:prstGeom>
            <a:ln w="57150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263443A-ECF7-4117-87BC-E4C01409D361}"/>
                </a:ext>
              </a:extLst>
            </p:cNvPr>
            <p:cNvCxnSpPr>
              <a:cxnSpLocks/>
              <a:stCxn id="55" idx="7"/>
              <a:endCxn id="57" idx="3"/>
            </p:cNvCxnSpPr>
            <p:nvPr/>
          </p:nvCxnSpPr>
          <p:spPr>
            <a:xfrm flipV="1">
              <a:off x="5745298" y="2786793"/>
              <a:ext cx="1057372" cy="29957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A99661B-8956-429E-B0D6-E0F71266FBDD}"/>
                </a:ext>
              </a:extLst>
            </p:cNvPr>
            <p:cNvCxnSpPr>
              <a:cxnSpLocks/>
              <a:stCxn id="52" idx="1"/>
              <a:endCxn id="57" idx="5"/>
            </p:cNvCxnSpPr>
            <p:nvPr/>
          </p:nvCxnSpPr>
          <p:spPr>
            <a:xfrm flipH="1" flipV="1">
              <a:off x="7092659" y="2786793"/>
              <a:ext cx="587208" cy="69863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11076BF-A6FA-484C-8584-44DDBE7A1FB8}"/>
                </a:ext>
              </a:extLst>
            </p:cNvPr>
            <p:cNvCxnSpPr>
              <a:cxnSpLocks/>
              <a:stCxn id="51" idx="0"/>
              <a:endCxn id="56" idx="5"/>
            </p:cNvCxnSpPr>
            <p:nvPr/>
          </p:nvCxnSpPr>
          <p:spPr>
            <a:xfrm flipH="1" flipV="1">
              <a:off x="6468774" y="4603893"/>
              <a:ext cx="408244" cy="62347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8BAD9A3-3B72-440D-9440-90547577417F}"/>
                </a:ext>
              </a:extLst>
            </p:cNvPr>
            <p:cNvCxnSpPr>
              <a:cxnSpLocks/>
              <a:stCxn id="51" idx="0"/>
              <a:endCxn id="52" idx="4"/>
            </p:cNvCxnSpPr>
            <p:nvPr/>
          </p:nvCxnSpPr>
          <p:spPr>
            <a:xfrm flipV="1">
              <a:off x="6877018" y="3791306"/>
              <a:ext cx="947843" cy="143605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3DD22B3-923D-494E-A98F-5E30CAA16CAB}"/>
                </a:ext>
              </a:extLst>
            </p:cNvPr>
            <p:cNvSpPr/>
            <p:nvPr/>
          </p:nvSpPr>
          <p:spPr>
            <a:xfrm rot="10800000">
              <a:off x="5241976" y="5849191"/>
              <a:ext cx="410106" cy="358361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rPr>
                <a:t>H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8BCCCDD-1A94-45A4-B6D7-427CCD3F725F}"/>
                </a:ext>
              </a:extLst>
            </p:cNvPr>
            <p:cNvSpPr/>
            <p:nvPr/>
          </p:nvSpPr>
          <p:spPr>
            <a:xfrm>
              <a:off x="4617314" y="4937878"/>
              <a:ext cx="410106" cy="358361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F2B7CF4-EE8F-401D-AA93-5210627FABE6}"/>
                </a:ext>
              </a:extLst>
            </p:cNvPr>
            <p:cNvSpPr/>
            <p:nvPr/>
          </p:nvSpPr>
          <p:spPr>
            <a:xfrm>
              <a:off x="6671965" y="5227365"/>
              <a:ext cx="410106" cy="358361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39A0BD2-9684-4488-8E5B-3264E04DCC01}"/>
                </a:ext>
              </a:extLst>
            </p:cNvPr>
            <p:cNvSpPr/>
            <p:nvPr/>
          </p:nvSpPr>
          <p:spPr>
            <a:xfrm>
              <a:off x="7619808" y="3432945"/>
              <a:ext cx="410106" cy="3583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102B5A3-B257-4A90-BBFE-F38F4B996A02}"/>
                </a:ext>
              </a:extLst>
            </p:cNvPr>
            <p:cNvSpPr/>
            <p:nvPr/>
          </p:nvSpPr>
          <p:spPr>
            <a:xfrm>
              <a:off x="5042039" y="3979078"/>
              <a:ext cx="410106" cy="3583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79A5671-BD49-4073-A5B2-DC3E971A54D4}"/>
                </a:ext>
              </a:extLst>
            </p:cNvPr>
            <p:cNvSpPr/>
            <p:nvPr/>
          </p:nvSpPr>
          <p:spPr>
            <a:xfrm>
              <a:off x="3747906" y="3560987"/>
              <a:ext cx="410106" cy="35836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94B0E5B-AA98-4EC0-90AB-AA04B415F112}"/>
                </a:ext>
              </a:extLst>
            </p:cNvPr>
            <p:cNvSpPr/>
            <p:nvPr/>
          </p:nvSpPr>
          <p:spPr>
            <a:xfrm>
              <a:off x="5395251" y="3033883"/>
              <a:ext cx="410106" cy="3583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 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7C4F3A0-42BC-46E4-9284-3621770CCBDD}"/>
                </a:ext>
              </a:extLst>
            </p:cNvPr>
            <p:cNvSpPr/>
            <p:nvPr/>
          </p:nvSpPr>
          <p:spPr>
            <a:xfrm>
              <a:off x="6118726" y="4298013"/>
              <a:ext cx="410106" cy="3583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856E074-D621-4FBC-9392-8D229CC99C04}"/>
                </a:ext>
              </a:extLst>
            </p:cNvPr>
            <p:cNvSpPr/>
            <p:nvPr/>
          </p:nvSpPr>
          <p:spPr>
            <a:xfrm>
              <a:off x="6742611" y="2480913"/>
              <a:ext cx="410106" cy="35836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1FC787F-F83F-4568-9079-5DD5511760E9}"/>
                </a:ext>
              </a:extLst>
            </p:cNvPr>
            <p:cNvSpPr txBox="1"/>
            <p:nvPr/>
          </p:nvSpPr>
          <p:spPr>
            <a:xfrm>
              <a:off x="4510614" y="5329543"/>
              <a:ext cx="2593514" cy="467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B050"/>
                  </a:solidFill>
                </a:rPr>
                <a:t>3-Clique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96DA620-0682-4DEC-ADE8-EEF7EDF01A94}"/>
                </a:ext>
              </a:extLst>
            </p:cNvPr>
            <p:cNvCxnSpPr>
              <a:cxnSpLocks/>
              <a:stCxn id="53" idx="7"/>
              <a:endCxn id="52" idx="2"/>
            </p:cNvCxnSpPr>
            <p:nvPr/>
          </p:nvCxnSpPr>
          <p:spPr>
            <a:xfrm flipV="1">
              <a:off x="5392086" y="3612125"/>
              <a:ext cx="2227722" cy="419433"/>
            </a:xfrm>
            <a:prstGeom prst="line">
              <a:avLst/>
            </a:prstGeom>
            <a:ln w="57150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6AC3B1DC-BCFB-42B9-9547-EB42C68F629C}"/>
                </a:ext>
              </a:extLst>
            </p:cNvPr>
            <p:cNvCxnSpPr>
              <a:cxnSpLocks/>
              <a:stCxn id="56" idx="0"/>
              <a:endCxn id="55" idx="5"/>
            </p:cNvCxnSpPr>
            <p:nvPr/>
          </p:nvCxnSpPr>
          <p:spPr>
            <a:xfrm flipH="1" flipV="1">
              <a:off x="5745299" y="3339763"/>
              <a:ext cx="578480" cy="958250"/>
            </a:xfrm>
            <a:prstGeom prst="line">
              <a:avLst/>
            </a:prstGeom>
            <a:ln w="57150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6376753-E889-480B-AE6D-E2243EE6DF1C}"/>
                </a:ext>
              </a:extLst>
            </p:cNvPr>
            <p:cNvSpPr txBox="1"/>
            <p:nvPr/>
          </p:nvSpPr>
          <p:spPr>
            <a:xfrm>
              <a:off x="5864758" y="3315809"/>
              <a:ext cx="2048204" cy="467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ED7D31"/>
                  </a:solidFill>
                </a:rPr>
                <a:t>4-Clique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F871D42-B048-461F-84E4-5AB1FF5E65B7}"/>
                  </a:ext>
                </a:extLst>
              </p:cNvPr>
              <p:cNvSpPr txBox="1"/>
              <p:nvPr/>
            </p:nvSpPr>
            <p:spPr>
              <a:xfrm>
                <a:off x="5215350" y="2840644"/>
                <a:ext cx="206543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Suppose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F871D42-B048-461F-84E4-5AB1FF5E6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350" y="2840644"/>
                <a:ext cx="2065437" cy="461665"/>
              </a:xfrm>
              <a:prstGeom prst="rect">
                <a:avLst/>
              </a:prstGeom>
              <a:blipFill>
                <a:blip r:embed="rId9"/>
                <a:stretch>
                  <a:fillRect l="-473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829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-Clique is NP-Complete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Show that it belongs to NP</a:t>
                </a:r>
              </a:p>
              <a:p>
                <a:pPr marL="914400" lvl="1" indent="-514350"/>
                <a:r>
                  <a:rPr lang="en-US" dirty="0"/>
                  <a:t>Give a polynomial time verifier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Show it is NP-Hard</a:t>
                </a:r>
              </a:p>
              <a:p>
                <a:pPr marL="914400" lvl="1" indent="-514350"/>
                <a:r>
                  <a:rPr lang="en-US" dirty="0"/>
                  <a:t>Give a reduction from a known NP-Hard problem</a:t>
                </a:r>
              </a:p>
              <a:p>
                <a:pPr marL="914400" lvl="1" indent="-514350"/>
                <a:r>
                  <a:rPr lang="en-US" dirty="0"/>
                  <a:t>We will show 3-SAT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-clique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 descr="Image result for check mark emoji">
            <a:extLst>
              <a:ext uri="{FF2B5EF4-FFF2-40B4-BE49-F238E27FC236}">
                <a16:creationId xmlns:a16="http://schemas.microsoft.com/office/drawing/2014/main" id="{F905DA6A-11B7-4768-908A-46462AD3D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2514600"/>
            <a:ext cx="392484" cy="3924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25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3-SAT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-Clique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13</a:t>
            </a:fld>
            <a:endParaRPr lang="en-US"/>
          </a:p>
        </p:txBody>
      </p:sp>
      <p:sp>
        <p:nvSpPr>
          <p:cNvPr id="5" name="AutoShape 14" descr="Image result for justin trudeau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6" descr="Image result for justin trudeau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22" descr="Image result for theresa may"/>
          <p:cNvSpPr>
            <a:spLocks noChangeAspect="1" noChangeArrowheads="1"/>
          </p:cNvSpPr>
          <p:nvPr/>
        </p:nvSpPr>
        <p:spPr bwMode="auto">
          <a:xfrm>
            <a:off x="1984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24" descr="Image result for theresa may"/>
          <p:cNvSpPr>
            <a:spLocks noChangeAspect="1" noChangeArrowheads="1"/>
          </p:cNvSpPr>
          <p:nvPr/>
        </p:nvSpPr>
        <p:spPr bwMode="auto">
          <a:xfrm>
            <a:off x="2136775" y="3127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26" descr="Image result for theresa may"/>
          <p:cNvSpPr>
            <a:spLocks noChangeAspect="1" noChangeArrowheads="1"/>
          </p:cNvSpPr>
          <p:nvPr/>
        </p:nvSpPr>
        <p:spPr bwMode="auto">
          <a:xfrm>
            <a:off x="2289175" y="4651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30" descr="Image result for Aaron Bloomfield"/>
          <p:cNvSpPr>
            <a:spLocks noChangeAspect="1" noChangeArrowheads="1"/>
          </p:cNvSpPr>
          <p:nvPr/>
        </p:nvSpPr>
        <p:spPr bwMode="auto">
          <a:xfrm>
            <a:off x="2441575" y="6175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4FE50BA-DB16-4CE5-87C9-1DB367EDC4A6}"/>
              </a:ext>
            </a:extLst>
          </p:cNvPr>
          <p:cNvSpPr/>
          <p:nvPr/>
        </p:nvSpPr>
        <p:spPr>
          <a:xfrm>
            <a:off x="4095232" y="1944649"/>
            <a:ext cx="4032980" cy="38783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AutoShape 5">
            <a:extLst>
              <a:ext uri="{FF2B5EF4-FFF2-40B4-BE49-F238E27FC236}">
                <a16:creationId xmlns:a16="http://schemas.microsoft.com/office/drawing/2014/main" id="{27BC78DE-199D-4B4E-8C20-09C694A29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0865" y="2594711"/>
            <a:ext cx="3562984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800" dirty="0"/>
              <a:t>polynomial time</a:t>
            </a:r>
          </a:p>
        </p:txBody>
      </p:sp>
      <p:sp>
        <p:nvSpPr>
          <p:cNvPr id="39" name="AutoShape 5">
            <a:extLst>
              <a:ext uri="{FF2B5EF4-FFF2-40B4-BE49-F238E27FC236}">
                <a16:creationId xmlns:a16="http://schemas.microsoft.com/office/drawing/2014/main" id="{06E02CB9-8433-45BE-9A5E-3362405D4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0866" y="4669442"/>
            <a:ext cx="3562983" cy="1039356"/>
          </a:xfrm>
          <a:prstGeom prst="leftArrow">
            <a:avLst/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800" dirty="0"/>
              <a:t>polynomial time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E0E80F-C65D-46D0-AC9D-2427169C9361}"/>
              </a:ext>
            </a:extLst>
          </p:cNvPr>
          <p:cNvSpPr txBox="1"/>
          <p:nvPr/>
        </p:nvSpPr>
        <p:spPr>
          <a:xfrm>
            <a:off x="4052994" y="5946061"/>
            <a:ext cx="4075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polynomial-time 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755A605-23CF-4739-A8CD-F1386C1A4D7E}"/>
                  </a:ext>
                </a:extLst>
              </p:cNvPr>
              <p:cNvSpPr txBox="1"/>
              <p:nvPr/>
            </p:nvSpPr>
            <p:spPr>
              <a:xfrm>
                <a:off x="4143057" y="1939329"/>
                <a:ext cx="390588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Map instances of problem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to instances of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755A605-23CF-4739-A8CD-F1386C1A4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057" y="1939329"/>
                <a:ext cx="3905883" cy="830997"/>
              </a:xfrm>
              <a:prstGeom prst="rect">
                <a:avLst/>
              </a:prstGeom>
              <a:blipFill>
                <a:blip r:embed="rId5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79D58D-0615-4A19-9BC7-46EDFB0F804D}"/>
                  </a:ext>
                </a:extLst>
              </p:cNvPr>
              <p:cNvSpPr txBox="1"/>
              <p:nvPr/>
            </p:nvSpPr>
            <p:spPr>
              <a:xfrm>
                <a:off x="4197096" y="3939107"/>
                <a:ext cx="382925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Map solutions of problem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  <m:r>
                      <a:rPr lang="en-US" sz="24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to solutions of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𝑨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79D58D-0615-4A19-9BC7-46EDFB0F8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096" y="3939107"/>
                <a:ext cx="3829252" cy="830997"/>
              </a:xfrm>
              <a:prstGeom prst="rect">
                <a:avLst/>
              </a:prstGeom>
              <a:blipFill>
                <a:blip r:embed="rId6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BC4102-F6F0-4870-BFBD-EE8F21DF48EE}"/>
                  </a:ext>
                </a:extLst>
              </p:cNvPr>
              <p:cNvSpPr txBox="1"/>
              <p:nvPr/>
            </p:nvSpPr>
            <p:spPr>
              <a:xfrm>
                <a:off x="9124439" y="1396726"/>
                <a:ext cx="12068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-clique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BC4102-F6F0-4870-BFBD-EE8F21DF4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439" y="1396726"/>
                <a:ext cx="1206805" cy="461665"/>
              </a:xfrm>
              <a:prstGeom prst="rect">
                <a:avLst/>
              </a:prstGeom>
              <a:blipFill>
                <a:blip r:embed="rId7"/>
                <a:stretch>
                  <a:fillRect l="-1515" t="-10526" r="-555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TextBox 162">
            <a:extLst>
              <a:ext uri="{FF2B5EF4-FFF2-40B4-BE49-F238E27FC236}">
                <a16:creationId xmlns:a16="http://schemas.microsoft.com/office/drawing/2014/main" id="{15FD0AA5-383A-4994-A90C-61CFD096EA34}"/>
              </a:ext>
            </a:extLst>
          </p:cNvPr>
          <p:cNvSpPr txBox="1"/>
          <p:nvPr/>
        </p:nvSpPr>
        <p:spPr>
          <a:xfrm>
            <a:off x="1860756" y="1396726"/>
            <a:ext cx="878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D69F154-B9DC-43B4-AE0B-3E96FD6D50FB}"/>
                  </a:ext>
                </a:extLst>
              </p:cNvPr>
              <p:cNvSpPr txBox="1"/>
              <p:nvPr/>
            </p:nvSpPr>
            <p:spPr>
              <a:xfrm>
                <a:off x="1580318" y="4263794"/>
                <a:ext cx="1441292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true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𝑢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true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D69F154-B9DC-43B4-AE0B-3E96FD6D5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318" y="4263794"/>
                <a:ext cx="1441292" cy="1569660"/>
              </a:xfrm>
              <a:prstGeom prst="rect">
                <a:avLst/>
              </a:prstGeom>
              <a:blipFill>
                <a:blip r:embed="rId9"/>
                <a:stretch>
                  <a:fillRect l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E14A2B19-742E-4494-B56A-07036D587FFD}"/>
              </a:ext>
            </a:extLst>
          </p:cNvPr>
          <p:cNvGrpSpPr/>
          <p:nvPr/>
        </p:nvGrpSpPr>
        <p:grpSpPr>
          <a:xfrm>
            <a:off x="8812939" y="1993947"/>
            <a:ext cx="1698877" cy="1692028"/>
            <a:chOff x="3747906" y="2480913"/>
            <a:chExt cx="4282008" cy="3726639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F2FAE3-F633-470B-B59E-1181D2BCF110}"/>
                </a:ext>
              </a:extLst>
            </p:cNvPr>
            <p:cNvCxnSpPr>
              <a:cxnSpLocks/>
              <a:stCxn id="80" idx="2"/>
              <a:endCxn id="82" idx="4"/>
            </p:cNvCxnSpPr>
            <p:nvPr/>
          </p:nvCxnSpPr>
          <p:spPr>
            <a:xfrm flipV="1">
              <a:off x="5652082" y="5585726"/>
              <a:ext cx="1224936" cy="4426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64A9DCC-10B6-4283-8DD7-3013E60F960C}"/>
                </a:ext>
              </a:extLst>
            </p:cNvPr>
            <p:cNvCxnSpPr>
              <a:cxnSpLocks/>
              <a:stCxn id="81" idx="4"/>
              <a:endCxn id="80" idx="5"/>
            </p:cNvCxnSpPr>
            <p:nvPr/>
          </p:nvCxnSpPr>
          <p:spPr>
            <a:xfrm>
              <a:off x="4822367" y="5296239"/>
              <a:ext cx="479668" cy="6054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EF7A647-5E8B-4C1D-AD9C-0778B7AA547A}"/>
                </a:ext>
              </a:extLst>
            </p:cNvPr>
            <p:cNvCxnSpPr>
              <a:cxnSpLocks/>
              <a:stCxn id="82" idx="2"/>
              <a:endCxn id="81" idx="6"/>
            </p:cNvCxnSpPr>
            <p:nvPr/>
          </p:nvCxnSpPr>
          <p:spPr>
            <a:xfrm flipH="1" flipV="1">
              <a:off x="5027420" y="5117058"/>
              <a:ext cx="1644545" cy="2894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272DFCB-CB14-4EC1-8FA1-8C419EFC5578}"/>
                </a:ext>
              </a:extLst>
            </p:cNvPr>
            <p:cNvCxnSpPr>
              <a:cxnSpLocks/>
              <a:stCxn id="85" idx="4"/>
              <a:endCxn id="81" idx="1"/>
            </p:cNvCxnSpPr>
            <p:nvPr/>
          </p:nvCxnSpPr>
          <p:spPr>
            <a:xfrm>
              <a:off x="3952959" y="3919348"/>
              <a:ext cx="724413" cy="107101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72D1487-474E-4E72-ACB7-2234764D5D22}"/>
                </a:ext>
              </a:extLst>
            </p:cNvPr>
            <p:cNvCxnSpPr>
              <a:cxnSpLocks/>
              <a:stCxn id="85" idx="7"/>
            </p:cNvCxnSpPr>
            <p:nvPr/>
          </p:nvCxnSpPr>
          <p:spPr>
            <a:xfrm flipV="1">
              <a:off x="4097953" y="3207576"/>
              <a:ext cx="1297298" cy="4058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2F8C730-9B1C-4B15-918B-A874751F0591}"/>
                </a:ext>
              </a:extLst>
            </p:cNvPr>
            <p:cNvCxnSpPr>
              <a:cxnSpLocks/>
              <a:stCxn id="86" idx="6"/>
              <a:endCxn id="83" idx="1"/>
            </p:cNvCxnSpPr>
            <p:nvPr/>
          </p:nvCxnSpPr>
          <p:spPr>
            <a:xfrm>
              <a:off x="5805357" y="3213063"/>
              <a:ext cx="1874510" cy="27236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9A8CBF0-CF53-49DC-A568-501FA0ADBA3D}"/>
                </a:ext>
              </a:extLst>
            </p:cNvPr>
            <p:cNvCxnSpPr>
              <a:cxnSpLocks/>
              <a:stCxn id="86" idx="4"/>
              <a:endCxn id="84" idx="0"/>
            </p:cNvCxnSpPr>
            <p:nvPr/>
          </p:nvCxnSpPr>
          <p:spPr>
            <a:xfrm flipH="1">
              <a:off x="5247092" y="3392244"/>
              <a:ext cx="353212" cy="58683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55B966C-6D8B-40F2-BD6C-076EC3CF50B6}"/>
                </a:ext>
              </a:extLst>
            </p:cNvPr>
            <p:cNvCxnSpPr>
              <a:cxnSpLocks/>
              <a:stCxn id="84" idx="5"/>
              <a:endCxn id="87" idx="2"/>
            </p:cNvCxnSpPr>
            <p:nvPr/>
          </p:nvCxnSpPr>
          <p:spPr>
            <a:xfrm>
              <a:off x="5392086" y="4284958"/>
              <a:ext cx="726640" cy="19223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6369A6D-CBC8-4636-9B7C-257C35F7B0DF}"/>
                </a:ext>
              </a:extLst>
            </p:cNvPr>
            <p:cNvCxnSpPr>
              <a:cxnSpLocks/>
              <a:stCxn id="83" idx="3"/>
              <a:endCxn id="87" idx="7"/>
            </p:cNvCxnSpPr>
            <p:nvPr/>
          </p:nvCxnSpPr>
          <p:spPr>
            <a:xfrm flipH="1">
              <a:off x="6468774" y="3738825"/>
              <a:ext cx="1211093" cy="6116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08EEF3E-52B1-452B-AF08-CB9B24C85FF1}"/>
                </a:ext>
              </a:extLst>
            </p:cNvPr>
            <p:cNvCxnSpPr>
              <a:cxnSpLocks/>
              <a:stCxn id="86" idx="7"/>
              <a:endCxn id="88" idx="3"/>
            </p:cNvCxnSpPr>
            <p:nvPr/>
          </p:nvCxnSpPr>
          <p:spPr>
            <a:xfrm flipV="1">
              <a:off x="5745298" y="2786793"/>
              <a:ext cx="1057372" cy="2995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3D5ECA9-5F5F-40AC-AD1F-EF5D76C5DB2F}"/>
                </a:ext>
              </a:extLst>
            </p:cNvPr>
            <p:cNvCxnSpPr>
              <a:cxnSpLocks/>
              <a:stCxn id="83" idx="1"/>
              <a:endCxn id="88" idx="5"/>
            </p:cNvCxnSpPr>
            <p:nvPr/>
          </p:nvCxnSpPr>
          <p:spPr>
            <a:xfrm flipH="1" flipV="1">
              <a:off x="7092659" y="2786793"/>
              <a:ext cx="587208" cy="6986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6D69701-F359-474E-9094-105E1B8A648B}"/>
                </a:ext>
              </a:extLst>
            </p:cNvPr>
            <p:cNvCxnSpPr>
              <a:cxnSpLocks/>
              <a:stCxn id="82" idx="0"/>
              <a:endCxn id="87" idx="5"/>
            </p:cNvCxnSpPr>
            <p:nvPr/>
          </p:nvCxnSpPr>
          <p:spPr>
            <a:xfrm flipH="1" flipV="1">
              <a:off x="6468774" y="4603893"/>
              <a:ext cx="408244" cy="6234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CBB004-BC2C-4001-AADE-5F4D7D8BD16B}"/>
                </a:ext>
              </a:extLst>
            </p:cNvPr>
            <p:cNvCxnSpPr>
              <a:cxnSpLocks/>
              <a:stCxn id="82" idx="0"/>
              <a:endCxn id="83" idx="4"/>
            </p:cNvCxnSpPr>
            <p:nvPr/>
          </p:nvCxnSpPr>
          <p:spPr>
            <a:xfrm flipV="1">
              <a:off x="6877018" y="3791306"/>
              <a:ext cx="947843" cy="143605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092CCEB-A0DF-46D6-8D8D-33EF105CBDB6}"/>
                </a:ext>
              </a:extLst>
            </p:cNvPr>
            <p:cNvSpPr/>
            <p:nvPr/>
          </p:nvSpPr>
          <p:spPr>
            <a:xfrm rot="10800000">
              <a:off x="5241976" y="5849191"/>
              <a:ext cx="410106" cy="358361"/>
            </a:xfrm>
            <a:prstGeom prst="ellipse">
              <a:avLst/>
            </a:prstGeom>
            <a:solidFill>
              <a:srgbClr val="8497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5F89C56-3FF2-4241-9A7F-721D6688D2CE}"/>
                </a:ext>
              </a:extLst>
            </p:cNvPr>
            <p:cNvSpPr/>
            <p:nvPr/>
          </p:nvSpPr>
          <p:spPr>
            <a:xfrm>
              <a:off x="4617314" y="4937878"/>
              <a:ext cx="410106" cy="358361"/>
            </a:xfrm>
            <a:prstGeom prst="ellipse">
              <a:avLst/>
            </a:prstGeom>
            <a:solidFill>
              <a:srgbClr val="8497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745BB86-6742-42B8-97AF-2AB719B669D5}"/>
                </a:ext>
              </a:extLst>
            </p:cNvPr>
            <p:cNvSpPr/>
            <p:nvPr/>
          </p:nvSpPr>
          <p:spPr>
            <a:xfrm>
              <a:off x="6671965" y="5227365"/>
              <a:ext cx="410106" cy="358361"/>
            </a:xfrm>
            <a:prstGeom prst="ellipse">
              <a:avLst/>
            </a:prstGeom>
            <a:solidFill>
              <a:srgbClr val="8497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A6ABD2A5-ABD9-40ED-9C6E-B365C324911F}"/>
                </a:ext>
              </a:extLst>
            </p:cNvPr>
            <p:cNvSpPr/>
            <p:nvPr/>
          </p:nvSpPr>
          <p:spPr>
            <a:xfrm>
              <a:off x="7619808" y="3432945"/>
              <a:ext cx="410106" cy="358361"/>
            </a:xfrm>
            <a:prstGeom prst="ellipse">
              <a:avLst/>
            </a:prstGeom>
            <a:solidFill>
              <a:srgbClr val="8497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ADF4CB29-05B5-45D9-B02B-5C3AF975111C}"/>
                </a:ext>
              </a:extLst>
            </p:cNvPr>
            <p:cNvSpPr/>
            <p:nvPr/>
          </p:nvSpPr>
          <p:spPr>
            <a:xfrm>
              <a:off x="5042039" y="3979078"/>
              <a:ext cx="410106" cy="358361"/>
            </a:xfrm>
            <a:prstGeom prst="ellipse">
              <a:avLst/>
            </a:prstGeom>
            <a:solidFill>
              <a:srgbClr val="8497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9E9CD24D-ABCC-446A-A543-305A182EA15D}"/>
                </a:ext>
              </a:extLst>
            </p:cNvPr>
            <p:cNvSpPr/>
            <p:nvPr/>
          </p:nvSpPr>
          <p:spPr>
            <a:xfrm>
              <a:off x="3747906" y="3560987"/>
              <a:ext cx="410106" cy="35836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01EB6BC7-52CC-4DAA-B47E-7E387E125BB9}"/>
                </a:ext>
              </a:extLst>
            </p:cNvPr>
            <p:cNvSpPr/>
            <p:nvPr/>
          </p:nvSpPr>
          <p:spPr>
            <a:xfrm>
              <a:off x="5395251" y="3033883"/>
              <a:ext cx="410106" cy="358361"/>
            </a:xfrm>
            <a:prstGeom prst="ellipse">
              <a:avLst/>
            </a:prstGeom>
            <a:solidFill>
              <a:srgbClr val="8497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91BEAB71-BD7A-45E3-8241-C61EFB98E1C8}"/>
                </a:ext>
              </a:extLst>
            </p:cNvPr>
            <p:cNvSpPr/>
            <p:nvPr/>
          </p:nvSpPr>
          <p:spPr>
            <a:xfrm>
              <a:off x="6118726" y="4298013"/>
              <a:ext cx="410106" cy="358361"/>
            </a:xfrm>
            <a:prstGeom prst="ellipse">
              <a:avLst/>
            </a:prstGeom>
            <a:solidFill>
              <a:srgbClr val="8497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5A331988-2B2A-4598-B6B7-4C14277F3D02}"/>
                </a:ext>
              </a:extLst>
            </p:cNvPr>
            <p:cNvSpPr/>
            <p:nvPr/>
          </p:nvSpPr>
          <p:spPr>
            <a:xfrm>
              <a:off x="6742611" y="2480913"/>
              <a:ext cx="410106" cy="35836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6A5E20B-6327-4D3B-8C51-E04784EEC44A}"/>
                </a:ext>
              </a:extLst>
            </p:cNvPr>
            <p:cNvCxnSpPr>
              <a:cxnSpLocks/>
              <a:stCxn id="84" idx="7"/>
              <a:endCxn id="83" idx="2"/>
            </p:cNvCxnSpPr>
            <p:nvPr/>
          </p:nvCxnSpPr>
          <p:spPr>
            <a:xfrm flipV="1">
              <a:off x="5392086" y="3612125"/>
              <a:ext cx="2227722" cy="4194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5F00394-6D19-4DDB-8BD2-53E23E966629}"/>
                </a:ext>
              </a:extLst>
            </p:cNvPr>
            <p:cNvCxnSpPr>
              <a:cxnSpLocks/>
              <a:stCxn id="87" idx="0"/>
              <a:endCxn id="86" idx="5"/>
            </p:cNvCxnSpPr>
            <p:nvPr/>
          </p:nvCxnSpPr>
          <p:spPr>
            <a:xfrm flipH="1" flipV="1">
              <a:off x="5745299" y="3339763"/>
              <a:ext cx="578480" cy="9582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2582939F-9B4D-4D05-AC58-D1B2D579BFDF}"/>
              </a:ext>
            </a:extLst>
          </p:cNvPr>
          <p:cNvGrpSpPr/>
          <p:nvPr/>
        </p:nvGrpSpPr>
        <p:grpSpPr>
          <a:xfrm>
            <a:off x="8755162" y="4012300"/>
            <a:ext cx="1698877" cy="1692028"/>
            <a:chOff x="3747906" y="2480913"/>
            <a:chExt cx="4282008" cy="3726639"/>
          </a:xfrm>
        </p:grpSpPr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21B94DF-AF74-4757-9FC7-E83201F85984}"/>
                </a:ext>
              </a:extLst>
            </p:cNvPr>
            <p:cNvCxnSpPr>
              <a:cxnSpLocks/>
              <a:stCxn id="171" idx="2"/>
              <a:endCxn id="173" idx="4"/>
            </p:cNvCxnSpPr>
            <p:nvPr/>
          </p:nvCxnSpPr>
          <p:spPr>
            <a:xfrm flipV="1">
              <a:off x="5652082" y="5585726"/>
              <a:ext cx="1224936" cy="44264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2F694E2-184E-44FE-950F-1651778AB86F}"/>
                </a:ext>
              </a:extLst>
            </p:cNvPr>
            <p:cNvCxnSpPr>
              <a:cxnSpLocks/>
              <a:stCxn id="172" idx="4"/>
              <a:endCxn id="171" idx="5"/>
            </p:cNvCxnSpPr>
            <p:nvPr/>
          </p:nvCxnSpPr>
          <p:spPr>
            <a:xfrm>
              <a:off x="4822367" y="5296239"/>
              <a:ext cx="479668" cy="6054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63A5463D-661A-4D5D-871C-693E59CB9D1A}"/>
                </a:ext>
              </a:extLst>
            </p:cNvPr>
            <p:cNvCxnSpPr>
              <a:cxnSpLocks/>
              <a:stCxn id="173" idx="2"/>
              <a:endCxn id="172" idx="6"/>
            </p:cNvCxnSpPr>
            <p:nvPr/>
          </p:nvCxnSpPr>
          <p:spPr>
            <a:xfrm flipH="1" flipV="1">
              <a:off x="5027420" y="5117058"/>
              <a:ext cx="1644545" cy="2894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6B816A3-E58E-4BD8-B308-F0172A0D542E}"/>
                </a:ext>
              </a:extLst>
            </p:cNvPr>
            <p:cNvCxnSpPr>
              <a:cxnSpLocks/>
              <a:stCxn id="176" idx="4"/>
              <a:endCxn id="172" idx="1"/>
            </p:cNvCxnSpPr>
            <p:nvPr/>
          </p:nvCxnSpPr>
          <p:spPr>
            <a:xfrm>
              <a:off x="3952959" y="3919348"/>
              <a:ext cx="724413" cy="107101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670CD392-85A7-4F82-AA3A-42089E290FBB}"/>
                </a:ext>
              </a:extLst>
            </p:cNvPr>
            <p:cNvCxnSpPr>
              <a:cxnSpLocks/>
              <a:stCxn id="176" idx="7"/>
            </p:cNvCxnSpPr>
            <p:nvPr/>
          </p:nvCxnSpPr>
          <p:spPr>
            <a:xfrm flipV="1">
              <a:off x="4097953" y="3207576"/>
              <a:ext cx="1297298" cy="4058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2F9AF257-9794-42ED-8897-D88D9E48E916}"/>
                </a:ext>
              </a:extLst>
            </p:cNvPr>
            <p:cNvCxnSpPr>
              <a:cxnSpLocks/>
              <a:stCxn id="177" idx="6"/>
              <a:endCxn id="174" idx="1"/>
            </p:cNvCxnSpPr>
            <p:nvPr/>
          </p:nvCxnSpPr>
          <p:spPr>
            <a:xfrm>
              <a:off x="5805357" y="3213063"/>
              <a:ext cx="1874510" cy="272362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68CF98B-B880-48E0-A5BB-837279B528F3}"/>
                </a:ext>
              </a:extLst>
            </p:cNvPr>
            <p:cNvCxnSpPr>
              <a:cxnSpLocks/>
              <a:stCxn id="177" idx="4"/>
              <a:endCxn id="175" idx="0"/>
            </p:cNvCxnSpPr>
            <p:nvPr/>
          </p:nvCxnSpPr>
          <p:spPr>
            <a:xfrm flipH="1">
              <a:off x="5247092" y="3392244"/>
              <a:ext cx="353212" cy="586834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DF7F11EB-FCF6-4C06-8D49-2B086F8CDDB7}"/>
                </a:ext>
              </a:extLst>
            </p:cNvPr>
            <p:cNvCxnSpPr>
              <a:cxnSpLocks/>
              <a:stCxn id="175" idx="5"/>
              <a:endCxn id="178" idx="2"/>
            </p:cNvCxnSpPr>
            <p:nvPr/>
          </p:nvCxnSpPr>
          <p:spPr>
            <a:xfrm>
              <a:off x="5392086" y="4284958"/>
              <a:ext cx="726640" cy="192235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8E03EE40-7976-4F3F-BA0A-119785C898EA}"/>
                </a:ext>
              </a:extLst>
            </p:cNvPr>
            <p:cNvCxnSpPr>
              <a:cxnSpLocks/>
              <a:stCxn id="174" idx="3"/>
              <a:endCxn id="178" idx="7"/>
            </p:cNvCxnSpPr>
            <p:nvPr/>
          </p:nvCxnSpPr>
          <p:spPr>
            <a:xfrm flipH="1">
              <a:off x="6468774" y="3738825"/>
              <a:ext cx="1211093" cy="611669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48DB0072-6E78-4DB3-A0F6-B03E79A80EA0}"/>
                </a:ext>
              </a:extLst>
            </p:cNvPr>
            <p:cNvCxnSpPr>
              <a:cxnSpLocks/>
              <a:stCxn id="177" idx="7"/>
              <a:endCxn id="179" idx="3"/>
            </p:cNvCxnSpPr>
            <p:nvPr/>
          </p:nvCxnSpPr>
          <p:spPr>
            <a:xfrm flipV="1">
              <a:off x="5745298" y="2786793"/>
              <a:ext cx="1057372" cy="2995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414B68AA-E97A-450C-ADF5-F3C8197DC425}"/>
                </a:ext>
              </a:extLst>
            </p:cNvPr>
            <p:cNvCxnSpPr>
              <a:cxnSpLocks/>
              <a:stCxn id="174" idx="1"/>
              <a:endCxn id="179" idx="5"/>
            </p:cNvCxnSpPr>
            <p:nvPr/>
          </p:nvCxnSpPr>
          <p:spPr>
            <a:xfrm flipH="1" flipV="1">
              <a:off x="7092659" y="2786793"/>
              <a:ext cx="587208" cy="6986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60B9DABA-DBE2-493E-ADA6-B74DC0085FCE}"/>
                </a:ext>
              </a:extLst>
            </p:cNvPr>
            <p:cNvCxnSpPr>
              <a:cxnSpLocks/>
              <a:stCxn id="173" idx="0"/>
              <a:endCxn id="178" idx="5"/>
            </p:cNvCxnSpPr>
            <p:nvPr/>
          </p:nvCxnSpPr>
          <p:spPr>
            <a:xfrm flipH="1" flipV="1">
              <a:off x="6468774" y="4603893"/>
              <a:ext cx="408244" cy="6234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219EFF53-6096-4660-BB89-13566054C342}"/>
                </a:ext>
              </a:extLst>
            </p:cNvPr>
            <p:cNvCxnSpPr>
              <a:cxnSpLocks/>
              <a:stCxn id="173" idx="0"/>
              <a:endCxn id="174" idx="4"/>
            </p:cNvCxnSpPr>
            <p:nvPr/>
          </p:nvCxnSpPr>
          <p:spPr>
            <a:xfrm flipV="1">
              <a:off x="6877018" y="3791306"/>
              <a:ext cx="947843" cy="143605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0C507A59-27B9-479F-93E0-FE0DB135082D}"/>
                </a:ext>
              </a:extLst>
            </p:cNvPr>
            <p:cNvSpPr/>
            <p:nvPr/>
          </p:nvSpPr>
          <p:spPr>
            <a:xfrm rot="10800000">
              <a:off x="5241976" y="5849191"/>
              <a:ext cx="410106" cy="358361"/>
            </a:xfrm>
            <a:prstGeom prst="ellipse">
              <a:avLst/>
            </a:prstGeom>
            <a:solidFill>
              <a:srgbClr val="8497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0C154BF5-02D9-4769-8F19-593E4B0275A0}"/>
                </a:ext>
              </a:extLst>
            </p:cNvPr>
            <p:cNvSpPr/>
            <p:nvPr/>
          </p:nvSpPr>
          <p:spPr>
            <a:xfrm>
              <a:off x="4617314" y="4937878"/>
              <a:ext cx="410106" cy="358361"/>
            </a:xfrm>
            <a:prstGeom prst="ellipse">
              <a:avLst/>
            </a:prstGeom>
            <a:solidFill>
              <a:srgbClr val="8497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75022973-2346-496F-A2F5-F199ACF6423D}"/>
                </a:ext>
              </a:extLst>
            </p:cNvPr>
            <p:cNvSpPr/>
            <p:nvPr/>
          </p:nvSpPr>
          <p:spPr>
            <a:xfrm>
              <a:off x="6671965" y="5227365"/>
              <a:ext cx="410106" cy="358361"/>
            </a:xfrm>
            <a:prstGeom prst="ellipse">
              <a:avLst/>
            </a:prstGeom>
            <a:solidFill>
              <a:srgbClr val="8497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AAFD4F0E-E5AE-4A32-B329-0728CFA3D66F}"/>
                </a:ext>
              </a:extLst>
            </p:cNvPr>
            <p:cNvSpPr/>
            <p:nvPr/>
          </p:nvSpPr>
          <p:spPr>
            <a:xfrm>
              <a:off x="7619808" y="3432945"/>
              <a:ext cx="410106" cy="3583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B4EF9456-6CF3-4A01-AFBB-58F259B1BD58}"/>
                </a:ext>
              </a:extLst>
            </p:cNvPr>
            <p:cNvSpPr/>
            <p:nvPr/>
          </p:nvSpPr>
          <p:spPr>
            <a:xfrm>
              <a:off x="5042039" y="3979078"/>
              <a:ext cx="410106" cy="3583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5AEAF982-F8E1-446A-9C6D-5F9D594F5BFA}"/>
                </a:ext>
              </a:extLst>
            </p:cNvPr>
            <p:cNvSpPr/>
            <p:nvPr/>
          </p:nvSpPr>
          <p:spPr>
            <a:xfrm>
              <a:off x="3747906" y="3560987"/>
              <a:ext cx="410106" cy="35836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70B402A0-3BEA-4708-AC41-B19A93E46702}"/>
                </a:ext>
              </a:extLst>
            </p:cNvPr>
            <p:cNvSpPr/>
            <p:nvPr/>
          </p:nvSpPr>
          <p:spPr>
            <a:xfrm>
              <a:off x="5395251" y="3033883"/>
              <a:ext cx="410106" cy="3583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BAAB4DBA-2326-4E6D-9008-1CFE8AA6A35C}"/>
                </a:ext>
              </a:extLst>
            </p:cNvPr>
            <p:cNvSpPr/>
            <p:nvPr/>
          </p:nvSpPr>
          <p:spPr>
            <a:xfrm>
              <a:off x="6118726" y="4298013"/>
              <a:ext cx="410106" cy="3583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FE94E240-F8AA-41AD-AD11-919C13BE9C57}"/>
                </a:ext>
              </a:extLst>
            </p:cNvPr>
            <p:cNvSpPr/>
            <p:nvPr/>
          </p:nvSpPr>
          <p:spPr>
            <a:xfrm>
              <a:off x="6742611" y="2480913"/>
              <a:ext cx="410106" cy="35836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61150A03-AF10-4CD0-858E-2EEBB8E866B7}"/>
                </a:ext>
              </a:extLst>
            </p:cNvPr>
            <p:cNvCxnSpPr>
              <a:cxnSpLocks/>
              <a:stCxn id="175" idx="7"/>
              <a:endCxn id="174" idx="2"/>
            </p:cNvCxnSpPr>
            <p:nvPr/>
          </p:nvCxnSpPr>
          <p:spPr>
            <a:xfrm flipV="1">
              <a:off x="5392086" y="3612125"/>
              <a:ext cx="2227722" cy="419433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952EA780-9BF3-4900-9E84-B52AD71DFF3E}"/>
                </a:ext>
              </a:extLst>
            </p:cNvPr>
            <p:cNvCxnSpPr>
              <a:cxnSpLocks/>
              <a:stCxn id="178" idx="0"/>
              <a:endCxn id="177" idx="5"/>
            </p:cNvCxnSpPr>
            <p:nvPr/>
          </p:nvCxnSpPr>
          <p:spPr>
            <a:xfrm flipH="1" flipV="1">
              <a:off x="5745299" y="3339763"/>
              <a:ext cx="578480" cy="958250"/>
            </a:xfrm>
            <a:prstGeom prst="line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5D0DAA9-9406-6747-8CCB-6C85B5BA585D}"/>
                  </a:ext>
                </a:extLst>
              </p:cNvPr>
              <p:cNvSpPr txBox="1"/>
              <p:nvPr/>
            </p:nvSpPr>
            <p:spPr>
              <a:xfrm>
                <a:off x="173550" y="2495878"/>
                <a:ext cx="36859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1600" i="1">
                              <a:latin typeface="Cambria Math"/>
                            </a:rPr>
                            <m:t>∨</m:t>
                          </m:r>
                          <m:r>
                            <a:rPr lang="en-US" sz="16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1600" i="1">
                              <a:latin typeface="Cambria Math"/>
                            </a:rPr>
                            <m:t>∨</m:t>
                          </m:r>
                          <m:r>
                            <a:rPr lang="en-US" sz="16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16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16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1600" i="1">
                              <a:latin typeface="Cambria Math"/>
                            </a:rPr>
                            <m:t>∨</m:t>
                          </m:r>
                          <m:r>
                            <a:rPr lang="en-US" sz="16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en-US" sz="1600" i="1">
                              <a:latin typeface="Cambria Math"/>
                            </a:rPr>
                            <m:t>∨</m:t>
                          </m:r>
                          <m:r>
                            <a:rPr lang="en-US" sz="16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16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16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sz="1600" i="1">
                          <a:latin typeface="Cambria Math"/>
                        </a:rPr>
                        <m:t>∧</m:t>
                      </m:r>
                    </m:oMath>
                  </m:oMathPara>
                </a14:m>
                <a:br>
                  <a:rPr lang="en-US" sz="1600" i="1" dirty="0">
                    <a:latin typeface="Cambria Math"/>
                  </a:rPr>
                </a:br>
                <a:r>
                  <a:rPr lang="en-US" sz="1600" i="1" dirty="0">
                    <a:latin typeface="Cambria Math"/>
                  </a:rPr>
                  <a:t>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rgbClr val="4F81BD"/>
                            </a:solidFill>
                            <a:latin typeface="Cambria Math"/>
                          </a:rPr>
                          <m:t>𝑧</m:t>
                        </m:r>
                        <m:r>
                          <a:rPr lang="en-US" sz="1600" i="1">
                            <a:latin typeface="Cambria Math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en-US" sz="1600" i="1">
                                <a:solidFill>
                                  <a:srgbClr val="4F81B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solidFill>
                                  <a:srgbClr val="4F81BD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r>
                          <a:rPr lang="en-US" sz="1600" i="1">
                            <a:latin typeface="Cambria Math"/>
                          </a:rPr>
                          <m:t>∨</m:t>
                        </m:r>
                        <m:r>
                          <a:rPr lang="en-US" sz="1600" i="1">
                            <a:solidFill>
                              <a:srgbClr val="4F81BD"/>
                            </a:solidFill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sz="1600" i="1">
                        <a:latin typeface="Cambria Math"/>
                      </a:rPr>
                      <m:t>∧(</m:t>
                    </m:r>
                    <m:acc>
                      <m:accPr>
                        <m:chr m:val="̅"/>
                        <m:ctrlPr>
                          <a:rPr lang="en-US" sz="1600" i="1">
                            <a:solidFill>
                              <a:srgbClr val="4F81BD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solidFill>
                              <a:srgbClr val="4F81BD"/>
                            </a:solidFill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sz="1600" i="1">
                        <a:latin typeface="Cambria Math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sz="1600" i="1">
                            <a:solidFill>
                              <a:srgbClr val="4F81BD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solidFill>
                              <a:srgbClr val="4F81BD"/>
                            </a:solidFill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sz="1600" i="1">
                        <a:latin typeface="Cambria Math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sz="1600" i="1">
                            <a:solidFill>
                              <a:srgbClr val="4F81BD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solidFill>
                              <a:srgbClr val="4F81BD"/>
                            </a:solidFill>
                            <a:latin typeface="Cambria Math"/>
                          </a:rPr>
                          <m:t>𝑧</m:t>
                        </m:r>
                      </m:e>
                    </m:acc>
                    <m:r>
                      <a:rPr lang="en-US" sz="1600" i="1">
                        <a:latin typeface="Cambria Math"/>
                      </a:rPr>
                      <m:t>)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5D0DAA9-9406-6747-8CCB-6C85B5BA5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50" y="2495878"/>
                <a:ext cx="3685945" cy="584775"/>
              </a:xfrm>
              <a:prstGeom prst="rect">
                <a:avLst/>
              </a:prstGeom>
              <a:blipFill>
                <a:blip r:embed="rId10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782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/>
      <p:bldP spid="8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C94A9326-D876-4380-AF06-A55E2759CE38}"/>
                  </a:ext>
                </a:extLst>
              </p:cNvPr>
              <p:cNvSpPr/>
              <p:nvPr/>
            </p:nvSpPr>
            <p:spPr>
              <a:xfrm>
                <a:off x="3774846" y="3806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C94A9326-D876-4380-AF06-A55E2759CE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46" y="3806144"/>
                <a:ext cx="228600" cy="228600"/>
              </a:xfrm>
              <a:prstGeom prst="rect">
                <a:avLst/>
              </a:prstGeom>
              <a:blipFill>
                <a:blip r:embed="rId2"/>
                <a:stretch>
                  <a:fillRect l="-26316" r="-2632" b="-421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2CF13D56-35ED-452C-8E63-4C883245BAA4}"/>
                  </a:ext>
                </a:extLst>
              </p:cNvPr>
              <p:cNvSpPr/>
              <p:nvPr/>
            </p:nvSpPr>
            <p:spPr>
              <a:xfrm>
                <a:off x="4258102" y="3806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2CF13D56-35ED-452C-8E63-4C883245BA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102" y="3806144"/>
                <a:ext cx="228600" cy="228600"/>
              </a:xfrm>
              <a:prstGeom prst="rect">
                <a:avLst/>
              </a:prstGeom>
              <a:blipFill>
                <a:blip r:embed="rId3"/>
                <a:stretch>
                  <a:fillRect l="-13514" b="-105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D067C98-93C6-4B8C-B982-EDC0623D4905}"/>
                  </a:ext>
                </a:extLst>
              </p:cNvPr>
              <p:cNvSpPr/>
              <p:nvPr/>
            </p:nvSpPr>
            <p:spPr>
              <a:xfrm>
                <a:off x="2792537" y="346567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D067C98-93C6-4B8C-B982-EDC0623D49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537" y="3465674"/>
                <a:ext cx="228600" cy="228600"/>
              </a:xfrm>
              <a:prstGeom prst="rect">
                <a:avLst/>
              </a:prstGeom>
              <a:blipFill>
                <a:blip r:embed="rId4"/>
                <a:stretch>
                  <a:fillRect l="-13158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3-SAT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-Clique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23869" y="1446435"/>
                <a:ext cx="8544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∧(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869" y="1446435"/>
                <a:ext cx="8544262" cy="461665"/>
              </a:xfrm>
              <a:prstGeom prst="rect">
                <a:avLst/>
              </a:prstGeom>
              <a:blipFill>
                <a:blip r:embed="rId6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835778" y="4149709"/>
            <a:ext cx="8084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 each clause, introduce a node for each of its three variables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35779" y="4585103"/>
            <a:ext cx="10673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Add an edge from each node to all non-contradictory nodes in the other clauses (i.e., to all nodes that is not the negation of its own variable)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832788" y="5826226"/>
                <a:ext cx="970120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Claim.</a:t>
                </a:r>
                <a:r>
                  <a:rPr lang="en-US" sz="2800" dirty="0"/>
                  <a:t> There is a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𝑘</m:t>
                    </m:r>
                  </m:oMath>
                </a14:m>
                <a:r>
                  <a:rPr lang="en-US" sz="2800" dirty="0"/>
                  <a:t>-clique in this graph if and only if there is a satisfying assignment</a:t>
                </a: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788" y="5826226"/>
                <a:ext cx="9701204" cy="954107"/>
              </a:xfrm>
              <a:prstGeom prst="rect">
                <a:avLst/>
              </a:prstGeom>
              <a:blipFill>
                <a:blip r:embed="rId7"/>
                <a:stretch>
                  <a:fillRect l="-1320"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832788" y="5401084"/>
                <a:ext cx="61145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𝑘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/>
                  <a:t> number of clauses</a:t>
                </a: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788" y="5401084"/>
                <a:ext cx="6114550" cy="461665"/>
              </a:xfrm>
              <a:prstGeom prst="rect">
                <a:avLst/>
              </a:prstGeom>
              <a:blipFill>
                <a:blip r:embed="rId8"/>
                <a:stretch>
                  <a:fillRect l="-1595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E72F070-9F8B-43EE-9C04-84C1CD8D2F70}"/>
                  </a:ext>
                </a:extLst>
              </p:cNvPr>
              <p:cNvSpPr/>
              <p:nvPr/>
            </p:nvSpPr>
            <p:spPr>
              <a:xfrm>
                <a:off x="2792537" y="2652633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E72F070-9F8B-43EE-9C04-84C1CD8D2F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537" y="2652633"/>
                <a:ext cx="228600" cy="228600"/>
              </a:xfrm>
              <a:prstGeom prst="rect">
                <a:avLst/>
              </a:prstGeom>
              <a:blipFill>
                <a:blip r:embed="rId9"/>
                <a:stretch>
                  <a:fillRect l="-15789" b="-78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B13B17F5-94F7-40F7-9530-2D9FDC82201B}"/>
                  </a:ext>
                </a:extLst>
              </p:cNvPr>
              <p:cNvSpPr/>
              <p:nvPr/>
            </p:nvSpPr>
            <p:spPr>
              <a:xfrm>
                <a:off x="2792537" y="3060752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B13B17F5-94F7-40F7-9530-2D9FDC8220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537" y="3060752"/>
                <a:ext cx="228600" cy="228600"/>
              </a:xfrm>
              <a:prstGeom prst="rect">
                <a:avLst/>
              </a:prstGeom>
              <a:blipFill>
                <a:blip r:embed="rId10"/>
                <a:stretch>
                  <a:fillRect l="-26316" r="-2632" b="-394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DD59CE7-CD04-4E19-935F-C5384EA66E54}"/>
                  </a:ext>
                </a:extLst>
              </p:cNvPr>
              <p:cNvSpPr/>
              <p:nvPr/>
            </p:nvSpPr>
            <p:spPr>
              <a:xfrm>
                <a:off x="3318711" y="2282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DD59CE7-CD04-4E19-935F-C5384EA66E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711" y="2282144"/>
                <a:ext cx="228600" cy="228600"/>
              </a:xfrm>
              <a:prstGeom prst="rect">
                <a:avLst/>
              </a:prstGeom>
              <a:blipFill>
                <a:blip r:embed="rId11"/>
                <a:stretch>
                  <a:fillRect l="-15789" b="-105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B01A881-2C7F-49E3-92A7-20BCE0B47A2F}"/>
                  </a:ext>
                </a:extLst>
              </p:cNvPr>
              <p:cNvSpPr/>
              <p:nvPr/>
            </p:nvSpPr>
            <p:spPr>
              <a:xfrm>
                <a:off x="3317646" y="3806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B01A881-2C7F-49E3-92A7-20BCE0B47A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646" y="3806144"/>
                <a:ext cx="228600" cy="228600"/>
              </a:xfrm>
              <a:prstGeom prst="rect">
                <a:avLst/>
              </a:prstGeom>
              <a:blipFill>
                <a:blip r:embed="rId14"/>
                <a:stretch>
                  <a:fillRect l="-18421" b="-105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565DB2E-748F-401C-BA54-A4E1149DA556}"/>
              </a:ext>
            </a:extLst>
          </p:cNvPr>
          <p:cNvCxnSpPr>
            <a:stCxn id="56" idx="3"/>
            <a:endCxn id="63" idx="2"/>
          </p:cNvCxnSpPr>
          <p:nvPr/>
        </p:nvCxnSpPr>
        <p:spPr>
          <a:xfrm flipV="1">
            <a:off x="3021137" y="2510744"/>
            <a:ext cx="411874" cy="25618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2F4C303-A622-4680-AB96-814F7CB05AD8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3021137" y="2510744"/>
            <a:ext cx="883525" cy="25618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928F232-576C-4DC1-9670-780D4966EE28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3021137" y="2510744"/>
            <a:ext cx="1355177" cy="25618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2FB3191-6880-49A0-B1AE-7E6AED8B9F12}"/>
              </a:ext>
            </a:extLst>
          </p:cNvPr>
          <p:cNvCxnSpPr>
            <a:stCxn id="56" idx="3"/>
            <a:endCxn id="67" idx="0"/>
          </p:cNvCxnSpPr>
          <p:nvPr/>
        </p:nvCxnSpPr>
        <p:spPr>
          <a:xfrm>
            <a:off x="3021137" y="2766933"/>
            <a:ext cx="868009" cy="103921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72440D2-D2BD-4ADE-8F1C-2D47C47E6929}"/>
              </a:ext>
            </a:extLst>
          </p:cNvPr>
          <p:cNvCxnSpPr>
            <a:stCxn id="56" idx="3"/>
            <a:endCxn id="68" idx="0"/>
          </p:cNvCxnSpPr>
          <p:nvPr/>
        </p:nvCxnSpPr>
        <p:spPr>
          <a:xfrm>
            <a:off x="3021137" y="2766933"/>
            <a:ext cx="1351265" cy="103921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C41204F-C87E-4CAE-AA86-F2F16EAD460E}"/>
              </a:ext>
            </a:extLst>
          </p:cNvPr>
          <p:cNvCxnSpPr>
            <a:stCxn id="56" idx="3"/>
            <a:endCxn id="66" idx="0"/>
          </p:cNvCxnSpPr>
          <p:nvPr/>
        </p:nvCxnSpPr>
        <p:spPr>
          <a:xfrm>
            <a:off x="3021137" y="2766933"/>
            <a:ext cx="410809" cy="103921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59EA282-B829-4B61-978F-D1981B1232C7}"/>
              </a:ext>
            </a:extLst>
          </p:cNvPr>
          <p:cNvCxnSpPr>
            <a:stCxn id="62" idx="3"/>
            <a:endCxn id="63" idx="2"/>
          </p:cNvCxnSpPr>
          <p:nvPr/>
        </p:nvCxnSpPr>
        <p:spPr>
          <a:xfrm flipV="1">
            <a:off x="3021137" y="2510744"/>
            <a:ext cx="411874" cy="106923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8A703B7-1B1A-4E4F-B5CC-A02EEDDF3024}"/>
              </a:ext>
            </a:extLst>
          </p:cNvPr>
          <p:cNvCxnSpPr>
            <a:cxnSpLocks/>
            <a:stCxn id="62" idx="3"/>
          </p:cNvCxnSpPr>
          <p:nvPr/>
        </p:nvCxnSpPr>
        <p:spPr>
          <a:xfrm flipV="1">
            <a:off x="3021137" y="2510744"/>
            <a:ext cx="883525" cy="106923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3A1143D-D705-476D-A8D9-DBDB18C5059D}"/>
              </a:ext>
            </a:extLst>
          </p:cNvPr>
          <p:cNvCxnSpPr>
            <a:cxnSpLocks/>
            <a:stCxn id="62" idx="3"/>
          </p:cNvCxnSpPr>
          <p:nvPr/>
        </p:nvCxnSpPr>
        <p:spPr>
          <a:xfrm flipV="1">
            <a:off x="3021137" y="2510744"/>
            <a:ext cx="1355177" cy="106923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E28945D-E549-40EA-B69D-08853E470B6E}"/>
              </a:ext>
            </a:extLst>
          </p:cNvPr>
          <p:cNvCxnSpPr>
            <a:stCxn id="62" idx="3"/>
            <a:endCxn id="67" idx="0"/>
          </p:cNvCxnSpPr>
          <p:nvPr/>
        </p:nvCxnSpPr>
        <p:spPr>
          <a:xfrm>
            <a:off x="3021137" y="3579974"/>
            <a:ext cx="868009" cy="22617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C540092-A77D-4F28-B00D-71050C146F2B}"/>
              </a:ext>
            </a:extLst>
          </p:cNvPr>
          <p:cNvCxnSpPr>
            <a:stCxn id="62" idx="3"/>
            <a:endCxn id="66" idx="0"/>
          </p:cNvCxnSpPr>
          <p:nvPr/>
        </p:nvCxnSpPr>
        <p:spPr>
          <a:xfrm>
            <a:off x="3021137" y="3579974"/>
            <a:ext cx="410809" cy="22617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0438D23-DCCA-42E2-BD58-DBC4115BCE9A}"/>
              </a:ext>
            </a:extLst>
          </p:cNvPr>
          <p:cNvCxnSpPr>
            <a:stCxn id="61" idx="3"/>
            <a:endCxn id="63" idx="2"/>
          </p:cNvCxnSpPr>
          <p:nvPr/>
        </p:nvCxnSpPr>
        <p:spPr>
          <a:xfrm flipV="1">
            <a:off x="3021137" y="2510744"/>
            <a:ext cx="411874" cy="66430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FBB3B21-1A20-4E71-A5B3-F530723A4028}"/>
              </a:ext>
            </a:extLst>
          </p:cNvPr>
          <p:cNvCxnSpPr>
            <a:cxnSpLocks/>
            <a:stCxn id="61" idx="3"/>
            <a:endCxn id="44" idx="2"/>
          </p:cNvCxnSpPr>
          <p:nvPr/>
        </p:nvCxnSpPr>
        <p:spPr>
          <a:xfrm flipV="1">
            <a:off x="3021137" y="2510744"/>
            <a:ext cx="1370394" cy="66430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FD0F5FE-2BE4-4CC3-AD7D-5BDC606500A0}"/>
              </a:ext>
            </a:extLst>
          </p:cNvPr>
          <p:cNvCxnSpPr>
            <a:stCxn id="61" idx="3"/>
            <a:endCxn id="67" idx="0"/>
          </p:cNvCxnSpPr>
          <p:nvPr/>
        </p:nvCxnSpPr>
        <p:spPr>
          <a:xfrm>
            <a:off x="3021137" y="3175052"/>
            <a:ext cx="868009" cy="63109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3BDE9BE-5BE2-49C3-A4BD-3457B6865613}"/>
              </a:ext>
            </a:extLst>
          </p:cNvPr>
          <p:cNvCxnSpPr>
            <a:stCxn id="61" idx="3"/>
            <a:endCxn id="68" idx="0"/>
          </p:cNvCxnSpPr>
          <p:nvPr/>
        </p:nvCxnSpPr>
        <p:spPr>
          <a:xfrm>
            <a:off x="3021137" y="3175052"/>
            <a:ext cx="1351265" cy="63109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043743E-6587-4263-BFAF-F8A32711B6AD}"/>
              </a:ext>
            </a:extLst>
          </p:cNvPr>
          <p:cNvCxnSpPr>
            <a:stCxn id="61" idx="3"/>
            <a:endCxn id="66" idx="0"/>
          </p:cNvCxnSpPr>
          <p:nvPr/>
        </p:nvCxnSpPr>
        <p:spPr>
          <a:xfrm>
            <a:off x="3021137" y="3175052"/>
            <a:ext cx="410809" cy="63109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42D92C4D-C9F5-4F0D-BFCE-733B267FF264}"/>
              </a:ext>
            </a:extLst>
          </p:cNvPr>
          <p:cNvSpPr txBox="1"/>
          <p:nvPr/>
        </p:nvSpPr>
        <p:spPr>
          <a:xfrm>
            <a:off x="6366711" y="2705966"/>
            <a:ext cx="4069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(also do this for the other clauses, omitted due to clutter)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ADFAE5D4-8289-43DB-B253-6A597C1BC6AB}"/>
                  </a:ext>
                </a:extLst>
              </p:cNvPr>
              <p:cNvSpPr/>
              <p:nvPr/>
            </p:nvSpPr>
            <p:spPr>
              <a:xfrm>
                <a:off x="4879463" y="2283102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ADFAE5D4-8289-43DB-B253-6A597C1BC6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463" y="2283102"/>
                <a:ext cx="228600" cy="228600"/>
              </a:xfrm>
              <a:prstGeom prst="rect">
                <a:avLst/>
              </a:prstGeom>
              <a:blipFill>
                <a:blip r:embed="rId15"/>
                <a:stretch>
                  <a:fillRect l="-13158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5F1AF2DD-E419-420E-8A4C-6407C61F8B85}"/>
                  </a:ext>
                </a:extLst>
              </p:cNvPr>
              <p:cNvSpPr/>
              <p:nvPr/>
            </p:nvSpPr>
            <p:spPr>
              <a:xfrm>
                <a:off x="5352179" y="2284447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5F1AF2DD-E419-420E-8A4C-6407C61F8B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179" y="2284447"/>
                <a:ext cx="228600" cy="228600"/>
              </a:xfrm>
              <a:prstGeom prst="rect">
                <a:avLst/>
              </a:prstGeom>
              <a:blipFill>
                <a:blip r:embed="rId16"/>
                <a:stretch>
                  <a:fillRect l="-16216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D7057136-8F94-480B-B3B9-4071433489D5}"/>
                  </a:ext>
                </a:extLst>
              </p:cNvPr>
              <p:cNvSpPr/>
              <p:nvPr/>
            </p:nvSpPr>
            <p:spPr>
              <a:xfrm>
                <a:off x="5819919" y="228719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D7057136-8F94-480B-B3B9-4071433489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919" y="2287190"/>
                <a:ext cx="228600" cy="228600"/>
              </a:xfrm>
              <a:prstGeom prst="rect">
                <a:avLst/>
              </a:prstGeom>
              <a:blipFill>
                <a:blip r:embed="rId17"/>
                <a:stretch>
                  <a:fillRect l="-18919" b="-78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9DD32EFC-1E17-4D23-8F65-1C2972A283A5}"/>
                  </a:ext>
                </a:extLst>
              </p:cNvPr>
              <p:cNvSpPr/>
              <p:nvPr/>
            </p:nvSpPr>
            <p:spPr>
              <a:xfrm>
                <a:off x="4879463" y="3806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9DD32EFC-1E17-4D23-8F65-1C2972A283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463" y="3806144"/>
                <a:ext cx="228600" cy="228600"/>
              </a:xfrm>
              <a:prstGeom prst="rect">
                <a:avLst/>
              </a:prstGeom>
              <a:blipFill>
                <a:blip r:embed="rId18"/>
                <a:stretch>
                  <a:fillRect l="-15789" b="-105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D8BBE2EE-E14D-474C-BC39-0E0437FC6829}"/>
                  </a:ext>
                </a:extLst>
              </p:cNvPr>
              <p:cNvSpPr/>
              <p:nvPr/>
            </p:nvSpPr>
            <p:spPr>
              <a:xfrm>
                <a:off x="5352179" y="3806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D8BBE2EE-E14D-474C-BC39-0E0437FC68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179" y="3806144"/>
                <a:ext cx="228600" cy="228600"/>
              </a:xfrm>
              <a:prstGeom prst="rect">
                <a:avLst/>
              </a:prstGeom>
              <a:blipFill>
                <a:blip r:embed="rId19"/>
                <a:stretch>
                  <a:fillRect l="-27027" r="-5405" b="-421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84DA3814-C560-4234-8A3A-AF4978EA9F31}"/>
                  </a:ext>
                </a:extLst>
              </p:cNvPr>
              <p:cNvSpPr/>
              <p:nvPr/>
            </p:nvSpPr>
            <p:spPr>
              <a:xfrm>
                <a:off x="5819919" y="3806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84DA3814-C560-4234-8A3A-AF4978EA9F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919" y="3806144"/>
                <a:ext cx="228600" cy="228600"/>
              </a:xfrm>
              <a:prstGeom prst="rect">
                <a:avLst/>
              </a:prstGeom>
              <a:blipFill>
                <a:blip r:embed="rId20"/>
                <a:stretch>
                  <a:fillRect l="-13514" b="-105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63C94BE-167B-5648-B52C-08CA4AB090B7}"/>
                  </a:ext>
                </a:extLst>
              </p:cNvPr>
              <p:cNvSpPr/>
              <p:nvPr/>
            </p:nvSpPr>
            <p:spPr>
              <a:xfrm>
                <a:off x="3786451" y="2282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63C94BE-167B-5648-B52C-08CA4AB090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6451" y="2282144"/>
                <a:ext cx="228600" cy="228600"/>
              </a:xfrm>
              <a:prstGeom prst="rect">
                <a:avLst/>
              </a:prstGeom>
              <a:blipFill>
                <a:blip r:embed="rId21"/>
                <a:stretch>
                  <a:fillRect l="-21053" b="-388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2C53673-FCEA-F949-9AD4-EE30CF86F3C2}"/>
                  </a:ext>
                </a:extLst>
              </p:cNvPr>
              <p:cNvSpPr/>
              <p:nvPr/>
            </p:nvSpPr>
            <p:spPr>
              <a:xfrm>
                <a:off x="4277231" y="2282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2C53673-FCEA-F949-9AD4-EE30CF86F3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231" y="2282144"/>
                <a:ext cx="228600" cy="228600"/>
              </a:xfrm>
              <a:prstGeom prst="rect">
                <a:avLst/>
              </a:prstGeom>
              <a:blipFill>
                <a:blip r:embed="rId22"/>
                <a:stretch>
                  <a:fillRect l="-26316" b="-388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788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62" grpId="0" animBg="1"/>
      <p:bldP spid="41" grpId="0"/>
      <p:bldP spid="42" grpId="0"/>
      <p:bldP spid="59" grpId="0"/>
      <p:bldP spid="60" grpId="0"/>
      <p:bldP spid="56" grpId="0" animBg="1"/>
      <p:bldP spid="61" grpId="0" animBg="1"/>
      <p:bldP spid="63" grpId="0" animBg="1"/>
      <p:bldP spid="66" grpId="0" animBg="1"/>
      <p:bldP spid="85" grpId="0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43" grpId="0" animBg="1"/>
      <p:bldP spid="4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3-SAT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-Clique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23869" y="1446435"/>
                <a:ext cx="8544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∧(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869" y="1446435"/>
                <a:ext cx="8544262" cy="461665"/>
              </a:xfrm>
              <a:prstGeom prst="rect">
                <a:avLst/>
              </a:prstGeom>
              <a:blipFill>
                <a:blip r:embed="rId3"/>
                <a:stretch>
                  <a:fillRect r="-2140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835778" y="4281115"/>
                <a:ext cx="10518022" cy="2000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Suppose there is a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>
                    <a:solidFill>
                      <a:srgbClr val="7030A0"/>
                    </a:solidFill>
                  </a:rPr>
                  <a:t>-clique </a:t>
                </a:r>
                <a:r>
                  <a:rPr lang="en-US" sz="2800" dirty="0"/>
                  <a:t>in this graph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There are no edges between nodes for variables in the same clause, so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-clique must contain one node from each clause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Nodes in clique cannot contain variable and its negation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Nodes in clique must then correspond to a satisfying assignment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78" y="4281115"/>
                <a:ext cx="10518022" cy="2000548"/>
              </a:xfrm>
              <a:prstGeom prst="rect">
                <a:avLst/>
              </a:prstGeom>
              <a:blipFill>
                <a:blip r:embed="rId4"/>
                <a:stretch>
                  <a:fillRect l="-1205" t="-2516"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583E495-6807-4542-9B06-A61D94C3491F}"/>
                  </a:ext>
                </a:extLst>
              </p:cNvPr>
              <p:cNvSpPr/>
              <p:nvPr/>
            </p:nvSpPr>
            <p:spPr>
              <a:xfrm>
                <a:off x="3774846" y="3806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583E495-6807-4542-9B06-A61D94C349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46" y="3806144"/>
                <a:ext cx="228600" cy="228600"/>
              </a:xfrm>
              <a:prstGeom prst="rect">
                <a:avLst/>
              </a:prstGeom>
              <a:blipFill>
                <a:blip r:embed="rId5"/>
                <a:stretch>
                  <a:fillRect l="-26316" r="-2632" b="-421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93FC973-860C-4C5D-89DA-BDCDE799AFE1}"/>
                  </a:ext>
                </a:extLst>
              </p:cNvPr>
              <p:cNvSpPr/>
              <p:nvPr/>
            </p:nvSpPr>
            <p:spPr>
              <a:xfrm>
                <a:off x="4258102" y="3806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93FC973-860C-4C5D-89DA-BDCDE799A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102" y="3806144"/>
                <a:ext cx="228600" cy="228600"/>
              </a:xfrm>
              <a:prstGeom prst="rect">
                <a:avLst/>
              </a:prstGeom>
              <a:blipFill>
                <a:blip r:embed="rId6"/>
                <a:stretch>
                  <a:fillRect l="-13514" b="-105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819A902-C635-428F-89EE-F57854F3BC6C}"/>
                  </a:ext>
                </a:extLst>
              </p:cNvPr>
              <p:cNvSpPr/>
              <p:nvPr/>
            </p:nvSpPr>
            <p:spPr>
              <a:xfrm>
                <a:off x="2792537" y="346567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819A902-C635-428F-89EE-F57854F3BC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537" y="3465674"/>
                <a:ext cx="228600" cy="228600"/>
              </a:xfrm>
              <a:prstGeom prst="rect">
                <a:avLst/>
              </a:prstGeom>
              <a:blipFill>
                <a:blip r:embed="rId7"/>
                <a:stretch>
                  <a:fillRect l="-13158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9A6DC47-A999-4A17-99DF-C0148F4200EC}"/>
                  </a:ext>
                </a:extLst>
              </p:cNvPr>
              <p:cNvSpPr/>
              <p:nvPr/>
            </p:nvSpPr>
            <p:spPr>
              <a:xfrm>
                <a:off x="2792537" y="2652633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9A6DC47-A999-4A17-99DF-C0148F4200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537" y="2652633"/>
                <a:ext cx="228600" cy="228600"/>
              </a:xfrm>
              <a:prstGeom prst="rect">
                <a:avLst/>
              </a:prstGeom>
              <a:blipFill>
                <a:blip r:embed="rId8"/>
                <a:stretch>
                  <a:fillRect l="-15789" b="-78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CDCBDB5-3132-40C7-8FBE-6CE02DA007E5}"/>
                  </a:ext>
                </a:extLst>
              </p:cNvPr>
              <p:cNvSpPr/>
              <p:nvPr/>
            </p:nvSpPr>
            <p:spPr>
              <a:xfrm>
                <a:off x="2792537" y="3060752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CDCBDB5-3132-40C7-8FBE-6CE02DA007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537" y="3060752"/>
                <a:ext cx="228600" cy="228600"/>
              </a:xfrm>
              <a:prstGeom prst="rect">
                <a:avLst/>
              </a:prstGeom>
              <a:blipFill>
                <a:blip r:embed="rId9"/>
                <a:stretch>
                  <a:fillRect l="-26316" r="-2632" b="-394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80A75D1-E4BF-4439-9699-6781C2B5B639}"/>
                  </a:ext>
                </a:extLst>
              </p:cNvPr>
              <p:cNvSpPr/>
              <p:nvPr/>
            </p:nvSpPr>
            <p:spPr>
              <a:xfrm>
                <a:off x="3318711" y="2282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980A75D1-E4BF-4439-9699-6781C2B5B6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711" y="2282144"/>
                <a:ext cx="228600" cy="228600"/>
              </a:xfrm>
              <a:prstGeom prst="rect">
                <a:avLst/>
              </a:prstGeom>
              <a:blipFill>
                <a:blip r:embed="rId10"/>
                <a:stretch>
                  <a:fillRect l="-15789" b="-105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FDB7530-FA09-45AA-8CE1-E446D57C73BE}"/>
                  </a:ext>
                </a:extLst>
              </p:cNvPr>
              <p:cNvSpPr/>
              <p:nvPr/>
            </p:nvSpPr>
            <p:spPr>
              <a:xfrm>
                <a:off x="4262014" y="2282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FDB7530-FA09-45AA-8CE1-E446D57C73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014" y="2282144"/>
                <a:ext cx="228600" cy="228600"/>
              </a:xfrm>
              <a:prstGeom prst="rect">
                <a:avLst/>
              </a:prstGeom>
              <a:blipFill>
                <a:blip r:embed="rId11"/>
                <a:stretch>
                  <a:fillRect l="-26316" r="-2632" b="-421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F399C86-DB2E-46F4-9E5A-ADD2846F7A4B}"/>
                  </a:ext>
                </a:extLst>
              </p:cNvPr>
              <p:cNvSpPr/>
              <p:nvPr/>
            </p:nvSpPr>
            <p:spPr>
              <a:xfrm>
                <a:off x="3790362" y="2282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F399C86-DB2E-46F4-9E5A-ADD2846F7A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362" y="2282144"/>
                <a:ext cx="228600" cy="228600"/>
              </a:xfrm>
              <a:prstGeom prst="rect">
                <a:avLst/>
              </a:prstGeom>
              <a:blipFill>
                <a:blip r:embed="rId12"/>
                <a:stretch>
                  <a:fillRect l="-29730" r="-2703" b="-421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774E33D-1F5A-4D34-87A6-3ADB2A666B10}"/>
                  </a:ext>
                </a:extLst>
              </p:cNvPr>
              <p:cNvSpPr/>
              <p:nvPr/>
            </p:nvSpPr>
            <p:spPr>
              <a:xfrm>
                <a:off x="3317646" y="3806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774E33D-1F5A-4D34-87A6-3ADB2A666B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646" y="3806144"/>
                <a:ext cx="228600" cy="228600"/>
              </a:xfrm>
              <a:prstGeom prst="rect">
                <a:avLst/>
              </a:prstGeom>
              <a:blipFill>
                <a:blip r:embed="rId13"/>
                <a:stretch>
                  <a:fillRect l="-18421" b="-105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3073DC5-47E1-45F7-A2D6-7F8F42F69733}"/>
              </a:ext>
            </a:extLst>
          </p:cNvPr>
          <p:cNvCxnSpPr>
            <a:cxnSpLocks/>
            <a:stCxn id="46" idx="3"/>
            <a:endCxn id="44" idx="0"/>
          </p:cNvCxnSpPr>
          <p:nvPr/>
        </p:nvCxnSpPr>
        <p:spPr>
          <a:xfrm>
            <a:off x="3021137" y="2766933"/>
            <a:ext cx="1351265" cy="103921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543DE72-C29B-4CC3-9E15-97F15E291CFB}"/>
              </a:ext>
            </a:extLst>
          </p:cNvPr>
          <p:cNvCxnSpPr>
            <a:cxnSpLocks/>
            <a:stCxn id="46" idx="3"/>
            <a:endCxn id="49" idx="2"/>
          </p:cNvCxnSpPr>
          <p:nvPr/>
        </p:nvCxnSpPr>
        <p:spPr>
          <a:xfrm flipV="1">
            <a:off x="3021137" y="2510744"/>
            <a:ext cx="1355177" cy="256189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E8F58DE-0E98-434F-9F58-3976DF16A1A2}"/>
              </a:ext>
            </a:extLst>
          </p:cNvPr>
          <p:cNvCxnSpPr>
            <a:cxnSpLocks/>
            <a:stCxn id="104" idx="2"/>
            <a:endCxn id="107" idx="0"/>
          </p:cNvCxnSpPr>
          <p:nvPr/>
        </p:nvCxnSpPr>
        <p:spPr>
          <a:xfrm>
            <a:off x="5934219" y="2515790"/>
            <a:ext cx="0" cy="129035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FF930E83-279A-41B8-83E9-A6407FA5B88F}"/>
                  </a:ext>
                </a:extLst>
              </p:cNvPr>
              <p:cNvSpPr/>
              <p:nvPr/>
            </p:nvSpPr>
            <p:spPr>
              <a:xfrm>
                <a:off x="4879463" y="2283102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FF930E83-279A-41B8-83E9-A6407FA5B8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463" y="2283102"/>
                <a:ext cx="228600" cy="228600"/>
              </a:xfrm>
              <a:prstGeom prst="rect">
                <a:avLst/>
              </a:prstGeom>
              <a:blipFill>
                <a:blip r:embed="rId14"/>
                <a:stretch>
                  <a:fillRect l="-13158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2DF63A15-5C39-4D08-95E2-398BBD8FB944}"/>
                  </a:ext>
                </a:extLst>
              </p:cNvPr>
              <p:cNvSpPr/>
              <p:nvPr/>
            </p:nvSpPr>
            <p:spPr>
              <a:xfrm>
                <a:off x="5352179" y="2284447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2DF63A15-5C39-4D08-95E2-398BBD8FB9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179" y="2284447"/>
                <a:ext cx="228600" cy="228600"/>
              </a:xfrm>
              <a:prstGeom prst="rect">
                <a:avLst/>
              </a:prstGeom>
              <a:blipFill>
                <a:blip r:embed="rId15"/>
                <a:stretch>
                  <a:fillRect l="-16216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DD372589-306D-402A-8685-3FC4A5E28CCF}"/>
                  </a:ext>
                </a:extLst>
              </p:cNvPr>
              <p:cNvSpPr/>
              <p:nvPr/>
            </p:nvSpPr>
            <p:spPr>
              <a:xfrm>
                <a:off x="5819919" y="2287190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DD372589-306D-402A-8685-3FC4A5E28C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919" y="2287190"/>
                <a:ext cx="228600" cy="228600"/>
              </a:xfrm>
              <a:prstGeom prst="rect">
                <a:avLst/>
              </a:prstGeom>
              <a:blipFill>
                <a:blip r:embed="rId16"/>
                <a:stretch>
                  <a:fillRect l="-18919" b="-78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5D2EEF9C-2C4E-410D-88AB-C4C584299A1D}"/>
                  </a:ext>
                </a:extLst>
              </p:cNvPr>
              <p:cNvSpPr/>
              <p:nvPr/>
            </p:nvSpPr>
            <p:spPr>
              <a:xfrm>
                <a:off x="4879463" y="3806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5D2EEF9C-2C4E-410D-88AB-C4C584299A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463" y="3806144"/>
                <a:ext cx="228600" cy="228600"/>
              </a:xfrm>
              <a:prstGeom prst="rect">
                <a:avLst/>
              </a:prstGeom>
              <a:blipFill>
                <a:blip r:embed="rId17"/>
                <a:stretch>
                  <a:fillRect l="-15789" b="-105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BA81DADB-CC33-4C8A-BE20-B6C23E102608}"/>
                  </a:ext>
                </a:extLst>
              </p:cNvPr>
              <p:cNvSpPr/>
              <p:nvPr/>
            </p:nvSpPr>
            <p:spPr>
              <a:xfrm>
                <a:off x="5352179" y="3806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BA81DADB-CC33-4C8A-BE20-B6C23E1026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179" y="3806144"/>
                <a:ext cx="228600" cy="228600"/>
              </a:xfrm>
              <a:prstGeom prst="rect">
                <a:avLst/>
              </a:prstGeom>
              <a:blipFill>
                <a:blip r:embed="rId18"/>
                <a:stretch>
                  <a:fillRect l="-27027" r="-5405" b="-421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B0B7BEBE-1C35-4EB5-A181-EE85D0781615}"/>
                  </a:ext>
                </a:extLst>
              </p:cNvPr>
              <p:cNvSpPr/>
              <p:nvPr/>
            </p:nvSpPr>
            <p:spPr>
              <a:xfrm>
                <a:off x="5819919" y="3806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B0B7BEBE-1C35-4EB5-A181-EE85D07816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919" y="3806144"/>
                <a:ext cx="228600" cy="228600"/>
              </a:xfrm>
              <a:prstGeom prst="rect">
                <a:avLst/>
              </a:prstGeom>
              <a:blipFill>
                <a:blip r:embed="rId19"/>
                <a:stretch>
                  <a:fillRect l="-13514" b="-105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B4A656E6-66C6-4D23-ADFB-EB049FF151F4}"/>
              </a:ext>
            </a:extLst>
          </p:cNvPr>
          <p:cNvCxnSpPr>
            <a:cxnSpLocks/>
            <a:stCxn id="46" idx="3"/>
            <a:endCxn id="104" idx="2"/>
          </p:cNvCxnSpPr>
          <p:nvPr/>
        </p:nvCxnSpPr>
        <p:spPr>
          <a:xfrm flipV="1">
            <a:off x="3021137" y="2515790"/>
            <a:ext cx="2913082" cy="25114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6C5FC80-F32E-47C1-B430-B35FF5002D71}"/>
              </a:ext>
            </a:extLst>
          </p:cNvPr>
          <p:cNvCxnSpPr>
            <a:cxnSpLocks/>
            <a:stCxn id="46" idx="3"/>
            <a:endCxn id="107" idx="0"/>
          </p:cNvCxnSpPr>
          <p:nvPr/>
        </p:nvCxnSpPr>
        <p:spPr>
          <a:xfrm>
            <a:off x="3021137" y="2766933"/>
            <a:ext cx="2913082" cy="103921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C877923-D04D-4C48-BF5D-74FA2787A24A}"/>
              </a:ext>
            </a:extLst>
          </p:cNvPr>
          <p:cNvCxnSpPr>
            <a:cxnSpLocks/>
            <a:stCxn id="44" idx="0"/>
            <a:endCxn id="49" idx="2"/>
          </p:cNvCxnSpPr>
          <p:nvPr/>
        </p:nvCxnSpPr>
        <p:spPr>
          <a:xfrm flipV="1">
            <a:off x="4372402" y="2510744"/>
            <a:ext cx="3912" cy="12954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140D547-A197-407A-A052-6B064E98D25C}"/>
              </a:ext>
            </a:extLst>
          </p:cNvPr>
          <p:cNvCxnSpPr>
            <a:cxnSpLocks/>
            <a:stCxn id="107" idx="0"/>
            <a:endCxn id="49" idx="2"/>
          </p:cNvCxnSpPr>
          <p:nvPr/>
        </p:nvCxnSpPr>
        <p:spPr>
          <a:xfrm flipH="1" flipV="1">
            <a:off x="4376314" y="2510744"/>
            <a:ext cx="1557905" cy="12954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5378D42-FA13-433F-9C77-8546BEB2CFB0}"/>
              </a:ext>
            </a:extLst>
          </p:cNvPr>
          <p:cNvSpPr/>
          <p:nvPr/>
        </p:nvSpPr>
        <p:spPr>
          <a:xfrm>
            <a:off x="4337385" y="2105355"/>
            <a:ext cx="1600200" cy="186661"/>
          </a:xfrm>
          <a:custGeom>
            <a:avLst/>
            <a:gdLst>
              <a:gd name="connsiteX0" fmla="*/ 0 w 1576137"/>
              <a:gd name="connsiteY0" fmla="*/ 324870 h 336902"/>
              <a:gd name="connsiteX1" fmla="*/ 842211 w 1576137"/>
              <a:gd name="connsiteY1" fmla="*/ 18 h 336902"/>
              <a:gd name="connsiteX2" fmla="*/ 1576137 w 1576137"/>
              <a:gd name="connsiteY2" fmla="*/ 336902 h 336902"/>
              <a:gd name="connsiteX0" fmla="*/ 0 w 1582153"/>
              <a:gd name="connsiteY0" fmla="*/ 324870 h 336902"/>
              <a:gd name="connsiteX1" fmla="*/ 848227 w 1582153"/>
              <a:gd name="connsiteY1" fmla="*/ 18 h 336902"/>
              <a:gd name="connsiteX2" fmla="*/ 1582153 w 1582153"/>
              <a:gd name="connsiteY2" fmla="*/ 336902 h 336902"/>
              <a:gd name="connsiteX0" fmla="*/ 0 w 1600200"/>
              <a:gd name="connsiteY0" fmla="*/ 324870 h 336902"/>
              <a:gd name="connsiteX1" fmla="*/ 848227 w 1600200"/>
              <a:gd name="connsiteY1" fmla="*/ 18 h 336902"/>
              <a:gd name="connsiteX2" fmla="*/ 1600200 w 1600200"/>
              <a:gd name="connsiteY2" fmla="*/ 336902 h 336902"/>
              <a:gd name="connsiteX0" fmla="*/ 0 w 1600200"/>
              <a:gd name="connsiteY0" fmla="*/ 174629 h 186661"/>
              <a:gd name="connsiteX1" fmla="*/ 830180 w 1600200"/>
              <a:gd name="connsiteY1" fmla="*/ 172 h 186661"/>
              <a:gd name="connsiteX2" fmla="*/ 1600200 w 1600200"/>
              <a:gd name="connsiteY2" fmla="*/ 186661 h 186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0" h="186661">
                <a:moveTo>
                  <a:pt x="0" y="174629"/>
                </a:moveTo>
                <a:cubicBezTo>
                  <a:pt x="289761" y="11200"/>
                  <a:pt x="563480" y="-1833"/>
                  <a:pt x="830180" y="172"/>
                </a:cubicBezTo>
                <a:cubicBezTo>
                  <a:pt x="1096880" y="2177"/>
                  <a:pt x="1473869" y="139537"/>
                  <a:pt x="1600200" y="186661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C3EE2D1-AD66-4C65-8834-DF010DBD2834}"/>
              </a:ext>
            </a:extLst>
          </p:cNvPr>
          <p:cNvCxnSpPr>
            <a:cxnSpLocks/>
            <a:stCxn id="44" idx="0"/>
            <a:endCxn id="104" idx="2"/>
          </p:cNvCxnSpPr>
          <p:nvPr/>
        </p:nvCxnSpPr>
        <p:spPr>
          <a:xfrm flipV="1">
            <a:off x="4372402" y="2515790"/>
            <a:ext cx="1561817" cy="129035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Freeform: Shape 113">
            <a:extLst>
              <a:ext uri="{FF2B5EF4-FFF2-40B4-BE49-F238E27FC236}">
                <a16:creationId xmlns:a16="http://schemas.microsoft.com/office/drawing/2014/main" id="{0DC3B7F1-A402-4EB9-B622-B159DC6E5BD1}"/>
              </a:ext>
            </a:extLst>
          </p:cNvPr>
          <p:cNvSpPr/>
          <p:nvPr/>
        </p:nvSpPr>
        <p:spPr>
          <a:xfrm flipV="1">
            <a:off x="4334019" y="4024872"/>
            <a:ext cx="1600200" cy="186661"/>
          </a:xfrm>
          <a:custGeom>
            <a:avLst/>
            <a:gdLst>
              <a:gd name="connsiteX0" fmla="*/ 0 w 1576137"/>
              <a:gd name="connsiteY0" fmla="*/ 324870 h 336902"/>
              <a:gd name="connsiteX1" fmla="*/ 842211 w 1576137"/>
              <a:gd name="connsiteY1" fmla="*/ 18 h 336902"/>
              <a:gd name="connsiteX2" fmla="*/ 1576137 w 1576137"/>
              <a:gd name="connsiteY2" fmla="*/ 336902 h 336902"/>
              <a:gd name="connsiteX0" fmla="*/ 0 w 1582153"/>
              <a:gd name="connsiteY0" fmla="*/ 324870 h 336902"/>
              <a:gd name="connsiteX1" fmla="*/ 848227 w 1582153"/>
              <a:gd name="connsiteY1" fmla="*/ 18 h 336902"/>
              <a:gd name="connsiteX2" fmla="*/ 1582153 w 1582153"/>
              <a:gd name="connsiteY2" fmla="*/ 336902 h 336902"/>
              <a:gd name="connsiteX0" fmla="*/ 0 w 1600200"/>
              <a:gd name="connsiteY0" fmla="*/ 324870 h 336902"/>
              <a:gd name="connsiteX1" fmla="*/ 848227 w 1600200"/>
              <a:gd name="connsiteY1" fmla="*/ 18 h 336902"/>
              <a:gd name="connsiteX2" fmla="*/ 1600200 w 1600200"/>
              <a:gd name="connsiteY2" fmla="*/ 336902 h 336902"/>
              <a:gd name="connsiteX0" fmla="*/ 0 w 1600200"/>
              <a:gd name="connsiteY0" fmla="*/ 174629 h 186661"/>
              <a:gd name="connsiteX1" fmla="*/ 830180 w 1600200"/>
              <a:gd name="connsiteY1" fmla="*/ 172 h 186661"/>
              <a:gd name="connsiteX2" fmla="*/ 1600200 w 1600200"/>
              <a:gd name="connsiteY2" fmla="*/ 186661 h 186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0" h="186661">
                <a:moveTo>
                  <a:pt x="0" y="174629"/>
                </a:moveTo>
                <a:cubicBezTo>
                  <a:pt x="289761" y="11200"/>
                  <a:pt x="563480" y="-1833"/>
                  <a:pt x="830180" y="172"/>
                </a:cubicBezTo>
                <a:cubicBezTo>
                  <a:pt x="1096880" y="2177"/>
                  <a:pt x="1473869" y="139537"/>
                  <a:pt x="1600200" y="186661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3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3-SAT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-Clique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23869" y="1446435"/>
                <a:ext cx="8544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∧(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869" y="1446435"/>
                <a:ext cx="8544262" cy="461665"/>
              </a:xfrm>
              <a:prstGeom prst="rect">
                <a:avLst/>
              </a:prstGeom>
              <a:blipFill>
                <a:blip r:embed="rId3"/>
                <a:stretch>
                  <a:fillRect r="-2140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835778" y="4281115"/>
                <a:ext cx="10518022" cy="2000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Suppose there is a </a:t>
                </a:r>
                <a:r>
                  <a:rPr lang="en-US" sz="2800" dirty="0">
                    <a:solidFill>
                      <a:srgbClr val="7030A0"/>
                    </a:solidFill>
                  </a:rPr>
                  <a:t>satisfying assignment</a:t>
                </a:r>
                <a:r>
                  <a:rPr lang="en-US" sz="2800" dirty="0"/>
                  <a:t> to the formula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For each clause, choose one node whose value is true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There are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clauses, so this yields a collection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nodes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Since the assignment is consistent, there is an edge between every pair of nodes, so this constitutes 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-clique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78" y="4281115"/>
                <a:ext cx="10518022" cy="2000548"/>
              </a:xfrm>
              <a:prstGeom prst="rect">
                <a:avLst/>
              </a:prstGeom>
              <a:blipFill>
                <a:blip r:embed="rId4"/>
                <a:stretch>
                  <a:fillRect l="-1205" t="-2516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6A711A0-EF2E-4CC9-9A81-5A7315F475F3}"/>
                  </a:ext>
                </a:extLst>
              </p:cNvPr>
              <p:cNvSpPr/>
              <p:nvPr/>
            </p:nvSpPr>
            <p:spPr>
              <a:xfrm>
                <a:off x="3774846" y="3806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6A711A0-EF2E-4CC9-9A81-5A7315F475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846" y="3806144"/>
                <a:ext cx="228600" cy="228600"/>
              </a:xfrm>
              <a:prstGeom prst="rect">
                <a:avLst/>
              </a:prstGeom>
              <a:blipFill>
                <a:blip r:embed="rId5"/>
                <a:stretch>
                  <a:fillRect l="-26316" r="-2632" b="-421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C77F82B-6855-492A-9F28-09AD2F482515}"/>
                  </a:ext>
                </a:extLst>
              </p:cNvPr>
              <p:cNvSpPr/>
              <p:nvPr/>
            </p:nvSpPr>
            <p:spPr>
              <a:xfrm>
                <a:off x="4258102" y="3806144"/>
                <a:ext cx="228600" cy="2286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C77F82B-6855-492A-9F28-09AD2F4825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102" y="3806144"/>
                <a:ext cx="228600" cy="228600"/>
              </a:xfrm>
              <a:prstGeom prst="rect">
                <a:avLst/>
              </a:prstGeom>
              <a:blipFill>
                <a:blip r:embed="rId6"/>
                <a:stretch>
                  <a:fillRect l="-13514" b="-105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B4877F1-9AFC-4564-A223-97D061B65DB7}"/>
                  </a:ext>
                </a:extLst>
              </p:cNvPr>
              <p:cNvSpPr/>
              <p:nvPr/>
            </p:nvSpPr>
            <p:spPr>
              <a:xfrm>
                <a:off x="2792537" y="346567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B4877F1-9AFC-4564-A223-97D061B65D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537" y="3465674"/>
                <a:ext cx="228600" cy="228600"/>
              </a:xfrm>
              <a:prstGeom prst="rect">
                <a:avLst/>
              </a:prstGeom>
              <a:blipFill>
                <a:blip r:embed="rId7"/>
                <a:stretch>
                  <a:fillRect l="-13158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2407F79B-AF34-4B0B-89A0-5D87F28F0F1C}"/>
                  </a:ext>
                </a:extLst>
              </p:cNvPr>
              <p:cNvSpPr/>
              <p:nvPr/>
            </p:nvSpPr>
            <p:spPr>
              <a:xfrm>
                <a:off x="2792537" y="2652633"/>
                <a:ext cx="228600" cy="2286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2407F79B-AF34-4B0B-89A0-5D87F28F0F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537" y="2652633"/>
                <a:ext cx="228600" cy="228600"/>
              </a:xfrm>
              <a:prstGeom prst="rect">
                <a:avLst/>
              </a:prstGeom>
              <a:blipFill>
                <a:blip r:embed="rId8"/>
                <a:stretch>
                  <a:fillRect l="-15789" b="-78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3B90C46-FE5A-4FEA-B6EB-29AF1D9F0725}"/>
                  </a:ext>
                </a:extLst>
              </p:cNvPr>
              <p:cNvSpPr/>
              <p:nvPr/>
            </p:nvSpPr>
            <p:spPr>
              <a:xfrm>
                <a:off x="2792537" y="3060752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3B90C46-FE5A-4FEA-B6EB-29AF1D9F07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537" y="3060752"/>
                <a:ext cx="228600" cy="228600"/>
              </a:xfrm>
              <a:prstGeom prst="rect">
                <a:avLst/>
              </a:prstGeom>
              <a:blipFill>
                <a:blip r:embed="rId9"/>
                <a:stretch>
                  <a:fillRect l="-26316" r="-2632" b="-394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2E3E423-D27F-40FC-AE84-296CFF6753B2}"/>
                  </a:ext>
                </a:extLst>
              </p:cNvPr>
              <p:cNvSpPr/>
              <p:nvPr/>
            </p:nvSpPr>
            <p:spPr>
              <a:xfrm>
                <a:off x="3318711" y="2282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2E3E423-D27F-40FC-AE84-296CFF6753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711" y="2282144"/>
                <a:ext cx="228600" cy="228600"/>
              </a:xfrm>
              <a:prstGeom prst="rect">
                <a:avLst/>
              </a:prstGeom>
              <a:blipFill>
                <a:blip r:embed="rId10"/>
                <a:stretch>
                  <a:fillRect l="-15789" b="-105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CB2CA12-5EC4-4528-926F-515DB902A324}"/>
                  </a:ext>
                </a:extLst>
              </p:cNvPr>
              <p:cNvSpPr/>
              <p:nvPr/>
            </p:nvSpPr>
            <p:spPr>
              <a:xfrm>
                <a:off x="4262014" y="2282144"/>
                <a:ext cx="228600" cy="2286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CB2CA12-5EC4-4528-926F-515DB902A3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014" y="2282144"/>
                <a:ext cx="228600" cy="228600"/>
              </a:xfrm>
              <a:prstGeom prst="rect">
                <a:avLst/>
              </a:prstGeom>
              <a:blipFill>
                <a:blip r:embed="rId11"/>
                <a:stretch>
                  <a:fillRect l="-26316" r="-2632" b="-421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5031750-94DC-4F74-A532-F29853A590B1}"/>
                  </a:ext>
                </a:extLst>
              </p:cNvPr>
              <p:cNvSpPr/>
              <p:nvPr/>
            </p:nvSpPr>
            <p:spPr>
              <a:xfrm>
                <a:off x="3790362" y="2282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5031750-94DC-4F74-A532-F29853A590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362" y="2282144"/>
                <a:ext cx="228600" cy="228600"/>
              </a:xfrm>
              <a:prstGeom prst="rect">
                <a:avLst/>
              </a:prstGeom>
              <a:blipFill>
                <a:blip r:embed="rId12"/>
                <a:stretch>
                  <a:fillRect l="-29730" r="-2703" b="-421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5A9448B-686C-4522-92E3-A5C22D088321}"/>
                  </a:ext>
                </a:extLst>
              </p:cNvPr>
              <p:cNvSpPr/>
              <p:nvPr/>
            </p:nvSpPr>
            <p:spPr>
              <a:xfrm>
                <a:off x="3317646" y="3806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85A9448B-686C-4522-92E3-A5C22D0883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646" y="3806144"/>
                <a:ext cx="228600" cy="228600"/>
              </a:xfrm>
              <a:prstGeom prst="rect">
                <a:avLst/>
              </a:prstGeom>
              <a:blipFill>
                <a:blip r:embed="rId13"/>
                <a:stretch>
                  <a:fillRect l="-18421" b="-105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D843493-BCB0-4640-9CDE-C8E0D4F1F435}"/>
              </a:ext>
            </a:extLst>
          </p:cNvPr>
          <p:cNvCxnSpPr>
            <a:cxnSpLocks/>
            <a:stCxn id="42" idx="3"/>
            <a:endCxn id="39" idx="0"/>
          </p:cNvCxnSpPr>
          <p:nvPr/>
        </p:nvCxnSpPr>
        <p:spPr>
          <a:xfrm>
            <a:off x="3021137" y="2766933"/>
            <a:ext cx="1351265" cy="10392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E4BB451-F397-45AF-AF39-014E97381942}"/>
              </a:ext>
            </a:extLst>
          </p:cNvPr>
          <p:cNvCxnSpPr>
            <a:cxnSpLocks/>
            <a:stCxn id="42" idx="3"/>
            <a:endCxn id="45" idx="2"/>
          </p:cNvCxnSpPr>
          <p:nvPr/>
        </p:nvCxnSpPr>
        <p:spPr>
          <a:xfrm flipV="1">
            <a:off x="3021137" y="2510744"/>
            <a:ext cx="1355177" cy="2561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7521FF9-BE29-4E20-B69A-73F9D749F3B8}"/>
              </a:ext>
            </a:extLst>
          </p:cNvPr>
          <p:cNvCxnSpPr>
            <a:cxnSpLocks/>
            <a:stCxn id="53" idx="2"/>
            <a:endCxn id="57" idx="0"/>
          </p:cNvCxnSpPr>
          <p:nvPr/>
        </p:nvCxnSpPr>
        <p:spPr>
          <a:xfrm>
            <a:off x="5934219" y="2515790"/>
            <a:ext cx="0" cy="12903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7CE7FD25-44A9-4C79-8289-E263F0869D7D}"/>
                  </a:ext>
                </a:extLst>
              </p:cNvPr>
              <p:cNvSpPr/>
              <p:nvPr/>
            </p:nvSpPr>
            <p:spPr>
              <a:xfrm>
                <a:off x="4879463" y="2283102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7CE7FD25-44A9-4C79-8289-E263F0869D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463" y="2283102"/>
                <a:ext cx="228600" cy="228600"/>
              </a:xfrm>
              <a:prstGeom prst="rect">
                <a:avLst/>
              </a:prstGeom>
              <a:blipFill>
                <a:blip r:embed="rId14"/>
                <a:stretch>
                  <a:fillRect l="-13158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D7B85B-42DA-4469-921B-744BF14FF11D}"/>
                  </a:ext>
                </a:extLst>
              </p:cNvPr>
              <p:cNvSpPr/>
              <p:nvPr/>
            </p:nvSpPr>
            <p:spPr>
              <a:xfrm>
                <a:off x="5352179" y="2284447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DD7B85B-42DA-4469-921B-744BF14FF1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179" y="2284447"/>
                <a:ext cx="228600" cy="228600"/>
              </a:xfrm>
              <a:prstGeom prst="rect">
                <a:avLst/>
              </a:prstGeom>
              <a:blipFill>
                <a:blip r:embed="rId15"/>
                <a:stretch>
                  <a:fillRect l="-16216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8DC2DF9-25B2-42A6-AE0B-FE45BF309B91}"/>
                  </a:ext>
                </a:extLst>
              </p:cNvPr>
              <p:cNvSpPr/>
              <p:nvPr/>
            </p:nvSpPr>
            <p:spPr>
              <a:xfrm>
                <a:off x="5819919" y="2287190"/>
                <a:ext cx="228600" cy="2286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8DC2DF9-25B2-42A6-AE0B-FE45BF309B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919" y="2287190"/>
                <a:ext cx="228600" cy="228600"/>
              </a:xfrm>
              <a:prstGeom prst="rect">
                <a:avLst/>
              </a:prstGeom>
              <a:blipFill>
                <a:blip r:embed="rId16"/>
                <a:stretch>
                  <a:fillRect l="-18919" b="-78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2183C2C0-E73C-4052-BBA7-E79CC1D21359}"/>
                  </a:ext>
                </a:extLst>
              </p:cNvPr>
              <p:cNvSpPr/>
              <p:nvPr/>
            </p:nvSpPr>
            <p:spPr>
              <a:xfrm>
                <a:off x="4879463" y="3806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2183C2C0-E73C-4052-BBA7-E79CC1D213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463" y="3806144"/>
                <a:ext cx="228600" cy="228600"/>
              </a:xfrm>
              <a:prstGeom prst="rect">
                <a:avLst/>
              </a:prstGeom>
              <a:blipFill>
                <a:blip r:embed="rId17"/>
                <a:stretch>
                  <a:fillRect l="-15789" b="-105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6CE3C1B-90C1-4C93-A1C2-26DF675FCBA8}"/>
                  </a:ext>
                </a:extLst>
              </p:cNvPr>
              <p:cNvSpPr/>
              <p:nvPr/>
            </p:nvSpPr>
            <p:spPr>
              <a:xfrm>
                <a:off x="5352179" y="3806144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6CE3C1B-90C1-4C93-A1C2-26DF675FCB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179" y="3806144"/>
                <a:ext cx="228600" cy="228600"/>
              </a:xfrm>
              <a:prstGeom prst="rect">
                <a:avLst/>
              </a:prstGeom>
              <a:blipFill>
                <a:blip r:embed="rId18"/>
                <a:stretch>
                  <a:fillRect l="-27027" r="-5405" b="-421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A821F19-2CBF-44A4-B21B-A2A44B353A09}"/>
                  </a:ext>
                </a:extLst>
              </p:cNvPr>
              <p:cNvSpPr/>
              <p:nvPr/>
            </p:nvSpPr>
            <p:spPr>
              <a:xfrm>
                <a:off x="5819919" y="3806144"/>
                <a:ext cx="228600" cy="2286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A821F19-2CBF-44A4-B21B-A2A44B353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919" y="3806144"/>
                <a:ext cx="228600" cy="228600"/>
              </a:xfrm>
              <a:prstGeom prst="rect">
                <a:avLst/>
              </a:prstGeom>
              <a:blipFill>
                <a:blip r:embed="rId19"/>
                <a:stretch>
                  <a:fillRect l="-13514" b="-105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2D721B2-0C65-4045-9F63-607643F28297}"/>
              </a:ext>
            </a:extLst>
          </p:cNvPr>
          <p:cNvCxnSpPr>
            <a:cxnSpLocks/>
            <a:stCxn id="42" idx="3"/>
            <a:endCxn id="53" idx="2"/>
          </p:cNvCxnSpPr>
          <p:nvPr/>
        </p:nvCxnSpPr>
        <p:spPr>
          <a:xfrm flipV="1">
            <a:off x="3021137" y="2515790"/>
            <a:ext cx="2913082" cy="2511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23ADEAE-A273-4D1E-AA82-32727CA08621}"/>
              </a:ext>
            </a:extLst>
          </p:cNvPr>
          <p:cNvCxnSpPr>
            <a:cxnSpLocks/>
            <a:stCxn id="42" idx="3"/>
            <a:endCxn id="57" idx="0"/>
          </p:cNvCxnSpPr>
          <p:nvPr/>
        </p:nvCxnSpPr>
        <p:spPr>
          <a:xfrm>
            <a:off x="3021137" y="2766933"/>
            <a:ext cx="2913082" cy="10392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8B3C313-DB22-4E6A-BD8C-146942D9D862}"/>
              </a:ext>
            </a:extLst>
          </p:cNvPr>
          <p:cNvCxnSpPr>
            <a:cxnSpLocks/>
            <a:stCxn id="39" idx="0"/>
            <a:endCxn id="45" idx="2"/>
          </p:cNvCxnSpPr>
          <p:nvPr/>
        </p:nvCxnSpPr>
        <p:spPr>
          <a:xfrm flipV="1">
            <a:off x="4372402" y="2510744"/>
            <a:ext cx="3912" cy="1295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680AAB2-9E6A-49FE-8510-878D6FD90285}"/>
              </a:ext>
            </a:extLst>
          </p:cNvPr>
          <p:cNvCxnSpPr>
            <a:cxnSpLocks/>
            <a:stCxn id="57" idx="0"/>
            <a:endCxn id="45" idx="2"/>
          </p:cNvCxnSpPr>
          <p:nvPr/>
        </p:nvCxnSpPr>
        <p:spPr>
          <a:xfrm flipH="1" flipV="1">
            <a:off x="4376314" y="2510744"/>
            <a:ext cx="1557905" cy="1295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0DADFD2B-D8A9-483D-9B46-928E0598FDE9}"/>
              </a:ext>
            </a:extLst>
          </p:cNvPr>
          <p:cNvSpPr/>
          <p:nvPr/>
        </p:nvSpPr>
        <p:spPr>
          <a:xfrm>
            <a:off x="4337385" y="2105355"/>
            <a:ext cx="1600200" cy="186661"/>
          </a:xfrm>
          <a:custGeom>
            <a:avLst/>
            <a:gdLst>
              <a:gd name="connsiteX0" fmla="*/ 0 w 1576137"/>
              <a:gd name="connsiteY0" fmla="*/ 324870 h 336902"/>
              <a:gd name="connsiteX1" fmla="*/ 842211 w 1576137"/>
              <a:gd name="connsiteY1" fmla="*/ 18 h 336902"/>
              <a:gd name="connsiteX2" fmla="*/ 1576137 w 1576137"/>
              <a:gd name="connsiteY2" fmla="*/ 336902 h 336902"/>
              <a:gd name="connsiteX0" fmla="*/ 0 w 1582153"/>
              <a:gd name="connsiteY0" fmla="*/ 324870 h 336902"/>
              <a:gd name="connsiteX1" fmla="*/ 848227 w 1582153"/>
              <a:gd name="connsiteY1" fmla="*/ 18 h 336902"/>
              <a:gd name="connsiteX2" fmla="*/ 1582153 w 1582153"/>
              <a:gd name="connsiteY2" fmla="*/ 336902 h 336902"/>
              <a:gd name="connsiteX0" fmla="*/ 0 w 1600200"/>
              <a:gd name="connsiteY0" fmla="*/ 324870 h 336902"/>
              <a:gd name="connsiteX1" fmla="*/ 848227 w 1600200"/>
              <a:gd name="connsiteY1" fmla="*/ 18 h 336902"/>
              <a:gd name="connsiteX2" fmla="*/ 1600200 w 1600200"/>
              <a:gd name="connsiteY2" fmla="*/ 336902 h 336902"/>
              <a:gd name="connsiteX0" fmla="*/ 0 w 1600200"/>
              <a:gd name="connsiteY0" fmla="*/ 174629 h 186661"/>
              <a:gd name="connsiteX1" fmla="*/ 830180 w 1600200"/>
              <a:gd name="connsiteY1" fmla="*/ 172 h 186661"/>
              <a:gd name="connsiteX2" fmla="*/ 1600200 w 1600200"/>
              <a:gd name="connsiteY2" fmla="*/ 186661 h 186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0" h="186661">
                <a:moveTo>
                  <a:pt x="0" y="174629"/>
                </a:moveTo>
                <a:cubicBezTo>
                  <a:pt x="289761" y="11200"/>
                  <a:pt x="563480" y="-1833"/>
                  <a:pt x="830180" y="172"/>
                </a:cubicBezTo>
                <a:cubicBezTo>
                  <a:pt x="1096880" y="2177"/>
                  <a:pt x="1473869" y="139537"/>
                  <a:pt x="1600200" y="18666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4F65772-4677-4023-A12C-EBB57B898FA3}"/>
              </a:ext>
            </a:extLst>
          </p:cNvPr>
          <p:cNvCxnSpPr>
            <a:cxnSpLocks/>
            <a:stCxn id="39" idx="0"/>
            <a:endCxn id="53" idx="2"/>
          </p:cNvCxnSpPr>
          <p:nvPr/>
        </p:nvCxnSpPr>
        <p:spPr>
          <a:xfrm flipV="1">
            <a:off x="4372402" y="2515790"/>
            <a:ext cx="1561817" cy="12903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DF1E2D36-7290-422E-BCEF-6B0CC856CF3C}"/>
              </a:ext>
            </a:extLst>
          </p:cNvPr>
          <p:cNvSpPr/>
          <p:nvPr/>
        </p:nvSpPr>
        <p:spPr>
          <a:xfrm flipV="1">
            <a:off x="4334019" y="4024872"/>
            <a:ext cx="1600200" cy="186661"/>
          </a:xfrm>
          <a:custGeom>
            <a:avLst/>
            <a:gdLst>
              <a:gd name="connsiteX0" fmla="*/ 0 w 1576137"/>
              <a:gd name="connsiteY0" fmla="*/ 324870 h 336902"/>
              <a:gd name="connsiteX1" fmla="*/ 842211 w 1576137"/>
              <a:gd name="connsiteY1" fmla="*/ 18 h 336902"/>
              <a:gd name="connsiteX2" fmla="*/ 1576137 w 1576137"/>
              <a:gd name="connsiteY2" fmla="*/ 336902 h 336902"/>
              <a:gd name="connsiteX0" fmla="*/ 0 w 1582153"/>
              <a:gd name="connsiteY0" fmla="*/ 324870 h 336902"/>
              <a:gd name="connsiteX1" fmla="*/ 848227 w 1582153"/>
              <a:gd name="connsiteY1" fmla="*/ 18 h 336902"/>
              <a:gd name="connsiteX2" fmla="*/ 1582153 w 1582153"/>
              <a:gd name="connsiteY2" fmla="*/ 336902 h 336902"/>
              <a:gd name="connsiteX0" fmla="*/ 0 w 1600200"/>
              <a:gd name="connsiteY0" fmla="*/ 324870 h 336902"/>
              <a:gd name="connsiteX1" fmla="*/ 848227 w 1600200"/>
              <a:gd name="connsiteY1" fmla="*/ 18 h 336902"/>
              <a:gd name="connsiteX2" fmla="*/ 1600200 w 1600200"/>
              <a:gd name="connsiteY2" fmla="*/ 336902 h 336902"/>
              <a:gd name="connsiteX0" fmla="*/ 0 w 1600200"/>
              <a:gd name="connsiteY0" fmla="*/ 174629 h 186661"/>
              <a:gd name="connsiteX1" fmla="*/ 830180 w 1600200"/>
              <a:gd name="connsiteY1" fmla="*/ 172 h 186661"/>
              <a:gd name="connsiteX2" fmla="*/ 1600200 w 1600200"/>
              <a:gd name="connsiteY2" fmla="*/ 186661 h 186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00200" h="186661">
                <a:moveTo>
                  <a:pt x="0" y="174629"/>
                </a:moveTo>
                <a:cubicBezTo>
                  <a:pt x="289761" y="11200"/>
                  <a:pt x="563480" y="-1833"/>
                  <a:pt x="830180" y="172"/>
                </a:cubicBezTo>
                <a:cubicBezTo>
                  <a:pt x="1096880" y="2177"/>
                  <a:pt x="1473869" y="139537"/>
                  <a:pt x="1600200" y="18666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390BAC9-2BA6-B847-B6E4-3D8114EA604E}"/>
                  </a:ext>
                </a:extLst>
              </p:cNvPr>
              <p:cNvSpPr txBox="1"/>
              <p:nvPr/>
            </p:nvSpPr>
            <p:spPr>
              <a:xfrm>
                <a:off x="9884799" y="3021314"/>
                <a:ext cx="1441292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true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𝑢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true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390BAC9-2BA6-B847-B6E4-3D8114EA6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4799" y="3021314"/>
                <a:ext cx="1441292" cy="1569660"/>
              </a:xfrm>
              <a:prstGeom prst="rect">
                <a:avLst/>
              </a:prstGeom>
              <a:blipFill>
                <a:blip r:embed="rId20"/>
                <a:stretch>
                  <a:fillRect l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565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3-SAT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-Clique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17</a:t>
            </a:fld>
            <a:endParaRPr lang="en-US"/>
          </a:p>
        </p:txBody>
      </p:sp>
      <p:sp>
        <p:nvSpPr>
          <p:cNvPr id="5" name="AutoShape 14" descr="Image result for justin trudeau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6" descr="Image result for justin trudeau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22" descr="Image result for theresa may"/>
          <p:cNvSpPr>
            <a:spLocks noChangeAspect="1" noChangeArrowheads="1"/>
          </p:cNvSpPr>
          <p:nvPr/>
        </p:nvSpPr>
        <p:spPr bwMode="auto">
          <a:xfrm>
            <a:off x="1984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24" descr="Image result for theresa may"/>
          <p:cNvSpPr>
            <a:spLocks noChangeAspect="1" noChangeArrowheads="1"/>
          </p:cNvSpPr>
          <p:nvPr/>
        </p:nvSpPr>
        <p:spPr bwMode="auto">
          <a:xfrm>
            <a:off x="2136775" y="3127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26" descr="Image result for theresa may"/>
          <p:cNvSpPr>
            <a:spLocks noChangeAspect="1" noChangeArrowheads="1"/>
          </p:cNvSpPr>
          <p:nvPr/>
        </p:nvSpPr>
        <p:spPr bwMode="auto">
          <a:xfrm>
            <a:off x="2289175" y="4651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30" descr="Image result for Aaron Bloomfield"/>
          <p:cNvSpPr>
            <a:spLocks noChangeAspect="1" noChangeArrowheads="1"/>
          </p:cNvSpPr>
          <p:nvPr/>
        </p:nvSpPr>
        <p:spPr bwMode="auto">
          <a:xfrm>
            <a:off x="2441575" y="6175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4FE50BA-DB16-4CE5-87C9-1DB367EDC4A6}"/>
              </a:ext>
            </a:extLst>
          </p:cNvPr>
          <p:cNvSpPr/>
          <p:nvPr/>
        </p:nvSpPr>
        <p:spPr>
          <a:xfrm>
            <a:off x="4095232" y="1944649"/>
            <a:ext cx="4032980" cy="38783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AutoShape 5">
            <a:extLst>
              <a:ext uri="{FF2B5EF4-FFF2-40B4-BE49-F238E27FC236}">
                <a16:creationId xmlns:a16="http://schemas.microsoft.com/office/drawing/2014/main" id="{27BC78DE-199D-4B4E-8C20-09C694A29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0865" y="2594711"/>
            <a:ext cx="3562984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800" dirty="0"/>
              <a:t>polynomial time</a:t>
            </a:r>
          </a:p>
        </p:txBody>
      </p:sp>
      <p:sp>
        <p:nvSpPr>
          <p:cNvPr id="39" name="AutoShape 5">
            <a:extLst>
              <a:ext uri="{FF2B5EF4-FFF2-40B4-BE49-F238E27FC236}">
                <a16:creationId xmlns:a16="http://schemas.microsoft.com/office/drawing/2014/main" id="{06E02CB9-8433-45BE-9A5E-3362405D4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0866" y="4669442"/>
            <a:ext cx="3562983" cy="1039356"/>
          </a:xfrm>
          <a:prstGeom prst="leftArrow">
            <a:avLst/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800" dirty="0"/>
              <a:t>polynomial time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E0E80F-C65D-46D0-AC9D-2427169C9361}"/>
              </a:ext>
            </a:extLst>
          </p:cNvPr>
          <p:cNvSpPr txBox="1"/>
          <p:nvPr/>
        </p:nvSpPr>
        <p:spPr>
          <a:xfrm>
            <a:off x="4052994" y="5946061"/>
            <a:ext cx="4075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polynomial-time 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755A605-23CF-4739-A8CD-F1386C1A4D7E}"/>
                  </a:ext>
                </a:extLst>
              </p:cNvPr>
              <p:cNvSpPr txBox="1"/>
              <p:nvPr/>
            </p:nvSpPr>
            <p:spPr>
              <a:xfrm>
                <a:off x="4143057" y="1939329"/>
                <a:ext cx="390588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Map instances of problem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to instances of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755A605-23CF-4739-A8CD-F1386C1A4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057" y="1939329"/>
                <a:ext cx="3905883" cy="830997"/>
              </a:xfrm>
              <a:prstGeom prst="rect">
                <a:avLst/>
              </a:prstGeom>
              <a:blipFill>
                <a:blip r:embed="rId5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79D58D-0615-4A19-9BC7-46EDFB0F804D}"/>
                  </a:ext>
                </a:extLst>
              </p:cNvPr>
              <p:cNvSpPr txBox="1"/>
              <p:nvPr/>
            </p:nvSpPr>
            <p:spPr>
              <a:xfrm>
                <a:off x="4197096" y="3939107"/>
                <a:ext cx="382925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Map solutions of problem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  <m:r>
                      <a:rPr lang="en-US" sz="24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to solutions of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𝑨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79D58D-0615-4A19-9BC7-46EDFB0F8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096" y="3939107"/>
                <a:ext cx="3829252" cy="830997"/>
              </a:xfrm>
              <a:prstGeom prst="rect">
                <a:avLst/>
              </a:prstGeom>
              <a:blipFill>
                <a:blip r:embed="rId6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BC4102-F6F0-4870-BFBD-EE8F21DF48EE}"/>
                  </a:ext>
                </a:extLst>
              </p:cNvPr>
              <p:cNvSpPr txBox="1"/>
              <p:nvPr/>
            </p:nvSpPr>
            <p:spPr>
              <a:xfrm>
                <a:off x="9124439" y="1396726"/>
                <a:ext cx="12068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-clique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BC4102-F6F0-4870-BFBD-EE8F21DF4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4439" y="1396726"/>
                <a:ext cx="1206805" cy="461665"/>
              </a:xfrm>
              <a:prstGeom prst="rect">
                <a:avLst/>
              </a:prstGeom>
              <a:blipFill>
                <a:blip r:embed="rId7"/>
                <a:stretch>
                  <a:fillRect l="-1515" t="-10526" r="-555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TextBox 162">
            <a:extLst>
              <a:ext uri="{FF2B5EF4-FFF2-40B4-BE49-F238E27FC236}">
                <a16:creationId xmlns:a16="http://schemas.microsoft.com/office/drawing/2014/main" id="{15FD0AA5-383A-4994-A90C-61CFD096EA34}"/>
              </a:ext>
            </a:extLst>
          </p:cNvPr>
          <p:cNvSpPr txBox="1"/>
          <p:nvPr/>
        </p:nvSpPr>
        <p:spPr>
          <a:xfrm>
            <a:off x="1860756" y="1396726"/>
            <a:ext cx="878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D69F154-B9DC-43B4-AE0B-3E96FD6D50FB}"/>
                  </a:ext>
                </a:extLst>
              </p:cNvPr>
              <p:cNvSpPr txBox="1"/>
              <p:nvPr/>
            </p:nvSpPr>
            <p:spPr>
              <a:xfrm>
                <a:off x="1580318" y="4263794"/>
                <a:ext cx="1441292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true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𝑢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true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D69F154-B9DC-43B4-AE0B-3E96FD6D5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318" y="4263794"/>
                <a:ext cx="1441292" cy="1569660"/>
              </a:xfrm>
              <a:prstGeom prst="rect">
                <a:avLst/>
              </a:prstGeom>
              <a:blipFill>
                <a:blip r:embed="rId9"/>
                <a:stretch>
                  <a:fillRect l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5F4DBD5E-1E33-487C-AEE3-4B48C08B613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35188" y="2070236"/>
            <a:ext cx="2283890" cy="12844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1F6DA5-BF39-4639-B43F-9C6D9C1E83C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35188" y="4070249"/>
            <a:ext cx="2283890" cy="14113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DB2F67C-F3AE-704A-88D2-0844B2BE867E}"/>
                  </a:ext>
                </a:extLst>
              </p:cNvPr>
              <p:cNvSpPr txBox="1"/>
              <p:nvPr/>
            </p:nvSpPr>
            <p:spPr>
              <a:xfrm>
                <a:off x="173550" y="2495878"/>
                <a:ext cx="36859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1600" i="1">
                              <a:latin typeface="Cambria Math"/>
                            </a:rPr>
                            <m:t>∨</m:t>
                          </m:r>
                          <m:r>
                            <a:rPr lang="en-US" sz="16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1600" i="1">
                              <a:latin typeface="Cambria Math"/>
                            </a:rPr>
                            <m:t>∨</m:t>
                          </m:r>
                          <m:r>
                            <a:rPr lang="en-US" sz="16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16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16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1600" i="1">
                              <a:latin typeface="Cambria Math"/>
                            </a:rPr>
                            <m:t>∨</m:t>
                          </m:r>
                          <m:r>
                            <a:rPr lang="en-US" sz="16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en-US" sz="1600" i="1">
                              <a:latin typeface="Cambria Math"/>
                            </a:rPr>
                            <m:t>∨</m:t>
                          </m:r>
                          <m:r>
                            <a:rPr lang="en-US" sz="16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16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16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sz="1600" i="1">
                          <a:latin typeface="Cambria Math"/>
                        </a:rPr>
                        <m:t>∧</m:t>
                      </m:r>
                    </m:oMath>
                  </m:oMathPara>
                </a14:m>
                <a:br>
                  <a:rPr lang="en-US" sz="1600" i="1" dirty="0">
                    <a:latin typeface="Cambria Math"/>
                  </a:rPr>
                </a:br>
                <a:r>
                  <a:rPr lang="en-US" sz="1600" i="1" dirty="0">
                    <a:latin typeface="Cambria Math"/>
                  </a:rPr>
                  <a:t>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rgbClr val="4F81BD"/>
                            </a:solidFill>
                            <a:latin typeface="Cambria Math"/>
                          </a:rPr>
                          <m:t>𝑧</m:t>
                        </m:r>
                        <m:r>
                          <a:rPr lang="en-US" sz="1600" i="1">
                            <a:latin typeface="Cambria Math"/>
                          </a:rPr>
                          <m:t>∨</m:t>
                        </m:r>
                        <m:acc>
                          <m:accPr>
                            <m:chr m:val="̅"/>
                            <m:ctrlPr>
                              <a:rPr lang="en-US" sz="1600" i="1">
                                <a:solidFill>
                                  <a:srgbClr val="4F81B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solidFill>
                                  <a:srgbClr val="4F81BD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</m:acc>
                        <m:r>
                          <a:rPr lang="en-US" sz="1600" i="1">
                            <a:latin typeface="Cambria Math"/>
                          </a:rPr>
                          <m:t>∨</m:t>
                        </m:r>
                        <m:r>
                          <a:rPr lang="en-US" sz="1600" i="1">
                            <a:solidFill>
                              <a:srgbClr val="4F81BD"/>
                            </a:solidFill>
                            <a:latin typeface="Cambria Math"/>
                          </a:rPr>
                          <m:t>𝑢</m:t>
                        </m:r>
                      </m:e>
                    </m:d>
                    <m:r>
                      <a:rPr lang="en-US" sz="1600" i="1">
                        <a:latin typeface="Cambria Math"/>
                      </a:rPr>
                      <m:t>∧(</m:t>
                    </m:r>
                    <m:acc>
                      <m:accPr>
                        <m:chr m:val="̅"/>
                        <m:ctrlPr>
                          <a:rPr lang="en-US" sz="1600" i="1">
                            <a:solidFill>
                              <a:srgbClr val="4F81BD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solidFill>
                              <a:srgbClr val="4F81BD"/>
                            </a:solidFill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sz="1600" i="1">
                        <a:latin typeface="Cambria Math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sz="1600" i="1">
                            <a:solidFill>
                              <a:srgbClr val="4F81BD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solidFill>
                              <a:srgbClr val="4F81BD"/>
                            </a:solidFill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sz="1600" i="1">
                        <a:latin typeface="Cambria Math"/>
                      </a:rPr>
                      <m:t>∨</m:t>
                    </m:r>
                    <m:acc>
                      <m:accPr>
                        <m:chr m:val="̅"/>
                        <m:ctrlPr>
                          <a:rPr lang="en-US" sz="1600" i="1">
                            <a:solidFill>
                              <a:srgbClr val="4F81BD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solidFill>
                              <a:srgbClr val="4F81BD"/>
                            </a:solidFill>
                            <a:latin typeface="Cambria Math"/>
                          </a:rPr>
                          <m:t>𝑧</m:t>
                        </m:r>
                      </m:e>
                    </m:acc>
                    <m:r>
                      <a:rPr lang="en-US" sz="1600" i="1">
                        <a:latin typeface="Cambria Math"/>
                      </a:rPr>
                      <m:t>)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DB2F67C-F3AE-704A-88D2-0844B2BE8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50" y="2495878"/>
                <a:ext cx="3685945" cy="584775"/>
              </a:xfrm>
              <a:prstGeom prst="rect">
                <a:avLst/>
              </a:prstGeom>
              <a:blipFill>
                <a:blip r:embed="rId1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347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-Clique is NP-Complete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0"/>
                <a:ext cx="10972800" cy="2743199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Show that it belongs to NP</a:t>
                </a:r>
              </a:p>
              <a:p>
                <a:pPr marL="914400" lvl="1" indent="-514350"/>
                <a:r>
                  <a:rPr lang="en-US" dirty="0"/>
                  <a:t>Give a polynomial time verifier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Show it is NP-Hard</a:t>
                </a:r>
              </a:p>
              <a:p>
                <a:pPr marL="914400" lvl="1" indent="-514350"/>
                <a:r>
                  <a:rPr lang="en-US" dirty="0"/>
                  <a:t>Give a reduction from a known NP-Hard problem</a:t>
                </a:r>
              </a:p>
              <a:p>
                <a:pPr marL="914400" lvl="1" indent="-514350"/>
                <a:r>
                  <a:rPr lang="en-US" dirty="0"/>
                  <a:t>We will show 3-SAT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-clique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0"/>
                <a:ext cx="10972800" cy="2743199"/>
              </a:xfrm>
              <a:blipFill>
                <a:blip r:embed="rId3"/>
                <a:stretch>
                  <a:fillRect l="-1505" t="-2765" b="-4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 descr="Image result for check mark emoji">
            <a:extLst>
              <a:ext uri="{FF2B5EF4-FFF2-40B4-BE49-F238E27FC236}">
                <a16:creationId xmlns:a16="http://schemas.microsoft.com/office/drawing/2014/main" id="{F905DA6A-11B7-4768-908A-46462AD3D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080" y="1654446"/>
            <a:ext cx="392484" cy="3924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Image result for check mark emoji">
            <a:extLst>
              <a:ext uri="{FF2B5EF4-FFF2-40B4-BE49-F238E27FC236}">
                <a16:creationId xmlns:a16="http://schemas.microsoft.com/office/drawing/2014/main" id="{64768C0B-BB6E-46C6-8A83-6D3C9BE35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9080" y="2660922"/>
            <a:ext cx="392484" cy="3924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16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K-Independent Set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66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79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-Independent Set is NP-Complete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r="-2074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/>
                  <a:t>Show that it belongs to NP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/>
                  <a:t>Show it is NP-Hard</a:t>
                </a:r>
              </a:p>
              <a:p>
                <a:pPr marL="914400" lvl="1" indent="-514350"/>
                <a:r>
                  <a:rPr lang="en-US" sz="2800" dirty="0"/>
                  <a:t>Show 3-SAT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-Independent Set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65" t="-3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81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-Independent Set is in NP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69576" y="1502411"/>
                <a:ext cx="10775577" cy="170849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b="1" dirty="0"/>
                  <a:t>Show:</a:t>
                </a:r>
                <a:r>
                  <a:rPr lang="en-US" dirty="0"/>
                  <a:t> For any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1143000" lvl="1" indent="-457200"/>
                <a:r>
                  <a:rPr lang="en-US" dirty="0"/>
                  <a:t>There is a short </a:t>
                </a:r>
                <a:r>
                  <a:rPr lang="en-US" b="1" dirty="0"/>
                  <a:t>certificate</a:t>
                </a:r>
                <a:r>
                  <a:rPr lang="en-US" dirty="0"/>
                  <a:t> (“solution” for search problem)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has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-independent set</a:t>
                </a:r>
              </a:p>
              <a:p>
                <a:pPr marL="1143000" lvl="1" indent="-457200"/>
                <a:r>
                  <a:rPr lang="en-US" dirty="0"/>
                  <a:t>The certificate can be checked efficiently (in polynomial time)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9576" y="1502411"/>
                <a:ext cx="10775577" cy="1708494"/>
              </a:xfrm>
              <a:blipFill>
                <a:blip r:embed="rId3"/>
                <a:stretch>
                  <a:fillRect l="-1178" t="-5185" b="-5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5AF76FC-4334-4AD5-83F3-18DA6750E148}"/>
              </a:ext>
            </a:extLst>
          </p:cNvPr>
          <p:cNvGrpSpPr/>
          <p:nvPr/>
        </p:nvGrpSpPr>
        <p:grpSpPr>
          <a:xfrm>
            <a:off x="458019" y="3210905"/>
            <a:ext cx="4271911" cy="2819691"/>
            <a:chOff x="444498" y="2673059"/>
            <a:chExt cx="4271911" cy="2819691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86D943A-F136-44FF-A6A5-0F36843EDBFA}"/>
                </a:ext>
              </a:extLst>
            </p:cNvPr>
            <p:cNvSpPr/>
            <p:nvPr/>
          </p:nvSpPr>
          <p:spPr>
            <a:xfrm>
              <a:off x="444498" y="2679700"/>
              <a:ext cx="342900" cy="3429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dirty="0"/>
                <a:t>A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DD95010-9EA0-433A-A01A-63FC06B829A0}"/>
                </a:ext>
              </a:extLst>
            </p:cNvPr>
            <p:cNvSpPr/>
            <p:nvPr/>
          </p:nvSpPr>
          <p:spPr>
            <a:xfrm>
              <a:off x="1158106" y="2673059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dirty="0"/>
                <a:t>B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67E752B-F99B-47F9-97EE-3CAE762E2AB1}"/>
                </a:ext>
              </a:extLst>
            </p:cNvPr>
            <p:cNvSpPr/>
            <p:nvPr/>
          </p:nvSpPr>
          <p:spPr>
            <a:xfrm>
              <a:off x="1065265" y="3333750"/>
              <a:ext cx="342900" cy="3429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dirty="0"/>
                <a:t>C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A91BD5E-DC17-4AC5-9882-1C2FCFB45637}"/>
                </a:ext>
              </a:extLst>
            </p:cNvPr>
            <p:cNvSpPr/>
            <p:nvPr/>
          </p:nvSpPr>
          <p:spPr>
            <a:xfrm>
              <a:off x="3792484" y="333375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dirty="0"/>
                <a:t>D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261C54D-8EB1-4B9F-8CB2-F1B699DDEB14}"/>
                </a:ext>
              </a:extLst>
            </p:cNvPr>
            <p:cNvSpPr/>
            <p:nvPr/>
          </p:nvSpPr>
          <p:spPr>
            <a:xfrm>
              <a:off x="4373509" y="4051300"/>
              <a:ext cx="342900" cy="3429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dirty="0"/>
                <a:t>G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484E63F-011B-4013-B669-2C29BB52620A}"/>
                </a:ext>
              </a:extLst>
            </p:cNvPr>
            <p:cNvSpPr/>
            <p:nvPr/>
          </p:nvSpPr>
          <p:spPr>
            <a:xfrm>
              <a:off x="3003550" y="405130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dirty="0"/>
                <a:t>F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EB539E6-4C61-4BD1-8574-0A812C6BB15D}"/>
                </a:ext>
              </a:extLst>
            </p:cNvPr>
            <p:cNvSpPr/>
            <p:nvPr/>
          </p:nvSpPr>
          <p:spPr>
            <a:xfrm>
              <a:off x="2562991" y="4684879"/>
              <a:ext cx="342900" cy="3429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dirty="0"/>
                <a:t>H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3921CC2-E5E4-40C9-97D4-B86E73738165}"/>
                </a:ext>
              </a:extLst>
            </p:cNvPr>
            <p:cNvSpPr/>
            <p:nvPr/>
          </p:nvSpPr>
          <p:spPr>
            <a:xfrm>
              <a:off x="1685924" y="4497263"/>
              <a:ext cx="342900" cy="3429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dirty="0"/>
                <a:t>J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2F646A8-0987-4575-A912-236D736A14DB}"/>
                </a:ext>
              </a:extLst>
            </p:cNvPr>
            <p:cNvSpPr/>
            <p:nvPr/>
          </p:nvSpPr>
          <p:spPr>
            <a:xfrm>
              <a:off x="972752" y="5144377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dirty="0"/>
                <a:t>K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DFE2266-9684-4E2F-B521-C749D4541CBF}"/>
                </a:ext>
              </a:extLst>
            </p:cNvPr>
            <p:cNvSpPr/>
            <p:nvPr/>
          </p:nvSpPr>
          <p:spPr>
            <a:xfrm>
              <a:off x="4082996" y="514985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dirty="0"/>
                <a:t>L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5D5470B-B124-46D7-BACB-BBD8C440013F}"/>
                </a:ext>
              </a:extLst>
            </p:cNvPr>
            <p:cNvSpPr/>
            <p:nvPr/>
          </p:nvSpPr>
          <p:spPr>
            <a:xfrm>
              <a:off x="2232316" y="3663950"/>
              <a:ext cx="342900" cy="3429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dirty="0"/>
                <a:t>E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5C5BE5C-DAC7-4E97-AFFD-69B36A6CDE67}"/>
                </a:ext>
              </a:extLst>
            </p:cNvPr>
            <p:cNvSpPr/>
            <p:nvPr/>
          </p:nvSpPr>
          <p:spPr>
            <a:xfrm>
              <a:off x="3449584" y="4680827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0" dirty="0"/>
                <a:t>I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D5B7B00-B846-4B48-A7FF-B53B5387BB1B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 flipV="1">
              <a:off x="787398" y="2844509"/>
              <a:ext cx="370708" cy="6641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621F31-28DD-4A7C-B55E-2C5861C7DA0F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1408165" y="3505200"/>
              <a:ext cx="2384319" cy="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3F7DB51-529C-47C8-B275-7D50329AE6A7}"/>
                </a:ext>
              </a:extLst>
            </p:cNvPr>
            <p:cNvCxnSpPr>
              <a:cxnSpLocks/>
              <a:stCxn id="10" idx="5"/>
              <a:endCxn id="11" idx="1"/>
            </p:cNvCxnSpPr>
            <p:nvPr/>
          </p:nvCxnSpPr>
          <p:spPr>
            <a:xfrm>
              <a:off x="4085167" y="3626433"/>
              <a:ext cx="338559" cy="475084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4C54CCA-2A59-47E6-9321-D1DF7D559162}"/>
                </a:ext>
              </a:extLst>
            </p:cNvPr>
            <p:cNvCxnSpPr>
              <a:cxnSpLocks/>
              <a:stCxn id="12" idx="6"/>
              <a:endCxn id="11" idx="2"/>
            </p:cNvCxnSpPr>
            <p:nvPr/>
          </p:nvCxnSpPr>
          <p:spPr>
            <a:xfrm>
              <a:off x="3346450" y="4222750"/>
              <a:ext cx="1027059" cy="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1D0573B-AF1D-44C3-A33E-CCA9E9085967}"/>
                </a:ext>
              </a:extLst>
            </p:cNvPr>
            <p:cNvCxnSpPr>
              <a:cxnSpLocks/>
              <a:stCxn id="17" idx="5"/>
              <a:endCxn id="12" idx="2"/>
            </p:cNvCxnSpPr>
            <p:nvPr/>
          </p:nvCxnSpPr>
          <p:spPr>
            <a:xfrm>
              <a:off x="2524999" y="3956633"/>
              <a:ext cx="478551" cy="266117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EA90D50-AB8E-47E5-B4F9-8116230BF44A}"/>
                </a:ext>
              </a:extLst>
            </p:cNvPr>
            <p:cNvCxnSpPr>
              <a:cxnSpLocks/>
              <a:stCxn id="18" idx="7"/>
              <a:endCxn id="11" idx="3"/>
            </p:cNvCxnSpPr>
            <p:nvPr/>
          </p:nvCxnSpPr>
          <p:spPr>
            <a:xfrm flipV="1">
              <a:off x="3742267" y="4343983"/>
              <a:ext cx="681459" cy="387061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61D7129-8580-49A3-83C6-2E092E9DAE61}"/>
                </a:ext>
              </a:extLst>
            </p:cNvPr>
            <p:cNvCxnSpPr>
              <a:cxnSpLocks/>
              <a:stCxn id="16" idx="0"/>
              <a:endCxn id="11" idx="4"/>
            </p:cNvCxnSpPr>
            <p:nvPr/>
          </p:nvCxnSpPr>
          <p:spPr>
            <a:xfrm flipV="1">
              <a:off x="4254446" y="4394200"/>
              <a:ext cx="290513" cy="75565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5ABABA8-3DE6-4D43-82AC-3B27F47FD70E}"/>
                </a:ext>
              </a:extLst>
            </p:cNvPr>
            <p:cNvCxnSpPr>
              <a:cxnSpLocks/>
              <a:stCxn id="15" idx="6"/>
              <a:endCxn id="16" idx="2"/>
            </p:cNvCxnSpPr>
            <p:nvPr/>
          </p:nvCxnSpPr>
          <p:spPr>
            <a:xfrm>
              <a:off x="1315652" y="5315827"/>
              <a:ext cx="2767344" cy="5473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C76A9CA-5A6C-4CEC-A4A6-F4C731BA57EF}"/>
                </a:ext>
              </a:extLst>
            </p:cNvPr>
            <p:cNvCxnSpPr>
              <a:cxnSpLocks/>
              <a:stCxn id="15" idx="7"/>
              <a:endCxn id="14" idx="3"/>
            </p:cNvCxnSpPr>
            <p:nvPr/>
          </p:nvCxnSpPr>
          <p:spPr>
            <a:xfrm flipV="1">
              <a:off x="1265435" y="4789946"/>
              <a:ext cx="470706" cy="404648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CBE1847-02B7-47DE-BBD1-0A2B39C5A1E5}"/>
                </a:ext>
              </a:extLst>
            </p:cNvPr>
            <p:cNvCxnSpPr>
              <a:cxnSpLocks/>
              <a:stCxn id="13" idx="6"/>
              <a:endCxn id="18" idx="2"/>
            </p:cNvCxnSpPr>
            <p:nvPr/>
          </p:nvCxnSpPr>
          <p:spPr>
            <a:xfrm flipV="1">
              <a:off x="2905891" y="4852277"/>
              <a:ext cx="543693" cy="4052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7BFB55-574B-4AC3-A06A-306DAF00C046}"/>
                  </a:ext>
                </a:extLst>
              </p:cNvPr>
              <p:cNvSpPr txBox="1"/>
              <p:nvPr/>
            </p:nvSpPr>
            <p:spPr>
              <a:xfrm>
                <a:off x="1924794" y="6263198"/>
                <a:ext cx="12274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Graph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7BFB55-574B-4AC3-A06A-306DAF00C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794" y="6263198"/>
                <a:ext cx="1227452" cy="461665"/>
              </a:xfrm>
              <a:prstGeom prst="rect">
                <a:avLst/>
              </a:prstGeom>
              <a:blipFill>
                <a:blip r:embed="rId4"/>
                <a:stretch>
                  <a:fillRect l="-796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A58B81-F64E-4DCE-9D87-9B951D144CDB}"/>
                  </a:ext>
                </a:extLst>
              </p:cNvPr>
              <p:cNvSpPr txBox="1"/>
              <p:nvPr/>
            </p:nvSpPr>
            <p:spPr>
              <a:xfrm>
                <a:off x="5215350" y="3125752"/>
                <a:ext cx="6286368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Certificate for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2400" b="1" dirty="0"/>
                  <a:t>: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d>
                  </m:oMath>
                </a14:m>
                <a:endParaRPr lang="en-US" sz="2400" b="0" dirty="0">
                  <a:solidFill>
                    <a:srgbClr val="00B050"/>
                  </a:solidFill>
                </a:endParaRPr>
              </a:p>
              <a:p>
                <a:pPr>
                  <a:tabLst>
                    <a:tab pos="233363" algn="l"/>
                  </a:tabLst>
                </a:pPr>
                <a:r>
                  <a:rPr lang="en-US" sz="2400" dirty="0"/>
                  <a:t>	(nodes in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-independent set)</a:t>
                </a:r>
              </a:p>
              <a:p>
                <a:pPr>
                  <a:tabLst>
                    <a:tab pos="233363" algn="l"/>
                  </a:tabLst>
                </a:pPr>
                <a:endParaRPr lang="en-US" sz="2400" dirty="0"/>
              </a:p>
              <a:p>
                <a:pPr>
                  <a:tabLst>
                    <a:tab pos="233363" algn="l"/>
                  </a:tabLst>
                </a:pPr>
                <a:r>
                  <a:rPr lang="en-US" sz="2400" b="1" dirty="0"/>
                  <a:t>Checking the certificate: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tabLst>
                    <a:tab pos="233363" algn="l"/>
                  </a:tabLst>
                </a:pPr>
                <a:r>
                  <a:rPr lang="en-US" sz="2400" dirty="0"/>
                  <a:t>Check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  <a:tabLst>
                    <a:tab pos="233363" algn="l"/>
                  </a:tabLst>
                </a:pPr>
                <a:r>
                  <a:rPr lang="en-US" sz="2400" dirty="0"/>
                  <a:t>Check that every edge is incident on at most one node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DA58B81-F64E-4DCE-9D87-9B951D144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350" y="3125752"/>
                <a:ext cx="6286368" cy="2677656"/>
              </a:xfrm>
              <a:prstGeom prst="rect">
                <a:avLst/>
              </a:prstGeom>
              <a:blipFill>
                <a:blip r:embed="rId5"/>
                <a:stretch>
                  <a:fillRect l="-1411" t="-1422" b="-4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C6B8576-2D4E-4982-B986-9950D6216934}"/>
                  </a:ext>
                </a:extLst>
              </p:cNvPr>
              <p:cNvSpPr txBox="1"/>
              <p:nvPr/>
            </p:nvSpPr>
            <p:spPr>
              <a:xfrm>
                <a:off x="9937198" y="4529763"/>
                <a:ext cx="21723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C6B8576-2D4E-4982-B986-9950D6216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7198" y="4529763"/>
                <a:ext cx="217232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25E100D-F6F2-4A49-9E7B-1D1586D3BECF}"/>
                  </a:ext>
                </a:extLst>
              </p:cNvPr>
              <p:cNvSpPr txBox="1"/>
              <p:nvPr/>
            </p:nvSpPr>
            <p:spPr>
              <a:xfrm>
                <a:off x="9937198" y="5395529"/>
                <a:ext cx="18878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25E100D-F6F2-4A49-9E7B-1D1586D3B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7198" y="5395529"/>
                <a:ext cx="1887889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B9E344D-BE6F-4BA5-B304-6DB93CCE5363}"/>
                  </a:ext>
                </a:extLst>
              </p:cNvPr>
              <p:cNvSpPr txBox="1"/>
              <p:nvPr/>
            </p:nvSpPr>
            <p:spPr>
              <a:xfrm>
                <a:off x="5215350" y="6102183"/>
                <a:ext cx="56037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Total time: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B9E344D-BE6F-4BA5-B304-6DB93CCE5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350" y="6102183"/>
                <a:ext cx="5603778" cy="461665"/>
              </a:xfrm>
              <a:prstGeom prst="rect">
                <a:avLst/>
              </a:prstGeom>
              <a:blipFill>
                <a:blip r:embed="rId8"/>
                <a:stretch>
                  <a:fillRect l="-174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77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-Independent Set is NP-Complete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r="-2074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/>
                  <a:t>Show that it belongs to NP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/>
                  <a:t>Show it is NP-Hard</a:t>
                </a:r>
              </a:p>
              <a:p>
                <a:pPr marL="914400" lvl="1" indent="-514350"/>
                <a:r>
                  <a:rPr lang="en-US" sz="2800" dirty="0"/>
                  <a:t>Show 3-SAT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-Independent Set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65" t="-3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22</a:t>
            </a:fld>
            <a:endParaRPr lang="en-US"/>
          </a:p>
        </p:txBody>
      </p:sp>
      <p:pic>
        <p:nvPicPr>
          <p:cNvPr id="9" name="Picture 8" descr="Image result for check mark emoji">
            <a:extLst>
              <a:ext uri="{FF2B5EF4-FFF2-40B4-BE49-F238E27FC236}">
                <a16:creationId xmlns:a16="http://schemas.microsoft.com/office/drawing/2014/main" id="{1DC0D911-5D2B-4236-AFCB-B0EACE9F3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036516"/>
            <a:ext cx="392484" cy="3924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749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3-SAT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-Independent Set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23</a:t>
            </a:fld>
            <a:endParaRPr lang="en-US"/>
          </a:p>
        </p:txBody>
      </p:sp>
      <p:sp>
        <p:nvSpPr>
          <p:cNvPr id="5" name="AutoShape 14" descr="Image result for justin trudeau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6" descr="Image result for justin trudeau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22" descr="Image result for theresa may"/>
          <p:cNvSpPr>
            <a:spLocks noChangeAspect="1" noChangeArrowheads="1"/>
          </p:cNvSpPr>
          <p:nvPr/>
        </p:nvSpPr>
        <p:spPr bwMode="auto">
          <a:xfrm>
            <a:off x="1984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24" descr="Image result for theresa may"/>
          <p:cNvSpPr>
            <a:spLocks noChangeAspect="1" noChangeArrowheads="1"/>
          </p:cNvSpPr>
          <p:nvPr/>
        </p:nvSpPr>
        <p:spPr bwMode="auto">
          <a:xfrm>
            <a:off x="2136775" y="3127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26" descr="Image result for theresa may"/>
          <p:cNvSpPr>
            <a:spLocks noChangeAspect="1" noChangeArrowheads="1"/>
          </p:cNvSpPr>
          <p:nvPr/>
        </p:nvSpPr>
        <p:spPr bwMode="auto">
          <a:xfrm>
            <a:off x="2289175" y="4651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30" descr="Image result for Aaron Bloomfield"/>
          <p:cNvSpPr>
            <a:spLocks noChangeAspect="1" noChangeArrowheads="1"/>
          </p:cNvSpPr>
          <p:nvPr/>
        </p:nvSpPr>
        <p:spPr bwMode="auto">
          <a:xfrm>
            <a:off x="2441575" y="6175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4FE50BA-DB16-4CE5-87C9-1DB367EDC4A6}"/>
              </a:ext>
            </a:extLst>
          </p:cNvPr>
          <p:cNvSpPr/>
          <p:nvPr/>
        </p:nvSpPr>
        <p:spPr>
          <a:xfrm>
            <a:off x="4095232" y="1944649"/>
            <a:ext cx="4032980" cy="38783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AutoShape 5">
            <a:extLst>
              <a:ext uri="{FF2B5EF4-FFF2-40B4-BE49-F238E27FC236}">
                <a16:creationId xmlns:a16="http://schemas.microsoft.com/office/drawing/2014/main" id="{27BC78DE-199D-4B4E-8C20-09C694A29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0865" y="2594711"/>
            <a:ext cx="3562984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800" dirty="0"/>
              <a:t>polynomial time</a:t>
            </a:r>
          </a:p>
        </p:txBody>
      </p:sp>
      <p:sp>
        <p:nvSpPr>
          <p:cNvPr id="39" name="AutoShape 5">
            <a:extLst>
              <a:ext uri="{FF2B5EF4-FFF2-40B4-BE49-F238E27FC236}">
                <a16:creationId xmlns:a16="http://schemas.microsoft.com/office/drawing/2014/main" id="{06E02CB9-8433-45BE-9A5E-3362405D4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0866" y="4669442"/>
            <a:ext cx="3562983" cy="1039356"/>
          </a:xfrm>
          <a:prstGeom prst="leftArrow">
            <a:avLst/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800" dirty="0"/>
              <a:t>polynomial time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E0E80F-C65D-46D0-AC9D-2427169C9361}"/>
              </a:ext>
            </a:extLst>
          </p:cNvPr>
          <p:cNvSpPr txBox="1"/>
          <p:nvPr/>
        </p:nvSpPr>
        <p:spPr>
          <a:xfrm>
            <a:off x="4052994" y="5946061"/>
            <a:ext cx="4075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polynomial-time 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755A605-23CF-4739-A8CD-F1386C1A4D7E}"/>
                  </a:ext>
                </a:extLst>
              </p:cNvPr>
              <p:cNvSpPr txBox="1"/>
              <p:nvPr/>
            </p:nvSpPr>
            <p:spPr>
              <a:xfrm>
                <a:off x="4143057" y="1939329"/>
                <a:ext cx="390588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Map instances of problem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to instances of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755A605-23CF-4739-A8CD-F1386C1A4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057" y="1939329"/>
                <a:ext cx="3905883" cy="830997"/>
              </a:xfrm>
              <a:prstGeom prst="rect">
                <a:avLst/>
              </a:prstGeom>
              <a:blipFill>
                <a:blip r:embed="rId5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79D58D-0615-4A19-9BC7-46EDFB0F804D}"/>
                  </a:ext>
                </a:extLst>
              </p:cNvPr>
              <p:cNvSpPr txBox="1"/>
              <p:nvPr/>
            </p:nvSpPr>
            <p:spPr>
              <a:xfrm>
                <a:off x="4197096" y="3939107"/>
                <a:ext cx="382925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Map solutions of problem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  <m:r>
                      <a:rPr lang="en-US" sz="24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to solutions of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𝑨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79D58D-0615-4A19-9BC7-46EDFB0F8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096" y="3939107"/>
                <a:ext cx="3829252" cy="830997"/>
              </a:xfrm>
              <a:prstGeom prst="rect">
                <a:avLst/>
              </a:prstGeom>
              <a:blipFill>
                <a:blip r:embed="rId6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2BB4A42-4A88-409C-A1BB-50282C623727}"/>
              </a:ext>
            </a:extLst>
          </p:cNvPr>
          <p:cNvGrpSpPr/>
          <p:nvPr/>
        </p:nvGrpSpPr>
        <p:grpSpPr>
          <a:xfrm>
            <a:off x="8413845" y="4310335"/>
            <a:ext cx="2288356" cy="1510438"/>
            <a:chOff x="444498" y="2673059"/>
            <a:chExt cx="4271911" cy="2819691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585964BA-4676-4093-95AC-1485BC646ADD}"/>
                </a:ext>
              </a:extLst>
            </p:cNvPr>
            <p:cNvSpPr/>
            <p:nvPr/>
          </p:nvSpPr>
          <p:spPr>
            <a:xfrm>
              <a:off x="444498" y="267970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C93257BD-EBA2-43A6-A47F-30FCDCA4AD00}"/>
                </a:ext>
              </a:extLst>
            </p:cNvPr>
            <p:cNvSpPr/>
            <p:nvPr/>
          </p:nvSpPr>
          <p:spPr>
            <a:xfrm>
              <a:off x="1158106" y="2673059"/>
              <a:ext cx="342900" cy="3429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D6BFCE57-6C7E-40F9-93E9-502463B894EB}"/>
                </a:ext>
              </a:extLst>
            </p:cNvPr>
            <p:cNvSpPr/>
            <p:nvPr/>
          </p:nvSpPr>
          <p:spPr>
            <a:xfrm>
              <a:off x="1065265" y="333375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9DAEE9CE-1B39-4BAC-B310-72AAA5B88917}"/>
                </a:ext>
              </a:extLst>
            </p:cNvPr>
            <p:cNvSpPr/>
            <p:nvPr/>
          </p:nvSpPr>
          <p:spPr>
            <a:xfrm>
              <a:off x="3792484" y="3333750"/>
              <a:ext cx="342900" cy="3429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4778AD1C-16E8-40AA-B5F0-6B611453B3BD}"/>
                </a:ext>
              </a:extLst>
            </p:cNvPr>
            <p:cNvSpPr/>
            <p:nvPr/>
          </p:nvSpPr>
          <p:spPr>
            <a:xfrm>
              <a:off x="4373509" y="405130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9AD7BDC3-AF3C-424F-8413-909CAC461A70}"/>
                </a:ext>
              </a:extLst>
            </p:cNvPr>
            <p:cNvSpPr/>
            <p:nvPr/>
          </p:nvSpPr>
          <p:spPr>
            <a:xfrm>
              <a:off x="3003550" y="4051300"/>
              <a:ext cx="342900" cy="3429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00159423-270A-4205-A1D2-028B22F04EA0}"/>
                </a:ext>
              </a:extLst>
            </p:cNvPr>
            <p:cNvSpPr/>
            <p:nvPr/>
          </p:nvSpPr>
          <p:spPr>
            <a:xfrm>
              <a:off x="2562991" y="4684879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6F3D5F89-4783-473E-B29C-7B3D914A6867}"/>
                </a:ext>
              </a:extLst>
            </p:cNvPr>
            <p:cNvSpPr/>
            <p:nvPr/>
          </p:nvSpPr>
          <p:spPr>
            <a:xfrm>
              <a:off x="1685924" y="4497263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9F3DC906-297F-445B-B47E-76FA315792D2}"/>
                </a:ext>
              </a:extLst>
            </p:cNvPr>
            <p:cNvSpPr/>
            <p:nvPr/>
          </p:nvSpPr>
          <p:spPr>
            <a:xfrm>
              <a:off x="972752" y="5144377"/>
              <a:ext cx="342900" cy="3429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AFC8B8CC-17C9-47D2-BE3F-361DCCCE32BD}"/>
                </a:ext>
              </a:extLst>
            </p:cNvPr>
            <p:cNvSpPr/>
            <p:nvPr/>
          </p:nvSpPr>
          <p:spPr>
            <a:xfrm>
              <a:off x="4082996" y="5149850"/>
              <a:ext cx="342900" cy="3429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13CF35D9-97C5-44FA-867E-61E5F3A1E8C0}"/>
                </a:ext>
              </a:extLst>
            </p:cNvPr>
            <p:cNvSpPr/>
            <p:nvPr/>
          </p:nvSpPr>
          <p:spPr>
            <a:xfrm>
              <a:off x="2232316" y="366395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BB74A393-831B-436D-A408-746A65B815DF}"/>
                </a:ext>
              </a:extLst>
            </p:cNvPr>
            <p:cNvSpPr/>
            <p:nvPr/>
          </p:nvSpPr>
          <p:spPr>
            <a:xfrm>
              <a:off x="3449584" y="4680827"/>
              <a:ext cx="342900" cy="3429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A11D6B6A-0D82-4693-9559-31FB9BA631CC}"/>
                </a:ext>
              </a:extLst>
            </p:cNvPr>
            <p:cNvCxnSpPr>
              <a:stCxn id="118" idx="6"/>
              <a:endCxn id="119" idx="2"/>
            </p:cNvCxnSpPr>
            <p:nvPr/>
          </p:nvCxnSpPr>
          <p:spPr>
            <a:xfrm flipV="1">
              <a:off x="787398" y="2844509"/>
              <a:ext cx="370708" cy="6641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7C4BAAB-3838-4FC9-A501-FF8FE18170BE}"/>
                </a:ext>
              </a:extLst>
            </p:cNvPr>
            <p:cNvCxnSpPr>
              <a:cxnSpLocks/>
              <a:stCxn id="120" idx="6"/>
              <a:endCxn id="121" idx="2"/>
            </p:cNvCxnSpPr>
            <p:nvPr/>
          </p:nvCxnSpPr>
          <p:spPr>
            <a:xfrm>
              <a:off x="1408165" y="3505200"/>
              <a:ext cx="2384319" cy="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DAB60C9-9CA1-4527-AC8F-0BA1CB3DDA90}"/>
                </a:ext>
              </a:extLst>
            </p:cNvPr>
            <p:cNvCxnSpPr>
              <a:cxnSpLocks/>
              <a:stCxn id="121" idx="5"/>
              <a:endCxn id="122" idx="1"/>
            </p:cNvCxnSpPr>
            <p:nvPr/>
          </p:nvCxnSpPr>
          <p:spPr>
            <a:xfrm>
              <a:off x="4085167" y="3626433"/>
              <a:ext cx="338559" cy="475084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DE48FC84-679A-419F-B006-52D375DA229D}"/>
                </a:ext>
              </a:extLst>
            </p:cNvPr>
            <p:cNvCxnSpPr>
              <a:cxnSpLocks/>
              <a:stCxn id="123" idx="6"/>
              <a:endCxn id="122" idx="2"/>
            </p:cNvCxnSpPr>
            <p:nvPr/>
          </p:nvCxnSpPr>
          <p:spPr>
            <a:xfrm>
              <a:off x="3346450" y="4222750"/>
              <a:ext cx="1027059" cy="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E2B3C76-0DD2-4477-A496-EEFF585B8516}"/>
                </a:ext>
              </a:extLst>
            </p:cNvPr>
            <p:cNvCxnSpPr>
              <a:cxnSpLocks/>
              <a:stCxn id="128" idx="5"/>
              <a:endCxn id="123" idx="2"/>
            </p:cNvCxnSpPr>
            <p:nvPr/>
          </p:nvCxnSpPr>
          <p:spPr>
            <a:xfrm>
              <a:off x="2524999" y="3956633"/>
              <a:ext cx="478551" cy="266117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57928CF-F4AA-4BE9-AB43-A78E065BD077}"/>
                </a:ext>
              </a:extLst>
            </p:cNvPr>
            <p:cNvCxnSpPr>
              <a:cxnSpLocks/>
              <a:stCxn id="129" idx="7"/>
              <a:endCxn id="122" idx="3"/>
            </p:cNvCxnSpPr>
            <p:nvPr/>
          </p:nvCxnSpPr>
          <p:spPr>
            <a:xfrm flipV="1">
              <a:off x="3742267" y="4343983"/>
              <a:ext cx="681459" cy="387061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535F95B5-66D2-45F6-A438-4BB69EE4914F}"/>
                </a:ext>
              </a:extLst>
            </p:cNvPr>
            <p:cNvCxnSpPr>
              <a:cxnSpLocks/>
              <a:stCxn id="127" idx="0"/>
              <a:endCxn id="122" idx="4"/>
            </p:cNvCxnSpPr>
            <p:nvPr/>
          </p:nvCxnSpPr>
          <p:spPr>
            <a:xfrm flipV="1">
              <a:off x="4254446" y="4394200"/>
              <a:ext cx="290513" cy="75565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EAFCCDC-EC71-4B4D-9EF5-B7D49CAA5BAF}"/>
                </a:ext>
              </a:extLst>
            </p:cNvPr>
            <p:cNvCxnSpPr>
              <a:cxnSpLocks/>
              <a:stCxn id="126" idx="6"/>
              <a:endCxn id="127" idx="2"/>
            </p:cNvCxnSpPr>
            <p:nvPr/>
          </p:nvCxnSpPr>
          <p:spPr>
            <a:xfrm>
              <a:off x="1315652" y="5315827"/>
              <a:ext cx="2767344" cy="5473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850BFDD-45BA-47F4-93B8-59EBCC704A04}"/>
                </a:ext>
              </a:extLst>
            </p:cNvPr>
            <p:cNvCxnSpPr>
              <a:cxnSpLocks/>
              <a:stCxn id="126" idx="7"/>
              <a:endCxn id="125" idx="3"/>
            </p:cNvCxnSpPr>
            <p:nvPr/>
          </p:nvCxnSpPr>
          <p:spPr>
            <a:xfrm flipV="1">
              <a:off x="1265435" y="4789946"/>
              <a:ext cx="470706" cy="404648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856717C-F601-4332-84F5-B850BCEC5BC7}"/>
                </a:ext>
              </a:extLst>
            </p:cNvPr>
            <p:cNvCxnSpPr>
              <a:cxnSpLocks/>
              <a:stCxn id="124" idx="6"/>
              <a:endCxn id="129" idx="2"/>
            </p:cNvCxnSpPr>
            <p:nvPr/>
          </p:nvCxnSpPr>
          <p:spPr>
            <a:xfrm flipV="1">
              <a:off x="2905891" y="4852277"/>
              <a:ext cx="543693" cy="4052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80A01A80-0FE5-47B7-B016-D91C16098AFB}"/>
              </a:ext>
            </a:extLst>
          </p:cNvPr>
          <p:cNvGrpSpPr/>
          <p:nvPr/>
        </p:nvGrpSpPr>
        <p:grpSpPr>
          <a:xfrm>
            <a:off x="8413845" y="2026097"/>
            <a:ext cx="2288356" cy="1510438"/>
            <a:chOff x="444498" y="2673059"/>
            <a:chExt cx="4271911" cy="2819691"/>
          </a:xfrm>
        </p:grpSpPr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92107D7C-5174-4920-84AC-40EC1D66D9E5}"/>
                </a:ext>
              </a:extLst>
            </p:cNvPr>
            <p:cNvSpPr/>
            <p:nvPr/>
          </p:nvSpPr>
          <p:spPr>
            <a:xfrm>
              <a:off x="444498" y="267970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17F8F334-E0C1-4D58-8495-CA543387400C}"/>
                </a:ext>
              </a:extLst>
            </p:cNvPr>
            <p:cNvSpPr/>
            <p:nvPr/>
          </p:nvSpPr>
          <p:spPr>
            <a:xfrm>
              <a:off x="1158106" y="2673059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D6512D61-594C-4E45-8CDF-C16768C54EC7}"/>
                </a:ext>
              </a:extLst>
            </p:cNvPr>
            <p:cNvSpPr/>
            <p:nvPr/>
          </p:nvSpPr>
          <p:spPr>
            <a:xfrm>
              <a:off x="1065265" y="333375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2164F911-ED22-482E-90B3-5EC6E030C3B2}"/>
                </a:ext>
              </a:extLst>
            </p:cNvPr>
            <p:cNvSpPr/>
            <p:nvPr/>
          </p:nvSpPr>
          <p:spPr>
            <a:xfrm>
              <a:off x="3792484" y="333375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E13622E1-AB5A-4869-AC7E-BFF18563D964}"/>
                </a:ext>
              </a:extLst>
            </p:cNvPr>
            <p:cNvSpPr/>
            <p:nvPr/>
          </p:nvSpPr>
          <p:spPr>
            <a:xfrm>
              <a:off x="4373509" y="405130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13A164A7-6AC5-487E-8E43-3FD27F64C0B5}"/>
                </a:ext>
              </a:extLst>
            </p:cNvPr>
            <p:cNvSpPr/>
            <p:nvPr/>
          </p:nvSpPr>
          <p:spPr>
            <a:xfrm>
              <a:off x="3003550" y="405130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71BA4544-7D8E-474F-BCA1-99F92CA3BF4D}"/>
                </a:ext>
              </a:extLst>
            </p:cNvPr>
            <p:cNvSpPr/>
            <p:nvPr/>
          </p:nvSpPr>
          <p:spPr>
            <a:xfrm>
              <a:off x="2562991" y="4684879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F1C0E548-C2DD-4906-B077-8BBA2CE1FC43}"/>
                </a:ext>
              </a:extLst>
            </p:cNvPr>
            <p:cNvSpPr/>
            <p:nvPr/>
          </p:nvSpPr>
          <p:spPr>
            <a:xfrm>
              <a:off x="1685924" y="4497263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5A737B82-C1A1-4E66-8744-1D00638F479B}"/>
                </a:ext>
              </a:extLst>
            </p:cNvPr>
            <p:cNvSpPr/>
            <p:nvPr/>
          </p:nvSpPr>
          <p:spPr>
            <a:xfrm>
              <a:off x="972752" y="5144377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92E5048E-6A65-4C2F-BFD3-2344DDE4CC8C}"/>
                </a:ext>
              </a:extLst>
            </p:cNvPr>
            <p:cNvSpPr/>
            <p:nvPr/>
          </p:nvSpPr>
          <p:spPr>
            <a:xfrm>
              <a:off x="4082996" y="514985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19028D1B-5BD8-42D5-90F5-631D70A2C888}"/>
                </a:ext>
              </a:extLst>
            </p:cNvPr>
            <p:cNvSpPr/>
            <p:nvPr/>
          </p:nvSpPr>
          <p:spPr>
            <a:xfrm>
              <a:off x="2232316" y="366395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F1B23D5C-2D20-44EF-ABF4-88439125BCEB}"/>
                </a:ext>
              </a:extLst>
            </p:cNvPr>
            <p:cNvSpPr/>
            <p:nvPr/>
          </p:nvSpPr>
          <p:spPr>
            <a:xfrm>
              <a:off x="3449584" y="4680827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0F9D6D0-F938-4A5F-8CD5-F2C52C330360}"/>
                </a:ext>
              </a:extLst>
            </p:cNvPr>
            <p:cNvCxnSpPr>
              <a:stCxn id="141" idx="6"/>
              <a:endCxn id="142" idx="2"/>
            </p:cNvCxnSpPr>
            <p:nvPr/>
          </p:nvCxnSpPr>
          <p:spPr>
            <a:xfrm flipV="1">
              <a:off x="787398" y="2844509"/>
              <a:ext cx="370708" cy="6641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C80A573D-6E15-40DF-BF27-AC3D9853E7FA}"/>
                </a:ext>
              </a:extLst>
            </p:cNvPr>
            <p:cNvCxnSpPr>
              <a:cxnSpLocks/>
              <a:stCxn id="143" idx="6"/>
              <a:endCxn id="144" idx="2"/>
            </p:cNvCxnSpPr>
            <p:nvPr/>
          </p:nvCxnSpPr>
          <p:spPr>
            <a:xfrm>
              <a:off x="1408165" y="3505200"/>
              <a:ext cx="2384319" cy="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369CB0AE-4B36-4273-A109-00E32EC0FE33}"/>
                </a:ext>
              </a:extLst>
            </p:cNvPr>
            <p:cNvCxnSpPr>
              <a:cxnSpLocks/>
              <a:stCxn id="144" idx="5"/>
              <a:endCxn id="145" idx="1"/>
            </p:cNvCxnSpPr>
            <p:nvPr/>
          </p:nvCxnSpPr>
          <p:spPr>
            <a:xfrm>
              <a:off x="4085167" y="3626433"/>
              <a:ext cx="338559" cy="475084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AF7CC9D6-9323-4F0E-B321-00F765ECFE0F}"/>
                </a:ext>
              </a:extLst>
            </p:cNvPr>
            <p:cNvCxnSpPr>
              <a:cxnSpLocks/>
              <a:stCxn id="146" idx="6"/>
              <a:endCxn id="145" idx="2"/>
            </p:cNvCxnSpPr>
            <p:nvPr/>
          </p:nvCxnSpPr>
          <p:spPr>
            <a:xfrm>
              <a:off x="3346450" y="4222750"/>
              <a:ext cx="1027059" cy="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1689B90C-F712-406A-BD3A-F297938F8337}"/>
                </a:ext>
              </a:extLst>
            </p:cNvPr>
            <p:cNvCxnSpPr>
              <a:cxnSpLocks/>
              <a:stCxn id="151" idx="5"/>
              <a:endCxn id="146" idx="2"/>
            </p:cNvCxnSpPr>
            <p:nvPr/>
          </p:nvCxnSpPr>
          <p:spPr>
            <a:xfrm>
              <a:off x="2524999" y="3956633"/>
              <a:ext cx="478551" cy="266117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487024D4-D27F-4002-A2AD-25DD8EE29435}"/>
                </a:ext>
              </a:extLst>
            </p:cNvPr>
            <p:cNvCxnSpPr>
              <a:cxnSpLocks/>
              <a:stCxn id="152" idx="7"/>
              <a:endCxn id="145" idx="3"/>
            </p:cNvCxnSpPr>
            <p:nvPr/>
          </p:nvCxnSpPr>
          <p:spPr>
            <a:xfrm flipV="1">
              <a:off x="3742267" y="4343983"/>
              <a:ext cx="681459" cy="387061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81E1570-DA06-4136-9592-9B4FE94BB65E}"/>
                </a:ext>
              </a:extLst>
            </p:cNvPr>
            <p:cNvCxnSpPr>
              <a:cxnSpLocks/>
              <a:stCxn id="150" idx="0"/>
              <a:endCxn id="145" idx="4"/>
            </p:cNvCxnSpPr>
            <p:nvPr/>
          </p:nvCxnSpPr>
          <p:spPr>
            <a:xfrm flipV="1">
              <a:off x="4254446" y="4394200"/>
              <a:ext cx="290513" cy="75565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823AB25B-44B0-4B2F-A86F-1AA8B3AF6C70}"/>
                </a:ext>
              </a:extLst>
            </p:cNvPr>
            <p:cNvCxnSpPr>
              <a:cxnSpLocks/>
              <a:stCxn id="149" idx="6"/>
              <a:endCxn id="150" idx="2"/>
            </p:cNvCxnSpPr>
            <p:nvPr/>
          </p:nvCxnSpPr>
          <p:spPr>
            <a:xfrm>
              <a:off x="1315652" y="5315827"/>
              <a:ext cx="2767344" cy="5473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0FCF1F39-AB48-4176-8BD0-DBB365D94118}"/>
                </a:ext>
              </a:extLst>
            </p:cNvPr>
            <p:cNvCxnSpPr>
              <a:cxnSpLocks/>
              <a:stCxn id="149" idx="7"/>
              <a:endCxn id="148" idx="3"/>
            </p:cNvCxnSpPr>
            <p:nvPr/>
          </p:nvCxnSpPr>
          <p:spPr>
            <a:xfrm flipV="1">
              <a:off x="1265435" y="4789946"/>
              <a:ext cx="470706" cy="404648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33F900C3-3803-4585-AB04-8E859AEDBC5E}"/>
                </a:ext>
              </a:extLst>
            </p:cNvPr>
            <p:cNvCxnSpPr>
              <a:cxnSpLocks/>
              <a:stCxn id="147" idx="6"/>
              <a:endCxn id="152" idx="2"/>
            </p:cNvCxnSpPr>
            <p:nvPr/>
          </p:nvCxnSpPr>
          <p:spPr>
            <a:xfrm flipV="1">
              <a:off x="2905891" y="4852277"/>
              <a:ext cx="543693" cy="4052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BC4102-F6F0-4870-BFBD-EE8F21DF48EE}"/>
                  </a:ext>
                </a:extLst>
              </p:cNvPr>
              <p:cNvSpPr txBox="1"/>
              <p:nvPr/>
            </p:nvSpPr>
            <p:spPr>
              <a:xfrm>
                <a:off x="8391726" y="1396726"/>
                <a:ext cx="25054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-independent set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BC4102-F6F0-4870-BFBD-EE8F21DF4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1726" y="1396726"/>
                <a:ext cx="2505494" cy="461665"/>
              </a:xfrm>
              <a:prstGeom prst="rect">
                <a:avLst/>
              </a:prstGeom>
              <a:blipFill>
                <a:blip r:embed="rId7"/>
                <a:stretch>
                  <a:fillRect l="-730" t="-10526" r="-2920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TextBox 162">
            <a:extLst>
              <a:ext uri="{FF2B5EF4-FFF2-40B4-BE49-F238E27FC236}">
                <a16:creationId xmlns:a16="http://schemas.microsoft.com/office/drawing/2014/main" id="{15FD0AA5-383A-4994-A90C-61CFD096EA34}"/>
              </a:ext>
            </a:extLst>
          </p:cNvPr>
          <p:cNvSpPr txBox="1"/>
          <p:nvPr/>
        </p:nvSpPr>
        <p:spPr>
          <a:xfrm>
            <a:off x="1860756" y="1396726"/>
            <a:ext cx="878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3-SAT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596892-DB8A-43BC-A8A8-635BECD473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2033" y="2418643"/>
            <a:ext cx="3404994" cy="2987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D69F154-B9DC-43B4-AE0B-3E96FD6D50FB}"/>
                  </a:ext>
                </a:extLst>
              </p:cNvPr>
              <p:cNvSpPr txBox="1"/>
              <p:nvPr/>
            </p:nvSpPr>
            <p:spPr>
              <a:xfrm>
                <a:off x="1580318" y="4263794"/>
                <a:ext cx="1441292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true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𝑢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true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D69F154-B9DC-43B4-AE0B-3E96FD6D5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318" y="4263794"/>
                <a:ext cx="1441292" cy="1569660"/>
              </a:xfrm>
              <a:prstGeom prst="rect">
                <a:avLst/>
              </a:prstGeom>
              <a:blipFill>
                <a:blip r:embed="rId9"/>
                <a:stretch>
                  <a:fillRect l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85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3-SAT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-Independent Set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23869" y="1446435"/>
                <a:ext cx="8544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∧(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869" y="1446435"/>
                <a:ext cx="8544262" cy="461665"/>
              </a:xfrm>
              <a:prstGeom prst="rect">
                <a:avLst/>
              </a:prstGeom>
              <a:blipFill>
                <a:blip r:embed="rId3"/>
                <a:stretch>
                  <a:fillRect r="-2140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322786" y="2299138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786" y="2299138"/>
                <a:ext cx="228600" cy="228600"/>
              </a:xfrm>
              <a:prstGeom prst="rect">
                <a:avLst/>
              </a:prstGeom>
              <a:blipFill>
                <a:blip r:embed="rId4"/>
                <a:stretch>
                  <a:fillRect l="-12500" b="-5000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667000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828365"/>
                <a:ext cx="228600" cy="228600"/>
              </a:xfrm>
              <a:prstGeom prst="rect">
                <a:avLst/>
              </a:prstGeom>
              <a:blipFill>
                <a:blip r:embed="rId5"/>
                <a:stretch>
                  <a:fillRect l="-25641" b="-384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981200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2828365"/>
                <a:ext cx="228600" cy="228600"/>
              </a:xfrm>
              <a:prstGeom prst="rect">
                <a:avLst/>
              </a:prstGeom>
              <a:blipFill>
                <a:blip r:embed="rId6"/>
                <a:stretch>
                  <a:fillRect l="-10000" b="-769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>
            <a:stCxn id="8" idx="3"/>
            <a:endCxn id="7" idx="1"/>
          </p:cNvCxnSpPr>
          <p:nvPr/>
        </p:nvCxnSpPr>
        <p:spPr>
          <a:xfrm>
            <a:off x="2209800" y="2942665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3"/>
            <a:endCxn id="7" idx="0"/>
          </p:cNvCxnSpPr>
          <p:nvPr/>
        </p:nvCxnSpPr>
        <p:spPr>
          <a:xfrm>
            <a:off x="2551386" y="2413438"/>
            <a:ext cx="229914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1"/>
            <a:endCxn id="8" idx="0"/>
          </p:cNvCxnSpPr>
          <p:nvPr/>
        </p:nvCxnSpPr>
        <p:spPr>
          <a:xfrm flipH="1">
            <a:off x="2095500" y="2413438"/>
            <a:ext cx="227286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303986" y="2299138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986" y="2299138"/>
                <a:ext cx="228600" cy="228600"/>
              </a:xfrm>
              <a:prstGeom prst="rect">
                <a:avLst/>
              </a:prstGeom>
              <a:blipFill>
                <a:blip r:embed="rId4"/>
                <a:stretch>
                  <a:fillRect l="-12500" b="-5000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648200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828365"/>
                <a:ext cx="228600" cy="228600"/>
              </a:xfrm>
              <a:prstGeom prst="rect">
                <a:avLst/>
              </a:prstGeom>
              <a:blipFill>
                <a:blip r:embed="rId7"/>
                <a:stretch>
                  <a:fillRect l="-25641" b="-384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962400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828365"/>
                <a:ext cx="228600" cy="228600"/>
              </a:xfrm>
              <a:prstGeom prst="rect">
                <a:avLst/>
              </a:prstGeom>
              <a:blipFill>
                <a:blip r:embed="rId8"/>
                <a:stretch>
                  <a:fillRect l="-22500" b="-384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>
            <a:stCxn id="19" idx="3"/>
            <a:endCxn id="18" idx="1"/>
          </p:cNvCxnSpPr>
          <p:nvPr/>
        </p:nvCxnSpPr>
        <p:spPr>
          <a:xfrm>
            <a:off x="4191000" y="2942665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7" idx="3"/>
            <a:endCxn id="18" idx="0"/>
          </p:cNvCxnSpPr>
          <p:nvPr/>
        </p:nvCxnSpPr>
        <p:spPr>
          <a:xfrm>
            <a:off x="4532586" y="2413438"/>
            <a:ext cx="229914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1"/>
            <a:endCxn id="19" idx="0"/>
          </p:cNvCxnSpPr>
          <p:nvPr/>
        </p:nvCxnSpPr>
        <p:spPr>
          <a:xfrm flipH="1">
            <a:off x="4076700" y="2413438"/>
            <a:ext cx="227286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100931" y="2299138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931" y="2299138"/>
                <a:ext cx="228600" cy="228600"/>
              </a:xfrm>
              <a:prstGeom prst="rect">
                <a:avLst/>
              </a:prstGeom>
              <a:blipFill>
                <a:blip r:embed="rId9"/>
                <a:stretch>
                  <a:fillRect l="-15385" b="-5000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445145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145" y="2828365"/>
                <a:ext cx="228600" cy="228600"/>
              </a:xfrm>
              <a:prstGeom prst="rect">
                <a:avLst/>
              </a:prstGeom>
              <a:blipFill>
                <a:blip r:embed="rId10"/>
                <a:stretch>
                  <a:fillRect l="-22500" b="-384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5759345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345" y="2828365"/>
                <a:ext cx="228600" cy="228600"/>
              </a:xfrm>
              <a:prstGeom prst="rect">
                <a:avLst/>
              </a:prstGeom>
              <a:blipFill>
                <a:blip r:embed="rId11"/>
                <a:stretch>
                  <a:fillRect l="-10256" b="-769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>
            <a:stCxn id="25" idx="3"/>
            <a:endCxn id="24" idx="1"/>
          </p:cNvCxnSpPr>
          <p:nvPr/>
        </p:nvCxnSpPr>
        <p:spPr>
          <a:xfrm>
            <a:off x="5987945" y="2942665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3" idx="3"/>
            <a:endCxn id="24" idx="0"/>
          </p:cNvCxnSpPr>
          <p:nvPr/>
        </p:nvCxnSpPr>
        <p:spPr>
          <a:xfrm>
            <a:off x="6329531" y="2413438"/>
            <a:ext cx="229914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3" idx="1"/>
            <a:endCxn id="25" idx="0"/>
          </p:cNvCxnSpPr>
          <p:nvPr/>
        </p:nvCxnSpPr>
        <p:spPr>
          <a:xfrm flipH="1">
            <a:off x="5873645" y="2413438"/>
            <a:ext cx="227286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7771086" y="2299138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1086" y="2299138"/>
                <a:ext cx="228600" cy="228600"/>
              </a:xfrm>
              <a:prstGeom prst="rect">
                <a:avLst/>
              </a:prstGeom>
              <a:blipFill>
                <a:blip r:embed="rId12"/>
                <a:stretch>
                  <a:fillRect l="-10256" b="-5000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8115300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00" y="2828365"/>
                <a:ext cx="228600" cy="228600"/>
              </a:xfrm>
              <a:prstGeom prst="rect">
                <a:avLst/>
              </a:prstGeom>
              <a:blipFill>
                <a:blip r:embed="rId13"/>
                <a:stretch>
                  <a:fillRect l="-12500" b="-769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7429500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500" y="2828365"/>
                <a:ext cx="228600" cy="228600"/>
              </a:xfrm>
              <a:prstGeom prst="rect">
                <a:avLst/>
              </a:prstGeom>
              <a:blipFill>
                <a:blip r:embed="rId14"/>
                <a:stretch>
                  <a:fillRect l="-15385" b="-769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>
            <a:stCxn id="31" idx="3"/>
            <a:endCxn id="30" idx="1"/>
          </p:cNvCxnSpPr>
          <p:nvPr/>
        </p:nvCxnSpPr>
        <p:spPr>
          <a:xfrm>
            <a:off x="7658100" y="2942665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9" idx="3"/>
            <a:endCxn id="30" idx="0"/>
          </p:cNvCxnSpPr>
          <p:nvPr/>
        </p:nvCxnSpPr>
        <p:spPr>
          <a:xfrm>
            <a:off x="7999686" y="2413438"/>
            <a:ext cx="229914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1"/>
            <a:endCxn id="31" idx="0"/>
          </p:cNvCxnSpPr>
          <p:nvPr/>
        </p:nvCxnSpPr>
        <p:spPr>
          <a:xfrm flipH="1">
            <a:off x="7543800" y="2413438"/>
            <a:ext cx="227286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9447486" y="2299138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7486" y="2299138"/>
                <a:ext cx="228600" cy="228600"/>
              </a:xfrm>
              <a:prstGeom prst="rect">
                <a:avLst/>
              </a:prstGeom>
              <a:blipFill>
                <a:blip r:embed="rId15"/>
                <a:stretch>
                  <a:fillRect l="-15385" b="-5000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9791700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700" y="2828365"/>
                <a:ext cx="228600" cy="228600"/>
              </a:xfrm>
              <a:prstGeom prst="rect">
                <a:avLst/>
              </a:prstGeom>
              <a:blipFill>
                <a:blip r:embed="rId16"/>
                <a:stretch>
                  <a:fillRect l="-22500" b="-384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9105900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900" y="2828365"/>
                <a:ext cx="228600" cy="228600"/>
              </a:xfrm>
              <a:prstGeom prst="rect">
                <a:avLst/>
              </a:prstGeom>
              <a:blipFill>
                <a:blip r:embed="rId17"/>
                <a:stretch>
                  <a:fillRect l="-10256" b="-769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/>
          <p:cNvCxnSpPr>
            <a:stCxn id="37" idx="3"/>
            <a:endCxn id="36" idx="1"/>
          </p:cNvCxnSpPr>
          <p:nvPr/>
        </p:nvCxnSpPr>
        <p:spPr>
          <a:xfrm>
            <a:off x="9334500" y="2942665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5" idx="3"/>
            <a:endCxn id="36" idx="0"/>
          </p:cNvCxnSpPr>
          <p:nvPr/>
        </p:nvCxnSpPr>
        <p:spPr>
          <a:xfrm>
            <a:off x="9676086" y="2413438"/>
            <a:ext cx="229914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5" idx="1"/>
            <a:endCxn id="37" idx="0"/>
          </p:cNvCxnSpPr>
          <p:nvPr/>
        </p:nvCxnSpPr>
        <p:spPr>
          <a:xfrm flipH="1">
            <a:off x="9220200" y="2413438"/>
            <a:ext cx="227286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35778" y="4332589"/>
            <a:ext cx="9532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 each clause, construct a </a:t>
            </a:r>
            <a:r>
              <a:rPr lang="en-US" sz="2400" u="sng" dirty="0"/>
              <a:t>triangle graph</a:t>
            </a:r>
            <a:r>
              <a:rPr lang="en-US" sz="2400" dirty="0"/>
              <a:t> with its three variables as nodes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35778" y="4731407"/>
            <a:ext cx="63551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Add an edge between each node and its negation</a:t>
            </a:r>
          </a:p>
        </p:txBody>
      </p:sp>
      <p:sp>
        <p:nvSpPr>
          <p:cNvPr id="43" name="Freeform 42"/>
          <p:cNvSpPr/>
          <p:nvPr/>
        </p:nvSpPr>
        <p:spPr>
          <a:xfrm>
            <a:off x="2420828" y="2055164"/>
            <a:ext cx="6223659" cy="909084"/>
          </a:xfrm>
          <a:custGeom>
            <a:avLst/>
            <a:gdLst>
              <a:gd name="connsiteX0" fmla="*/ 0 w 6184712"/>
              <a:gd name="connsiteY0" fmla="*/ 435790 h 861459"/>
              <a:gd name="connsiteX1" fmla="*/ 331075 w 6184712"/>
              <a:gd name="connsiteY1" fmla="*/ 136245 h 861459"/>
              <a:gd name="connsiteX2" fmla="*/ 1213944 w 6184712"/>
              <a:gd name="connsiteY2" fmla="*/ 41652 h 861459"/>
              <a:gd name="connsiteX3" fmla="*/ 5817475 w 6184712"/>
              <a:gd name="connsiteY3" fmla="*/ 73183 h 861459"/>
              <a:gd name="connsiteX4" fmla="*/ 5896303 w 6184712"/>
              <a:gd name="connsiteY4" fmla="*/ 861459 h 861459"/>
              <a:gd name="connsiteX0" fmla="*/ 0 w 6218049"/>
              <a:gd name="connsiteY0" fmla="*/ 259578 h 861459"/>
              <a:gd name="connsiteX1" fmla="*/ 364412 w 6218049"/>
              <a:gd name="connsiteY1" fmla="*/ 136245 h 861459"/>
              <a:gd name="connsiteX2" fmla="*/ 1247281 w 6218049"/>
              <a:gd name="connsiteY2" fmla="*/ 41652 h 861459"/>
              <a:gd name="connsiteX3" fmla="*/ 5850812 w 6218049"/>
              <a:gd name="connsiteY3" fmla="*/ 73183 h 861459"/>
              <a:gd name="connsiteX4" fmla="*/ 5929640 w 6218049"/>
              <a:gd name="connsiteY4" fmla="*/ 861459 h 861459"/>
              <a:gd name="connsiteX0" fmla="*/ 0 w 6223659"/>
              <a:gd name="connsiteY0" fmla="*/ 259578 h 909084"/>
              <a:gd name="connsiteX1" fmla="*/ 364412 w 6223659"/>
              <a:gd name="connsiteY1" fmla="*/ 136245 h 909084"/>
              <a:gd name="connsiteX2" fmla="*/ 1247281 w 6223659"/>
              <a:gd name="connsiteY2" fmla="*/ 41652 h 909084"/>
              <a:gd name="connsiteX3" fmla="*/ 5850812 w 6223659"/>
              <a:gd name="connsiteY3" fmla="*/ 73183 h 909084"/>
              <a:gd name="connsiteX4" fmla="*/ 5948690 w 6223659"/>
              <a:gd name="connsiteY4" fmla="*/ 909084 h 909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659" h="909084">
                <a:moveTo>
                  <a:pt x="0" y="259578"/>
                </a:moveTo>
                <a:cubicBezTo>
                  <a:pt x="64375" y="142650"/>
                  <a:pt x="156532" y="172566"/>
                  <a:pt x="364412" y="136245"/>
                </a:cubicBezTo>
                <a:cubicBezTo>
                  <a:pt x="572292" y="99924"/>
                  <a:pt x="1247281" y="41652"/>
                  <a:pt x="1247281" y="41652"/>
                </a:cubicBezTo>
                <a:cubicBezTo>
                  <a:pt x="2161681" y="31142"/>
                  <a:pt x="5070419" y="-63451"/>
                  <a:pt x="5850812" y="73183"/>
                </a:cubicBezTo>
                <a:cubicBezTo>
                  <a:pt x="6631205" y="209817"/>
                  <a:pt x="5943435" y="761939"/>
                  <a:pt x="5948690" y="909084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4410568" y="2142229"/>
            <a:ext cx="4098648" cy="786381"/>
          </a:xfrm>
          <a:custGeom>
            <a:avLst/>
            <a:gdLst>
              <a:gd name="connsiteX0" fmla="*/ 0 w 4077198"/>
              <a:gd name="connsiteY0" fmla="*/ 192230 h 649430"/>
              <a:gd name="connsiteX1" fmla="*/ 599090 w 4077198"/>
              <a:gd name="connsiteY1" fmla="*/ 34574 h 649430"/>
              <a:gd name="connsiteX2" fmla="*/ 3279228 w 4077198"/>
              <a:gd name="connsiteY2" fmla="*/ 18809 h 649430"/>
              <a:gd name="connsiteX3" fmla="*/ 4035973 w 4077198"/>
              <a:gd name="connsiteY3" fmla="*/ 255292 h 649430"/>
              <a:gd name="connsiteX4" fmla="*/ 3909848 w 4077198"/>
              <a:gd name="connsiteY4" fmla="*/ 649430 h 649430"/>
              <a:gd name="connsiteX0" fmla="*/ 0 w 4091485"/>
              <a:gd name="connsiteY0" fmla="*/ 162493 h 648268"/>
              <a:gd name="connsiteX1" fmla="*/ 613377 w 4091485"/>
              <a:gd name="connsiteY1" fmla="*/ 33412 h 648268"/>
              <a:gd name="connsiteX2" fmla="*/ 3293515 w 4091485"/>
              <a:gd name="connsiteY2" fmla="*/ 17647 h 648268"/>
              <a:gd name="connsiteX3" fmla="*/ 4050260 w 4091485"/>
              <a:gd name="connsiteY3" fmla="*/ 254130 h 648268"/>
              <a:gd name="connsiteX4" fmla="*/ 3924135 w 4091485"/>
              <a:gd name="connsiteY4" fmla="*/ 648268 h 648268"/>
              <a:gd name="connsiteX0" fmla="*/ 0 w 4098648"/>
              <a:gd name="connsiteY0" fmla="*/ 162493 h 786381"/>
              <a:gd name="connsiteX1" fmla="*/ 613377 w 4098648"/>
              <a:gd name="connsiteY1" fmla="*/ 33412 h 786381"/>
              <a:gd name="connsiteX2" fmla="*/ 3293515 w 4098648"/>
              <a:gd name="connsiteY2" fmla="*/ 17647 h 786381"/>
              <a:gd name="connsiteX3" fmla="*/ 4050260 w 4098648"/>
              <a:gd name="connsiteY3" fmla="*/ 254130 h 786381"/>
              <a:gd name="connsiteX4" fmla="*/ 3957473 w 4098648"/>
              <a:gd name="connsiteY4" fmla="*/ 786381 h 786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8648" h="786381">
                <a:moveTo>
                  <a:pt x="0" y="162493"/>
                </a:moveTo>
                <a:cubicBezTo>
                  <a:pt x="26276" y="98116"/>
                  <a:pt x="64458" y="57553"/>
                  <a:pt x="613377" y="33412"/>
                </a:cubicBezTo>
                <a:cubicBezTo>
                  <a:pt x="1162296" y="9271"/>
                  <a:pt x="2720701" y="-19139"/>
                  <a:pt x="3293515" y="17647"/>
                </a:cubicBezTo>
                <a:cubicBezTo>
                  <a:pt x="3866329" y="54433"/>
                  <a:pt x="3945157" y="149027"/>
                  <a:pt x="4050260" y="254130"/>
                </a:cubicBezTo>
                <a:cubicBezTo>
                  <a:pt x="4155363" y="359233"/>
                  <a:pt x="4073087" y="641863"/>
                  <a:pt x="3957473" y="786381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2073986" y="3059003"/>
            <a:ext cx="3806509" cy="615290"/>
          </a:xfrm>
          <a:custGeom>
            <a:avLst/>
            <a:gdLst>
              <a:gd name="connsiteX0" fmla="*/ 0 w 3768764"/>
              <a:gd name="connsiteY0" fmla="*/ 85741 h 543868"/>
              <a:gd name="connsiteX1" fmla="*/ 110359 w 3768764"/>
              <a:gd name="connsiteY1" fmla="*/ 306458 h 543868"/>
              <a:gd name="connsiteX2" fmla="*/ 536028 w 3768764"/>
              <a:gd name="connsiteY2" fmla="*/ 432582 h 543868"/>
              <a:gd name="connsiteX3" fmla="*/ 1970690 w 3768764"/>
              <a:gd name="connsiteY3" fmla="*/ 542941 h 543868"/>
              <a:gd name="connsiteX4" fmla="*/ 3389586 w 3768764"/>
              <a:gd name="connsiteY4" fmla="*/ 369520 h 543868"/>
              <a:gd name="connsiteX5" fmla="*/ 3752193 w 3768764"/>
              <a:gd name="connsiteY5" fmla="*/ 22678 h 543868"/>
              <a:gd name="connsiteX0" fmla="*/ 0 w 3802102"/>
              <a:gd name="connsiteY0" fmla="*/ 0 h 615290"/>
              <a:gd name="connsiteX1" fmla="*/ 143697 w 3802102"/>
              <a:gd name="connsiteY1" fmla="*/ 377880 h 615290"/>
              <a:gd name="connsiteX2" fmla="*/ 569366 w 3802102"/>
              <a:gd name="connsiteY2" fmla="*/ 504004 h 615290"/>
              <a:gd name="connsiteX3" fmla="*/ 2004028 w 3802102"/>
              <a:gd name="connsiteY3" fmla="*/ 614363 h 615290"/>
              <a:gd name="connsiteX4" fmla="*/ 3422924 w 3802102"/>
              <a:gd name="connsiteY4" fmla="*/ 440942 h 615290"/>
              <a:gd name="connsiteX5" fmla="*/ 3785531 w 3802102"/>
              <a:gd name="connsiteY5" fmla="*/ 94100 h 615290"/>
              <a:gd name="connsiteX0" fmla="*/ 0 w 3788966"/>
              <a:gd name="connsiteY0" fmla="*/ 10787 h 626077"/>
              <a:gd name="connsiteX1" fmla="*/ 143697 w 3788966"/>
              <a:gd name="connsiteY1" fmla="*/ 388667 h 626077"/>
              <a:gd name="connsiteX2" fmla="*/ 569366 w 3788966"/>
              <a:gd name="connsiteY2" fmla="*/ 514791 h 626077"/>
              <a:gd name="connsiteX3" fmla="*/ 2004028 w 3788966"/>
              <a:gd name="connsiteY3" fmla="*/ 625150 h 626077"/>
              <a:gd name="connsiteX4" fmla="*/ 3422924 w 3788966"/>
              <a:gd name="connsiteY4" fmla="*/ 451729 h 626077"/>
              <a:gd name="connsiteX5" fmla="*/ 3771243 w 3788966"/>
              <a:gd name="connsiteY5" fmla="*/ 19162 h 626077"/>
              <a:gd name="connsiteX0" fmla="*/ 0 w 3806509"/>
              <a:gd name="connsiteY0" fmla="*/ 0 h 615290"/>
              <a:gd name="connsiteX1" fmla="*/ 143697 w 3806509"/>
              <a:gd name="connsiteY1" fmla="*/ 377880 h 615290"/>
              <a:gd name="connsiteX2" fmla="*/ 569366 w 3806509"/>
              <a:gd name="connsiteY2" fmla="*/ 504004 h 615290"/>
              <a:gd name="connsiteX3" fmla="*/ 2004028 w 3806509"/>
              <a:gd name="connsiteY3" fmla="*/ 614363 h 615290"/>
              <a:gd name="connsiteX4" fmla="*/ 3422924 w 3806509"/>
              <a:gd name="connsiteY4" fmla="*/ 440942 h 615290"/>
              <a:gd name="connsiteX5" fmla="*/ 3790293 w 3806509"/>
              <a:gd name="connsiteY5" fmla="*/ 36950 h 615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06509" h="615290">
                <a:moveTo>
                  <a:pt x="0" y="0"/>
                </a:moveTo>
                <a:cubicBezTo>
                  <a:pt x="10510" y="81455"/>
                  <a:pt x="48803" y="293879"/>
                  <a:pt x="143697" y="377880"/>
                </a:cubicBezTo>
                <a:cubicBezTo>
                  <a:pt x="238591" y="461881"/>
                  <a:pt x="259311" y="464590"/>
                  <a:pt x="569366" y="504004"/>
                </a:cubicBezTo>
                <a:cubicBezTo>
                  <a:pt x="879421" y="543418"/>
                  <a:pt x="1528435" y="624873"/>
                  <a:pt x="2004028" y="614363"/>
                </a:cubicBezTo>
                <a:cubicBezTo>
                  <a:pt x="2479621" y="603853"/>
                  <a:pt x="3126007" y="527653"/>
                  <a:pt x="3422924" y="440942"/>
                </a:cubicBezTo>
                <a:cubicBezTo>
                  <a:pt x="3719841" y="354231"/>
                  <a:pt x="3855983" y="-81291"/>
                  <a:pt x="3790293" y="3695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reeform 47"/>
          <p:cNvSpPr/>
          <p:nvPr/>
        </p:nvSpPr>
        <p:spPr>
          <a:xfrm>
            <a:off x="2067748" y="3052434"/>
            <a:ext cx="7135537" cy="1121087"/>
          </a:xfrm>
          <a:custGeom>
            <a:avLst/>
            <a:gdLst>
              <a:gd name="connsiteX0" fmla="*/ 0 w 7126013"/>
              <a:gd name="connsiteY0" fmla="*/ 126125 h 1051950"/>
              <a:gd name="connsiteX1" fmla="*/ 173420 w 7126013"/>
              <a:gd name="connsiteY1" fmla="*/ 677918 h 1051950"/>
              <a:gd name="connsiteX2" fmla="*/ 772510 w 7126013"/>
              <a:gd name="connsiteY2" fmla="*/ 867104 h 1051950"/>
              <a:gd name="connsiteX3" fmla="*/ 1671144 w 7126013"/>
              <a:gd name="connsiteY3" fmla="*/ 945931 h 1051950"/>
              <a:gd name="connsiteX4" fmla="*/ 3878317 w 7126013"/>
              <a:gd name="connsiteY4" fmla="*/ 1040525 h 1051950"/>
              <a:gd name="connsiteX5" fmla="*/ 6432331 w 7126013"/>
              <a:gd name="connsiteY5" fmla="*/ 662152 h 1051950"/>
              <a:gd name="connsiteX6" fmla="*/ 7126013 w 7126013"/>
              <a:gd name="connsiteY6" fmla="*/ 0 h 1051950"/>
              <a:gd name="connsiteX0" fmla="*/ 0 w 7149825"/>
              <a:gd name="connsiteY0" fmla="*/ 0 h 1121087"/>
              <a:gd name="connsiteX1" fmla="*/ 197232 w 7149825"/>
              <a:gd name="connsiteY1" fmla="*/ 747055 h 1121087"/>
              <a:gd name="connsiteX2" fmla="*/ 796322 w 7149825"/>
              <a:gd name="connsiteY2" fmla="*/ 936241 h 1121087"/>
              <a:gd name="connsiteX3" fmla="*/ 1694956 w 7149825"/>
              <a:gd name="connsiteY3" fmla="*/ 1015068 h 1121087"/>
              <a:gd name="connsiteX4" fmla="*/ 3902129 w 7149825"/>
              <a:gd name="connsiteY4" fmla="*/ 1109662 h 1121087"/>
              <a:gd name="connsiteX5" fmla="*/ 6456143 w 7149825"/>
              <a:gd name="connsiteY5" fmla="*/ 731289 h 1121087"/>
              <a:gd name="connsiteX6" fmla="*/ 7149825 w 7149825"/>
              <a:gd name="connsiteY6" fmla="*/ 69137 h 1121087"/>
              <a:gd name="connsiteX0" fmla="*/ 0 w 7135537"/>
              <a:gd name="connsiteY0" fmla="*/ 0 h 1121087"/>
              <a:gd name="connsiteX1" fmla="*/ 197232 w 7135537"/>
              <a:gd name="connsiteY1" fmla="*/ 747055 h 1121087"/>
              <a:gd name="connsiteX2" fmla="*/ 796322 w 7135537"/>
              <a:gd name="connsiteY2" fmla="*/ 936241 h 1121087"/>
              <a:gd name="connsiteX3" fmla="*/ 1694956 w 7135537"/>
              <a:gd name="connsiteY3" fmla="*/ 1015068 h 1121087"/>
              <a:gd name="connsiteX4" fmla="*/ 3902129 w 7135537"/>
              <a:gd name="connsiteY4" fmla="*/ 1109662 h 1121087"/>
              <a:gd name="connsiteX5" fmla="*/ 6456143 w 7135537"/>
              <a:gd name="connsiteY5" fmla="*/ 731289 h 1121087"/>
              <a:gd name="connsiteX6" fmla="*/ 7135537 w 7135537"/>
              <a:gd name="connsiteY6" fmla="*/ 16750 h 1121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35537" h="1121087">
                <a:moveTo>
                  <a:pt x="0" y="0"/>
                </a:moveTo>
                <a:cubicBezTo>
                  <a:pt x="22334" y="214148"/>
                  <a:pt x="64512" y="591015"/>
                  <a:pt x="197232" y="747055"/>
                </a:cubicBezTo>
                <a:cubicBezTo>
                  <a:pt x="329952" y="903095"/>
                  <a:pt x="546701" y="891572"/>
                  <a:pt x="796322" y="936241"/>
                </a:cubicBezTo>
                <a:cubicBezTo>
                  <a:pt x="1045943" y="980910"/>
                  <a:pt x="1177322" y="986165"/>
                  <a:pt x="1694956" y="1015068"/>
                </a:cubicBezTo>
                <a:cubicBezTo>
                  <a:pt x="2212590" y="1043971"/>
                  <a:pt x="3108598" y="1156958"/>
                  <a:pt x="3902129" y="1109662"/>
                </a:cubicBezTo>
                <a:cubicBezTo>
                  <a:pt x="4695660" y="1062366"/>
                  <a:pt x="5914860" y="904710"/>
                  <a:pt x="6456143" y="731289"/>
                </a:cubicBezTo>
                <a:cubicBezTo>
                  <a:pt x="6997426" y="557868"/>
                  <a:pt x="7030434" y="85067"/>
                  <a:pt x="7135537" y="1675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5844574" y="2333298"/>
            <a:ext cx="1922572" cy="1042446"/>
          </a:xfrm>
          <a:custGeom>
            <a:avLst/>
            <a:gdLst>
              <a:gd name="connsiteX0" fmla="*/ 1813035 w 1813035"/>
              <a:gd name="connsiteY0" fmla="*/ 0 h 1046627"/>
              <a:gd name="connsiteX1" fmla="*/ 1198180 w 1813035"/>
              <a:gd name="connsiteY1" fmla="*/ 189186 h 1046627"/>
              <a:gd name="connsiteX2" fmla="*/ 993228 w 1813035"/>
              <a:gd name="connsiteY2" fmla="*/ 1024758 h 1046627"/>
              <a:gd name="connsiteX3" fmla="*/ 0 w 1813035"/>
              <a:gd name="connsiteY3" fmla="*/ 804041 h 1046627"/>
              <a:gd name="connsiteX0" fmla="*/ 1922572 w 1922572"/>
              <a:gd name="connsiteY0" fmla="*/ 0 h 1042446"/>
              <a:gd name="connsiteX1" fmla="*/ 1307717 w 1922572"/>
              <a:gd name="connsiteY1" fmla="*/ 189186 h 1042446"/>
              <a:gd name="connsiteX2" fmla="*/ 1102765 w 1922572"/>
              <a:gd name="connsiteY2" fmla="*/ 1024758 h 1042446"/>
              <a:gd name="connsiteX3" fmla="*/ 0 w 1922572"/>
              <a:gd name="connsiteY3" fmla="*/ 718316 h 104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2572" h="1042446">
                <a:moveTo>
                  <a:pt x="1922572" y="0"/>
                </a:moveTo>
                <a:cubicBezTo>
                  <a:pt x="1683461" y="9196"/>
                  <a:pt x="1444351" y="18393"/>
                  <a:pt x="1307717" y="189186"/>
                </a:cubicBezTo>
                <a:cubicBezTo>
                  <a:pt x="1171083" y="359979"/>
                  <a:pt x="1302462" y="922282"/>
                  <a:pt x="1102765" y="1024758"/>
                </a:cubicBezTo>
                <a:cubicBezTo>
                  <a:pt x="903068" y="1127234"/>
                  <a:pt x="162910" y="752475"/>
                  <a:pt x="0" y="718316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8019394" y="2349062"/>
            <a:ext cx="1087821" cy="599090"/>
          </a:xfrm>
          <a:custGeom>
            <a:avLst/>
            <a:gdLst>
              <a:gd name="connsiteX0" fmla="*/ 0 w 1087821"/>
              <a:gd name="connsiteY0" fmla="*/ 0 h 599090"/>
              <a:gd name="connsiteX1" fmla="*/ 693683 w 1087821"/>
              <a:gd name="connsiteY1" fmla="*/ 283779 h 599090"/>
              <a:gd name="connsiteX2" fmla="*/ 1087821 w 1087821"/>
              <a:gd name="connsiteY2" fmla="*/ 599090 h 599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7821" h="599090">
                <a:moveTo>
                  <a:pt x="0" y="0"/>
                </a:moveTo>
                <a:cubicBezTo>
                  <a:pt x="256190" y="91965"/>
                  <a:pt x="512380" y="183931"/>
                  <a:pt x="693683" y="283779"/>
                </a:cubicBezTo>
                <a:cubicBezTo>
                  <a:pt x="874987" y="383627"/>
                  <a:pt x="1043152" y="525518"/>
                  <a:pt x="1087821" y="59909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2790825" y="3067707"/>
            <a:ext cx="1947535" cy="205818"/>
          </a:xfrm>
          <a:custGeom>
            <a:avLst/>
            <a:gdLst>
              <a:gd name="connsiteX0" fmla="*/ 0 w 1876097"/>
              <a:gd name="connsiteY0" fmla="*/ 94593 h 161214"/>
              <a:gd name="connsiteX1" fmla="*/ 1277007 w 1876097"/>
              <a:gd name="connsiteY1" fmla="*/ 157655 h 161214"/>
              <a:gd name="connsiteX2" fmla="*/ 1876097 w 1876097"/>
              <a:gd name="connsiteY2" fmla="*/ 0 h 161214"/>
              <a:gd name="connsiteX0" fmla="*/ 0 w 1980872"/>
              <a:gd name="connsiteY0" fmla="*/ 0 h 187955"/>
              <a:gd name="connsiteX1" fmla="*/ 1381782 w 1980872"/>
              <a:gd name="connsiteY1" fmla="*/ 186887 h 187955"/>
              <a:gd name="connsiteX2" fmla="*/ 1980872 w 1980872"/>
              <a:gd name="connsiteY2" fmla="*/ 29232 h 187955"/>
              <a:gd name="connsiteX0" fmla="*/ 0 w 1980872"/>
              <a:gd name="connsiteY0" fmla="*/ 0 h 196950"/>
              <a:gd name="connsiteX1" fmla="*/ 1381782 w 1980872"/>
              <a:gd name="connsiteY1" fmla="*/ 186887 h 196950"/>
              <a:gd name="connsiteX2" fmla="*/ 1980872 w 1980872"/>
              <a:gd name="connsiteY2" fmla="*/ 29232 h 196950"/>
              <a:gd name="connsiteX0" fmla="*/ 0 w 1947535"/>
              <a:gd name="connsiteY0" fmla="*/ 8868 h 205818"/>
              <a:gd name="connsiteX1" fmla="*/ 1381782 w 1947535"/>
              <a:gd name="connsiteY1" fmla="*/ 195755 h 205818"/>
              <a:gd name="connsiteX2" fmla="*/ 1947535 w 1947535"/>
              <a:gd name="connsiteY2" fmla="*/ 0 h 205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7535" h="205818">
                <a:moveTo>
                  <a:pt x="0" y="8868"/>
                </a:moveTo>
                <a:cubicBezTo>
                  <a:pt x="363100" y="238781"/>
                  <a:pt x="1069099" y="211520"/>
                  <a:pt x="1381782" y="195755"/>
                </a:cubicBezTo>
                <a:cubicBezTo>
                  <a:pt x="1694465" y="179990"/>
                  <a:pt x="1947535" y="0"/>
                  <a:pt x="1947535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4746405" y="3065902"/>
            <a:ext cx="1785938" cy="623230"/>
          </a:xfrm>
          <a:custGeom>
            <a:avLst/>
            <a:gdLst>
              <a:gd name="connsiteX0" fmla="*/ 1828800 w 1828800"/>
              <a:gd name="connsiteY0" fmla="*/ 0 h 551793"/>
              <a:gd name="connsiteX1" fmla="*/ 1135117 w 1828800"/>
              <a:gd name="connsiteY1" fmla="*/ 551793 h 551793"/>
              <a:gd name="connsiteX2" fmla="*/ 0 w 1828800"/>
              <a:gd name="connsiteY2" fmla="*/ 0 h 551793"/>
              <a:gd name="connsiteX0" fmla="*/ 1838325 w 1838325"/>
              <a:gd name="connsiteY0" fmla="*/ 71437 h 623230"/>
              <a:gd name="connsiteX1" fmla="*/ 1144642 w 1838325"/>
              <a:gd name="connsiteY1" fmla="*/ 623230 h 623230"/>
              <a:gd name="connsiteX2" fmla="*/ 0 w 1838325"/>
              <a:gd name="connsiteY2" fmla="*/ 0 h 623230"/>
              <a:gd name="connsiteX0" fmla="*/ 1785938 w 1785938"/>
              <a:gd name="connsiteY0" fmla="*/ 0 h 623230"/>
              <a:gd name="connsiteX1" fmla="*/ 1144642 w 1785938"/>
              <a:gd name="connsiteY1" fmla="*/ 623230 h 623230"/>
              <a:gd name="connsiteX2" fmla="*/ 0 w 1785938"/>
              <a:gd name="connsiteY2" fmla="*/ 0 h 623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5938" h="623230">
                <a:moveTo>
                  <a:pt x="1785938" y="0"/>
                </a:moveTo>
                <a:cubicBezTo>
                  <a:pt x="1591496" y="275896"/>
                  <a:pt x="1449442" y="623230"/>
                  <a:pt x="1144642" y="623230"/>
                </a:cubicBezTo>
                <a:cubicBezTo>
                  <a:pt x="839842" y="623230"/>
                  <a:pt x="139262" y="65690"/>
                  <a:pt x="0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2779001" y="3010228"/>
            <a:ext cx="7021239" cy="923174"/>
          </a:xfrm>
          <a:custGeom>
            <a:avLst/>
            <a:gdLst>
              <a:gd name="connsiteX0" fmla="*/ 0 w 7126014"/>
              <a:gd name="connsiteY0" fmla="*/ 47297 h 770776"/>
              <a:gd name="connsiteX1" fmla="*/ 1939158 w 7126014"/>
              <a:gd name="connsiteY1" fmla="*/ 725214 h 770776"/>
              <a:gd name="connsiteX2" fmla="*/ 4540469 w 7126014"/>
              <a:gd name="connsiteY2" fmla="*/ 630621 h 770776"/>
              <a:gd name="connsiteX3" fmla="*/ 7126014 w 7126014"/>
              <a:gd name="connsiteY3" fmla="*/ 0 h 770776"/>
              <a:gd name="connsiteX0" fmla="*/ 0 w 7116489"/>
              <a:gd name="connsiteY0" fmla="*/ 0 h 861589"/>
              <a:gd name="connsiteX1" fmla="*/ 1929633 w 7116489"/>
              <a:gd name="connsiteY1" fmla="*/ 806504 h 861589"/>
              <a:gd name="connsiteX2" fmla="*/ 4530944 w 7116489"/>
              <a:gd name="connsiteY2" fmla="*/ 711911 h 861589"/>
              <a:gd name="connsiteX3" fmla="*/ 7116489 w 7116489"/>
              <a:gd name="connsiteY3" fmla="*/ 81290 h 861589"/>
              <a:gd name="connsiteX0" fmla="*/ 0 w 7021239"/>
              <a:gd name="connsiteY0" fmla="*/ 61585 h 923174"/>
              <a:gd name="connsiteX1" fmla="*/ 1929633 w 7021239"/>
              <a:gd name="connsiteY1" fmla="*/ 868089 h 923174"/>
              <a:gd name="connsiteX2" fmla="*/ 4530944 w 7021239"/>
              <a:gd name="connsiteY2" fmla="*/ 773496 h 923174"/>
              <a:gd name="connsiteX3" fmla="*/ 7021239 w 7021239"/>
              <a:gd name="connsiteY3" fmla="*/ 0 h 92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1239" h="923174">
                <a:moveTo>
                  <a:pt x="0" y="61585"/>
                </a:moveTo>
                <a:cubicBezTo>
                  <a:pt x="591206" y="351933"/>
                  <a:pt x="1174476" y="749437"/>
                  <a:pt x="1929633" y="868089"/>
                </a:cubicBezTo>
                <a:cubicBezTo>
                  <a:pt x="2684790" y="986741"/>
                  <a:pt x="3666468" y="894365"/>
                  <a:pt x="4530944" y="773496"/>
                </a:cubicBezTo>
                <a:cubicBezTo>
                  <a:pt x="5395420" y="652627"/>
                  <a:pt x="6585060" y="0"/>
                  <a:pt x="7021239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4078013" y="3021232"/>
            <a:ext cx="5710073" cy="778916"/>
          </a:xfrm>
          <a:custGeom>
            <a:avLst/>
            <a:gdLst>
              <a:gd name="connsiteX0" fmla="*/ 0 w 5738648"/>
              <a:gd name="connsiteY0" fmla="*/ 0 h 725494"/>
              <a:gd name="connsiteX1" fmla="*/ 1434662 w 5738648"/>
              <a:gd name="connsiteY1" fmla="*/ 725214 h 725494"/>
              <a:gd name="connsiteX2" fmla="*/ 5738648 w 5738648"/>
              <a:gd name="connsiteY2" fmla="*/ 94593 h 725494"/>
              <a:gd name="connsiteX0" fmla="*/ 0 w 5710073"/>
              <a:gd name="connsiteY0" fmla="*/ 53101 h 778544"/>
              <a:gd name="connsiteX1" fmla="*/ 1434662 w 5710073"/>
              <a:gd name="connsiteY1" fmla="*/ 778315 h 778544"/>
              <a:gd name="connsiteX2" fmla="*/ 5710073 w 5710073"/>
              <a:gd name="connsiteY2" fmla="*/ 57 h 778544"/>
              <a:gd name="connsiteX0" fmla="*/ 0 w 5710073"/>
              <a:gd name="connsiteY0" fmla="*/ 53044 h 778596"/>
              <a:gd name="connsiteX1" fmla="*/ 1434662 w 5710073"/>
              <a:gd name="connsiteY1" fmla="*/ 778258 h 778596"/>
              <a:gd name="connsiteX2" fmla="*/ 4756425 w 5710073"/>
              <a:gd name="connsiteY2" fmla="*/ 145832 h 778596"/>
              <a:gd name="connsiteX3" fmla="*/ 5710073 w 5710073"/>
              <a:gd name="connsiteY3" fmla="*/ 0 h 778596"/>
              <a:gd name="connsiteX0" fmla="*/ 0 w 5710073"/>
              <a:gd name="connsiteY0" fmla="*/ 53044 h 778916"/>
              <a:gd name="connsiteX1" fmla="*/ 1434662 w 5710073"/>
              <a:gd name="connsiteY1" fmla="*/ 778258 h 778916"/>
              <a:gd name="connsiteX2" fmla="*/ 4061100 w 5710073"/>
              <a:gd name="connsiteY2" fmla="*/ 403007 h 778916"/>
              <a:gd name="connsiteX3" fmla="*/ 5710073 w 5710073"/>
              <a:gd name="connsiteY3" fmla="*/ 0 h 778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0073" h="778916">
                <a:moveTo>
                  <a:pt x="0" y="53044"/>
                </a:moveTo>
                <a:cubicBezTo>
                  <a:pt x="239110" y="407768"/>
                  <a:pt x="478221" y="762493"/>
                  <a:pt x="1434662" y="778258"/>
                </a:cubicBezTo>
                <a:cubicBezTo>
                  <a:pt x="2227399" y="793723"/>
                  <a:pt x="3348532" y="532717"/>
                  <a:pt x="4061100" y="403007"/>
                </a:cubicBezTo>
                <a:cubicBezTo>
                  <a:pt x="4773668" y="273297"/>
                  <a:pt x="5551132" y="24305"/>
                  <a:pt x="5710073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6543674" y="3030428"/>
            <a:ext cx="3278899" cy="693212"/>
          </a:xfrm>
          <a:custGeom>
            <a:avLst/>
            <a:gdLst>
              <a:gd name="connsiteX0" fmla="*/ 0 w 3326524"/>
              <a:gd name="connsiteY0" fmla="*/ 0 h 586301"/>
              <a:gd name="connsiteX1" fmla="*/ 488731 w 3326524"/>
              <a:gd name="connsiteY1" fmla="*/ 346841 h 586301"/>
              <a:gd name="connsiteX2" fmla="*/ 851338 w 3326524"/>
              <a:gd name="connsiteY2" fmla="*/ 520262 h 586301"/>
              <a:gd name="connsiteX3" fmla="*/ 1403131 w 3326524"/>
              <a:gd name="connsiteY3" fmla="*/ 551793 h 586301"/>
              <a:gd name="connsiteX4" fmla="*/ 3326524 w 3326524"/>
              <a:gd name="connsiteY4" fmla="*/ 47296 h 586301"/>
              <a:gd name="connsiteX0" fmla="*/ 0 w 3336049"/>
              <a:gd name="connsiteY0" fmla="*/ 0 h 657739"/>
              <a:gd name="connsiteX1" fmla="*/ 498256 w 3336049"/>
              <a:gd name="connsiteY1" fmla="*/ 418279 h 657739"/>
              <a:gd name="connsiteX2" fmla="*/ 860863 w 3336049"/>
              <a:gd name="connsiteY2" fmla="*/ 591700 h 657739"/>
              <a:gd name="connsiteX3" fmla="*/ 1412656 w 3336049"/>
              <a:gd name="connsiteY3" fmla="*/ 623231 h 657739"/>
              <a:gd name="connsiteX4" fmla="*/ 3336049 w 3336049"/>
              <a:gd name="connsiteY4" fmla="*/ 118734 h 657739"/>
              <a:gd name="connsiteX0" fmla="*/ 0 w 3278899"/>
              <a:gd name="connsiteY0" fmla="*/ 35473 h 693212"/>
              <a:gd name="connsiteX1" fmla="*/ 498256 w 3278899"/>
              <a:gd name="connsiteY1" fmla="*/ 453752 h 693212"/>
              <a:gd name="connsiteX2" fmla="*/ 860863 w 3278899"/>
              <a:gd name="connsiteY2" fmla="*/ 627173 h 693212"/>
              <a:gd name="connsiteX3" fmla="*/ 1412656 w 3278899"/>
              <a:gd name="connsiteY3" fmla="*/ 658704 h 693212"/>
              <a:gd name="connsiteX4" fmla="*/ 3278899 w 3278899"/>
              <a:gd name="connsiteY4" fmla="*/ 1807 h 69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8899" h="693212">
                <a:moveTo>
                  <a:pt x="0" y="35473"/>
                </a:moveTo>
                <a:cubicBezTo>
                  <a:pt x="173420" y="165538"/>
                  <a:pt x="354779" y="355135"/>
                  <a:pt x="498256" y="453752"/>
                </a:cubicBezTo>
                <a:cubicBezTo>
                  <a:pt x="641733" y="552369"/>
                  <a:pt x="708463" y="593014"/>
                  <a:pt x="860863" y="627173"/>
                </a:cubicBezTo>
                <a:cubicBezTo>
                  <a:pt x="1013263" y="661332"/>
                  <a:pt x="1000125" y="737532"/>
                  <a:pt x="1412656" y="658704"/>
                </a:cubicBezTo>
                <a:cubicBezTo>
                  <a:pt x="1825187" y="579876"/>
                  <a:pt x="3045044" y="-37607"/>
                  <a:pt x="3278899" y="1807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Freeform 56"/>
          <p:cNvSpPr/>
          <p:nvPr/>
        </p:nvSpPr>
        <p:spPr>
          <a:xfrm>
            <a:off x="6164251" y="1941328"/>
            <a:ext cx="3379661" cy="358302"/>
          </a:xfrm>
          <a:custGeom>
            <a:avLst/>
            <a:gdLst>
              <a:gd name="connsiteX0" fmla="*/ 0 w 3358055"/>
              <a:gd name="connsiteY0" fmla="*/ 158655 h 158655"/>
              <a:gd name="connsiteX1" fmla="*/ 835572 w 3358055"/>
              <a:gd name="connsiteY1" fmla="*/ 16765 h 158655"/>
              <a:gd name="connsiteX2" fmla="*/ 2191407 w 3358055"/>
              <a:gd name="connsiteY2" fmla="*/ 16765 h 158655"/>
              <a:gd name="connsiteX3" fmla="*/ 3358055 w 3358055"/>
              <a:gd name="connsiteY3" fmla="*/ 142890 h 158655"/>
              <a:gd name="connsiteX0" fmla="*/ 0 w 3410442"/>
              <a:gd name="connsiteY0" fmla="*/ 62953 h 142377"/>
              <a:gd name="connsiteX1" fmla="*/ 887959 w 3410442"/>
              <a:gd name="connsiteY1" fmla="*/ 11551 h 142377"/>
              <a:gd name="connsiteX2" fmla="*/ 2243794 w 3410442"/>
              <a:gd name="connsiteY2" fmla="*/ 11551 h 142377"/>
              <a:gd name="connsiteX3" fmla="*/ 3410442 w 3410442"/>
              <a:gd name="connsiteY3" fmla="*/ 137676 h 142377"/>
              <a:gd name="connsiteX0" fmla="*/ 0 w 3431247"/>
              <a:gd name="connsiteY0" fmla="*/ 63446 h 138179"/>
              <a:gd name="connsiteX1" fmla="*/ 887959 w 3431247"/>
              <a:gd name="connsiteY1" fmla="*/ 12044 h 138179"/>
              <a:gd name="connsiteX2" fmla="*/ 2243794 w 3431247"/>
              <a:gd name="connsiteY2" fmla="*/ 12044 h 138179"/>
              <a:gd name="connsiteX3" fmla="*/ 3310921 w 3431247"/>
              <a:gd name="connsiteY3" fmla="*/ 21240 h 138179"/>
              <a:gd name="connsiteX4" fmla="*/ 3410442 w 3431247"/>
              <a:gd name="connsiteY4" fmla="*/ 138169 h 138179"/>
              <a:gd name="connsiteX0" fmla="*/ 0 w 3413076"/>
              <a:gd name="connsiteY0" fmla="*/ 63446 h 85803"/>
              <a:gd name="connsiteX1" fmla="*/ 887959 w 3413076"/>
              <a:gd name="connsiteY1" fmla="*/ 12044 h 85803"/>
              <a:gd name="connsiteX2" fmla="*/ 2243794 w 3413076"/>
              <a:gd name="connsiteY2" fmla="*/ 12044 h 85803"/>
              <a:gd name="connsiteX3" fmla="*/ 3310921 w 3413076"/>
              <a:gd name="connsiteY3" fmla="*/ 21240 h 85803"/>
              <a:gd name="connsiteX4" fmla="*/ 3367579 w 3413076"/>
              <a:gd name="connsiteY4" fmla="*/ 85782 h 85803"/>
              <a:gd name="connsiteX0" fmla="*/ 0 w 3367579"/>
              <a:gd name="connsiteY0" fmla="*/ 59285 h 81621"/>
              <a:gd name="connsiteX1" fmla="*/ 887959 w 3367579"/>
              <a:gd name="connsiteY1" fmla="*/ 7883 h 81621"/>
              <a:gd name="connsiteX2" fmla="*/ 2243794 w 3367579"/>
              <a:gd name="connsiteY2" fmla="*/ 7883 h 81621"/>
              <a:gd name="connsiteX3" fmla="*/ 3367579 w 3367579"/>
              <a:gd name="connsiteY3" fmla="*/ 81621 h 81621"/>
              <a:gd name="connsiteX0" fmla="*/ 0 w 3367579"/>
              <a:gd name="connsiteY0" fmla="*/ 59285 h 62571"/>
              <a:gd name="connsiteX1" fmla="*/ 887959 w 3367579"/>
              <a:gd name="connsiteY1" fmla="*/ 7883 h 62571"/>
              <a:gd name="connsiteX2" fmla="*/ 2243794 w 3367579"/>
              <a:gd name="connsiteY2" fmla="*/ 7883 h 62571"/>
              <a:gd name="connsiteX3" fmla="*/ 3367579 w 3367579"/>
              <a:gd name="connsiteY3" fmla="*/ 62571 h 62571"/>
              <a:gd name="connsiteX0" fmla="*/ 0 w 3367579"/>
              <a:gd name="connsiteY0" fmla="*/ 171478 h 174764"/>
              <a:gd name="connsiteX1" fmla="*/ 887959 w 3367579"/>
              <a:gd name="connsiteY1" fmla="*/ 120076 h 174764"/>
              <a:gd name="connsiteX2" fmla="*/ 2805769 w 3367579"/>
              <a:gd name="connsiteY2" fmla="*/ 1013 h 174764"/>
              <a:gd name="connsiteX3" fmla="*/ 3367579 w 3367579"/>
              <a:gd name="connsiteY3" fmla="*/ 174764 h 174764"/>
              <a:gd name="connsiteX0" fmla="*/ 0 w 3386629"/>
              <a:gd name="connsiteY0" fmla="*/ 171478 h 171478"/>
              <a:gd name="connsiteX1" fmla="*/ 887959 w 3386629"/>
              <a:gd name="connsiteY1" fmla="*/ 120076 h 171478"/>
              <a:gd name="connsiteX2" fmla="*/ 2805769 w 3386629"/>
              <a:gd name="connsiteY2" fmla="*/ 1013 h 171478"/>
              <a:gd name="connsiteX3" fmla="*/ 3386629 w 3386629"/>
              <a:gd name="connsiteY3" fmla="*/ 160476 h 171478"/>
              <a:gd name="connsiteX0" fmla="*/ 0 w 3386629"/>
              <a:gd name="connsiteY0" fmla="*/ 171478 h 171478"/>
              <a:gd name="connsiteX1" fmla="*/ 887959 w 3386629"/>
              <a:gd name="connsiteY1" fmla="*/ 120076 h 171478"/>
              <a:gd name="connsiteX2" fmla="*/ 2805769 w 3386629"/>
              <a:gd name="connsiteY2" fmla="*/ 1013 h 171478"/>
              <a:gd name="connsiteX3" fmla="*/ 3386629 w 3386629"/>
              <a:gd name="connsiteY3" fmla="*/ 160476 h 171478"/>
              <a:gd name="connsiteX0" fmla="*/ 0 w 3386629"/>
              <a:gd name="connsiteY0" fmla="*/ 171478 h 171478"/>
              <a:gd name="connsiteX1" fmla="*/ 887959 w 3386629"/>
              <a:gd name="connsiteY1" fmla="*/ 120076 h 171478"/>
              <a:gd name="connsiteX2" fmla="*/ 2805769 w 3386629"/>
              <a:gd name="connsiteY2" fmla="*/ 1013 h 171478"/>
              <a:gd name="connsiteX3" fmla="*/ 3386629 w 3386629"/>
              <a:gd name="connsiteY3" fmla="*/ 165238 h 171478"/>
              <a:gd name="connsiteX0" fmla="*/ 0 w 3386629"/>
              <a:gd name="connsiteY0" fmla="*/ 332389 h 332389"/>
              <a:gd name="connsiteX1" fmla="*/ 364084 w 3386629"/>
              <a:gd name="connsiteY1" fmla="*/ 0 h 332389"/>
              <a:gd name="connsiteX2" fmla="*/ 2805769 w 3386629"/>
              <a:gd name="connsiteY2" fmla="*/ 161924 h 332389"/>
              <a:gd name="connsiteX3" fmla="*/ 3386629 w 3386629"/>
              <a:gd name="connsiteY3" fmla="*/ 326149 h 332389"/>
              <a:gd name="connsiteX0" fmla="*/ 0 w 3386629"/>
              <a:gd name="connsiteY0" fmla="*/ 348120 h 348120"/>
              <a:gd name="connsiteX1" fmla="*/ 364084 w 3386629"/>
              <a:gd name="connsiteY1" fmla="*/ 15731 h 348120"/>
              <a:gd name="connsiteX2" fmla="*/ 2801007 w 3386629"/>
              <a:gd name="connsiteY2" fmla="*/ 58593 h 348120"/>
              <a:gd name="connsiteX3" fmla="*/ 3386629 w 3386629"/>
              <a:gd name="connsiteY3" fmla="*/ 341880 h 348120"/>
              <a:gd name="connsiteX0" fmla="*/ 35246 w 3198038"/>
              <a:gd name="connsiteY0" fmla="*/ 383760 h 383760"/>
              <a:gd name="connsiteX1" fmla="*/ 175493 w 3198038"/>
              <a:gd name="connsiteY1" fmla="*/ 18033 h 383760"/>
              <a:gd name="connsiteX2" fmla="*/ 2612416 w 3198038"/>
              <a:gd name="connsiteY2" fmla="*/ 60895 h 383760"/>
              <a:gd name="connsiteX3" fmla="*/ 3198038 w 3198038"/>
              <a:gd name="connsiteY3" fmla="*/ 344182 h 383760"/>
              <a:gd name="connsiteX0" fmla="*/ 114933 w 3277725"/>
              <a:gd name="connsiteY0" fmla="*/ 383760 h 383760"/>
              <a:gd name="connsiteX1" fmla="*/ 255180 w 3277725"/>
              <a:gd name="connsiteY1" fmla="*/ 18033 h 383760"/>
              <a:gd name="connsiteX2" fmla="*/ 2692103 w 3277725"/>
              <a:gd name="connsiteY2" fmla="*/ 60895 h 383760"/>
              <a:gd name="connsiteX3" fmla="*/ 3277725 w 3277725"/>
              <a:gd name="connsiteY3" fmla="*/ 344182 h 383760"/>
              <a:gd name="connsiteX0" fmla="*/ 40302 w 3407881"/>
              <a:gd name="connsiteY0" fmla="*/ 358302 h 358302"/>
              <a:gd name="connsiteX1" fmla="*/ 385336 w 3407881"/>
              <a:gd name="connsiteY1" fmla="*/ 16387 h 358302"/>
              <a:gd name="connsiteX2" fmla="*/ 2822259 w 3407881"/>
              <a:gd name="connsiteY2" fmla="*/ 59249 h 358302"/>
              <a:gd name="connsiteX3" fmla="*/ 3407881 w 3407881"/>
              <a:gd name="connsiteY3" fmla="*/ 342536 h 358302"/>
              <a:gd name="connsiteX0" fmla="*/ 40302 w 3379306"/>
              <a:gd name="connsiteY0" fmla="*/ 358302 h 358302"/>
              <a:gd name="connsiteX1" fmla="*/ 385336 w 3379306"/>
              <a:gd name="connsiteY1" fmla="*/ 16387 h 358302"/>
              <a:gd name="connsiteX2" fmla="*/ 2822259 w 3379306"/>
              <a:gd name="connsiteY2" fmla="*/ 59249 h 358302"/>
              <a:gd name="connsiteX3" fmla="*/ 3379306 w 3379306"/>
              <a:gd name="connsiteY3" fmla="*/ 356823 h 358302"/>
              <a:gd name="connsiteX0" fmla="*/ 40302 w 3379661"/>
              <a:gd name="connsiteY0" fmla="*/ 358302 h 358302"/>
              <a:gd name="connsiteX1" fmla="*/ 385336 w 3379661"/>
              <a:gd name="connsiteY1" fmla="*/ 16387 h 358302"/>
              <a:gd name="connsiteX2" fmla="*/ 2822259 w 3379661"/>
              <a:gd name="connsiteY2" fmla="*/ 59249 h 358302"/>
              <a:gd name="connsiteX3" fmla="*/ 3379306 w 3379661"/>
              <a:gd name="connsiteY3" fmla="*/ 356823 h 35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9661" h="358302">
                <a:moveTo>
                  <a:pt x="40302" y="358302"/>
                </a:moveTo>
                <a:cubicBezTo>
                  <a:pt x="-19804" y="146781"/>
                  <a:pt x="-78323" y="66229"/>
                  <a:pt x="385336" y="16387"/>
                </a:cubicBezTo>
                <a:cubicBezTo>
                  <a:pt x="848995" y="-33455"/>
                  <a:pt x="2009951" y="44962"/>
                  <a:pt x="2822259" y="59249"/>
                </a:cubicBezTo>
                <a:cubicBezTo>
                  <a:pt x="3235529" y="71539"/>
                  <a:pt x="3388071" y="160486"/>
                  <a:pt x="3379306" y="356823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7528855" y="2327542"/>
            <a:ext cx="1925200" cy="953923"/>
          </a:xfrm>
          <a:custGeom>
            <a:avLst/>
            <a:gdLst>
              <a:gd name="connsiteX0" fmla="*/ 0 w 1891862"/>
              <a:gd name="connsiteY0" fmla="*/ 589893 h 846004"/>
              <a:gd name="connsiteX1" fmla="*/ 268014 w 1891862"/>
              <a:gd name="connsiteY1" fmla="*/ 842142 h 846004"/>
              <a:gd name="connsiteX2" fmla="*/ 1024759 w 1891862"/>
              <a:gd name="connsiteY2" fmla="*/ 700252 h 846004"/>
              <a:gd name="connsiteX3" fmla="*/ 1560786 w 1891862"/>
              <a:gd name="connsiteY3" fmla="*/ 164224 h 846004"/>
              <a:gd name="connsiteX4" fmla="*/ 1891862 w 1891862"/>
              <a:gd name="connsiteY4" fmla="*/ 38100 h 846004"/>
              <a:gd name="connsiteX0" fmla="*/ 0 w 1925200"/>
              <a:gd name="connsiteY0" fmla="*/ 623230 h 844380"/>
              <a:gd name="connsiteX1" fmla="*/ 301352 w 1925200"/>
              <a:gd name="connsiteY1" fmla="*/ 842142 h 844380"/>
              <a:gd name="connsiteX2" fmla="*/ 1058097 w 1925200"/>
              <a:gd name="connsiteY2" fmla="*/ 700252 h 844380"/>
              <a:gd name="connsiteX3" fmla="*/ 1594124 w 1925200"/>
              <a:gd name="connsiteY3" fmla="*/ 164224 h 844380"/>
              <a:gd name="connsiteX4" fmla="*/ 1925200 w 1925200"/>
              <a:gd name="connsiteY4" fmla="*/ 38100 h 844380"/>
              <a:gd name="connsiteX0" fmla="*/ 0 w 1925200"/>
              <a:gd name="connsiteY0" fmla="*/ 732773 h 953923"/>
              <a:gd name="connsiteX1" fmla="*/ 301352 w 1925200"/>
              <a:gd name="connsiteY1" fmla="*/ 951685 h 953923"/>
              <a:gd name="connsiteX2" fmla="*/ 1058097 w 1925200"/>
              <a:gd name="connsiteY2" fmla="*/ 809795 h 953923"/>
              <a:gd name="connsiteX3" fmla="*/ 1594124 w 1925200"/>
              <a:gd name="connsiteY3" fmla="*/ 273767 h 953923"/>
              <a:gd name="connsiteX4" fmla="*/ 1925200 w 1925200"/>
              <a:gd name="connsiteY4" fmla="*/ 23818 h 953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5200" h="953923">
                <a:moveTo>
                  <a:pt x="0" y="732773"/>
                </a:moveTo>
                <a:cubicBezTo>
                  <a:pt x="48610" y="849701"/>
                  <a:pt x="125003" y="938848"/>
                  <a:pt x="301352" y="951685"/>
                </a:cubicBezTo>
                <a:cubicBezTo>
                  <a:pt x="477701" y="964522"/>
                  <a:pt x="842635" y="922781"/>
                  <a:pt x="1058097" y="809795"/>
                </a:cubicBezTo>
                <a:cubicBezTo>
                  <a:pt x="1273559" y="696809"/>
                  <a:pt x="1449607" y="384126"/>
                  <a:pt x="1594124" y="273767"/>
                </a:cubicBezTo>
                <a:cubicBezTo>
                  <a:pt x="1738641" y="163408"/>
                  <a:pt x="1864766" y="-76030"/>
                  <a:pt x="1925200" y="23818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832788" y="5826226"/>
                <a:ext cx="970120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Claim.</a:t>
                </a:r>
                <a:r>
                  <a:rPr lang="en-US" sz="2800" dirty="0"/>
                  <a:t> There is a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/>
                      </a:rPr>
                      <m:t>𝑘</m:t>
                    </m:r>
                  </m:oMath>
                </a14:m>
                <a:r>
                  <a:rPr lang="en-US" sz="2800" dirty="0"/>
                  <a:t>-independent set in this graph if and only if there is a satisfying assignment</a:t>
                </a: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788" y="5826226"/>
                <a:ext cx="9701204" cy="954107"/>
              </a:xfrm>
              <a:prstGeom prst="rect">
                <a:avLst/>
              </a:prstGeom>
              <a:blipFill>
                <a:blip r:embed="rId18"/>
                <a:stretch>
                  <a:fillRect l="-1320"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832788" y="5248684"/>
                <a:ext cx="61145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𝑘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/>
                  <a:t> number of clauses</a:t>
                </a:r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788" y="5248684"/>
                <a:ext cx="6114550" cy="461665"/>
              </a:xfrm>
              <a:prstGeom prst="rect">
                <a:avLst/>
              </a:prstGeom>
              <a:blipFill>
                <a:blip r:embed="rId19"/>
                <a:stretch>
                  <a:fillRect l="-1595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490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7" grpId="0" animBg="1"/>
      <p:bldP spid="18" grpId="0" animBg="1"/>
      <p:bldP spid="19" grpId="0" animBg="1"/>
      <p:bldP spid="23" grpId="0" animBg="1"/>
      <p:bldP spid="24" grpId="0" animBg="1"/>
      <p:bldP spid="25" grpId="0" animBg="1"/>
      <p:bldP spid="29" grpId="0" animBg="1"/>
      <p:bldP spid="30" grpId="0" animBg="1"/>
      <p:bldP spid="31" grpId="0" animBg="1"/>
      <p:bldP spid="35" grpId="0" animBg="1"/>
      <p:bldP spid="36" grpId="0" animBg="1"/>
      <p:bldP spid="37" grpId="0" animBg="1"/>
      <p:bldP spid="41" grpId="0"/>
      <p:bldP spid="42" grpId="0"/>
      <p:bldP spid="43" grpId="0" animBg="1"/>
      <p:bldP spid="44" grpId="0" animBg="1"/>
      <p:bldP spid="46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7" grpId="0" animBg="1"/>
      <p:bldP spid="58" grpId="0" animBg="1"/>
      <p:bldP spid="59" grpId="0"/>
      <p:bldP spid="6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3-SAT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-Independent Set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23869" y="1446435"/>
                <a:ext cx="8544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∧(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869" y="1446435"/>
                <a:ext cx="8544262" cy="461665"/>
              </a:xfrm>
              <a:prstGeom prst="rect">
                <a:avLst/>
              </a:prstGeom>
              <a:blipFill>
                <a:blip r:embed="rId3"/>
                <a:stretch>
                  <a:fillRect r="-2140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322786" y="2299138"/>
                <a:ext cx="228600" cy="2286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786" y="2299138"/>
                <a:ext cx="228600" cy="228600"/>
              </a:xfrm>
              <a:prstGeom prst="rect">
                <a:avLst/>
              </a:prstGeom>
              <a:blipFill>
                <a:blip r:embed="rId4"/>
                <a:stretch>
                  <a:fillRect l="-15789" b="-78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667000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828365"/>
                <a:ext cx="228600" cy="228600"/>
              </a:xfrm>
              <a:prstGeom prst="rect">
                <a:avLst/>
              </a:prstGeom>
              <a:blipFill>
                <a:blip r:embed="rId5"/>
                <a:stretch>
                  <a:fillRect l="-25641" b="-384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981200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2828365"/>
                <a:ext cx="228600" cy="228600"/>
              </a:xfrm>
              <a:prstGeom prst="rect">
                <a:avLst/>
              </a:prstGeom>
              <a:blipFill>
                <a:blip r:embed="rId6"/>
                <a:stretch>
                  <a:fillRect l="-10000" b="-769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>
            <a:stCxn id="8" idx="3"/>
            <a:endCxn id="7" idx="1"/>
          </p:cNvCxnSpPr>
          <p:nvPr/>
        </p:nvCxnSpPr>
        <p:spPr>
          <a:xfrm>
            <a:off x="2209800" y="2942665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3"/>
            <a:endCxn id="7" idx="0"/>
          </p:cNvCxnSpPr>
          <p:nvPr/>
        </p:nvCxnSpPr>
        <p:spPr>
          <a:xfrm>
            <a:off x="2551386" y="2413438"/>
            <a:ext cx="229914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1"/>
            <a:endCxn id="8" idx="0"/>
          </p:cNvCxnSpPr>
          <p:nvPr/>
        </p:nvCxnSpPr>
        <p:spPr>
          <a:xfrm flipH="1">
            <a:off x="2095500" y="2413438"/>
            <a:ext cx="227286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303986" y="2299138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986" y="2299138"/>
                <a:ext cx="228600" cy="228600"/>
              </a:xfrm>
              <a:prstGeom prst="rect">
                <a:avLst/>
              </a:prstGeom>
              <a:blipFill>
                <a:blip r:embed="rId7"/>
                <a:stretch>
                  <a:fillRect l="-12500" b="-5000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648200" y="2828365"/>
                <a:ext cx="228600" cy="2286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828365"/>
                <a:ext cx="228600" cy="228600"/>
              </a:xfrm>
              <a:prstGeom prst="rect">
                <a:avLst/>
              </a:prstGeom>
              <a:blipFill>
                <a:blip r:embed="rId8"/>
                <a:stretch>
                  <a:fillRect l="-29730" r="-2703" b="-432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962400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828365"/>
                <a:ext cx="228600" cy="228600"/>
              </a:xfrm>
              <a:prstGeom prst="rect">
                <a:avLst/>
              </a:prstGeom>
              <a:blipFill>
                <a:blip r:embed="rId9"/>
                <a:stretch>
                  <a:fillRect l="-22500" b="-384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>
            <a:stCxn id="19" idx="3"/>
            <a:endCxn id="18" idx="1"/>
          </p:cNvCxnSpPr>
          <p:nvPr/>
        </p:nvCxnSpPr>
        <p:spPr>
          <a:xfrm>
            <a:off x="4191000" y="2942665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7" idx="3"/>
            <a:endCxn id="18" idx="0"/>
          </p:cNvCxnSpPr>
          <p:nvPr/>
        </p:nvCxnSpPr>
        <p:spPr>
          <a:xfrm>
            <a:off x="4532586" y="2413438"/>
            <a:ext cx="229914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1"/>
            <a:endCxn id="19" idx="0"/>
          </p:cNvCxnSpPr>
          <p:nvPr/>
        </p:nvCxnSpPr>
        <p:spPr>
          <a:xfrm flipH="1">
            <a:off x="4076700" y="2413438"/>
            <a:ext cx="227286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100931" y="2299138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931" y="2299138"/>
                <a:ext cx="228600" cy="228600"/>
              </a:xfrm>
              <a:prstGeom prst="rect">
                <a:avLst/>
              </a:prstGeom>
              <a:blipFill>
                <a:blip r:embed="rId10"/>
                <a:stretch>
                  <a:fillRect l="-15385" b="-5000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445145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145" y="2828365"/>
                <a:ext cx="228600" cy="228600"/>
              </a:xfrm>
              <a:prstGeom prst="rect">
                <a:avLst/>
              </a:prstGeom>
              <a:blipFill>
                <a:blip r:embed="rId11"/>
                <a:stretch>
                  <a:fillRect l="-22500" b="-384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5759345" y="2828365"/>
                <a:ext cx="228600" cy="2286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345" y="2828365"/>
                <a:ext cx="228600" cy="228600"/>
              </a:xfrm>
              <a:prstGeom prst="rect">
                <a:avLst/>
              </a:prstGeom>
              <a:blipFill>
                <a:blip r:embed="rId12"/>
                <a:stretch>
                  <a:fillRect l="-13514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>
            <a:stCxn id="25" idx="3"/>
            <a:endCxn id="24" idx="1"/>
          </p:cNvCxnSpPr>
          <p:nvPr/>
        </p:nvCxnSpPr>
        <p:spPr>
          <a:xfrm>
            <a:off x="5987945" y="2942665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3" idx="3"/>
            <a:endCxn id="24" idx="0"/>
          </p:cNvCxnSpPr>
          <p:nvPr/>
        </p:nvCxnSpPr>
        <p:spPr>
          <a:xfrm>
            <a:off x="6329531" y="2413438"/>
            <a:ext cx="229914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3" idx="1"/>
            <a:endCxn id="25" idx="0"/>
          </p:cNvCxnSpPr>
          <p:nvPr/>
        </p:nvCxnSpPr>
        <p:spPr>
          <a:xfrm flipH="1">
            <a:off x="5873645" y="2413438"/>
            <a:ext cx="227286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7771086" y="2299138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1086" y="2299138"/>
                <a:ext cx="228600" cy="228600"/>
              </a:xfrm>
              <a:prstGeom prst="rect">
                <a:avLst/>
              </a:prstGeom>
              <a:blipFill>
                <a:blip r:embed="rId13"/>
                <a:stretch>
                  <a:fillRect l="-10256" b="-5000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8115300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00" y="2828365"/>
                <a:ext cx="228600" cy="228600"/>
              </a:xfrm>
              <a:prstGeom prst="rect">
                <a:avLst/>
              </a:prstGeom>
              <a:blipFill>
                <a:blip r:embed="rId14"/>
                <a:stretch>
                  <a:fillRect l="-12500" b="-769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7429500" y="2828365"/>
                <a:ext cx="228600" cy="2286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500" y="2828365"/>
                <a:ext cx="228600" cy="228600"/>
              </a:xfrm>
              <a:prstGeom prst="rect">
                <a:avLst/>
              </a:prstGeom>
              <a:blipFill>
                <a:blip r:embed="rId15"/>
                <a:stretch>
                  <a:fillRect l="-18919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>
            <a:stCxn id="31" idx="3"/>
            <a:endCxn id="30" idx="1"/>
          </p:cNvCxnSpPr>
          <p:nvPr/>
        </p:nvCxnSpPr>
        <p:spPr>
          <a:xfrm>
            <a:off x="7658100" y="2942665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9" idx="3"/>
            <a:endCxn id="30" idx="0"/>
          </p:cNvCxnSpPr>
          <p:nvPr/>
        </p:nvCxnSpPr>
        <p:spPr>
          <a:xfrm>
            <a:off x="7999686" y="2413438"/>
            <a:ext cx="229914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1"/>
            <a:endCxn id="31" idx="0"/>
          </p:cNvCxnSpPr>
          <p:nvPr/>
        </p:nvCxnSpPr>
        <p:spPr>
          <a:xfrm flipH="1">
            <a:off x="7543800" y="2413438"/>
            <a:ext cx="227286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9447486" y="2299138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7486" y="2299138"/>
                <a:ext cx="228600" cy="228600"/>
              </a:xfrm>
              <a:prstGeom prst="rect">
                <a:avLst/>
              </a:prstGeom>
              <a:blipFill>
                <a:blip r:embed="rId16"/>
                <a:stretch>
                  <a:fillRect l="-15385" b="-5000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9791700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700" y="2828365"/>
                <a:ext cx="228600" cy="228600"/>
              </a:xfrm>
              <a:prstGeom prst="rect">
                <a:avLst/>
              </a:prstGeom>
              <a:blipFill>
                <a:blip r:embed="rId17"/>
                <a:stretch>
                  <a:fillRect l="-22500" b="-384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9105900" y="2828365"/>
                <a:ext cx="228600" cy="2286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900" y="2828365"/>
                <a:ext cx="228600" cy="228600"/>
              </a:xfrm>
              <a:prstGeom prst="rect">
                <a:avLst/>
              </a:prstGeom>
              <a:blipFill>
                <a:blip r:embed="rId18"/>
                <a:stretch>
                  <a:fillRect l="-13514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/>
          <p:cNvCxnSpPr>
            <a:stCxn id="37" idx="3"/>
            <a:endCxn id="36" idx="1"/>
          </p:cNvCxnSpPr>
          <p:nvPr/>
        </p:nvCxnSpPr>
        <p:spPr>
          <a:xfrm>
            <a:off x="9334500" y="2942665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5" idx="3"/>
            <a:endCxn id="36" idx="0"/>
          </p:cNvCxnSpPr>
          <p:nvPr/>
        </p:nvCxnSpPr>
        <p:spPr>
          <a:xfrm>
            <a:off x="9676086" y="2413438"/>
            <a:ext cx="229914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5" idx="1"/>
            <a:endCxn id="37" idx="0"/>
          </p:cNvCxnSpPr>
          <p:nvPr/>
        </p:nvCxnSpPr>
        <p:spPr>
          <a:xfrm flipH="1">
            <a:off x="9220200" y="2413438"/>
            <a:ext cx="227286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835779" y="4195429"/>
                <a:ext cx="1100570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Suppose there is 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-independent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in this graph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By construction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, at most one node from each triangle is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Since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and there are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triangles, each triangle contributes one node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a variable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is selected in one triangle, then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 is never selected in another triangle (since each variable is connected to its negation)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There are no contradicting assignments, so can set variable chosen in each triangle to “true”; satisfying assignment by construction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79" y="4195429"/>
                <a:ext cx="11005702" cy="2677656"/>
              </a:xfrm>
              <a:prstGeom prst="rect">
                <a:avLst/>
              </a:prstGeom>
              <a:blipFill>
                <a:blip r:embed="rId19"/>
                <a:stretch>
                  <a:fillRect l="-831" t="-1822" b="-4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Freeform 42"/>
          <p:cNvSpPr/>
          <p:nvPr/>
        </p:nvSpPr>
        <p:spPr>
          <a:xfrm>
            <a:off x="2420828" y="2055164"/>
            <a:ext cx="6223659" cy="909084"/>
          </a:xfrm>
          <a:custGeom>
            <a:avLst/>
            <a:gdLst>
              <a:gd name="connsiteX0" fmla="*/ 0 w 6184712"/>
              <a:gd name="connsiteY0" fmla="*/ 435790 h 861459"/>
              <a:gd name="connsiteX1" fmla="*/ 331075 w 6184712"/>
              <a:gd name="connsiteY1" fmla="*/ 136245 h 861459"/>
              <a:gd name="connsiteX2" fmla="*/ 1213944 w 6184712"/>
              <a:gd name="connsiteY2" fmla="*/ 41652 h 861459"/>
              <a:gd name="connsiteX3" fmla="*/ 5817475 w 6184712"/>
              <a:gd name="connsiteY3" fmla="*/ 73183 h 861459"/>
              <a:gd name="connsiteX4" fmla="*/ 5896303 w 6184712"/>
              <a:gd name="connsiteY4" fmla="*/ 861459 h 861459"/>
              <a:gd name="connsiteX0" fmla="*/ 0 w 6218049"/>
              <a:gd name="connsiteY0" fmla="*/ 259578 h 861459"/>
              <a:gd name="connsiteX1" fmla="*/ 364412 w 6218049"/>
              <a:gd name="connsiteY1" fmla="*/ 136245 h 861459"/>
              <a:gd name="connsiteX2" fmla="*/ 1247281 w 6218049"/>
              <a:gd name="connsiteY2" fmla="*/ 41652 h 861459"/>
              <a:gd name="connsiteX3" fmla="*/ 5850812 w 6218049"/>
              <a:gd name="connsiteY3" fmla="*/ 73183 h 861459"/>
              <a:gd name="connsiteX4" fmla="*/ 5929640 w 6218049"/>
              <a:gd name="connsiteY4" fmla="*/ 861459 h 861459"/>
              <a:gd name="connsiteX0" fmla="*/ 0 w 6223659"/>
              <a:gd name="connsiteY0" fmla="*/ 259578 h 909084"/>
              <a:gd name="connsiteX1" fmla="*/ 364412 w 6223659"/>
              <a:gd name="connsiteY1" fmla="*/ 136245 h 909084"/>
              <a:gd name="connsiteX2" fmla="*/ 1247281 w 6223659"/>
              <a:gd name="connsiteY2" fmla="*/ 41652 h 909084"/>
              <a:gd name="connsiteX3" fmla="*/ 5850812 w 6223659"/>
              <a:gd name="connsiteY3" fmla="*/ 73183 h 909084"/>
              <a:gd name="connsiteX4" fmla="*/ 5948690 w 6223659"/>
              <a:gd name="connsiteY4" fmla="*/ 909084 h 909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659" h="909084">
                <a:moveTo>
                  <a:pt x="0" y="259578"/>
                </a:moveTo>
                <a:cubicBezTo>
                  <a:pt x="64375" y="142650"/>
                  <a:pt x="156532" y="172566"/>
                  <a:pt x="364412" y="136245"/>
                </a:cubicBezTo>
                <a:cubicBezTo>
                  <a:pt x="572292" y="99924"/>
                  <a:pt x="1247281" y="41652"/>
                  <a:pt x="1247281" y="41652"/>
                </a:cubicBezTo>
                <a:cubicBezTo>
                  <a:pt x="2161681" y="31142"/>
                  <a:pt x="5070419" y="-63451"/>
                  <a:pt x="5850812" y="73183"/>
                </a:cubicBezTo>
                <a:cubicBezTo>
                  <a:pt x="6631205" y="209817"/>
                  <a:pt x="5943435" y="761939"/>
                  <a:pt x="5948690" y="909084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4410568" y="2142229"/>
            <a:ext cx="4098648" cy="786381"/>
          </a:xfrm>
          <a:custGeom>
            <a:avLst/>
            <a:gdLst>
              <a:gd name="connsiteX0" fmla="*/ 0 w 4077198"/>
              <a:gd name="connsiteY0" fmla="*/ 192230 h 649430"/>
              <a:gd name="connsiteX1" fmla="*/ 599090 w 4077198"/>
              <a:gd name="connsiteY1" fmla="*/ 34574 h 649430"/>
              <a:gd name="connsiteX2" fmla="*/ 3279228 w 4077198"/>
              <a:gd name="connsiteY2" fmla="*/ 18809 h 649430"/>
              <a:gd name="connsiteX3" fmla="*/ 4035973 w 4077198"/>
              <a:gd name="connsiteY3" fmla="*/ 255292 h 649430"/>
              <a:gd name="connsiteX4" fmla="*/ 3909848 w 4077198"/>
              <a:gd name="connsiteY4" fmla="*/ 649430 h 649430"/>
              <a:gd name="connsiteX0" fmla="*/ 0 w 4091485"/>
              <a:gd name="connsiteY0" fmla="*/ 162493 h 648268"/>
              <a:gd name="connsiteX1" fmla="*/ 613377 w 4091485"/>
              <a:gd name="connsiteY1" fmla="*/ 33412 h 648268"/>
              <a:gd name="connsiteX2" fmla="*/ 3293515 w 4091485"/>
              <a:gd name="connsiteY2" fmla="*/ 17647 h 648268"/>
              <a:gd name="connsiteX3" fmla="*/ 4050260 w 4091485"/>
              <a:gd name="connsiteY3" fmla="*/ 254130 h 648268"/>
              <a:gd name="connsiteX4" fmla="*/ 3924135 w 4091485"/>
              <a:gd name="connsiteY4" fmla="*/ 648268 h 648268"/>
              <a:gd name="connsiteX0" fmla="*/ 0 w 4098648"/>
              <a:gd name="connsiteY0" fmla="*/ 162493 h 786381"/>
              <a:gd name="connsiteX1" fmla="*/ 613377 w 4098648"/>
              <a:gd name="connsiteY1" fmla="*/ 33412 h 786381"/>
              <a:gd name="connsiteX2" fmla="*/ 3293515 w 4098648"/>
              <a:gd name="connsiteY2" fmla="*/ 17647 h 786381"/>
              <a:gd name="connsiteX3" fmla="*/ 4050260 w 4098648"/>
              <a:gd name="connsiteY3" fmla="*/ 254130 h 786381"/>
              <a:gd name="connsiteX4" fmla="*/ 3957473 w 4098648"/>
              <a:gd name="connsiteY4" fmla="*/ 786381 h 786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8648" h="786381">
                <a:moveTo>
                  <a:pt x="0" y="162493"/>
                </a:moveTo>
                <a:cubicBezTo>
                  <a:pt x="26276" y="98116"/>
                  <a:pt x="64458" y="57553"/>
                  <a:pt x="613377" y="33412"/>
                </a:cubicBezTo>
                <a:cubicBezTo>
                  <a:pt x="1162296" y="9271"/>
                  <a:pt x="2720701" y="-19139"/>
                  <a:pt x="3293515" y="17647"/>
                </a:cubicBezTo>
                <a:cubicBezTo>
                  <a:pt x="3866329" y="54433"/>
                  <a:pt x="3945157" y="149027"/>
                  <a:pt x="4050260" y="254130"/>
                </a:cubicBezTo>
                <a:cubicBezTo>
                  <a:pt x="4155363" y="359233"/>
                  <a:pt x="4073087" y="641863"/>
                  <a:pt x="3957473" y="786381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2073986" y="3059003"/>
            <a:ext cx="3806509" cy="615290"/>
          </a:xfrm>
          <a:custGeom>
            <a:avLst/>
            <a:gdLst>
              <a:gd name="connsiteX0" fmla="*/ 0 w 3768764"/>
              <a:gd name="connsiteY0" fmla="*/ 85741 h 543868"/>
              <a:gd name="connsiteX1" fmla="*/ 110359 w 3768764"/>
              <a:gd name="connsiteY1" fmla="*/ 306458 h 543868"/>
              <a:gd name="connsiteX2" fmla="*/ 536028 w 3768764"/>
              <a:gd name="connsiteY2" fmla="*/ 432582 h 543868"/>
              <a:gd name="connsiteX3" fmla="*/ 1970690 w 3768764"/>
              <a:gd name="connsiteY3" fmla="*/ 542941 h 543868"/>
              <a:gd name="connsiteX4" fmla="*/ 3389586 w 3768764"/>
              <a:gd name="connsiteY4" fmla="*/ 369520 h 543868"/>
              <a:gd name="connsiteX5" fmla="*/ 3752193 w 3768764"/>
              <a:gd name="connsiteY5" fmla="*/ 22678 h 543868"/>
              <a:gd name="connsiteX0" fmla="*/ 0 w 3802102"/>
              <a:gd name="connsiteY0" fmla="*/ 0 h 615290"/>
              <a:gd name="connsiteX1" fmla="*/ 143697 w 3802102"/>
              <a:gd name="connsiteY1" fmla="*/ 377880 h 615290"/>
              <a:gd name="connsiteX2" fmla="*/ 569366 w 3802102"/>
              <a:gd name="connsiteY2" fmla="*/ 504004 h 615290"/>
              <a:gd name="connsiteX3" fmla="*/ 2004028 w 3802102"/>
              <a:gd name="connsiteY3" fmla="*/ 614363 h 615290"/>
              <a:gd name="connsiteX4" fmla="*/ 3422924 w 3802102"/>
              <a:gd name="connsiteY4" fmla="*/ 440942 h 615290"/>
              <a:gd name="connsiteX5" fmla="*/ 3785531 w 3802102"/>
              <a:gd name="connsiteY5" fmla="*/ 94100 h 615290"/>
              <a:gd name="connsiteX0" fmla="*/ 0 w 3788966"/>
              <a:gd name="connsiteY0" fmla="*/ 10787 h 626077"/>
              <a:gd name="connsiteX1" fmla="*/ 143697 w 3788966"/>
              <a:gd name="connsiteY1" fmla="*/ 388667 h 626077"/>
              <a:gd name="connsiteX2" fmla="*/ 569366 w 3788966"/>
              <a:gd name="connsiteY2" fmla="*/ 514791 h 626077"/>
              <a:gd name="connsiteX3" fmla="*/ 2004028 w 3788966"/>
              <a:gd name="connsiteY3" fmla="*/ 625150 h 626077"/>
              <a:gd name="connsiteX4" fmla="*/ 3422924 w 3788966"/>
              <a:gd name="connsiteY4" fmla="*/ 451729 h 626077"/>
              <a:gd name="connsiteX5" fmla="*/ 3771243 w 3788966"/>
              <a:gd name="connsiteY5" fmla="*/ 19162 h 626077"/>
              <a:gd name="connsiteX0" fmla="*/ 0 w 3806509"/>
              <a:gd name="connsiteY0" fmla="*/ 0 h 615290"/>
              <a:gd name="connsiteX1" fmla="*/ 143697 w 3806509"/>
              <a:gd name="connsiteY1" fmla="*/ 377880 h 615290"/>
              <a:gd name="connsiteX2" fmla="*/ 569366 w 3806509"/>
              <a:gd name="connsiteY2" fmla="*/ 504004 h 615290"/>
              <a:gd name="connsiteX3" fmla="*/ 2004028 w 3806509"/>
              <a:gd name="connsiteY3" fmla="*/ 614363 h 615290"/>
              <a:gd name="connsiteX4" fmla="*/ 3422924 w 3806509"/>
              <a:gd name="connsiteY4" fmla="*/ 440942 h 615290"/>
              <a:gd name="connsiteX5" fmla="*/ 3790293 w 3806509"/>
              <a:gd name="connsiteY5" fmla="*/ 36950 h 615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06509" h="615290">
                <a:moveTo>
                  <a:pt x="0" y="0"/>
                </a:moveTo>
                <a:cubicBezTo>
                  <a:pt x="10510" y="81455"/>
                  <a:pt x="48803" y="293879"/>
                  <a:pt x="143697" y="377880"/>
                </a:cubicBezTo>
                <a:cubicBezTo>
                  <a:pt x="238591" y="461881"/>
                  <a:pt x="259311" y="464590"/>
                  <a:pt x="569366" y="504004"/>
                </a:cubicBezTo>
                <a:cubicBezTo>
                  <a:pt x="879421" y="543418"/>
                  <a:pt x="1528435" y="624873"/>
                  <a:pt x="2004028" y="614363"/>
                </a:cubicBezTo>
                <a:cubicBezTo>
                  <a:pt x="2479621" y="603853"/>
                  <a:pt x="3126007" y="527653"/>
                  <a:pt x="3422924" y="440942"/>
                </a:cubicBezTo>
                <a:cubicBezTo>
                  <a:pt x="3719841" y="354231"/>
                  <a:pt x="3855983" y="-81291"/>
                  <a:pt x="3790293" y="3695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reeform 47"/>
          <p:cNvSpPr/>
          <p:nvPr/>
        </p:nvSpPr>
        <p:spPr>
          <a:xfrm>
            <a:off x="2067748" y="3052434"/>
            <a:ext cx="7135537" cy="1121087"/>
          </a:xfrm>
          <a:custGeom>
            <a:avLst/>
            <a:gdLst>
              <a:gd name="connsiteX0" fmla="*/ 0 w 7126013"/>
              <a:gd name="connsiteY0" fmla="*/ 126125 h 1051950"/>
              <a:gd name="connsiteX1" fmla="*/ 173420 w 7126013"/>
              <a:gd name="connsiteY1" fmla="*/ 677918 h 1051950"/>
              <a:gd name="connsiteX2" fmla="*/ 772510 w 7126013"/>
              <a:gd name="connsiteY2" fmla="*/ 867104 h 1051950"/>
              <a:gd name="connsiteX3" fmla="*/ 1671144 w 7126013"/>
              <a:gd name="connsiteY3" fmla="*/ 945931 h 1051950"/>
              <a:gd name="connsiteX4" fmla="*/ 3878317 w 7126013"/>
              <a:gd name="connsiteY4" fmla="*/ 1040525 h 1051950"/>
              <a:gd name="connsiteX5" fmla="*/ 6432331 w 7126013"/>
              <a:gd name="connsiteY5" fmla="*/ 662152 h 1051950"/>
              <a:gd name="connsiteX6" fmla="*/ 7126013 w 7126013"/>
              <a:gd name="connsiteY6" fmla="*/ 0 h 1051950"/>
              <a:gd name="connsiteX0" fmla="*/ 0 w 7149825"/>
              <a:gd name="connsiteY0" fmla="*/ 0 h 1121087"/>
              <a:gd name="connsiteX1" fmla="*/ 197232 w 7149825"/>
              <a:gd name="connsiteY1" fmla="*/ 747055 h 1121087"/>
              <a:gd name="connsiteX2" fmla="*/ 796322 w 7149825"/>
              <a:gd name="connsiteY2" fmla="*/ 936241 h 1121087"/>
              <a:gd name="connsiteX3" fmla="*/ 1694956 w 7149825"/>
              <a:gd name="connsiteY3" fmla="*/ 1015068 h 1121087"/>
              <a:gd name="connsiteX4" fmla="*/ 3902129 w 7149825"/>
              <a:gd name="connsiteY4" fmla="*/ 1109662 h 1121087"/>
              <a:gd name="connsiteX5" fmla="*/ 6456143 w 7149825"/>
              <a:gd name="connsiteY5" fmla="*/ 731289 h 1121087"/>
              <a:gd name="connsiteX6" fmla="*/ 7149825 w 7149825"/>
              <a:gd name="connsiteY6" fmla="*/ 69137 h 1121087"/>
              <a:gd name="connsiteX0" fmla="*/ 0 w 7135537"/>
              <a:gd name="connsiteY0" fmla="*/ 0 h 1121087"/>
              <a:gd name="connsiteX1" fmla="*/ 197232 w 7135537"/>
              <a:gd name="connsiteY1" fmla="*/ 747055 h 1121087"/>
              <a:gd name="connsiteX2" fmla="*/ 796322 w 7135537"/>
              <a:gd name="connsiteY2" fmla="*/ 936241 h 1121087"/>
              <a:gd name="connsiteX3" fmla="*/ 1694956 w 7135537"/>
              <a:gd name="connsiteY3" fmla="*/ 1015068 h 1121087"/>
              <a:gd name="connsiteX4" fmla="*/ 3902129 w 7135537"/>
              <a:gd name="connsiteY4" fmla="*/ 1109662 h 1121087"/>
              <a:gd name="connsiteX5" fmla="*/ 6456143 w 7135537"/>
              <a:gd name="connsiteY5" fmla="*/ 731289 h 1121087"/>
              <a:gd name="connsiteX6" fmla="*/ 7135537 w 7135537"/>
              <a:gd name="connsiteY6" fmla="*/ 16750 h 1121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35537" h="1121087">
                <a:moveTo>
                  <a:pt x="0" y="0"/>
                </a:moveTo>
                <a:cubicBezTo>
                  <a:pt x="22334" y="214148"/>
                  <a:pt x="64512" y="591015"/>
                  <a:pt x="197232" y="747055"/>
                </a:cubicBezTo>
                <a:cubicBezTo>
                  <a:pt x="329952" y="903095"/>
                  <a:pt x="546701" y="891572"/>
                  <a:pt x="796322" y="936241"/>
                </a:cubicBezTo>
                <a:cubicBezTo>
                  <a:pt x="1045943" y="980910"/>
                  <a:pt x="1177322" y="986165"/>
                  <a:pt x="1694956" y="1015068"/>
                </a:cubicBezTo>
                <a:cubicBezTo>
                  <a:pt x="2212590" y="1043971"/>
                  <a:pt x="3108598" y="1156958"/>
                  <a:pt x="3902129" y="1109662"/>
                </a:cubicBezTo>
                <a:cubicBezTo>
                  <a:pt x="4695660" y="1062366"/>
                  <a:pt x="5914860" y="904710"/>
                  <a:pt x="6456143" y="731289"/>
                </a:cubicBezTo>
                <a:cubicBezTo>
                  <a:pt x="6997426" y="557868"/>
                  <a:pt x="7030434" y="85067"/>
                  <a:pt x="7135537" y="1675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5844574" y="2333298"/>
            <a:ext cx="1922572" cy="1042446"/>
          </a:xfrm>
          <a:custGeom>
            <a:avLst/>
            <a:gdLst>
              <a:gd name="connsiteX0" fmla="*/ 1813035 w 1813035"/>
              <a:gd name="connsiteY0" fmla="*/ 0 h 1046627"/>
              <a:gd name="connsiteX1" fmla="*/ 1198180 w 1813035"/>
              <a:gd name="connsiteY1" fmla="*/ 189186 h 1046627"/>
              <a:gd name="connsiteX2" fmla="*/ 993228 w 1813035"/>
              <a:gd name="connsiteY2" fmla="*/ 1024758 h 1046627"/>
              <a:gd name="connsiteX3" fmla="*/ 0 w 1813035"/>
              <a:gd name="connsiteY3" fmla="*/ 804041 h 1046627"/>
              <a:gd name="connsiteX0" fmla="*/ 1922572 w 1922572"/>
              <a:gd name="connsiteY0" fmla="*/ 0 h 1042446"/>
              <a:gd name="connsiteX1" fmla="*/ 1307717 w 1922572"/>
              <a:gd name="connsiteY1" fmla="*/ 189186 h 1042446"/>
              <a:gd name="connsiteX2" fmla="*/ 1102765 w 1922572"/>
              <a:gd name="connsiteY2" fmla="*/ 1024758 h 1042446"/>
              <a:gd name="connsiteX3" fmla="*/ 0 w 1922572"/>
              <a:gd name="connsiteY3" fmla="*/ 718316 h 104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2572" h="1042446">
                <a:moveTo>
                  <a:pt x="1922572" y="0"/>
                </a:moveTo>
                <a:cubicBezTo>
                  <a:pt x="1683461" y="9196"/>
                  <a:pt x="1444351" y="18393"/>
                  <a:pt x="1307717" y="189186"/>
                </a:cubicBezTo>
                <a:cubicBezTo>
                  <a:pt x="1171083" y="359979"/>
                  <a:pt x="1302462" y="922282"/>
                  <a:pt x="1102765" y="1024758"/>
                </a:cubicBezTo>
                <a:cubicBezTo>
                  <a:pt x="903068" y="1127234"/>
                  <a:pt x="162910" y="752475"/>
                  <a:pt x="0" y="718316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8019394" y="2349062"/>
            <a:ext cx="1087821" cy="599090"/>
          </a:xfrm>
          <a:custGeom>
            <a:avLst/>
            <a:gdLst>
              <a:gd name="connsiteX0" fmla="*/ 0 w 1087821"/>
              <a:gd name="connsiteY0" fmla="*/ 0 h 599090"/>
              <a:gd name="connsiteX1" fmla="*/ 693683 w 1087821"/>
              <a:gd name="connsiteY1" fmla="*/ 283779 h 599090"/>
              <a:gd name="connsiteX2" fmla="*/ 1087821 w 1087821"/>
              <a:gd name="connsiteY2" fmla="*/ 599090 h 599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7821" h="599090">
                <a:moveTo>
                  <a:pt x="0" y="0"/>
                </a:moveTo>
                <a:cubicBezTo>
                  <a:pt x="256190" y="91965"/>
                  <a:pt x="512380" y="183931"/>
                  <a:pt x="693683" y="283779"/>
                </a:cubicBezTo>
                <a:cubicBezTo>
                  <a:pt x="874987" y="383627"/>
                  <a:pt x="1043152" y="525518"/>
                  <a:pt x="1087821" y="59909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2790825" y="3067707"/>
            <a:ext cx="1947535" cy="205818"/>
          </a:xfrm>
          <a:custGeom>
            <a:avLst/>
            <a:gdLst>
              <a:gd name="connsiteX0" fmla="*/ 0 w 1876097"/>
              <a:gd name="connsiteY0" fmla="*/ 94593 h 161214"/>
              <a:gd name="connsiteX1" fmla="*/ 1277007 w 1876097"/>
              <a:gd name="connsiteY1" fmla="*/ 157655 h 161214"/>
              <a:gd name="connsiteX2" fmla="*/ 1876097 w 1876097"/>
              <a:gd name="connsiteY2" fmla="*/ 0 h 161214"/>
              <a:gd name="connsiteX0" fmla="*/ 0 w 1980872"/>
              <a:gd name="connsiteY0" fmla="*/ 0 h 187955"/>
              <a:gd name="connsiteX1" fmla="*/ 1381782 w 1980872"/>
              <a:gd name="connsiteY1" fmla="*/ 186887 h 187955"/>
              <a:gd name="connsiteX2" fmla="*/ 1980872 w 1980872"/>
              <a:gd name="connsiteY2" fmla="*/ 29232 h 187955"/>
              <a:gd name="connsiteX0" fmla="*/ 0 w 1980872"/>
              <a:gd name="connsiteY0" fmla="*/ 0 h 196950"/>
              <a:gd name="connsiteX1" fmla="*/ 1381782 w 1980872"/>
              <a:gd name="connsiteY1" fmla="*/ 186887 h 196950"/>
              <a:gd name="connsiteX2" fmla="*/ 1980872 w 1980872"/>
              <a:gd name="connsiteY2" fmla="*/ 29232 h 196950"/>
              <a:gd name="connsiteX0" fmla="*/ 0 w 1947535"/>
              <a:gd name="connsiteY0" fmla="*/ 8868 h 205818"/>
              <a:gd name="connsiteX1" fmla="*/ 1381782 w 1947535"/>
              <a:gd name="connsiteY1" fmla="*/ 195755 h 205818"/>
              <a:gd name="connsiteX2" fmla="*/ 1947535 w 1947535"/>
              <a:gd name="connsiteY2" fmla="*/ 0 h 205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7535" h="205818">
                <a:moveTo>
                  <a:pt x="0" y="8868"/>
                </a:moveTo>
                <a:cubicBezTo>
                  <a:pt x="363100" y="238781"/>
                  <a:pt x="1069099" y="211520"/>
                  <a:pt x="1381782" y="195755"/>
                </a:cubicBezTo>
                <a:cubicBezTo>
                  <a:pt x="1694465" y="179990"/>
                  <a:pt x="1947535" y="0"/>
                  <a:pt x="1947535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4746405" y="3065902"/>
            <a:ext cx="1785938" cy="623230"/>
          </a:xfrm>
          <a:custGeom>
            <a:avLst/>
            <a:gdLst>
              <a:gd name="connsiteX0" fmla="*/ 1828800 w 1828800"/>
              <a:gd name="connsiteY0" fmla="*/ 0 h 551793"/>
              <a:gd name="connsiteX1" fmla="*/ 1135117 w 1828800"/>
              <a:gd name="connsiteY1" fmla="*/ 551793 h 551793"/>
              <a:gd name="connsiteX2" fmla="*/ 0 w 1828800"/>
              <a:gd name="connsiteY2" fmla="*/ 0 h 551793"/>
              <a:gd name="connsiteX0" fmla="*/ 1838325 w 1838325"/>
              <a:gd name="connsiteY0" fmla="*/ 71437 h 623230"/>
              <a:gd name="connsiteX1" fmla="*/ 1144642 w 1838325"/>
              <a:gd name="connsiteY1" fmla="*/ 623230 h 623230"/>
              <a:gd name="connsiteX2" fmla="*/ 0 w 1838325"/>
              <a:gd name="connsiteY2" fmla="*/ 0 h 623230"/>
              <a:gd name="connsiteX0" fmla="*/ 1785938 w 1785938"/>
              <a:gd name="connsiteY0" fmla="*/ 0 h 623230"/>
              <a:gd name="connsiteX1" fmla="*/ 1144642 w 1785938"/>
              <a:gd name="connsiteY1" fmla="*/ 623230 h 623230"/>
              <a:gd name="connsiteX2" fmla="*/ 0 w 1785938"/>
              <a:gd name="connsiteY2" fmla="*/ 0 h 623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5938" h="623230">
                <a:moveTo>
                  <a:pt x="1785938" y="0"/>
                </a:moveTo>
                <a:cubicBezTo>
                  <a:pt x="1591496" y="275896"/>
                  <a:pt x="1449442" y="623230"/>
                  <a:pt x="1144642" y="623230"/>
                </a:cubicBezTo>
                <a:cubicBezTo>
                  <a:pt x="839842" y="623230"/>
                  <a:pt x="139262" y="65690"/>
                  <a:pt x="0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2779001" y="3010228"/>
            <a:ext cx="7021239" cy="923174"/>
          </a:xfrm>
          <a:custGeom>
            <a:avLst/>
            <a:gdLst>
              <a:gd name="connsiteX0" fmla="*/ 0 w 7126014"/>
              <a:gd name="connsiteY0" fmla="*/ 47297 h 770776"/>
              <a:gd name="connsiteX1" fmla="*/ 1939158 w 7126014"/>
              <a:gd name="connsiteY1" fmla="*/ 725214 h 770776"/>
              <a:gd name="connsiteX2" fmla="*/ 4540469 w 7126014"/>
              <a:gd name="connsiteY2" fmla="*/ 630621 h 770776"/>
              <a:gd name="connsiteX3" fmla="*/ 7126014 w 7126014"/>
              <a:gd name="connsiteY3" fmla="*/ 0 h 770776"/>
              <a:gd name="connsiteX0" fmla="*/ 0 w 7116489"/>
              <a:gd name="connsiteY0" fmla="*/ 0 h 861589"/>
              <a:gd name="connsiteX1" fmla="*/ 1929633 w 7116489"/>
              <a:gd name="connsiteY1" fmla="*/ 806504 h 861589"/>
              <a:gd name="connsiteX2" fmla="*/ 4530944 w 7116489"/>
              <a:gd name="connsiteY2" fmla="*/ 711911 h 861589"/>
              <a:gd name="connsiteX3" fmla="*/ 7116489 w 7116489"/>
              <a:gd name="connsiteY3" fmla="*/ 81290 h 861589"/>
              <a:gd name="connsiteX0" fmla="*/ 0 w 7021239"/>
              <a:gd name="connsiteY0" fmla="*/ 61585 h 923174"/>
              <a:gd name="connsiteX1" fmla="*/ 1929633 w 7021239"/>
              <a:gd name="connsiteY1" fmla="*/ 868089 h 923174"/>
              <a:gd name="connsiteX2" fmla="*/ 4530944 w 7021239"/>
              <a:gd name="connsiteY2" fmla="*/ 773496 h 923174"/>
              <a:gd name="connsiteX3" fmla="*/ 7021239 w 7021239"/>
              <a:gd name="connsiteY3" fmla="*/ 0 h 92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1239" h="923174">
                <a:moveTo>
                  <a:pt x="0" y="61585"/>
                </a:moveTo>
                <a:cubicBezTo>
                  <a:pt x="591206" y="351933"/>
                  <a:pt x="1174476" y="749437"/>
                  <a:pt x="1929633" y="868089"/>
                </a:cubicBezTo>
                <a:cubicBezTo>
                  <a:pt x="2684790" y="986741"/>
                  <a:pt x="3666468" y="894365"/>
                  <a:pt x="4530944" y="773496"/>
                </a:cubicBezTo>
                <a:cubicBezTo>
                  <a:pt x="5395420" y="652627"/>
                  <a:pt x="6585060" y="0"/>
                  <a:pt x="7021239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4078013" y="3021232"/>
            <a:ext cx="5710073" cy="778916"/>
          </a:xfrm>
          <a:custGeom>
            <a:avLst/>
            <a:gdLst>
              <a:gd name="connsiteX0" fmla="*/ 0 w 5738648"/>
              <a:gd name="connsiteY0" fmla="*/ 0 h 725494"/>
              <a:gd name="connsiteX1" fmla="*/ 1434662 w 5738648"/>
              <a:gd name="connsiteY1" fmla="*/ 725214 h 725494"/>
              <a:gd name="connsiteX2" fmla="*/ 5738648 w 5738648"/>
              <a:gd name="connsiteY2" fmla="*/ 94593 h 725494"/>
              <a:gd name="connsiteX0" fmla="*/ 0 w 5710073"/>
              <a:gd name="connsiteY0" fmla="*/ 53101 h 778544"/>
              <a:gd name="connsiteX1" fmla="*/ 1434662 w 5710073"/>
              <a:gd name="connsiteY1" fmla="*/ 778315 h 778544"/>
              <a:gd name="connsiteX2" fmla="*/ 5710073 w 5710073"/>
              <a:gd name="connsiteY2" fmla="*/ 57 h 778544"/>
              <a:gd name="connsiteX0" fmla="*/ 0 w 5710073"/>
              <a:gd name="connsiteY0" fmla="*/ 53044 h 778596"/>
              <a:gd name="connsiteX1" fmla="*/ 1434662 w 5710073"/>
              <a:gd name="connsiteY1" fmla="*/ 778258 h 778596"/>
              <a:gd name="connsiteX2" fmla="*/ 4756425 w 5710073"/>
              <a:gd name="connsiteY2" fmla="*/ 145832 h 778596"/>
              <a:gd name="connsiteX3" fmla="*/ 5710073 w 5710073"/>
              <a:gd name="connsiteY3" fmla="*/ 0 h 778596"/>
              <a:gd name="connsiteX0" fmla="*/ 0 w 5710073"/>
              <a:gd name="connsiteY0" fmla="*/ 53044 h 778916"/>
              <a:gd name="connsiteX1" fmla="*/ 1434662 w 5710073"/>
              <a:gd name="connsiteY1" fmla="*/ 778258 h 778916"/>
              <a:gd name="connsiteX2" fmla="*/ 4061100 w 5710073"/>
              <a:gd name="connsiteY2" fmla="*/ 403007 h 778916"/>
              <a:gd name="connsiteX3" fmla="*/ 5710073 w 5710073"/>
              <a:gd name="connsiteY3" fmla="*/ 0 h 778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0073" h="778916">
                <a:moveTo>
                  <a:pt x="0" y="53044"/>
                </a:moveTo>
                <a:cubicBezTo>
                  <a:pt x="239110" y="407768"/>
                  <a:pt x="478221" y="762493"/>
                  <a:pt x="1434662" y="778258"/>
                </a:cubicBezTo>
                <a:cubicBezTo>
                  <a:pt x="2227399" y="793723"/>
                  <a:pt x="3348532" y="532717"/>
                  <a:pt x="4061100" y="403007"/>
                </a:cubicBezTo>
                <a:cubicBezTo>
                  <a:pt x="4773668" y="273297"/>
                  <a:pt x="5551132" y="24305"/>
                  <a:pt x="5710073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6543674" y="3030428"/>
            <a:ext cx="3278899" cy="693212"/>
          </a:xfrm>
          <a:custGeom>
            <a:avLst/>
            <a:gdLst>
              <a:gd name="connsiteX0" fmla="*/ 0 w 3326524"/>
              <a:gd name="connsiteY0" fmla="*/ 0 h 586301"/>
              <a:gd name="connsiteX1" fmla="*/ 488731 w 3326524"/>
              <a:gd name="connsiteY1" fmla="*/ 346841 h 586301"/>
              <a:gd name="connsiteX2" fmla="*/ 851338 w 3326524"/>
              <a:gd name="connsiteY2" fmla="*/ 520262 h 586301"/>
              <a:gd name="connsiteX3" fmla="*/ 1403131 w 3326524"/>
              <a:gd name="connsiteY3" fmla="*/ 551793 h 586301"/>
              <a:gd name="connsiteX4" fmla="*/ 3326524 w 3326524"/>
              <a:gd name="connsiteY4" fmla="*/ 47296 h 586301"/>
              <a:gd name="connsiteX0" fmla="*/ 0 w 3336049"/>
              <a:gd name="connsiteY0" fmla="*/ 0 h 657739"/>
              <a:gd name="connsiteX1" fmla="*/ 498256 w 3336049"/>
              <a:gd name="connsiteY1" fmla="*/ 418279 h 657739"/>
              <a:gd name="connsiteX2" fmla="*/ 860863 w 3336049"/>
              <a:gd name="connsiteY2" fmla="*/ 591700 h 657739"/>
              <a:gd name="connsiteX3" fmla="*/ 1412656 w 3336049"/>
              <a:gd name="connsiteY3" fmla="*/ 623231 h 657739"/>
              <a:gd name="connsiteX4" fmla="*/ 3336049 w 3336049"/>
              <a:gd name="connsiteY4" fmla="*/ 118734 h 657739"/>
              <a:gd name="connsiteX0" fmla="*/ 0 w 3278899"/>
              <a:gd name="connsiteY0" fmla="*/ 35473 h 693212"/>
              <a:gd name="connsiteX1" fmla="*/ 498256 w 3278899"/>
              <a:gd name="connsiteY1" fmla="*/ 453752 h 693212"/>
              <a:gd name="connsiteX2" fmla="*/ 860863 w 3278899"/>
              <a:gd name="connsiteY2" fmla="*/ 627173 h 693212"/>
              <a:gd name="connsiteX3" fmla="*/ 1412656 w 3278899"/>
              <a:gd name="connsiteY3" fmla="*/ 658704 h 693212"/>
              <a:gd name="connsiteX4" fmla="*/ 3278899 w 3278899"/>
              <a:gd name="connsiteY4" fmla="*/ 1807 h 69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8899" h="693212">
                <a:moveTo>
                  <a:pt x="0" y="35473"/>
                </a:moveTo>
                <a:cubicBezTo>
                  <a:pt x="173420" y="165538"/>
                  <a:pt x="354779" y="355135"/>
                  <a:pt x="498256" y="453752"/>
                </a:cubicBezTo>
                <a:cubicBezTo>
                  <a:pt x="641733" y="552369"/>
                  <a:pt x="708463" y="593014"/>
                  <a:pt x="860863" y="627173"/>
                </a:cubicBezTo>
                <a:cubicBezTo>
                  <a:pt x="1013263" y="661332"/>
                  <a:pt x="1000125" y="737532"/>
                  <a:pt x="1412656" y="658704"/>
                </a:cubicBezTo>
                <a:cubicBezTo>
                  <a:pt x="1825187" y="579876"/>
                  <a:pt x="3045044" y="-37607"/>
                  <a:pt x="3278899" y="1807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Freeform 56"/>
          <p:cNvSpPr/>
          <p:nvPr/>
        </p:nvSpPr>
        <p:spPr>
          <a:xfrm>
            <a:off x="6164251" y="1941328"/>
            <a:ext cx="3379661" cy="358302"/>
          </a:xfrm>
          <a:custGeom>
            <a:avLst/>
            <a:gdLst>
              <a:gd name="connsiteX0" fmla="*/ 0 w 3358055"/>
              <a:gd name="connsiteY0" fmla="*/ 158655 h 158655"/>
              <a:gd name="connsiteX1" fmla="*/ 835572 w 3358055"/>
              <a:gd name="connsiteY1" fmla="*/ 16765 h 158655"/>
              <a:gd name="connsiteX2" fmla="*/ 2191407 w 3358055"/>
              <a:gd name="connsiteY2" fmla="*/ 16765 h 158655"/>
              <a:gd name="connsiteX3" fmla="*/ 3358055 w 3358055"/>
              <a:gd name="connsiteY3" fmla="*/ 142890 h 158655"/>
              <a:gd name="connsiteX0" fmla="*/ 0 w 3410442"/>
              <a:gd name="connsiteY0" fmla="*/ 62953 h 142377"/>
              <a:gd name="connsiteX1" fmla="*/ 887959 w 3410442"/>
              <a:gd name="connsiteY1" fmla="*/ 11551 h 142377"/>
              <a:gd name="connsiteX2" fmla="*/ 2243794 w 3410442"/>
              <a:gd name="connsiteY2" fmla="*/ 11551 h 142377"/>
              <a:gd name="connsiteX3" fmla="*/ 3410442 w 3410442"/>
              <a:gd name="connsiteY3" fmla="*/ 137676 h 142377"/>
              <a:gd name="connsiteX0" fmla="*/ 0 w 3431247"/>
              <a:gd name="connsiteY0" fmla="*/ 63446 h 138179"/>
              <a:gd name="connsiteX1" fmla="*/ 887959 w 3431247"/>
              <a:gd name="connsiteY1" fmla="*/ 12044 h 138179"/>
              <a:gd name="connsiteX2" fmla="*/ 2243794 w 3431247"/>
              <a:gd name="connsiteY2" fmla="*/ 12044 h 138179"/>
              <a:gd name="connsiteX3" fmla="*/ 3310921 w 3431247"/>
              <a:gd name="connsiteY3" fmla="*/ 21240 h 138179"/>
              <a:gd name="connsiteX4" fmla="*/ 3410442 w 3431247"/>
              <a:gd name="connsiteY4" fmla="*/ 138169 h 138179"/>
              <a:gd name="connsiteX0" fmla="*/ 0 w 3413076"/>
              <a:gd name="connsiteY0" fmla="*/ 63446 h 85803"/>
              <a:gd name="connsiteX1" fmla="*/ 887959 w 3413076"/>
              <a:gd name="connsiteY1" fmla="*/ 12044 h 85803"/>
              <a:gd name="connsiteX2" fmla="*/ 2243794 w 3413076"/>
              <a:gd name="connsiteY2" fmla="*/ 12044 h 85803"/>
              <a:gd name="connsiteX3" fmla="*/ 3310921 w 3413076"/>
              <a:gd name="connsiteY3" fmla="*/ 21240 h 85803"/>
              <a:gd name="connsiteX4" fmla="*/ 3367579 w 3413076"/>
              <a:gd name="connsiteY4" fmla="*/ 85782 h 85803"/>
              <a:gd name="connsiteX0" fmla="*/ 0 w 3367579"/>
              <a:gd name="connsiteY0" fmla="*/ 59285 h 81621"/>
              <a:gd name="connsiteX1" fmla="*/ 887959 w 3367579"/>
              <a:gd name="connsiteY1" fmla="*/ 7883 h 81621"/>
              <a:gd name="connsiteX2" fmla="*/ 2243794 w 3367579"/>
              <a:gd name="connsiteY2" fmla="*/ 7883 h 81621"/>
              <a:gd name="connsiteX3" fmla="*/ 3367579 w 3367579"/>
              <a:gd name="connsiteY3" fmla="*/ 81621 h 81621"/>
              <a:gd name="connsiteX0" fmla="*/ 0 w 3367579"/>
              <a:gd name="connsiteY0" fmla="*/ 59285 h 62571"/>
              <a:gd name="connsiteX1" fmla="*/ 887959 w 3367579"/>
              <a:gd name="connsiteY1" fmla="*/ 7883 h 62571"/>
              <a:gd name="connsiteX2" fmla="*/ 2243794 w 3367579"/>
              <a:gd name="connsiteY2" fmla="*/ 7883 h 62571"/>
              <a:gd name="connsiteX3" fmla="*/ 3367579 w 3367579"/>
              <a:gd name="connsiteY3" fmla="*/ 62571 h 62571"/>
              <a:gd name="connsiteX0" fmla="*/ 0 w 3367579"/>
              <a:gd name="connsiteY0" fmla="*/ 171478 h 174764"/>
              <a:gd name="connsiteX1" fmla="*/ 887959 w 3367579"/>
              <a:gd name="connsiteY1" fmla="*/ 120076 h 174764"/>
              <a:gd name="connsiteX2" fmla="*/ 2805769 w 3367579"/>
              <a:gd name="connsiteY2" fmla="*/ 1013 h 174764"/>
              <a:gd name="connsiteX3" fmla="*/ 3367579 w 3367579"/>
              <a:gd name="connsiteY3" fmla="*/ 174764 h 174764"/>
              <a:gd name="connsiteX0" fmla="*/ 0 w 3386629"/>
              <a:gd name="connsiteY0" fmla="*/ 171478 h 171478"/>
              <a:gd name="connsiteX1" fmla="*/ 887959 w 3386629"/>
              <a:gd name="connsiteY1" fmla="*/ 120076 h 171478"/>
              <a:gd name="connsiteX2" fmla="*/ 2805769 w 3386629"/>
              <a:gd name="connsiteY2" fmla="*/ 1013 h 171478"/>
              <a:gd name="connsiteX3" fmla="*/ 3386629 w 3386629"/>
              <a:gd name="connsiteY3" fmla="*/ 160476 h 171478"/>
              <a:gd name="connsiteX0" fmla="*/ 0 w 3386629"/>
              <a:gd name="connsiteY0" fmla="*/ 171478 h 171478"/>
              <a:gd name="connsiteX1" fmla="*/ 887959 w 3386629"/>
              <a:gd name="connsiteY1" fmla="*/ 120076 h 171478"/>
              <a:gd name="connsiteX2" fmla="*/ 2805769 w 3386629"/>
              <a:gd name="connsiteY2" fmla="*/ 1013 h 171478"/>
              <a:gd name="connsiteX3" fmla="*/ 3386629 w 3386629"/>
              <a:gd name="connsiteY3" fmla="*/ 160476 h 171478"/>
              <a:gd name="connsiteX0" fmla="*/ 0 w 3386629"/>
              <a:gd name="connsiteY0" fmla="*/ 171478 h 171478"/>
              <a:gd name="connsiteX1" fmla="*/ 887959 w 3386629"/>
              <a:gd name="connsiteY1" fmla="*/ 120076 h 171478"/>
              <a:gd name="connsiteX2" fmla="*/ 2805769 w 3386629"/>
              <a:gd name="connsiteY2" fmla="*/ 1013 h 171478"/>
              <a:gd name="connsiteX3" fmla="*/ 3386629 w 3386629"/>
              <a:gd name="connsiteY3" fmla="*/ 165238 h 171478"/>
              <a:gd name="connsiteX0" fmla="*/ 0 w 3386629"/>
              <a:gd name="connsiteY0" fmla="*/ 332389 h 332389"/>
              <a:gd name="connsiteX1" fmla="*/ 364084 w 3386629"/>
              <a:gd name="connsiteY1" fmla="*/ 0 h 332389"/>
              <a:gd name="connsiteX2" fmla="*/ 2805769 w 3386629"/>
              <a:gd name="connsiteY2" fmla="*/ 161924 h 332389"/>
              <a:gd name="connsiteX3" fmla="*/ 3386629 w 3386629"/>
              <a:gd name="connsiteY3" fmla="*/ 326149 h 332389"/>
              <a:gd name="connsiteX0" fmla="*/ 0 w 3386629"/>
              <a:gd name="connsiteY0" fmla="*/ 348120 h 348120"/>
              <a:gd name="connsiteX1" fmla="*/ 364084 w 3386629"/>
              <a:gd name="connsiteY1" fmla="*/ 15731 h 348120"/>
              <a:gd name="connsiteX2" fmla="*/ 2801007 w 3386629"/>
              <a:gd name="connsiteY2" fmla="*/ 58593 h 348120"/>
              <a:gd name="connsiteX3" fmla="*/ 3386629 w 3386629"/>
              <a:gd name="connsiteY3" fmla="*/ 341880 h 348120"/>
              <a:gd name="connsiteX0" fmla="*/ 35246 w 3198038"/>
              <a:gd name="connsiteY0" fmla="*/ 383760 h 383760"/>
              <a:gd name="connsiteX1" fmla="*/ 175493 w 3198038"/>
              <a:gd name="connsiteY1" fmla="*/ 18033 h 383760"/>
              <a:gd name="connsiteX2" fmla="*/ 2612416 w 3198038"/>
              <a:gd name="connsiteY2" fmla="*/ 60895 h 383760"/>
              <a:gd name="connsiteX3" fmla="*/ 3198038 w 3198038"/>
              <a:gd name="connsiteY3" fmla="*/ 344182 h 383760"/>
              <a:gd name="connsiteX0" fmla="*/ 114933 w 3277725"/>
              <a:gd name="connsiteY0" fmla="*/ 383760 h 383760"/>
              <a:gd name="connsiteX1" fmla="*/ 255180 w 3277725"/>
              <a:gd name="connsiteY1" fmla="*/ 18033 h 383760"/>
              <a:gd name="connsiteX2" fmla="*/ 2692103 w 3277725"/>
              <a:gd name="connsiteY2" fmla="*/ 60895 h 383760"/>
              <a:gd name="connsiteX3" fmla="*/ 3277725 w 3277725"/>
              <a:gd name="connsiteY3" fmla="*/ 344182 h 383760"/>
              <a:gd name="connsiteX0" fmla="*/ 40302 w 3407881"/>
              <a:gd name="connsiteY0" fmla="*/ 358302 h 358302"/>
              <a:gd name="connsiteX1" fmla="*/ 385336 w 3407881"/>
              <a:gd name="connsiteY1" fmla="*/ 16387 h 358302"/>
              <a:gd name="connsiteX2" fmla="*/ 2822259 w 3407881"/>
              <a:gd name="connsiteY2" fmla="*/ 59249 h 358302"/>
              <a:gd name="connsiteX3" fmla="*/ 3407881 w 3407881"/>
              <a:gd name="connsiteY3" fmla="*/ 342536 h 358302"/>
              <a:gd name="connsiteX0" fmla="*/ 40302 w 3379306"/>
              <a:gd name="connsiteY0" fmla="*/ 358302 h 358302"/>
              <a:gd name="connsiteX1" fmla="*/ 385336 w 3379306"/>
              <a:gd name="connsiteY1" fmla="*/ 16387 h 358302"/>
              <a:gd name="connsiteX2" fmla="*/ 2822259 w 3379306"/>
              <a:gd name="connsiteY2" fmla="*/ 59249 h 358302"/>
              <a:gd name="connsiteX3" fmla="*/ 3379306 w 3379306"/>
              <a:gd name="connsiteY3" fmla="*/ 356823 h 358302"/>
              <a:gd name="connsiteX0" fmla="*/ 40302 w 3379661"/>
              <a:gd name="connsiteY0" fmla="*/ 358302 h 358302"/>
              <a:gd name="connsiteX1" fmla="*/ 385336 w 3379661"/>
              <a:gd name="connsiteY1" fmla="*/ 16387 h 358302"/>
              <a:gd name="connsiteX2" fmla="*/ 2822259 w 3379661"/>
              <a:gd name="connsiteY2" fmla="*/ 59249 h 358302"/>
              <a:gd name="connsiteX3" fmla="*/ 3379306 w 3379661"/>
              <a:gd name="connsiteY3" fmla="*/ 356823 h 35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9661" h="358302">
                <a:moveTo>
                  <a:pt x="40302" y="358302"/>
                </a:moveTo>
                <a:cubicBezTo>
                  <a:pt x="-19804" y="146781"/>
                  <a:pt x="-78323" y="66229"/>
                  <a:pt x="385336" y="16387"/>
                </a:cubicBezTo>
                <a:cubicBezTo>
                  <a:pt x="848995" y="-33455"/>
                  <a:pt x="2009951" y="44962"/>
                  <a:pt x="2822259" y="59249"/>
                </a:cubicBezTo>
                <a:cubicBezTo>
                  <a:pt x="3235529" y="71539"/>
                  <a:pt x="3388071" y="160486"/>
                  <a:pt x="3379306" y="356823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7528855" y="2327542"/>
            <a:ext cx="1925200" cy="953923"/>
          </a:xfrm>
          <a:custGeom>
            <a:avLst/>
            <a:gdLst>
              <a:gd name="connsiteX0" fmla="*/ 0 w 1891862"/>
              <a:gd name="connsiteY0" fmla="*/ 589893 h 846004"/>
              <a:gd name="connsiteX1" fmla="*/ 268014 w 1891862"/>
              <a:gd name="connsiteY1" fmla="*/ 842142 h 846004"/>
              <a:gd name="connsiteX2" fmla="*/ 1024759 w 1891862"/>
              <a:gd name="connsiteY2" fmla="*/ 700252 h 846004"/>
              <a:gd name="connsiteX3" fmla="*/ 1560786 w 1891862"/>
              <a:gd name="connsiteY3" fmla="*/ 164224 h 846004"/>
              <a:gd name="connsiteX4" fmla="*/ 1891862 w 1891862"/>
              <a:gd name="connsiteY4" fmla="*/ 38100 h 846004"/>
              <a:gd name="connsiteX0" fmla="*/ 0 w 1925200"/>
              <a:gd name="connsiteY0" fmla="*/ 623230 h 844380"/>
              <a:gd name="connsiteX1" fmla="*/ 301352 w 1925200"/>
              <a:gd name="connsiteY1" fmla="*/ 842142 h 844380"/>
              <a:gd name="connsiteX2" fmla="*/ 1058097 w 1925200"/>
              <a:gd name="connsiteY2" fmla="*/ 700252 h 844380"/>
              <a:gd name="connsiteX3" fmla="*/ 1594124 w 1925200"/>
              <a:gd name="connsiteY3" fmla="*/ 164224 h 844380"/>
              <a:gd name="connsiteX4" fmla="*/ 1925200 w 1925200"/>
              <a:gd name="connsiteY4" fmla="*/ 38100 h 844380"/>
              <a:gd name="connsiteX0" fmla="*/ 0 w 1925200"/>
              <a:gd name="connsiteY0" fmla="*/ 732773 h 953923"/>
              <a:gd name="connsiteX1" fmla="*/ 301352 w 1925200"/>
              <a:gd name="connsiteY1" fmla="*/ 951685 h 953923"/>
              <a:gd name="connsiteX2" fmla="*/ 1058097 w 1925200"/>
              <a:gd name="connsiteY2" fmla="*/ 809795 h 953923"/>
              <a:gd name="connsiteX3" fmla="*/ 1594124 w 1925200"/>
              <a:gd name="connsiteY3" fmla="*/ 273767 h 953923"/>
              <a:gd name="connsiteX4" fmla="*/ 1925200 w 1925200"/>
              <a:gd name="connsiteY4" fmla="*/ 23818 h 953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5200" h="953923">
                <a:moveTo>
                  <a:pt x="0" y="732773"/>
                </a:moveTo>
                <a:cubicBezTo>
                  <a:pt x="48610" y="849701"/>
                  <a:pt x="125003" y="938848"/>
                  <a:pt x="301352" y="951685"/>
                </a:cubicBezTo>
                <a:cubicBezTo>
                  <a:pt x="477701" y="964522"/>
                  <a:pt x="842635" y="922781"/>
                  <a:pt x="1058097" y="809795"/>
                </a:cubicBezTo>
                <a:cubicBezTo>
                  <a:pt x="1273559" y="696809"/>
                  <a:pt x="1449607" y="384126"/>
                  <a:pt x="1594124" y="273767"/>
                </a:cubicBezTo>
                <a:cubicBezTo>
                  <a:pt x="1738641" y="163408"/>
                  <a:pt x="1864766" y="-76030"/>
                  <a:pt x="1925200" y="23818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4012233-AF94-4C07-8E00-0DABC50D88D3}"/>
                  </a:ext>
                </a:extLst>
              </p:cNvPr>
              <p:cNvSpPr txBox="1"/>
              <p:nvPr/>
            </p:nvSpPr>
            <p:spPr>
              <a:xfrm>
                <a:off x="10521149" y="1967836"/>
                <a:ext cx="1441292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true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𝑢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true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4012233-AF94-4C07-8E00-0DABC50D8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1149" y="1967836"/>
                <a:ext cx="1441292" cy="1569660"/>
              </a:xfrm>
              <a:prstGeom prst="rect">
                <a:avLst/>
              </a:prstGeom>
              <a:blipFill>
                <a:blip r:embed="rId20"/>
                <a:stretch>
                  <a:fillRect l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906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3-SAT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-Independent Set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23869" y="1446435"/>
                <a:ext cx="8544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∧(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869" y="1446435"/>
                <a:ext cx="8544262" cy="461665"/>
              </a:xfrm>
              <a:prstGeom prst="rect">
                <a:avLst/>
              </a:prstGeom>
              <a:blipFill>
                <a:blip r:embed="rId3"/>
                <a:stretch>
                  <a:fillRect r="-2140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322786" y="2299138"/>
                <a:ext cx="228600" cy="2286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786" y="2299138"/>
                <a:ext cx="228600" cy="228600"/>
              </a:xfrm>
              <a:prstGeom prst="rect">
                <a:avLst/>
              </a:prstGeom>
              <a:blipFill>
                <a:blip r:embed="rId4"/>
                <a:stretch>
                  <a:fillRect l="-15789" b="-789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667000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828365"/>
                <a:ext cx="228600" cy="228600"/>
              </a:xfrm>
              <a:prstGeom prst="rect">
                <a:avLst/>
              </a:prstGeom>
              <a:blipFill>
                <a:blip r:embed="rId5"/>
                <a:stretch>
                  <a:fillRect l="-25641" b="-384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981200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2828365"/>
                <a:ext cx="228600" cy="228600"/>
              </a:xfrm>
              <a:prstGeom prst="rect">
                <a:avLst/>
              </a:prstGeom>
              <a:blipFill>
                <a:blip r:embed="rId6"/>
                <a:stretch>
                  <a:fillRect l="-10000" b="-769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>
            <a:stCxn id="8" idx="3"/>
            <a:endCxn id="7" idx="1"/>
          </p:cNvCxnSpPr>
          <p:nvPr/>
        </p:nvCxnSpPr>
        <p:spPr>
          <a:xfrm>
            <a:off x="2209800" y="2942665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3"/>
            <a:endCxn id="7" idx="0"/>
          </p:cNvCxnSpPr>
          <p:nvPr/>
        </p:nvCxnSpPr>
        <p:spPr>
          <a:xfrm>
            <a:off x="2551386" y="2413438"/>
            <a:ext cx="229914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6" idx="1"/>
            <a:endCxn id="8" idx="0"/>
          </p:cNvCxnSpPr>
          <p:nvPr/>
        </p:nvCxnSpPr>
        <p:spPr>
          <a:xfrm flipH="1">
            <a:off x="2095500" y="2413438"/>
            <a:ext cx="227286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303986" y="2299138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986" y="2299138"/>
                <a:ext cx="228600" cy="228600"/>
              </a:xfrm>
              <a:prstGeom prst="rect">
                <a:avLst/>
              </a:prstGeom>
              <a:blipFill>
                <a:blip r:embed="rId7"/>
                <a:stretch>
                  <a:fillRect l="-12500" b="-5000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648200" y="2828365"/>
                <a:ext cx="228600" cy="2286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2828365"/>
                <a:ext cx="228600" cy="228600"/>
              </a:xfrm>
              <a:prstGeom prst="rect">
                <a:avLst/>
              </a:prstGeom>
              <a:blipFill>
                <a:blip r:embed="rId8"/>
                <a:stretch>
                  <a:fillRect l="-29730" r="-2703" b="-432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962400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828365"/>
                <a:ext cx="228600" cy="228600"/>
              </a:xfrm>
              <a:prstGeom prst="rect">
                <a:avLst/>
              </a:prstGeom>
              <a:blipFill>
                <a:blip r:embed="rId9"/>
                <a:stretch>
                  <a:fillRect l="-22500" b="-384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/>
          <p:cNvCxnSpPr>
            <a:stCxn id="19" idx="3"/>
            <a:endCxn id="18" idx="1"/>
          </p:cNvCxnSpPr>
          <p:nvPr/>
        </p:nvCxnSpPr>
        <p:spPr>
          <a:xfrm>
            <a:off x="4191000" y="2942665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7" idx="3"/>
            <a:endCxn id="18" idx="0"/>
          </p:cNvCxnSpPr>
          <p:nvPr/>
        </p:nvCxnSpPr>
        <p:spPr>
          <a:xfrm>
            <a:off x="4532586" y="2413438"/>
            <a:ext cx="229914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7" idx="1"/>
            <a:endCxn id="19" idx="0"/>
          </p:cNvCxnSpPr>
          <p:nvPr/>
        </p:nvCxnSpPr>
        <p:spPr>
          <a:xfrm flipH="1">
            <a:off x="4076700" y="2413438"/>
            <a:ext cx="227286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6100931" y="2299138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931" y="2299138"/>
                <a:ext cx="228600" cy="228600"/>
              </a:xfrm>
              <a:prstGeom prst="rect">
                <a:avLst/>
              </a:prstGeom>
              <a:blipFill>
                <a:blip r:embed="rId10"/>
                <a:stretch>
                  <a:fillRect l="-15385" b="-5000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6445145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145" y="2828365"/>
                <a:ext cx="228600" cy="228600"/>
              </a:xfrm>
              <a:prstGeom prst="rect">
                <a:avLst/>
              </a:prstGeom>
              <a:blipFill>
                <a:blip r:embed="rId11"/>
                <a:stretch>
                  <a:fillRect l="-22500" b="-384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5759345" y="2828365"/>
                <a:ext cx="228600" cy="2286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345" y="2828365"/>
                <a:ext cx="228600" cy="228600"/>
              </a:xfrm>
              <a:prstGeom prst="rect">
                <a:avLst/>
              </a:prstGeom>
              <a:blipFill>
                <a:blip r:embed="rId12"/>
                <a:stretch>
                  <a:fillRect l="-13514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>
            <a:stCxn id="25" idx="3"/>
            <a:endCxn id="24" idx="1"/>
          </p:cNvCxnSpPr>
          <p:nvPr/>
        </p:nvCxnSpPr>
        <p:spPr>
          <a:xfrm>
            <a:off x="5987945" y="2942665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23" idx="3"/>
            <a:endCxn id="24" idx="0"/>
          </p:cNvCxnSpPr>
          <p:nvPr/>
        </p:nvCxnSpPr>
        <p:spPr>
          <a:xfrm>
            <a:off x="6329531" y="2413438"/>
            <a:ext cx="229914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3" idx="1"/>
            <a:endCxn id="25" idx="0"/>
          </p:cNvCxnSpPr>
          <p:nvPr/>
        </p:nvCxnSpPr>
        <p:spPr>
          <a:xfrm flipH="1">
            <a:off x="5873645" y="2413438"/>
            <a:ext cx="227286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7771086" y="2299138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𝑧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1086" y="2299138"/>
                <a:ext cx="228600" cy="228600"/>
              </a:xfrm>
              <a:prstGeom prst="rect">
                <a:avLst/>
              </a:prstGeom>
              <a:blipFill>
                <a:blip r:embed="rId13"/>
                <a:stretch>
                  <a:fillRect l="-10256" b="-5000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8115300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00" y="2828365"/>
                <a:ext cx="228600" cy="228600"/>
              </a:xfrm>
              <a:prstGeom prst="rect">
                <a:avLst/>
              </a:prstGeom>
              <a:blipFill>
                <a:blip r:embed="rId14"/>
                <a:stretch>
                  <a:fillRect l="-12500" b="-769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7429500" y="2828365"/>
                <a:ext cx="228600" cy="2286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/>
                        </a:rPr>
                        <m:t>𝑢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500" y="2828365"/>
                <a:ext cx="228600" cy="228600"/>
              </a:xfrm>
              <a:prstGeom prst="rect">
                <a:avLst/>
              </a:prstGeom>
              <a:blipFill>
                <a:blip r:embed="rId15"/>
                <a:stretch>
                  <a:fillRect l="-18919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/>
          <p:cNvCxnSpPr>
            <a:stCxn id="31" idx="3"/>
            <a:endCxn id="30" idx="1"/>
          </p:cNvCxnSpPr>
          <p:nvPr/>
        </p:nvCxnSpPr>
        <p:spPr>
          <a:xfrm>
            <a:off x="7658100" y="2942665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9" idx="3"/>
            <a:endCxn id="30" idx="0"/>
          </p:cNvCxnSpPr>
          <p:nvPr/>
        </p:nvCxnSpPr>
        <p:spPr>
          <a:xfrm>
            <a:off x="7999686" y="2413438"/>
            <a:ext cx="229914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1"/>
            <a:endCxn id="31" idx="0"/>
          </p:cNvCxnSpPr>
          <p:nvPr/>
        </p:nvCxnSpPr>
        <p:spPr>
          <a:xfrm flipH="1">
            <a:off x="7543800" y="2413438"/>
            <a:ext cx="227286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9447486" y="2299138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7486" y="2299138"/>
                <a:ext cx="228600" cy="228600"/>
              </a:xfrm>
              <a:prstGeom prst="rect">
                <a:avLst/>
              </a:prstGeom>
              <a:blipFill>
                <a:blip r:embed="rId16"/>
                <a:stretch>
                  <a:fillRect l="-15385" b="-5000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9791700" y="2828365"/>
                <a:ext cx="228600" cy="2286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1700" y="2828365"/>
                <a:ext cx="228600" cy="228600"/>
              </a:xfrm>
              <a:prstGeom prst="rect">
                <a:avLst/>
              </a:prstGeom>
              <a:blipFill>
                <a:blip r:embed="rId17"/>
                <a:stretch>
                  <a:fillRect l="-22500" b="-38462"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9105900" y="2828365"/>
                <a:ext cx="228600" cy="228600"/>
              </a:xfrm>
              <a:prstGeom prst="rect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900" y="2828365"/>
                <a:ext cx="228600" cy="228600"/>
              </a:xfrm>
              <a:prstGeom prst="rect">
                <a:avLst/>
              </a:prstGeom>
              <a:blipFill>
                <a:blip r:embed="rId18"/>
                <a:stretch>
                  <a:fillRect l="-13514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/>
          <p:cNvCxnSpPr>
            <a:stCxn id="37" idx="3"/>
            <a:endCxn id="36" idx="1"/>
          </p:cNvCxnSpPr>
          <p:nvPr/>
        </p:nvCxnSpPr>
        <p:spPr>
          <a:xfrm>
            <a:off x="9334500" y="2942665"/>
            <a:ext cx="457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5" idx="3"/>
            <a:endCxn id="36" idx="0"/>
          </p:cNvCxnSpPr>
          <p:nvPr/>
        </p:nvCxnSpPr>
        <p:spPr>
          <a:xfrm>
            <a:off x="9676086" y="2413438"/>
            <a:ext cx="229914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5" idx="1"/>
            <a:endCxn id="37" idx="0"/>
          </p:cNvCxnSpPr>
          <p:nvPr/>
        </p:nvCxnSpPr>
        <p:spPr>
          <a:xfrm flipH="1">
            <a:off x="9220200" y="2413438"/>
            <a:ext cx="227286" cy="4149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835779" y="4195429"/>
                <a:ext cx="1100570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Suppose there is a </a:t>
                </a:r>
                <a:r>
                  <a:rPr lang="en-US" sz="2400" dirty="0">
                    <a:solidFill>
                      <a:srgbClr val="7030A0"/>
                    </a:solidFill>
                  </a:rPr>
                  <a:t>satisfying assignment </a:t>
                </a:r>
                <a:r>
                  <a:rPr lang="en-US" sz="2400" dirty="0"/>
                  <a:t>to the formula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At least one variable in each clause must be true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Add the node to that variable to the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4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There are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clauses, so set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has exactly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 nodes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we use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in any clause, we will never use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/>
                  <a:t>, so there are no edges among the nodes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79" y="4195429"/>
                <a:ext cx="11005702" cy="2308324"/>
              </a:xfrm>
              <a:prstGeom prst="rect">
                <a:avLst/>
              </a:prstGeom>
              <a:blipFill>
                <a:blip r:embed="rId19"/>
                <a:stretch>
                  <a:fillRect l="-831" t="-2111" b="-50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Freeform 42"/>
          <p:cNvSpPr/>
          <p:nvPr/>
        </p:nvSpPr>
        <p:spPr>
          <a:xfrm>
            <a:off x="2420828" y="2055164"/>
            <a:ext cx="6223659" cy="909084"/>
          </a:xfrm>
          <a:custGeom>
            <a:avLst/>
            <a:gdLst>
              <a:gd name="connsiteX0" fmla="*/ 0 w 6184712"/>
              <a:gd name="connsiteY0" fmla="*/ 435790 h 861459"/>
              <a:gd name="connsiteX1" fmla="*/ 331075 w 6184712"/>
              <a:gd name="connsiteY1" fmla="*/ 136245 h 861459"/>
              <a:gd name="connsiteX2" fmla="*/ 1213944 w 6184712"/>
              <a:gd name="connsiteY2" fmla="*/ 41652 h 861459"/>
              <a:gd name="connsiteX3" fmla="*/ 5817475 w 6184712"/>
              <a:gd name="connsiteY3" fmla="*/ 73183 h 861459"/>
              <a:gd name="connsiteX4" fmla="*/ 5896303 w 6184712"/>
              <a:gd name="connsiteY4" fmla="*/ 861459 h 861459"/>
              <a:gd name="connsiteX0" fmla="*/ 0 w 6218049"/>
              <a:gd name="connsiteY0" fmla="*/ 259578 h 861459"/>
              <a:gd name="connsiteX1" fmla="*/ 364412 w 6218049"/>
              <a:gd name="connsiteY1" fmla="*/ 136245 h 861459"/>
              <a:gd name="connsiteX2" fmla="*/ 1247281 w 6218049"/>
              <a:gd name="connsiteY2" fmla="*/ 41652 h 861459"/>
              <a:gd name="connsiteX3" fmla="*/ 5850812 w 6218049"/>
              <a:gd name="connsiteY3" fmla="*/ 73183 h 861459"/>
              <a:gd name="connsiteX4" fmla="*/ 5929640 w 6218049"/>
              <a:gd name="connsiteY4" fmla="*/ 861459 h 861459"/>
              <a:gd name="connsiteX0" fmla="*/ 0 w 6223659"/>
              <a:gd name="connsiteY0" fmla="*/ 259578 h 909084"/>
              <a:gd name="connsiteX1" fmla="*/ 364412 w 6223659"/>
              <a:gd name="connsiteY1" fmla="*/ 136245 h 909084"/>
              <a:gd name="connsiteX2" fmla="*/ 1247281 w 6223659"/>
              <a:gd name="connsiteY2" fmla="*/ 41652 h 909084"/>
              <a:gd name="connsiteX3" fmla="*/ 5850812 w 6223659"/>
              <a:gd name="connsiteY3" fmla="*/ 73183 h 909084"/>
              <a:gd name="connsiteX4" fmla="*/ 5948690 w 6223659"/>
              <a:gd name="connsiteY4" fmla="*/ 909084 h 909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23659" h="909084">
                <a:moveTo>
                  <a:pt x="0" y="259578"/>
                </a:moveTo>
                <a:cubicBezTo>
                  <a:pt x="64375" y="142650"/>
                  <a:pt x="156532" y="172566"/>
                  <a:pt x="364412" y="136245"/>
                </a:cubicBezTo>
                <a:cubicBezTo>
                  <a:pt x="572292" y="99924"/>
                  <a:pt x="1247281" y="41652"/>
                  <a:pt x="1247281" y="41652"/>
                </a:cubicBezTo>
                <a:cubicBezTo>
                  <a:pt x="2161681" y="31142"/>
                  <a:pt x="5070419" y="-63451"/>
                  <a:pt x="5850812" y="73183"/>
                </a:cubicBezTo>
                <a:cubicBezTo>
                  <a:pt x="6631205" y="209817"/>
                  <a:pt x="5943435" y="761939"/>
                  <a:pt x="5948690" y="909084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4410568" y="2142229"/>
            <a:ext cx="4098648" cy="786381"/>
          </a:xfrm>
          <a:custGeom>
            <a:avLst/>
            <a:gdLst>
              <a:gd name="connsiteX0" fmla="*/ 0 w 4077198"/>
              <a:gd name="connsiteY0" fmla="*/ 192230 h 649430"/>
              <a:gd name="connsiteX1" fmla="*/ 599090 w 4077198"/>
              <a:gd name="connsiteY1" fmla="*/ 34574 h 649430"/>
              <a:gd name="connsiteX2" fmla="*/ 3279228 w 4077198"/>
              <a:gd name="connsiteY2" fmla="*/ 18809 h 649430"/>
              <a:gd name="connsiteX3" fmla="*/ 4035973 w 4077198"/>
              <a:gd name="connsiteY3" fmla="*/ 255292 h 649430"/>
              <a:gd name="connsiteX4" fmla="*/ 3909848 w 4077198"/>
              <a:gd name="connsiteY4" fmla="*/ 649430 h 649430"/>
              <a:gd name="connsiteX0" fmla="*/ 0 w 4091485"/>
              <a:gd name="connsiteY0" fmla="*/ 162493 h 648268"/>
              <a:gd name="connsiteX1" fmla="*/ 613377 w 4091485"/>
              <a:gd name="connsiteY1" fmla="*/ 33412 h 648268"/>
              <a:gd name="connsiteX2" fmla="*/ 3293515 w 4091485"/>
              <a:gd name="connsiteY2" fmla="*/ 17647 h 648268"/>
              <a:gd name="connsiteX3" fmla="*/ 4050260 w 4091485"/>
              <a:gd name="connsiteY3" fmla="*/ 254130 h 648268"/>
              <a:gd name="connsiteX4" fmla="*/ 3924135 w 4091485"/>
              <a:gd name="connsiteY4" fmla="*/ 648268 h 648268"/>
              <a:gd name="connsiteX0" fmla="*/ 0 w 4098648"/>
              <a:gd name="connsiteY0" fmla="*/ 162493 h 786381"/>
              <a:gd name="connsiteX1" fmla="*/ 613377 w 4098648"/>
              <a:gd name="connsiteY1" fmla="*/ 33412 h 786381"/>
              <a:gd name="connsiteX2" fmla="*/ 3293515 w 4098648"/>
              <a:gd name="connsiteY2" fmla="*/ 17647 h 786381"/>
              <a:gd name="connsiteX3" fmla="*/ 4050260 w 4098648"/>
              <a:gd name="connsiteY3" fmla="*/ 254130 h 786381"/>
              <a:gd name="connsiteX4" fmla="*/ 3957473 w 4098648"/>
              <a:gd name="connsiteY4" fmla="*/ 786381 h 786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98648" h="786381">
                <a:moveTo>
                  <a:pt x="0" y="162493"/>
                </a:moveTo>
                <a:cubicBezTo>
                  <a:pt x="26276" y="98116"/>
                  <a:pt x="64458" y="57553"/>
                  <a:pt x="613377" y="33412"/>
                </a:cubicBezTo>
                <a:cubicBezTo>
                  <a:pt x="1162296" y="9271"/>
                  <a:pt x="2720701" y="-19139"/>
                  <a:pt x="3293515" y="17647"/>
                </a:cubicBezTo>
                <a:cubicBezTo>
                  <a:pt x="3866329" y="54433"/>
                  <a:pt x="3945157" y="149027"/>
                  <a:pt x="4050260" y="254130"/>
                </a:cubicBezTo>
                <a:cubicBezTo>
                  <a:pt x="4155363" y="359233"/>
                  <a:pt x="4073087" y="641863"/>
                  <a:pt x="3957473" y="786381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2073986" y="3059003"/>
            <a:ext cx="3806509" cy="615290"/>
          </a:xfrm>
          <a:custGeom>
            <a:avLst/>
            <a:gdLst>
              <a:gd name="connsiteX0" fmla="*/ 0 w 3768764"/>
              <a:gd name="connsiteY0" fmla="*/ 85741 h 543868"/>
              <a:gd name="connsiteX1" fmla="*/ 110359 w 3768764"/>
              <a:gd name="connsiteY1" fmla="*/ 306458 h 543868"/>
              <a:gd name="connsiteX2" fmla="*/ 536028 w 3768764"/>
              <a:gd name="connsiteY2" fmla="*/ 432582 h 543868"/>
              <a:gd name="connsiteX3" fmla="*/ 1970690 w 3768764"/>
              <a:gd name="connsiteY3" fmla="*/ 542941 h 543868"/>
              <a:gd name="connsiteX4" fmla="*/ 3389586 w 3768764"/>
              <a:gd name="connsiteY4" fmla="*/ 369520 h 543868"/>
              <a:gd name="connsiteX5" fmla="*/ 3752193 w 3768764"/>
              <a:gd name="connsiteY5" fmla="*/ 22678 h 543868"/>
              <a:gd name="connsiteX0" fmla="*/ 0 w 3802102"/>
              <a:gd name="connsiteY0" fmla="*/ 0 h 615290"/>
              <a:gd name="connsiteX1" fmla="*/ 143697 w 3802102"/>
              <a:gd name="connsiteY1" fmla="*/ 377880 h 615290"/>
              <a:gd name="connsiteX2" fmla="*/ 569366 w 3802102"/>
              <a:gd name="connsiteY2" fmla="*/ 504004 h 615290"/>
              <a:gd name="connsiteX3" fmla="*/ 2004028 w 3802102"/>
              <a:gd name="connsiteY3" fmla="*/ 614363 h 615290"/>
              <a:gd name="connsiteX4" fmla="*/ 3422924 w 3802102"/>
              <a:gd name="connsiteY4" fmla="*/ 440942 h 615290"/>
              <a:gd name="connsiteX5" fmla="*/ 3785531 w 3802102"/>
              <a:gd name="connsiteY5" fmla="*/ 94100 h 615290"/>
              <a:gd name="connsiteX0" fmla="*/ 0 w 3788966"/>
              <a:gd name="connsiteY0" fmla="*/ 10787 h 626077"/>
              <a:gd name="connsiteX1" fmla="*/ 143697 w 3788966"/>
              <a:gd name="connsiteY1" fmla="*/ 388667 h 626077"/>
              <a:gd name="connsiteX2" fmla="*/ 569366 w 3788966"/>
              <a:gd name="connsiteY2" fmla="*/ 514791 h 626077"/>
              <a:gd name="connsiteX3" fmla="*/ 2004028 w 3788966"/>
              <a:gd name="connsiteY3" fmla="*/ 625150 h 626077"/>
              <a:gd name="connsiteX4" fmla="*/ 3422924 w 3788966"/>
              <a:gd name="connsiteY4" fmla="*/ 451729 h 626077"/>
              <a:gd name="connsiteX5" fmla="*/ 3771243 w 3788966"/>
              <a:gd name="connsiteY5" fmla="*/ 19162 h 626077"/>
              <a:gd name="connsiteX0" fmla="*/ 0 w 3806509"/>
              <a:gd name="connsiteY0" fmla="*/ 0 h 615290"/>
              <a:gd name="connsiteX1" fmla="*/ 143697 w 3806509"/>
              <a:gd name="connsiteY1" fmla="*/ 377880 h 615290"/>
              <a:gd name="connsiteX2" fmla="*/ 569366 w 3806509"/>
              <a:gd name="connsiteY2" fmla="*/ 504004 h 615290"/>
              <a:gd name="connsiteX3" fmla="*/ 2004028 w 3806509"/>
              <a:gd name="connsiteY3" fmla="*/ 614363 h 615290"/>
              <a:gd name="connsiteX4" fmla="*/ 3422924 w 3806509"/>
              <a:gd name="connsiteY4" fmla="*/ 440942 h 615290"/>
              <a:gd name="connsiteX5" fmla="*/ 3790293 w 3806509"/>
              <a:gd name="connsiteY5" fmla="*/ 36950 h 615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06509" h="615290">
                <a:moveTo>
                  <a:pt x="0" y="0"/>
                </a:moveTo>
                <a:cubicBezTo>
                  <a:pt x="10510" y="81455"/>
                  <a:pt x="48803" y="293879"/>
                  <a:pt x="143697" y="377880"/>
                </a:cubicBezTo>
                <a:cubicBezTo>
                  <a:pt x="238591" y="461881"/>
                  <a:pt x="259311" y="464590"/>
                  <a:pt x="569366" y="504004"/>
                </a:cubicBezTo>
                <a:cubicBezTo>
                  <a:pt x="879421" y="543418"/>
                  <a:pt x="1528435" y="624873"/>
                  <a:pt x="2004028" y="614363"/>
                </a:cubicBezTo>
                <a:cubicBezTo>
                  <a:pt x="2479621" y="603853"/>
                  <a:pt x="3126007" y="527653"/>
                  <a:pt x="3422924" y="440942"/>
                </a:cubicBezTo>
                <a:cubicBezTo>
                  <a:pt x="3719841" y="354231"/>
                  <a:pt x="3855983" y="-81291"/>
                  <a:pt x="3790293" y="3695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reeform 47"/>
          <p:cNvSpPr/>
          <p:nvPr/>
        </p:nvSpPr>
        <p:spPr>
          <a:xfrm>
            <a:off x="2067748" y="3052434"/>
            <a:ext cx="7135537" cy="1121087"/>
          </a:xfrm>
          <a:custGeom>
            <a:avLst/>
            <a:gdLst>
              <a:gd name="connsiteX0" fmla="*/ 0 w 7126013"/>
              <a:gd name="connsiteY0" fmla="*/ 126125 h 1051950"/>
              <a:gd name="connsiteX1" fmla="*/ 173420 w 7126013"/>
              <a:gd name="connsiteY1" fmla="*/ 677918 h 1051950"/>
              <a:gd name="connsiteX2" fmla="*/ 772510 w 7126013"/>
              <a:gd name="connsiteY2" fmla="*/ 867104 h 1051950"/>
              <a:gd name="connsiteX3" fmla="*/ 1671144 w 7126013"/>
              <a:gd name="connsiteY3" fmla="*/ 945931 h 1051950"/>
              <a:gd name="connsiteX4" fmla="*/ 3878317 w 7126013"/>
              <a:gd name="connsiteY4" fmla="*/ 1040525 h 1051950"/>
              <a:gd name="connsiteX5" fmla="*/ 6432331 w 7126013"/>
              <a:gd name="connsiteY5" fmla="*/ 662152 h 1051950"/>
              <a:gd name="connsiteX6" fmla="*/ 7126013 w 7126013"/>
              <a:gd name="connsiteY6" fmla="*/ 0 h 1051950"/>
              <a:gd name="connsiteX0" fmla="*/ 0 w 7149825"/>
              <a:gd name="connsiteY0" fmla="*/ 0 h 1121087"/>
              <a:gd name="connsiteX1" fmla="*/ 197232 w 7149825"/>
              <a:gd name="connsiteY1" fmla="*/ 747055 h 1121087"/>
              <a:gd name="connsiteX2" fmla="*/ 796322 w 7149825"/>
              <a:gd name="connsiteY2" fmla="*/ 936241 h 1121087"/>
              <a:gd name="connsiteX3" fmla="*/ 1694956 w 7149825"/>
              <a:gd name="connsiteY3" fmla="*/ 1015068 h 1121087"/>
              <a:gd name="connsiteX4" fmla="*/ 3902129 w 7149825"/>
              <a:gd name="connsiteY4" fmla="*/ 1109662 h 1121087"/>
              <a:gd name="connsiteX5" fmla="*/ 6456143 w 7149825"/>
              <a:gd name="connsiteY5" fmla="*/ 731289 h 1121087"/>
              <a:gd name="connsiteX6" fmla="*/ 7149825 w 7149825"/>
              <a:gd name="connsiteY6" fmla="*/ 69137 h 1121087"/>
              <a:gd name="connsiteX0" fmla="*/ 0 w 7135537"/>
              <a:gd name="connsiteY0" fmla="*/ 0 h 1121087"/>
              <a:gd name="connsiteX1" fmla="*/ 197232 w 7135537"/>
              <a:gd name="connsiteY1" fmla="*/ 747055 h 1121087"/>
              <a:gd name="connsiteX2" fmla="*/ 796322 w 7135537"/>
              <a:gd name="connsiteY2" fmla="*/ 936241 h 1121087"/>
              <a:gd name="connsiteX3" fmla="*/ 1694956 w 7135537"/>
              <a:gd name="connsiteY3" fmla="*/ 1015068 h 1121087"/>
              <a:gd name="connsiteX4" fmla="*/ 3902129 w 7135537"/>
              <a:gd name="connsiteY4" fmla="*/ 1109662 h 1121087"/>
              <a:gd name="connsiteX5" fmla="*/ 6456143 w 7135537"/>
              <a:gd name="connsiteY5" fmla="*/ 731289 h 1121087"/>
              <a:gd name="connsiteX6" fmla="*/ 7135537 w 7135537"/>
              <a:gd name="connsiteY6" fmla="*/ 16750 h 1121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35537" h="1121087">
                <a:moveTo>
                  <a:pt x="0" y="0"/>
                </a:moveTo>
                <a:cubicBezTo>
                  <a:pt x="22334" y="214148"/>
                  <a:pt x="64512" y="591015"/>
                  <a:pt x="197232" y="747055"/>
                </a:cubicBezTo>
                <a:cubicBezTo>
                  <a:pt x="329952" y="903095"/>
                  <a:pt x="546701" y="891572"/>
                  <a:pt x="796322" y="936241"/>
                </a:cubicBezTo>
                <a:cubicBezTo>
                  <a:pt x="1045943" y="980910"/>
                  <a:pt x="1177322" y="986165"/>
                  <a:pt x="1694956" y="1015068"/>
                </a:cubicBezTo>
                <a:cubicBezTo>
                  <a:pt x="2212590" y="1043971"/>
                  <a:pt x="3108598" y="1156958"/>
                  <a:pt x="3902129" y="1109662"/>
                </a:cubicBezTo>
                <a:cubicBezTo>
                  <a:pt x="4695660" y="1062366"/>
                  <a:pt x="5914860" y="904710"/>
                  <a:pt x="6456143" y="731289"/>
                </a:cubicBezTo>
                <a:cubicBezTo>
                  <a:pt x="6997426" y="557868"/>
                  <a:pt x="7030434" y="85067"/>
                  <a:pt x="7135537" y="1675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5844574" y="2333298"/>
            <a:ext cx="1922572" cy="1042446"/>
          </a:xfrm>
          <a:custGeom>
            <a:avLst/>
            <a:gdLst>
              <a:gd name="connsiteX0" fmla="*/ 1813035 w 1813035"/>
              <a:gd name="connsiteY0" fmla="*/ 0 h 1046627"/>
              <a:gd name="connsiteX1" fmla="*/ 1198180 w 1813035"/>
              <a:gd name="connsiteY1" fmla="*/ 189186 h 1046627"/>
              <a:gd name="connsiteX2" fmla="*/ 993228 w 1813035"/>
              <a:gd name="connsiteY2" fmla="*/ 1024758 h 1046627"/>
              <a:gd name="connsiteX3" fmla="*/ 0 w 1813035"/>
              <a:gd name="connsiteY3" fmla="*/ 804041 h 1046627"/>
              <a:gd name="connsiteX0" fmla="*/ 1922572 w 1922572"/>
              <a:gd name="connsiteY0" fmla="*/ 0 h 1042446"/>
              <a:gd name="connsiteX1" fmla="*/ 1307717 w 1922572"/>
              <a:gd name="connsiteY1" fmla="*/ 189186 h 1042446"/>
              <a:gd name="connsiteX2" fmla="*/ 1102765 w 1922572"/>
              <a:gd name="connsiteY2" fmla="*/ 1024758 h 1042446"/>
              <a:gd name="connsiteX3" fmla="*/ 0 w 1922572"/>
              <a:gd name="connsiteY3" fmla="*/ 718316 h 1042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22572" h="1042446">
                <a:moveTo>
                  <a:pt x="1922572" y="0"/>
                </a:moveTo>
                <a:cubicBezTo>
                  <a:pt x="1683461" y="9196"/>
                  <a:pt x="1444351" y="18393"/>
                  <a:pt x="1307717" y="189186"/>
                </a:cubicBezTo>
                <a:cubicBezTo>
                  <a:pt x="1171083" y="359979"/>
                  <a:pt x="1302462" y="922282"/>
                  <a:pt x="1102765" y="1024758"/>
                </a:cubicBezTo>
                <a:cubicBezTo>
                  <a:pt x="903068" y="1127234"/>
                  <a:pt x="162910" y="752475"/>
                  <a:pt x="0" y="718316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8019394" y="2349062"/>
            <a:ext cx="1087821" cy="599090"/>
          </a:xfrm>
          <a:custGeom>
            <a:avLst/>
            <a:gdLst>
              <a:gd name="connsiteX0" fmla="*/ 0 w 1087821"/>
              <a:gd name="connsiteY0" fmla="*/ 0 h 599090"/>
              <a:gd name="connsiteX1" fmla="*/ 693683 w 1087821"/>
              <a:gd name="connsiteY1" fmla="*/ 283779 h 599090"/>
              <a:gd name="connsiteX2" fmla="*/ 1087821 w 1087821"/>
              <a:gd name="connsiteY2" fmla="*/ 599090 h 599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7821" h="599090">
                <a:moveTo>
                  <a:pt x="0" y="0"/>
                </a:moveTo>
                <a:cubicBezTo>
                  <a:pt x="256190" y="91965"/>
                  <a:pt x="512380" y="183931"/>
                  <a:pt x="693683" y="283779"/>
                </a:cubicBezTo>
                <a:cubicBezTo>
                  <a:pt x="874987" y="383627"/>
                  <a:pt x="1043152" y="525518"/>
                  <a:pt x="1087821" y="59909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2790825" y="3067707"/>
            <a:ext cx="1947535" cy="205818"/>
          </a:xfrm>
          <a:custGeom>
            <a:avLst/>
            <a:gdLst>
              <a:gd name="connsiteX0" fmla="*/ 0 w 1876097"/>
              <a:gd name="connsiteY0" fmla="*/ 94593 h 161214"/>
              <a:gd name="connsiteX1" fmla="*/ 1277007 w 1876097"/>
              <a:gd name="connsiteY1" fmla="*/ 157655 h 161214"/>
              <a:gd name="connsiteX2" fmla="*/ 1876097 w 1876097"/>
              <a:gd name="connsiteY2" fmla="*/ 0 h 161214"/>
              <a:gd name="connsiteX0" fmla="*/ 0 w 1980872"/>
              <a:gd name="connsiteY0" fmla="*/ 0 h 187955"/>
              <a:gd name="connsiteX1" fmla="*/ 1381782 w 1980872"/>
              <a:gd name="connsiteY1" fmla="*/ 186887 h 187955"/>
              <a:gd name="connsiteX2" fmla="*/ 1980872 w 1980872"/>
              <a:gd name="connsiteY2" fmla="*/ 29232 h 187955"/>
              <a:gd name="connsiteX0" fmla="*/ 0 w 1980872"/>
              <a:gd name="connsiteY0" fmla="*/ 0 h 196950"/>
              <a:gd name="connsiteX1" fmla="*/ 1381782 w 1980872"/>
              <a:gd name="connsiteY1" fmla="*/ 186887 h 196950"/>
              <a:gd name="connsiteX2" fmla="*/ 1980872 w 1980872"/>
              <a:gd name="connsiteY2" fmla="*/ 29232 h 196950"/>
              <a:gd name="connsiteX0" fmla="*/ 0 w 1947535"/>
              <a:gd name="connsiteY0" fmla="*/ 8868 h 205818"/>
              <a:gd name="connsiteX1" fmla="*/ 1381782 w 1947535"/>
              <a:gd name="connsiteY1" fmla="*/ 195755 h 205818"/>
              <a:gd name="connsiteX2" fmla="*/ 1947535 w 1947535"/>
              <a:gd name="connsiteY2" fmla="*/ 0 h 205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7535" h="205818">
                <a:moveTo>
                  <a:pt x="0" y="8868"/>
                </a:moveTo>
                <a:cubicBezTo>
                  <a:pt x="363100" y="238781"/>
                  <a:pt x="1069099" y="211520"/>
                  <a:pt x="1381782" y="195755"/>
                </a:cubicBezTo>
                <a:cubicBezTo>
                  <a:pt x="1694465" y="179990"/>
                  <a:pt x="1947535" y="0"/>
                  <a:pt x="1947535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4746405" y="3065902"/>
            <a:ext cx="1785938" cy="623230"/>
          </a:xfrm>
          <a:custGeom>
            <a:avLst/>
            <a:gdLst>
              <a:gd name="connsiteX0" fmla="*/ 1828800 w 1828800"/>
              <a:gd name="connsiteY0" fmla="*/ 0 h 551793"/>
              <a:gd name="connsiteX1" fmla="*/ 1135117 w 1828800"/>
              <a:gd name="connsiteY1" fmla="*/ 551793 h 551793"/>
              <a:gd name="connsiteX2" fmla="*/ 0 w 1828800"/>
              <a:gd name="connsiteY2" fmla="*/ 0 h 551793"/>
              <a:gd name="connsiteX0" fmla="*/ 1838325 w 1838325"/>
              <a:gd name="connsiteY0" fmla="*/ 71437 h 623230"/>
              <a:gd name="connsiteX1" fmla="*/ 1144642 w 1838325"/>
              <a:gd name="connsiteY1" fmla="*/ 623230 h 623230"/>
              <a:gd name="connsiteX2" fmla="*/ 0 w 1838325"/>
              <a:gd name="connsiteY2" fmla="*/ 0 h 623230"/>
              <a:gd name="connsiteX0" fmla="*/ 1785938 w 1785938"/>
              <a:gd name="connsiteY0" fmla="*/ 0 h 623230"/>
              <a:gd name="connsiteX1" fmla="*/ 1144642 w 1785938"/>
              <a:gd name="connsiteY1" fmla="*/ 623230 h 623230"/>
              <a:gd name="connsiteX2" fmla="*/ 0 w 1785938"/>
              <a:gd name="connsiteY2" fmla="*/ 0 h 623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85938" h="623230">
                <a:moveTo>
                  <a:pt x="1785938" y="0"/>
                </a:moveTo>
                <a:cubicBezTo>
                  <a:pt x="1591496" y="275896"/>
                  <a:pt x="1449442" y="623230"/>
                  <a:pt x="1144642" y="623230"/>
                </a:cubicBezTo>
                <a:cubicBezTo>
                  <a:pt x="839842" y="623230"/>
                  <a:pt x="139262" y="65690"/>
                  <a:pt x="0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/>
          <p:cNvSpPr/>
          <p:nvPr/>
        </p:nvSpPr>
        <p:spPr>
          <a:xfrm>
            <a:off x="2779001" y="3010228"/>
            <a:ext cx="7021239" cy="923174"/>
          </a:xfrm>
          <a:custGeom>
            <a:avLst/>
            <a:gdLst>
              <a:gd name="connsiteX0" fmla="*/ 0 w 7126014"/>
              <a:gd name="connsiteY0" fmla="*/ 47297 h 770776"/>
              <a:gd name="connsiteX1" fmla="*/ 1939158 w 7126014"/>
              <a:gd name="connsiteY1" fmla="*/ 725214 h 770776"/>
              <a:gd name="connsiteX2" fmla="*/ 4540469 w 7126014"/>
              <a:gd name="connsiteY2" fmla="*/ 630621 h 770776"/>
              <a:gd name="connsiteX3" fmla="*/ 7126014 w 7126014"/>
              <a:gd name="connsiteY3" fmla="*/ 0 h 770776"/>
              <a:gd name="connsiteX0" fmla="*/ 0 w 7116489"/>
              <a:gd name="connsiteY0" fmla="*/ 0 h 861589"/>
              <a:gd name="connsiteX1" fmla="*/ 1929633 w 7116489"/>
              <a:gd name="connsiteY1" fmla="*/ 806504 h 861589"/>
              <a:gd name="connsiteX2" fmla="*/ 4530944 w 7116489"/>
              <a:gd name="connsiteY2" fmla="*/ 711911 h 861589"/>
              <a:gd name="connsiteX3" fmla="*/ 7116489 w 7116489"/>
              <a:gd name="connsiteY3" fmla="*/ 81290 h 861589"/>
              <a:gd name="connsiteX0" fmla="*/ 0 w 7021239"/>
              <a:gd name="connsiteY0" fmla="*/ 61585 h 923174"/>
              <a:gd name="connsiteX1" fmla="*/ 1929633 w 7021239"/>
              <a:gd name="connsiteY1" fmla="*/ 868089 h 923174"/>
              <a:gd name="connsiteX2" fmla="*/ 4530944 w 7021239"/>
              <a:gd name="connsiteY2" fmla="*/ 773496 h 923174"/>
              <a:gd name="connsiteX3" fmla="*/ 7021239 w 7021239"/>
              <a:gd name="connsiteY3" fmla="*/ 0 h 923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21239" h="923174">
                <a:moveTo>
                  <a:pt x="0" y="61585"/>
                </a:moveTo>
                <a:cubicBezTo>
                  <a:pt x="591206" y="351933"/>
                  <a:pt x="1174476" y="749437"/>
                  <a:pt x="1929633" y="868089"/>
                </a:cubicBezTo>
                <a:cubicBezTo>
                  <a:pt x="2684790" y="986741"/>
                  <a:pt x="3666468" y="894365"/>
                  <a:pt x="4530944" y="773496"/>
                </a:cubicBezTo>
                <a:cubicBezTo>
                  <a:pt x="5395420" y="652627"/>
                  <a:pt x="6585060" y="0"/>
                  <a:pt x="7021239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4078013" y="3021232"/>
            <a:ext cx="5710073" cy="778916"/>
          </a:xfrm>
          <a:custGeom>
            <a:avLst/>
            <a:gdLst>
              <a:gd name="connsiteX0" fmla="*/ 0 w 5738648"/>
              <a:gd name="connsiteY0" fmla="*/ 0 h 725494"/>
              <a:gd name="connsiteX1" fmla="*/ 1434662 w 5738648"/>
              <a:gd name="connsiteY1" fmla="*/ 725214 h 725494"/>
              <a:gd name="connsiteX2" fmla="*/ 5738648 w 5738648"/>
              <a:gd name="connsiteY2" fmla="*/ 94593 h 725494"/>
              <a:gd name="connsiteX0" fmla="*/ 0 w 5710073"/>
              <a:gd name="connsiteY0" fmla="*/ 53101 h 778544"/>
              <a:gd name="connsiteX1" fmla="*/ 1434662 w 5710073"/>
              <a:gd name="connsiteY1" fmla="*/ 778315 h 778544"/>
              <a:gd name="connsiteX2" fmla="*/ 5710073 w 5710073"/>
              <a:gd name="connsiteY2" fmla="*/ 57 h 778544"/>
              <a:gd name="connsiteX0" fmla="*/ 0 w 5710073"/>
              <a:gd name="connsiteY0" fmla="*/ 53044 h 778596"/>
              <a:gd name="connsiteX1" fmla="*/ 1434662 w 5710073"/>
              <a:gd name="connsiteY1" fmla="*/ 778258 h 778596"/>
              <a:gd name="connsiteX2" fmla="*/ 4756425 w 5710073"/>
              <a:gd name="connsiteY2" fmla="*/ 145832 h 778596"/>
              <a:gd name="connsiteX3" fmla="*/ 5710073 w 5710073"/>
              <a:gd name="connsiteY3" fmla="*/ 0 h 778596"/>
              <a:gd name="connsiteX0" fmla="*/ 0 w 5710073"/>
              <a:gd name="connsiteY0" fmla="*/ 53044 h 778916"/>
              <a:gd name="connsiteX1" fmla="*/ 1434662 w 5710073"/>
              <a:gd name="connsiteY1" fmla="*/ 778258 h 778916"/>
              <a:gd name="connsiteX2" fmla="*/ 4061100 w 5710073"/>
              <a:gd name="connsiteY2" fmla="*/ 403007 h 778916"/>
              <a:gd name="connsiteX3" fmla="*/ 5710073 w 5710073"/>
              <a:gd name="connsiteY3" fmla="*/ 0 h 778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0073" h="778916">
                <a:moveTo>
                  <a:pt x="0" y="53044"/>
                </a:moveTo>
                <a:cubicBezTo>
                  <a:pt x="239110" y="407768"/>
                  <a:pt x="478221" y="762493"/>
                  <a:pt x="1434662" y="778258"/>
                </a:cubicBezTo>
                <a:cubicBezTo>
                  <a:pt x="2227399" y="793723"/>
                  <a:pt x="3348532" y="532717"/>
                  <a:pt x="4061100" y="403007"/>
                </a:cubicBezTo>
                <a:cubicBezTo>
                  <a:pt x="4773668" y="273297"/>
                  <a:pt x="5551132" y="24305"/>
                  <a:pt x="5710073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6543674" y="3030428"/>
            <a:ext cx="3278899" cy="693212"/>
          </a:xfrm>
          <a:custGeom>
            <a:avLst/>
            <a:gdLst>
              <a:gd name="connsiteX0" fmla="*/ 0 w 3326524"/>
              <a:gd name="connsiteY0" fmla="*/ 0 h 586301"/>
              <a:gd name="connsiteX1" fmla="*/ 488731 w 3326524"/>
              <a:gd name="connsiteY1" fmla="*/ 346841 h 586301"/>
              <a:gd name="connsiteX2" fmla="*/ 851338 w 3326524"/>
              <a:gd name="connsiteY2" fmla="*/ 520262 h 586301"/>
              <a:gd name="connsiteX3" fmla="*/ 1403131 w 3326524"/>
              <a:gd name="connsiteY3" fmla="*/ 551793 h 586301"/>
              <a:gd name="connsiteX4" fmla="*/ 3326524 w 3326524"/>
              <a:gd name="connsiteY4" fmla="*/ 47296 h 586301"/>
              <a:gd name="connsiteX0" fmla="*/ 0 w 3336049"/>
              <a:gd name="connsiteY0" fmla="*/ 0 h 657739"/>
              <a:gd name="connsiteX1" fmla="*/ 498256 w 3336049"/>
              <a:gd name="connsiteY1" fmla="*/ 418279 h 657739"/>
              <a:gd name="connsiteX2" fmla="*/ 860863 w 3336049"/>
              <a:gd name="connsiteY2" fmla="*/ 591700 h 657739"/>
              <a:gd name="connsiteX3" fmla="*/ 1412656 w 3336049"/>
              <a:gd name="connsiteY3" fmla="*/ 623231 h 657739"/>
              <a:gd name="connsiteX4" fmla="*/ 3336049 w 3336049"/>
              <a:gd name="connsiteY4" fmla="*/ 118734 h 657739"/>
              <a:gd name="connsiteX0" fmla="*/ 0 w 3278899"/>
              <a:gd name="connsiteY0" fmla="*/ 35473 h 693212"/>
              <a:gd name="connsiteX1" fmla="*/ 498256 w 3278899"/>
              <a:gd name="connsiteY1" fmla="*/ 453752 h 693212"/>
              <a:gd name="connsiteX2" fmla="*/ 860863 w 3278899"/>
              <a:gd name="connsiteY2" fmla="*/ 627173 h 693212"/>
              <a:gd name="connsiteX3" fmla="*/ 1412656 w 3278899"/>
              <a:gd name="connsiteY3" fmla="*/ 658704 h 693212"/>
              <a:gd name="connsiteX4" fmla="*/ 3278899 w 3278899"/>
              <a:gd name="connsiteY4" fmla="*/ 1807 h 693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8899" h="693212">
                <a:moveTo>
                  <a:pt x="0" y="35473"/>
                </a:moveTo>
                <a:cubicBezTo>
                  <a:pt x="173420" y="165538"/>
                  <a:pt x="354779" y="355135"/>
                  <a:pt x="498256" y="453752"/>
                </a:cubicBezTo>
                <a:cubicBezTo>
                  <a:pt x="641733" y="552369"/>
                  <a:pt x="708463" y="593014"/>
                  <a:pt x="860863" y="627173"/>
                </a:cubicBezTo>
                <a:cubicBezTo>
                  <a:pt x="1013263" y="661332"/>
                  <a:pt x="1000125" y="737532"/>
                  <a:pt x="1412656" y="658704"/>
                </a:cubicBezTo>
                <a:cubicBezTo>
                  <a:pt x="1825187" y="579876"/>
                  <a:pt x="3045044" y="-37607"/>
                  <a:pt x="3278899" y="1807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Freeform 56"/>
          <p:cNvSpPr/>
          <p:nvPr/>
        </p:nvSpPr>
        <p:spPr>
          <a:xfrm>
            <a:off x="6164251" y="1941328"/>
            <a:ext cx="3379661" cy="358302"/>
          </a:xfrm>
          <a:custGeom>
            <a:avLst/>
            <a:gdLst>
              <a:gd name="connsiteX0" fmla="*/ 0 w 3358055"/>
              <a:gd name="connsiteY0" fmla="*/ 158655 h 158655"/>
              <a:gd name="connsiteX1" fmla="*/ 835572 w 3358055"/>
              <a:gd name="connsiteY1" fmla="*/ 16765 h 158655"/>
              <a:gd name="connsiteX2" fmla="*/ 2191407 w 3358055"/>
              <a:gd name="connsiteY2" fmla="*/ 16765 h 158655"/>
              <a:gd name="connsiteX3" fmla="*/ 3358055 w 3358055"/>
              <a:gd name="connsiteY3" fmla="*/ 142890 h 158655"/>
              <a:gd name="connsiteX0" fmla="*/ 0 w 3410442"/>
              <a:gd name="connsiteY0" fmla="*/ 62953 h 142377"/>
              <a:gd name="connsiteX1" fmla="*/ 887959 w 3410442"/>
              <a:gd name="connsiteY1" fmla="*/ 11551 h 142377"/>
              <a:gd name="connsiteX2" fmla="*/ 2243794 w 3410442"/>
              <a:gd name="connsiteY2" fmla="*/ 11551 h 142377"/>
              <a:gd name="connsiteX3" fmla="*/ 3410442 w 3410442"/>
              <a:gd name="connsiteY3" fmla="*/ 137676 h 142377"/>
              <a:gd name="connsiteX0" fmla="*/ 0 w 3431247"/>
              <a:gd name="connsiteY0" fmla="*/ 63446 h 138179"/>
              <a:gd name="connsiteX1" fmla="*/ 887959 w 3431247"/>
              <a:gd name="connsiteY1" fmla="*/ 12044 h 138179"/>
              <a:gd name="connsiteX2" fmla="*/ 2243794 w 3431247"/>
              <a:gd name="connsiteY2" fmla="*/ 12044 h 138179"/>
              <a:gd name="connsiteX3" fmla="*/ 3310921 w 3431247"/>
              <a:gd name="connsiteY3" fmla="*/ 21240 h 138179"/>
              <a:gd name="connsiteX4" fmla="*/ 3410442 w 3431247"/>
              <a:gd name="connsiteY4" fmla="*/ 138169 h 138179"/>
              <a:gd name="connsiteX0" fmla="*/ 0 w 3413076"/>
              <a:gd name="connsiteY0" fmla="*/ 63446 h 85803"/>
              <a:gd name="connsiteX1" fmla="*/ 887959 w 3413076"/>
              <a:gd name="connsiteY1" fmla="*/ 12044 h 85803"/>
              <a:gd name="connsiteX2" fmla="*/ 2243794 w 3413076"/>
              <a:gd name="connsiteY2" fmla="*/ 12044 h 85803"/>
              <a:gd name="connsiteX3" fmla="*/ 3310921 w 3413076"/>
              <a:gd name="connsiteY3" fmla="*/ 21240 h 85803"/>
              <a:gd name="connsiteX4" fmla="*/ 3367579 w 3413076"/>
              <a:gd name="connsiteY4" fmla="*/ 85782 h 85803"/>
              <a:gd name="connsiteX0" fmla="*/ 0 w 3367579"/>
              <a:gd name="connsiteY0" fmla="*/ 59285 h 81621"/>
              <a:gd name="connsiteX1" fmla="*/ 887959 w 3367579"/>
              <a:gd name="connsiteY1" fmla="*/ 7883 h 81621"/>
              <a:gd name="connsiteX2" fmla="*/ 2243794 w 3367579"/>
              <a:gd name="connsiteY2" fmla="*/ 7883 h 81621"/>
              <a:gd name="connsiteX3" fmla="*/ 3367579 w 3367579"/>
              <a:gd name="connsiteY3" fmla="*/ 81621 h 81621"/>
              <a:gd name="connsiteX0" fmla="*/ 0 w 3367579"/>
              <a:gd name="connsiteY0" fmla="*/ 59285 h 62571"/>
              <a:gd name="connsiteX1" fmla="*/ 887959 w 3367579"/>
              <a:gd name="connsiteY1" fmla="*/ 7883 h 62571"/>
              <a:gd name="connsiteX2" fmla="*/ 2243794 w 3367579"/>
              <a:gd name="connsiteY2" fmla="*/ 7883 h 62571"/>
              <a:gd name="connsiteX3" fmla="*/ 3367579 w 3367579"/>
              <a:gd name="connsiteY3" fmla="*/ 62571 h 62571"/>
              <a:gd name="connsiteX0" fmla="*/ 0 w 3367579"/>
              <a:gd name="connsiteY0" fmla="*/ 171478 h 174764"/>
              <a:gd name="connsiteX1" fmla="*/ 887959 w 3367579"/>
              <a:gd name="connsiteY1" fmla="*/ 120076 h 174764"/>
              <a:gd name="connsiteX2" fmla="*/ 2805769 w 3367579"/>
              <a:gd name="connsiteY2" fmla="*/ 1013 h 174764"/>
              <a:gd name="connsiteX3" fmla="*/ 3367579 w 3367579"/>
              <a:gd name="connsiteY3" fmla="*/ 174764 h 174764"/>
              <a:gd name="connsiteX0" fmla="*/ 0 w 3386629"/>
              <a:gd name="connsiteY0" fmla="*/ 171478 h 171478"/>
              <a:gd name="connsiteX1" fmla="*/ 887959 w 3386629"/>
              <a:gd name="connsiteY1" fmla="*/ 120076 h 171478"/>
              <a:gd name="connsiteX2" fmla="*/ 2805769 w 3386629"/>
              <a:gd name="connsiteY2" fmla="*/ 1013 h 171478"/>
              <a:gd name="connsiteX3" fmla="*/ 3386629 w 3386629"/>
              <a:gd name="connsiteY3" fmla="*/ 160476 h 171478"/>
              <a:gd name="connsiteX0" fmla="*/ 0 w 3386629"/>
              <a:gd name="connsiteY0" fmla="*/ 171478 h 171478"/>
              <a:gd name="connsiteX1" fmla="*/ 887959 w 3386629"/>
              <a:gd name="connsiteY1" fmla="*/ 120076 h 171478"/>
              <a:gd name="connsiteX2" fmla="*/ 2805769 w 3386629"/>
              <a:gd name="connsiteY2" fmla="*/ 1013 h 171478"/>
              <a:gd name="connsiteX3" fmla="*/ 3386629 w 3386629"/>
              <a:gd name="connsiteY3" fmla="*/ 160476 h 171478"/>
              <a:gd name="connsiteX0" fmla="*/ 0 w 3386629"/>
              <a:gd name="connsiteY0" fmla="*/ 171478 h 171478"/>
              <a:gd name="connsiteX1" fmla="*/ 887959 w 3386629"/>
              <a:gd name="connsiteY1" fmla="*/ 120076 h 171478"/>
              <a:gd name="connsiteX2" fmla="*/ 2805769 w 3386629"/>
              <a:gd name="connsiteY2" fmla="*/ 1013 h 171478"/>
              <a:gd name="connsiteX3" fmla="*/ 3386629 w 3386629"/>
              <a:gd name="connsiteY3" fmla="*/ 165238 h 171478"/>
              <a:gd name="connsiteX0" fmla="*/ 0 w 3386629"/>
              <a:gd name="connsiteY0" fmla="*/ 332389 h 332389"/>
              <a:gd name="connsiteX1" fmla="*/ 364084 w 3386629"/>
              <a:gd name="connsiteY1" fmla="*/ 0 h 332389"/>
              <a:gd name="connsiteX2" fmla="*/ 2805769 w 3386629"/>
              <a:gd name="connsiteY2" fmla="*/ 161924 h 332389"/>
              <a:gd name="connsiteX3" fmla="*/ 3386629 w 3386629"/>
              <a:gd name="connsiteY3" fmla="*/ 326149 h 332389"/>
              <a:gd name="connsiteX0" fmla="*/ 0 w 3386629"/>
              <a:gd name="connsiteY0" fmla="*/ 348120 h 348120"/>
              <a:gd name="connsiteX1" fmla="*/ 364084 w 3386629"/>
              <a:gd name="connsiteY1" fmla="*/ 15731 h 348120"/>
              <a:gd name="connsiteX2" fmla="*/ 2801007 w 3386629"/>
              <a:gd name="connsiteY2" fmla="*/ 58593 h 348120"/>
              <a:gd name="connsiteX3" fmla="*/ 3386629 w 3386629"/>
              <a:gd name="connsiteY3" fmla="*/ 341880 h 348120"/>
              <a:gd name="connsiteX0" fmla="*/ 35246 w 3198038"/>
              <a:gd name="connsiteY0" fmla="*/ 383760 h 383760"/>
              <a:gd name="connsiteX1" fmla="*/ 175493 w 3198038"/>
              <a:gd name="connsiteY1" fmla="*/ 18033 h 383760"/>
              <a:gd name="connsiteX2" fmla="*/ 2612416 w 3198038"/>
              <a:gd name="connsiteY2" fmla="*/ 60895 h 383760"/>
              <a:gd name="connsiteX3" fmla="*/ 3198038 w 3198038"/>
              <a:gd name="connsiteY3" fmla="*/ 344182 h 383760"/>
              <a:gd name="connsiteX0" fmla="*/ 114933 w 3277725"/>
              <a:gd name="connsiteY0" fmla="*/ 383760 h 383760"/>
              <a:gd name="connsiteX1" fmla="*/ 255180 w 3277725"/>
              <a:gd name="connsiteY1" fmla="*/ 18033 h 383760"/>
              <a:gd name="connsiteX2" fmla="*/ 2692103 w 3277725"/>
              <a:gd name="connsiteY2" fmla="*/ 60895 h 383760"/>
              <a:gd name="connsiteX3" fmla="*/ 3277725 w 3277725"/>
              <a:gd name="connsiteY3" fmla="*/ 344182 h 383760"/>
              <a:gd name="connsiteX0" fmla="*/ 40302 w 3407881"/>
              <a:gd name="connsiteY0" fmla="*/ 358302 h 358302"/>
              <a:gd name="connsiteX1" fmla="*/ 385336 w 3407881"/>
              <a:gd name="connsiteY1" fmla="*/ 16387 h 358302"/>
              <a:gd name="connsiteX2" fmla="*/ 2822259 w 3407881"/>
              <a:gd name="connsiteY2" fmla="*/ 59249 h 358302"/>
              <a:gd name="connsiteX3" fmla="*/ 3407881 w 3407881"/>
              <a:gd name="connsiteY3" fmla="*/ 342536 h 358302"/>
              <a:gd name="connsiteX0" fmla="*/ 40302 w 3379306"/>
              <a:gd name="connsiteY0" fmla="*/ 358302 h 358302"/>
              <a:gd name="connsiteX1" fmla="*/ 385336 w 3379306"/>
              <a:gd name="connsiteY1" fmla="*/ 16387 h 358302"/>
              <a:gd name="connsiteX2" fmla="*/ 2822259 w 3379306"/>
              <a:gd name="connsiteY2" fmla="*/ 59249 h 358302"/>
              <a:gd name="connsiteX3" fmla="*/ 3379306 w 3379306"/>
              <a:gd name="connsiteY3" fmla="*/ 356823 h 358302"/>
              <a:gd name="connsiteX0" fmla="*/ 40302 w 3379661"/>
              <a:gd name="connsiteY0" fmla="*/ 358302 h 358302"/>
              <a:gd name="connsiteX1" fmla="*/ 385336 w 3379661"/>
              <a:gd name="connsiteY1" fmla="*/ 16387 h 358302"/>
              <a:gd name="connsiteX2" fmla="*/ 2822259 w 3379661"/>
              <a:gd name="connsiteY2" fmla="*/ 59249 h 358302"/>
              <a:gd name="connsiteX3" fmla="*/ 3379306 w 3379661"/>
              <a:gd name="connsiteY3" fmla="*/ 356823 h 35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79661" h="358302">
                <a:moveTo>
                  <a:pt x="40302" y="358302"/>
                </a:moveTo>
                <a:cubicBezTo>
                  <a:pt x="-19804" y="146781"/>
                  <a:pt x="-78323" y="66229"/>
                  <a:pt x="385336" y="16387"/>
                </a:cubicBezTo>
                <a:cubicBezTo>
                  <a:pt x="848995" y="-33455"/>
                  <a:pt x="2009951" y="44962"/>
                  <a:pt x="2822259" y="59249"/>
                </a:cubicBezTo>
                <a:cubicBezTo>
                  <a:pt x="3235529" y="71539"/>
                  <a:pt x="3388071" y="160486"/>
                  <a:pt x="3379306" y="356823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Freeform 57"/>
          <p:cNvSpPr/>
          <p:nvPr/>
        </p:nvSpPr>
        <p:spPr>
          <a:xfrm>
            <a:off x="7528855" y="2327542"/>
            <a:ext cx="1925200" cy="953923"/>
          </a:xfrm>
          <a:custGeom>
            <a:avLst/>
            <a:gdLst>
              <a:gd name="connsiteX0" fmla="*/ 0 w 1891862"/>
              <a:gd name="connsiteY0" fmla="*/ 589893 h 846004"/>
              <a:gd name="connsiteX1" fmla="*/ 268014 w 1891862"/>
              <a:gd name="connsiteY1" fmla="*/ 842142 h 846004"/>
              <a:gd name="connsiteX2" fmla="*/ 1024759 w 1891862"/>
              <a:gd name="connsiteY2" fmla="*/ 700252 h 846004"/>
              <a:gd name="connsiteX3" fmla="*/ 1560786 w 1891862"/>
              <a:gd name="connsiteY3" fmla="*/ 164224 h 846004"/>
              <a:gd name="connsiteX4" fmla="*/ 1891862 w 1891862"/>
              <a:gd name="connsiteY4" fmla="*/ 38100 h 846004"/>
              <a:gd name="connsiteX0" fmla="*/ 0 w 1925200"/>
              <a:gd name="connsiteY0" fmla="*/ 623230 h 844380"/>
              <a:gd name="connsiteX1" fmla="*/ 301352 w 1925200"/>
              <a:gd name="connsiteY1" fmla="*/ 842142 h 844380"/>
              <a:gd name="connsiteX2" fmla="*/ 1058097 w 1925200"/>
              <a:gd name="connsiteY2" fmla="*/ 700252 h 844380"/>
              <a:gd name="connsiteX3" fmla="*/ 1594124 w 1925200"/>
              <a:gd name="connsiteY3" fmla="*/ 164224 h 844380"/>
              <a:gd name="connsiteX4" fmla="*/ 1925200 w 1925200"/>
              <a:gd name="connsiteY4" fmla="*/ 38100 h 844380"/>
              <a:gd name="connsiteX0" fmla="*/ 0 w 1925200"/>
              <a:gd name="connsiteY0" fmla="*/ 732773 h 953923"/>
              <a:gd name="connsiteX1" fmla="*/ 301352 w 1925200"/>
              <a:gd name="connsiteY1" fmla="*/ 951685 h 953923"/>
              <a:gd name="connsiteX2" fmla="*/ 1058097 w 1925200"/>
              <a:gd name="connsiteY2" fmla="*/ 809795 h 953923"/>
              <a:gd name="connsiteX3" fmla="*/ 1594124 w 1925200"/>
              <a:gd name="connsiteY3" fmla="*/ 273767 h 953923"/>
              <a:gd name="connsiteX4" fmla="*/ 1925200 w 1925200"/>
              <a:gd name="connsiteY4" fmla="*/ 23818 h 953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25200" h="953923">
                <a:moveTo>
                  <a:pt x="0" y="732773"/>
                </a:moveTo>
                <a:cubicBezTo>
                  <a:pt x="48610" y="849701"/>
                  <a:pt x="125003" y="938848"/>
                  <a:pt x="301352" y="951685"/>
                </a:cubicBezTo>
                <a:cubicBezTo>
                  <a:pt x="477701" y="964522"/>
                  <a:pt x="842635" y="922781"/>
                  <a:pt x="1058097" y="809795"/>
                </a:cubicBezTo>
                <a:cubicBezTo>
                  <a:pt x="1273559" y="696809"/>
                  <a:pt x="1449607" y="384126"/>
                  <a:pt x="1594124" y="273767"/>
                </a:cubicBezTo>
                <a:cubicBezTo>
                  <a:pt x="1738641" y="163408"/>
                  <a:pt x="1864766" y="-76030"/>
                  <a:pt x="1925200" y="23818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4012233-AF94-4C07-8E00-0DABC50D88D3}"/>
                  </a:ext>
                </a:extLst>
              </p:cNvPr>
              <p:cNvSpPr txBox="1"/>
              <p:nvPr/>
            </p:nvSpPr>
            <p:spPr>
              <a:xfrm>
                <a:off x="10521149" y="1967836"/>
                <a:ext cx="1441292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true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𝑢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true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4012233-AF94-4C07-8E00-0DABC50D8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1149" y="1967836"/>
                <a:ext cx="1441292" cy="1569660"/>
              </a:xfrm>
              <a:prstGeom prst="rect">
                <a:avLst/>
              </a:prstGeom>
              <a:blipFill>
                <a:blip r:embed="rId20"/>
                <a:stretch>
                  <a:fillRect l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441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3-SAT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-Independent Set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27</a:t>
            </a:fld>
            <a:endParaRPr lang="en-US"/>
          </a:p>
        </p:txBody>
      </p:sp>
      <p:sp>
        <p:nvSpPr>
          <p:cNvPr id="5" name="AutoShape 14" descr="Image result for justin trudeau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6" descr="Image result for justin trudeau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22" descr="Image result for theresa may"/>
          <p:cNvSpPr>
            <a:spLocks noChangeAspect="1" noChangeArrowheads="1"/>
          </p:cNvSpPr>
          <p:nvPr/>
        </p:nvSpPr>
        <p:spPr bwMode="auto">
          <a:xfrm>
            <a:off x="1984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24" descr="Image result for theresa may"/>
          <p:cNvSpPr>
            <a:spLocks noChangeAspect="1" noChangeArrowheads="1"/>
          </p:cNvSpPr>
          <p:nvPr/>
        </p:nvSpPr>
        <p:spPr bwMode="auto">
          <a:xfrm>
            <a:off x="2136775" y="3127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26" descr="Image result for theresa may"/>
          <p:cNvSpPr>
            <a:spLocks noChangeAspect="1" noChangeArrowheads="1"/>
          </p:cNvSpPr>
          <p:nvPr/>
        </p:nvSpPr>
        <p:spPr bwMode="auto">
          <a:xfrm>
            <a:off x="2289175" y="4651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30" descr="Image result for Aaron Bloomfield"/>
          <p:cNvSpPr>
            <a:spLocks noChangeAspect="1" noChangeArrowheads="1"/>
          </p:cNvSpPr>
          <p:nvPr/>
        </p:nvSpPr>
        <p:spPr bwMode="auto">
          <a:xfrm>
            <a:off x="2441575" y="6175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4FE50BA-DB16-4CE5-87C9-1DB367EDC4A6}"/>
              </a:ext>
            </a:extLst>
          </p:cNvPr>
          <p:cNvSpPr/>
          <p:nvPr/>
        </p:nvSpPr>
        <p:spPr>
          <a:xfrm>
            <a:off x="4095232" y="1944649"/>
            <a:ext cx="4032980" cy="38783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AutoShape 5">
            <a:extLst>
              <a:ext uri="{FF2B5EF4-FFF2-40B4-BE49-F238E27FC236}">
                <a16:creationId xmlns:a16="http://schemas.microsoft.com/office/drawing/2014/main" id="{27BC78DE-199D-4B4E-8C20-09C694A29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0865" y="2594711"/>
            <a:ext cx="3562984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800" dirty="0"/>
              <a:t>polynomial time</a:t>
            </a:r>
          </a:p>
        </p:txBody>
      </p:sp>
      <p:sp>
        <p:nvSpPr>
          <p:cNvPr id="39" name="AutoShape 5">
            <a:extLst>
              <a:ext uri="{FF2B5EF4-FFF2-40B4-BE49-F238E27FC236}">
                <a16:creationId xmlns:a16="http://schemas.microsoft.com/office/drawing/2014/main" id="{06E02CB9-8433-45BE-9A5E-3362405D4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0866" y="4669442"/>
            <a:ext cx="3562983" cy="1039356"/>
          </a:xfrm>
          <a:prstGeom prst="leftArrow">
            <a:avLst/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800" dirty="0"/>
              <a:t>polynomial time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E0E80F-C65D-46D0-AC9D-2427169C9361}"/>
              </a:ext>
            </a:extLst>
          </p:cNvPr>
          <p:cNvSpPr txBox="1"/>
          <p:nvPr/>
        </p:nvSpPr>
        <p:spPr>
          <a:xfrm>
            <a:off x="4052994" y="5946061"/>
            <a:ext cx="4075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polynomial-time 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755A605-23CF-4739-A8CD-F1386C1A4D7E}"/>
                  </a:ext>
                </a:extLst>
              </p:cNvPr>
              <p:cNvSpPr txBox="1"/>
              <p:nvPr/>
            </p:nvSpPr>
            <p:spPr>
              <a:xfrm>
                <a:off x="4143057" y="1939329"/>
                <a:ext cx="390588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Map instances of problem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to instances of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755A605-23CF-4739-A8CD-F1386C1A4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057" y="1939329"/>
                <a:ext cx="3905883" cy="830997"/>
              </a:xfrm>
              <a:prstGeom prst="rect">
                <a:avLst/>
              </a:prstGeom>
              <a:blipFill>
                <a:blip r:embed="rId5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79D58D-0615-4A19-9BC7-46EDFB0F804D}"/>
                  </a:ext>
                </a:extLst>
              </p:cNvPr>
              <p:cNvSpPr txBox="1"/>
              <p:nvPr/>
            </p:nvSpPr>
            <p:spPr>
              <a:xfrm>
                <a:off x="4197096" y="3939107"/>
                <a:ext cx="382925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Map solutions of problem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  <m:r>
                      <a:rPr lang="en-US" sz="24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to solutions of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𝑨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79D58D-0615-4A19-9BC7-46EDFB0F8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096" y="3939107"/>
                <a:ext cx="3829252" cy="830997"/>
              </a:xfrm>
              <a:prstGeom prst="rect">
                <a:avLst/>
              </a:prstGeom>
              <a:blipFill>
                <a:blip r:embed="rId6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row: Curved Left 42">
            <a:extLst>
              <a:ext uri="{FF2B5EF4-FFF2-40B4-BE49-F238E27FC236}">
                <a16:creationId xmlns:a16="http://schemas.microsoft.com/office/drawing/2014/main" id="{F35CE606-61D4-4F4D-86FB-9CE10CDD1BC0}"/>
              </a:ext>
            </a:extLst>
          </p:cNvPr>
          <p:cNvSpPr/>
          <p:nvPr/>
        </p:nvSpPr>
        <p:spPr>
          <a:xfrm>
            <a:off x="11422380" y="2717436"/>
            <a:ext cx="712915" cy="2403203"/>
          </a:xfrm>
          <a:prstGeom prst="curvedLeftArrow">
            <a:avLst>
              <a:gd name="adj1" fmla="val 25000"/>
              <a:gd name="adj2" fmla="val 78042"/>
              <a:gd name="adj3" fmla="val 25000"/>
            </a:avLst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BC4102-F6F0-4870-BFBD-EE8F21DF48EE}"/>
                  </a:ext>
                </a:extLst>
              </p:cNvPr>
              <p:cNvSpPr txBox="1"/>
              <p:nvPr/>
            </p:nvSpPr>
            <p:spPr>
              <a:xfrm>
                <a:off x="8391726" y="1396726"/>
                <a:ext cx="25054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-independent set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BC4102-F6F0-4870-BFBD-EE8F21DF4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1726" y="1396726"/>
                <a:ext cx="2505494" cy="461665"/>
              </a:xfrm>
              <a:prstGeom prst="rect">
                <a:avLst/>
              </a:prstGeom>
              <a:blipFill>
                <a:blip r:embed="rId7"/>
                <a:stretch>
                  <a:fillRect l="-730" t="-10526" r="-2920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TextBox 162">
            <a:extLst>
              <a:ext uri="{FF2B5EF4-FFF2-40B4-BE49-F238E27FC236}">
                <a16:creationId xmlns:a16="http://schemas.microsoft.com/office/drawing/2014/main" id="{15FD0AA5-383A-4994-A90C-61CFD096EA34}"/>
              </a:ext>
            </a:extLst>
          </p:cNvPr>
          <p:cNvSpPr txBox="1"/>
          <p:nvPr/>
        </p:nvSpPr>
        <p:spPr>
          <a:xfrm>
            <a:off x="1860756" y="1396726"/>
            <a:ext cx="878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3-SAT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596892-DB8A-43BC-A8A8-635BECD473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2033" y="2418643"/>
            <a:ext cx="3404994" cy="2987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D69F154-B9DC-43B4-AE0B-3E96FD6D50FB}"/>
                  </a:ext>
                </a:extLst>
              </p:cNvPr>
              <p:cNvSpPr txBox="1"/>
              <p:nvPr/>
            </p:nvSpPr>
            <p:spPr>
              <a:xfrm>
                <a:off x="1580318" y="4263794"/>
                <a:ext cx="1441292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true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𝑢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true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8D69F154-B9DC-43B4-AE0B-3E96FD6D5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318" y="4263794"/>
                <a:ext cx="1441292" cy="1569660"/>
              </a:xfrm>
              <a:prstGeom prst="rect">
                <a:avLst/>
              </a:prstGeom>
              <a:blipFill>
                <a:blip r:embed="rId9"/>
                <a:stretch>
                  <a:fillRect l="-12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00147CF3-062A-4091-8526-C39212F43CB5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06417" y="2083905"/>
            <a:ext cx="2839519" cy="10341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BA2ED73-6D06-422C-9443-308DAEE28601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33856" y="4616765"/>
            <a:ext cx="3184640" cy="114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363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-Independent Set is NP-Complete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r="-2074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/>
                  <a:t>Show that it belongs to NP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/>
                  <a:t>Show it is NP-Hard</a:t>
                </a:r>
              </a:p>
              <a:p>
                <a:pPr marL="914400" lvl="1" indent="-514350"/>
                <a:r>
                  <a:rPr lang="en-US" sz="2800" dirty="0"/>
                  <a:t>Show 3-SAT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-independent set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65" t="-3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28</a:t>
            </a:fld>
            <a:endParaRPr lang="en-US"/>
          </a:p>
        </p:txBody>
      </p:sp>
      <p:pic>
        <p:nvPicPr>
          <p:cNvPr id="2056" name="Picture 8" descr="Image result for check mark emoji">
            <a:extLst>
              <a:ext uri="{FF2B5EF4-FFF2-40B4-BE49-F238E27FC236}">
                <a16:creationId xmlns:a16="http://schemas.microsoft.com/office/drawing/2014/main" id="{9B039AB6-C41A-4507-AB3E-28235B17F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076383"/>
            <a:ext cx="392484" cy="3924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Image result for check mark emoji">
            <a:extLst>
              <a:ext uri="{FF2B5EF4-FFF2-40B4-BE49-F238E27FC236}">
                <a16:creationId xmlns:a16="http://schemas.microsoft.com/office/drawing/2014/main" id="{FF16EC71-E6A6-4F6C-9CE2-BC34B9FC1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657600"/>
            <a:ext cx="392484" cy="3924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37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K-Vertex Cover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38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NP-Completeness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701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850FC-1202-BD44-82D6-D734FCB98B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10972800" cy="457199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4000" dirty="0"/>
                  <a:t>Next example:  </a:t>
                </a:r>
                <a:r>
                  <a:rPr lang="en-US" sz="4000" i="1" dirty="0"/>
                  <a:t>k-</a:t>
                </a:r>
                <a:r>
                  <a:rPr lang="en-US" sz="4000" dirty="0"/>
                  <a:t>Vertex Cover</a:t>
                </a:r>
              </a:p>
              <a:p>
                <a:endParaRPr lang="en-US" sz="4000" dirty="0"/>
              </a:p>
              <a:p>
                <a:r>
                  <a:rPr lang="en-US" sz="4000" dirty="0"/>
                  <a:t>Remember?</a:t>
                </a:r>
              </a:p>
              <a:p>
                <a:pPr lvl="1"/>
                <a:r>
                  <a:rPr lang="en-US" sz="3600" dirty="0"/>
                  <a:t>We did the following reduction in an earlier slide set!</a:t>
                </a:r>
              </a:p>
              <a:p>
                <a:pPr marL="457200" lvl="1" indent="0">
                  <a:buNone/>
                </a:pPr>
                <a:r>
                  <a:rPr lang="en-US" sz="3600" dirty="0"/>
                  <a:t>       </a:t>
                </a:r>
                <a:r>
                  <a:rPr lang="en-US" sz="3600" i="1" dirty="0"/>
                  <a:t>k-</a:t>
                </a:r>
                <a:r>
                  <a:rPr lang="en-US" sz="3600" dirty="0"/>
                  <a:t>Independent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  <a:r>
                  <a:rPr lang="en-US" sz="3600" i="1" dirty="0"/>
                  <a:t>k-</a:t>
                </a:r>
                <a:r>
                  <a:rPr lang="en-US" sz="3600" dirty="0"/>
                  <a:t>Vertex Cover</a:t>
                </a:r>
                <a:br>
                  <a:rPr lang="en-US" sz="3600" dirty="0"/>
                </a:br>
                <a:endParaRPr lang="en-US" sz="3600" dirty="0"/>
              </a:p>
              <a:p>
                <a:pPr lvl="1"/>
                <a:r>
                  <a:rPr lang="en-US" sz="3600" dirty="0"/>
                  <a:t>We just showed </a:t>
                </a:r>
                <a:r>
                  <a:rPr lang="en-US" sz="3600" i="1" dirty="0"/>
                  <a:t>k-</a:t>
                </a:r>
                <a:r>
                  <a:rPr lang="en-US" sz="3600" dirty="0"/>
                  <a:t>Independent Set is NP-C</a:t>
                </a:r>
              </a:p>
              <a:p>
                <a:pPr lvl="1"/>
                <a:r>
                  <a:rPr lang="en-US" sz="3600" dirty="0"/>
                  <a:t>Therefore…. (you know, right?)</a:t>
                </a:r>
              </a:p>
              <a:p>
                <a:pPr marL="457200" lvl="1" indent="0">
                  <a:buNone/>
                </a:pPr>
                <a:endParaRPr lang="en-US" sz="3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0850FC-1202-BD44-82D6-D734FCB98B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10972800" cy="4571999"/>
              </a:xfrm>
              <a:blipFill>
                <a:blip r:embed="rId2"/>
                <a:stretch>
                  <a:fillRect l="-1620" t="-9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A07F52D4-53EF-EE4F-ADC1-14903B451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A2E43-3069-684B-AC28-63AE32CE5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457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Max Independent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i="1" dirty="0"/>
                  <a:t>k</a:t>
                </a:r>
                <a:r>
                  <a:rPr lang="en-US" dirty="0"/>
                  <a:t>-Vertex Cover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6667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31</a:t>
            </a:fld>
            <a:endParaRPr lang="en-US"/>
          </a:p>
        </p:txBody>
      </p:sp>
      <p:sp>
        <p:nvSpPr>
          <p:cNvPr id="5" name="AutoShape 14" descr="Image result for justin trudeau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16" descr="Image result for justin trudeau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22" descr="Image result for theresa may"/>
          <p:cNvSpPr>
            <a:spLocks noChangeAspect="1" noChangeArrowheads="1"/>
          </p:cNvSpPr>
          <p:nvPr/>
        </p:nvSpPr>
        <p:spPr bwMode="auto">
          <a:xfrm>
            <a:off x="1984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24" descr="Image result for theresa may"/>
          <p:cNvSpPr>
            <a:spLocks noChangeAspect="1" noChangeArrowheads="1"/>
          </p:cNvSpPr>
          <p:nvPr/>
        </p:nvSpPr>
        <p:spPr bwMode="auto">
          <a:xfrm>
            <a:off x="2136775" y="3127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26" descr="Image result for theresa may"/>
          <p:cNvSpPr>
            <a:spLocks noChangeAspect="1" noChangeArrowheads="1"/>
          </p:cNvSpPr>
          <p:nvPr/>
        </p:nvSpPr>
        <p:spPr bwMode="auto">
          <a:xfrm>
            <a:off x="2289175" y="4651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30" descr="Image result for Aaron Bloomfield"/>
          <p:cNvSpPr>
            <a:spLocks noChangeAspect="1" noChangeArrowheads="1"/>
          </p:cNvSpPr>
          <p:nvPr/>
        </p:nvSpPr>
        <p:spPr bwMode="auto">
          <a:xfrm>
            <a:off x="2441575" y="6175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4FE50BA-DB16-4CE5-87C9-1DB367EDC4A6}"/>
              </a:ext>
            </a:extLst>
          </p:cNvPr>
          <p:cNvSpPr/>
          <p:nvPr/>
        </p:nvSpPr>
        <p:spPr>
          <a:xfrm>
            <a:off x="4095232" y="1944649"/>
            <a:ext cx="4032980" cy="38783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AutoShape 5">
                <a:extLst>
                  <a:ext uri="{FF2B5EF4-FFF2-40B4-BE49-F238E27FC236}">
                    <a16:creationId xmlns:a16="http://schemas.microsoft.com/office/drawing/2014/main" id="{27BC78DE-199D-4B4E-8C20-09C694A295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865" y="2594711"/>
                <a:ext cx="3562984" cy="993815"/>
              </a:xfrm>
              <a:prstGeom prst="rightArrow">
                <a:avLst>
                  <a:gd name="adj1" fmla="val 52315"/>
                  <a:gd name="adj2" fmla="val 59192"/>
                </a:avLst>
              </a:prstGeom>
              <a:noFill/>
              <a:ln w="317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altLang="en-US" sz="2800" dirty="0"/>
                  <a:t> time</a:t>
                </a:r>
              </a:p>
            </p:txBody>
          </p:sp>
        </mc:Choice>
        <mc:Fallback xmlns="">
          <p:sp>
            <p:nvSpPr>
              <p:cNvPr id="38" name="AutoShape 5">
                <a:extLst>
                  <a:ext uri="{FF2B5EF4-FFF2-40B4-BE49-F238E27FC236}">
                    <a16:creationId xmlns:a16="http://schemas.microsoft.com/office/drawing/2014/main" id="{27BC78DE-199D-4B4E-8C20-09C694A295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0865" y="2594711"/>
                <a:ext cx="3562984" cy="993815"/>
              </a:xfrm>
              <a:prstGeom prst="rightArrow">
                <a:avLst>
                  <a:gd name="adj1" fmla="val 52315"/>
                  <a:gd name="adj2" fmla="val 59192"/>
                </a:avLst>
              </a:prstGeom>
              <a:blipFill>
                <a:blip r:embed="rId3"/>
                <a:stretch>
                  <a:fillRect/>
                </a:stretch>
              </a:blipFill>
              <a:ln w="317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AutoShape 5">
                <a:extLst>
                  <a:ext uri="{FF2B5EF4-FFF2-40B4-BE49-F238E27FC236}">
                    <a16:creationId xmlns:a16="http://schemas.microsoft.com/office/drawing/2014/main" id="{06E02CB9-8433-45BE-9A5E-3362405D43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0866" y="4669442"/>
                <a:ext cx="3562983" cy="1039356"/>
              </a:xfrm>
              <a:prstGeom prst="leftArrow">
                <a:avLst/>
              </a:prstGeom>
              <a:noFill/>
              <a:ln w="317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en-US" sz="2800" dirty="0"/>
                  <a:t> time</a:t>
                </a:r>
              </a:p>
            </p:txBody>
          </p:sp>
        </mc:Choice>
        <mc:Fallback xmlns="">
          <p:sp>
            <p:nvSpPr>
              <p:cNvPr id="39" name="AutoShape 5">
                <a:extLst>
                  <a:ext uri="{FF2B5EF4-FFF2-40B4-BE49-F238E27FC236}">
                    <a16:creationId xmlns:a16="http://schemas.microsoft.com/office/drawing/2014/main" id="{06E02CB9-8433-45BE-9A5E-3362405D43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80866" y="4669442"/>
                <a:ext cx="3562983" cy="1039356"/>
              </a:xfrm>
              <a:prstGeom prst="leftArrow">
                <a:avLst/>
              </a:prstGeom>
              <a:blipFill>
                <a:blip r:embed="rId4"/>
                <a:stretch>
                  <a:fillRect/>
                </a:stretch>
              </a:blipFill>
              <a:ln w="317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49E0E80F-C65D-46D0-AC9D-2427169C9361}"/>
              </a:ext>
            </a:extLst>
          </p:cNvPr>
          <p:cNvSpPr txBox="1"/>
          <p:nvPr/>
        </p:nvSpPr>
        <p:spPr>
          <a:xfrm>
            <a:off x="5330975" y="5946061"/>
            <a:ext cx="1662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755A605-23CF-4739-A8CD-F1386C1A4D7E}"/>
                  </a:ext>
                </a:extLst>
              </p:cNvPr>
              <p:cNvSpPr txBox="1"/>
              <p:nvPr/>
            </p:nvSpPr>
            <p:spPr>
              <a:xfrm>
                <a:off x="4143057" y="1939329"/>
                <a:ext cx="390588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Map instances of problem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𝑨</m:t>
                    </m:r>
                    <m:r>
                      <a:rPr lang="en-US" sz="24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to instances of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755A605-23CF-4739-A8CD-F1386C1A4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057" y="1939329"/>
                <a:ext cx="3905883" cy="830997"/>
              </a:xfrm>
              <a:prstGeom prst="rect">
                <a:avLst/>
              </a:prstGeom>
              <a:blipFill>
                <a:blip r:embed="rId5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79D58D-0615-4A19-9BC7-46EDFB0F804D}"/>
                  </a:ext>
                </a:extLst>
              </p:cNvPr>
              <p:cNvSpPr txBox="1"/>
              <p:nvPr/>
            </p:nvSpPr>
            <p:spPr>
              <a:xfrm>
                <a:off x="4197096" y="3939107"/>
                <a:ext cx="382925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Map solutions of problem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  <m:r>
                      <a:rPr lang="en-US" sz="24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to solutions of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𝑨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79D58D-0615-4A19-9BC7-46EDFB0F8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096" y="3939107"/>
                <a:ext cx="3829252" cy="830997"/>
              </a:xfrm>
              <a:prstGeom prst="rect">
                <a:avLst/>
              </a:prstGeom>
              <a:blipFill>
                <a:blip r:embed="rId6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row: Curved Left 42">
            <a:extLst>
              <a:ext uri="{FF2B5EF4-FFF2-40B4-BE49-F238E27FC236}">
                <a16:creationId xmlns:a16="http://schemas.microsoft.com/office/drawing/2014/main" id="{F35CE606-61D4-4F4D-86FB-9CE10CDD1BC0}"/>
              </a:ext>
            </a:extLst>
          </p:cNvPr>
          <p:cNvSpPr/>
          <p:nvPr/>
        </p:nvSpPr>
        <p:spPr>
          <a:xfrm>
            <a:off x="11047003" y="2948069"/>
            <a:ext cx="942720" cy="2285089"/>
          </a:xfrm>
          <a:prstGeom prst="curvedLeftArrow">
            <a:avLst>
              <a:gd name="adj1" fmla="val 25000"/>
              <a:gd name="adj2" fmla="val 53934"/>
              <a:gd name="adj3" fmla="val 25000"/>
            </a:avLst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 dirty="0">
              <a:solidFill>
                <a:schemeClr val="tx1"/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2975358-D318-4CF1-A92D-0A84038AC6FC}"/>
              </a:ext>
            </a:extLst>
          </p:cNvPr>
          <p:cNvGrpSpPr/>
          <p:nvPr/>
        </p:nvGrpSpPr>
        <p:grpSpPr>
          <a:xfrm>
            <a:off x="1144997" y="2016126"/>
            <a:ext cx="2288356" cy="1510438"/>
            <a:chOff x="444498" y="2673059"/>
            <a:chExt cx="4271911" cy="2819691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B749596-9BE2-4C9A-90F4-8702FB080746}"/>
                </a:ext>
              </a:extLst>
            </p:cNvPr>
            <p:cNvSpPr/>
            <p:nvPr/>
          </p:nvSpPr>
          <p:spPr>
            <a:xfrm>
              <a:off x="444498" y="267970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E587A9D-08A2-4913-B549-831362562AD8}"/>
                </a:ext>
              </a:extLst>
            </p:cNvPr>
            <p:cNvSpPr/>
            <p:nvPr/>
          </p:nvSpPr>
          <p:spPr>
            <a:xfrm>
              <a:off x="1158106" y="2673059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0C59353-30CB-4BE4-B165-D2B2AF7A4ABB}"/>
                </a:ext>
              </a:extLst>
            </p:cNvPr>
            <p:cNvSpPr/>
            <p:nvPr/>
          </p:nvSpPr>
          <p:spPr>
            <a:xfrm>
              <a:off x="1065265" y="333375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112BBC1-046E-44A9-8BA4-759CD0951C45}"/>
                </a:ext>
              </a:extLst>
            </p:cNvPr>
            <p:cNvSpPr/>
            <p:nvPr/>
          </p:nvSpPr>
          <p:spPr>
            <a:xfrm>
              <a:off x="3792484" y="333375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25FDA52-2C4F-4FD9-A7F5-9B13D8DE2CC2}"/>
                </a:ext>
              </a:extLst>
            </p:cNvPr>
            <p:cNvSpPr/>
            <p:nvPr/>
          </p:nvSpPr>
          <p:spPr>
            <a:xfrm>
              <a:off x="4373509" y="405130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F7FE99B-5CED-4681-87EA-015D371F77AF}"/>
                </a:ext>
              </a:extLst>
            </p:cNvPr>
            <p:cNvSpPr/>
            <p:nvPr/>
          </p:nvSpPr>
          <p:spPr>
            <a:xfrm>
              <a:off x="3003550" y="405130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99328FF-6D70-4262-B783-2382C7ADADE8}"/>
                </a:ext>
              </a:extLst>
            </p:cNvPr>
            <p:cNvSpPr/>
            <p:nvPr/>
          </p:nvSpPr>
          <p:spPr>
            <a:xfrm>
              <a:off x="2562991" y="4684879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7E9865F0-5BC9-4945-BC7D-B7645979F8AD}"/>
                </a:ext>
              </a:extLst>
            </p:cNvPr>
            <p:cNvSpPr/>
            <p:nvPr/>
          </p:nvSpPr>
          <p:spPr>
            <a:xfrm>
              <a:off x="1685924" y="4497263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2896CCC-ACD1-4F7E-B931-0FB552CBD316}"/>
                </a:ext>
              </a:extLst>
            </p:cNvPr>
            <p:cNvSpPr/>
            <p:nvPr/>
          </p:nvSpPr>
          <p:spPr>
            <a:xfrm>
              <a:off x="972752" y="5144377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6390792-D650-4B99-AC61-845CFA8B846A}"/>
                </a:ext>
              </a:extLst>
            </p:cNvPr>
            <p:cNvSpPr/>
            <p:nvPr/>
          </p:nvSpPr>
          <p:spPr>
            <a:xfrm>
              <a:off x="4082996" y="514985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625303C-461A-4BE8-8D67-F14E4BA4F194}"/>
                </a:ext>
              </a:extLst>
            </p:cNvPr>
            <p:cNvSpPr/>
            <p:nvPr/>
          </p:nvSpPr>
          <p:spPr>
            <a:xfrm>
              <a:off x="2232316" y="366395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91B23FB-0CB5-46E8-BD7C-2298EECBFCB9}"/>
                </a:ext>
              </a:extLst>
            </p:cNvPr>
            <p:cNvSpPr/>
            <p:nvPr/>
          </p:nvSpPr>
          <p:spPr>
            <a:xfrm>
              <a:off x="3449584" y="4680827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77C6170-1F07-4D1B-A759-EACB4A38BDEA}"/>
                </a:ext>
              </a:extLst>
            </p:cNvPr>
            <p:cNvCxnSpPr>
              <a:stCxn id="62" idx="6"/>
              <a:endCxn id="64" idx="2"/>
            </p:cNvCxnSpPr>
            <p:nvPr/>
          </p:nvCxnSpPr>
          <p:spPr>
            <a:xfrm flipV="1">
              <a:off x="787398" y="2844509"/>
              <a:ext cx="370708" cy="6641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DC76CDA-734B-43D6-BD93-959DCAC46524}"/>
                </a:ext>
              </a:extLst>
            </p:cNvPr>
            <p:cNvCxnSpPr>
              <a:cxnSpLocks/>
              <a:stCxn id="65" idx="6"/>
              <a:endCxn id="67" idx="2"/>
            </p:cNvCxnSpPr>
            <p:nvPr/>
          </p:nvCxnSpPr>
          <p:spPr>
            <a:xfrm>
              <a:off x="1408165" y="3505200"/>
              <a:ext cx="2384319" cy="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9142B074-1C6D-4875-A0A7-4C3511A6E705}"/>
                </a:ext>
              </a:extLst>
            </p:cNvPr>
            <p:cNvCxnSpPr>
              <a:cxnSpLocks/>
              <a:stCxn id="67" idx="5"/>
              <a:endCxn id="68" idx="1"/>
            </p:cNvCxnSpPr>
            <p:nvPr/>
          </p:nvCxnSpPr>
          <p:spPr>
            <a:xfrm>
              <a:off x="4085167" y="3626433"/>
              <a:ext cx="338559" cy="475084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86BB1AA2-87B5-4C7F-9CE0-A9D985B2537F}"/>
                </a:ext>
              </a:extLst>
            </p:cNvPr>
            <p:cNvCxnSpPr>
              <a:cxnSpLocks/>
              <a:stCxn id="70" idx="6"/>
              <a:endCxn id="68" idx="2"/>
            </p:cNvCxnSpPr>
            <p:nvPr/>
          </p:nvCxnSpPr>
          <p:spPr>
            <a:xfrm>
              <a:off x="3346450" y="4222750"/>
              <a:ext cx="1027059" cy="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B54D8B0-B16E-443B-846B-1446CB275541}"/>
                </a:ext>
              </a:extLst>
            </p:cNvPr>
            <p:cNvCxnSpPr>
              <a:cxnSpLocks/>
              <a:stCxn id="76" idx="5"/>
              <a:endCxn id="70" idx="2"/>
            </p:cNvCxnSpPr>
            <p:nvPr/>
          </p:nvCxnSpPr>
          <p:spPr>
            <a:xfrm>
              <a:off x="2524999" y="3956633"/>
              <a:ext cx="478551" cy="266117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5F700D9-D9E2-4CAC-9500-7D758D14F04A}"/>
                </a:ext>
              </a:extLst>
            </p:cNvPr>
            <p:cNvCxnSpPr>
              <a:cxnSpLocks/>
              <a:stCxn id="82" idx="7"/>
              <a:endCxn id="68" idx="3"/>
            </p:cNvCxnSpPr>
            <p:nvPr/>
          </p:nvCxnSpPr>
          <p:spPr>
            <a:xfrm flipV="1">
              <a:off x="3742267" y="4343983"/>
              <a:ext cx="681459" cy="387061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6849D52-BF9F-41D6-9133-A6A440104B00}"/>
                </a:ext>
              </a:extLst>
            </p:cNvPr>
            <p:cNvCxnSpPr>
              <a:cxnSpLocks/>
              <a:stCxn id="75" idx="0"/>
              <a:endCxn id="68" idx="4"/>
            </p:cNvCxnSpPr>
            <p:nvPr/>
          </p:nvCxnSpPr>
          <p:spPr>
            <a:xfrm flipV="1">
              <a:off x="4254446" y="4394200"/>
              <a:ext cx="290513" cy="75565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C54B215-B635-4D40-A34F-79A65C7A2DE3}"/>
                </a:ext>
              </a:extLst>
            </p:cNvPr>
            <p:cNvCxnSpPr>
              <a:cxnSpLocks/>
              <a:stCxn id="74" idx="6"/>
              <a:endCxn id="75" idx="2"/>
            </p:cNvCxnSpPr>
            <p:nvPr/>
          </p:nvCxnSpPr>
          <p:spPr>
            <a:xfrm>
              <a:off x="1315652" y="5315827"/>
              <a:ext cx="2767344" cy="5473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EA454109-6797-45DA-9304-BCA6F01965C2}"/>
                </a:ext>
              </a:extLst>
            </p:cNvPr>
            <p:cNvCxnSpPr>
              <a:cxnSpLocks/>
              <a:stCxn id="74" idx="7"/>
              <a:endCxn id="72" idx="3"/>
            </p:cNvCxnSpPr>
            <p:nvPr/>
          </p:nvCxnSpPr>
          <p:spPr>
            <a:xfrm flipV="1">
              <a:off x="1265435" y="4789946"/>
              <a:ext cx="470706" cy="404648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579EF05-0CFF-4253-AF7F-9880DDF65A07}"/>
                </a:ext>
              </a:extLst>
            </p:cNvPr>
            <p:cNvCxnSpPr>
              <a:cxnSpLocks/>
              <a:stCxn id="71" idx="6"/>
              <a:endCxn id="82" idx="2"/>
            </p:cNvCxnSpPr>
            <p:nvPr/>
          </p:nvCxnSpPr>
          <p:spPr>
            <a:xfrm flipV="1">
              <a:off x="2905891" y="4852277"/>
              <a:ext cx="543693" cy="4052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EC2A1AF8-DDF6-4134-BEA2-74433D9340F0}"/>
              </a:ext>
            </a:extLst>
          </p:cNvPr>
          <p:cNvGrpSpPr/>
          <p:nvPr/>
        </p:nvGrpSpPr>
        <p:grpSpPr>
          <a:xfrm>
            <a:off x="1144997" y="4310335"/>
            <a:ext cx="2288356" cy="1510438"/>
            <a:chOff x="444498" y="2673059"/>
            <a:chExt cx="4271911" cy="2819691"/>
          </a:xfrm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8FF5F5F7-F8FE-4538-B2F5-1A65B51288D6}"/>
                </a:ext>
              </a:extLst>
            </p:cNvPr>
            <p:cNvSpPr/>
            <p:nvPr/>
          </p:nvSpPr>
          <p:spPr>
            <a:xfrm>
              <a:off x="444498" y="2679700"/>
              <a:ext cx="342900" cy="3429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80C22ACB-9E04-40E3-A06D-B5A0E14B958F}"/>
                </a:ext>
              </a:extLst>
            </p:cNvPr>
            <p:cNvSpPr/>
            <p:nvPr/>
          </p:nvSpPr>
          <p:spPr>
            <a:xfrm>
              <a:off x="1158106" y="2673059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290E49E0-EE44-43CC-8AA5-129E248186C2}"/>
                </a:ext>
              </a:extLst>
            </p:cNvPr>
            <p:cNvSpPr/>
            <p:nvPr/>
          </p:nvSpPr>
          <p:spPr>
            <a:xfrm>
              <a:off x="1065265" y="3333750"/>
              <a:ext cx="342900" cy="3429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CE25A84B-D050-499C-9045-F41602CE078E}"/>
                </a:ext>
              </a:extLst>
            </p:cNvPr>
            <p:cNvSpPr/>
            <p:nvPr/>
          </p:nvSpPr>
          <p:spPr>
            <a:xfrm>
              <a:off x="3792484" y="333375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41821D60-92F0-46CA-A3E6-7DA3FB529C33}"/>
                </a:ext>
              </a:extLst>
            </p:cNvPr>
            <p:cNvSpPr/>
            <p:nvPr/>
          </p:nvSpPr>
          <p:spPr>
            <a:xfrm>
              <a:off x="4373509" y="4051300"/>
              <a:ext cx="342900" cy="3429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89B69BB5-34C1-40B0-A27F-535C2226E5F5}"/>
                </a:ext>
              </a:extLst>
            </p:cNvPr>
            <p:cNvSpPr/>
            <p:nvPr/>
          </p:nvSpPr>
          <p:spPr>
            <a:xfrm>
              <a:off x="3003550" y="405130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ED5DA9D-1E05-4F98-AB74-D03A7CCE3D97}"/>
                </a:ext>
              </a:extLst>
            </p:cNvPr>
            <p:cNvSpPr/>
            <p:nvPr/>
          </p:nvSpPr>
          <p:spPr>
            <a:xfrm>
              <a:off x="2562991" y="4684879"/>
              <a:ext cx="342900" cy="3429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3FE3C3BE-BA6B-4D0C-A0E8-819548028E92}"/>
                </a:ext>
              </a:extLst>
            </p:cNvPr>
            <p:cNvSpPr/>
            <p:nvPr/>
          </p:nvSpPr>
          <p:spPr>
            <a:xfrm>
              <a:off x="1685924" y="4497263"/>
              <a:ext cx="342900" cy="3429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BF9914F1-8C92-41DF-8FFC-8B456F1CD6D7}"/>
                </a:ext>
              </a:extLst>
            </p:cNvPr>
            <p:cNvSpPr/>
            <p:nvPr/>
          </p:nvSpPr>
          <p:spPr>
            <a:xfrm>
              <a:off x="972752" y="5144377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C11FFC6-2022-4038-97B7-A79BCEDCE41D}"/>
                </a:ext>
              </a:extLst>
            </p:cNvPr>
            <p:cNvSpPr/>
            <p:nvPr/>
          </p:nvSpPr>
          <p:spPr>
            <a:xfrm>
              <a:off x="4082996" y="514985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065E71DF-B4C2-441A-9C2B-A50587AEF6A2}"/>
                </a:ext>
              </a:extLst>
            </p:cNvPr>
            <p:cNvSpPr/>
            <p:nvPr/>
          </p:nvSpPr>
          <p:spPr>
            <a:xfrm>
              <a:off x="2232316" y="3663950"/>
              <a:ext cx="342900" cy="3429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B8F92D80-0305-4C47-911A-AB4CF4DE2F0B}"/>
                </a:ext>
              </a:extLst>
            </p:cNvPr>
            <p:cNvSpPr/>
            <p:nvPr/>
          </p:nvSpPr>
          <p:spPr>
            <a:xfrm>
              <a:off x="3449584" y="4680827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7680D1F9-00F1-4639-8ED8-57C94C6A3B6F}"/>
                </a:ext>
              </a:extLst>
            </p:cNvPr>
            <p:cNvCxnSpPr>
              <a:stCxn id="95" idx="6"/>
              <a:endCxn id="96" idx="2"/>
            </p:cNvCxnSpPr>
            <p:nvPr/>
          </p:nvCxnSpPr>
          <p:spPr>
            <a:xfrm flipV="1">
              <a:off x="787398" y="2844509"/>
              <a:ext cx="370708" cy="6641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017C90A-7FCA-443F-B86A-7C8F53AD1B24}"/>
                </a:ext>
              </a:extLst>
            </p:cNvPr>
            <p:cNvCxnSpPr>
              <a:cxnSpLocks/>
              <a:stCxn id="97" idx="6"/>
              <a:endCxn id="98" idx="2"/>
            </p:cNvCxnSpPr>
            <p:nvPr/>
          </p:nvCxnSpPr>
          <p:spPr>
            <a:xfrm>
              <a:off x="1408165" y="3505200"/>
              <a:ext cx="2384319" cy="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45B5197-6BC9-4CAB-A67B-07FBBD543893}"/>
                </a:ext>
              </a:extLst>
            </p:cNvPr>
            <p:cNvCxnSpPr>
              <a:cxnSpLocks/>
              <a:stCxn id="98" idx="5"/>
              <a:endCxn id="99" idx="1"/>
            </p:cNvCxnSpPr>
            <p:nvPr/>
          </p:nvCxnSpPr>
          <p:spPr>
            <a:xfrm>
              <a:off x="4085167" y="3626433"/>
              <a:ext cx="338559" cy="475084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8723FDB-4E0D-4723-B638-A07F269DCE8A}"/>
                </a:ext>
              </a:extLst>
            </p:cNvPr>
            <p:cNvCxnSpPr>
              <a:cxnSpLocks/>
              <a:stCxn id="100" idx="6"/>
              <a:endCxn id="99" idx="2"/>
            </p:cNvCxnSpPr>
            <p:nvPr/>
          </p:nvCxnSpPr>
          <p:spPr>
            <a:xfrm>
              <a:off x="3346450" y="4222750"/>
              <a:ext cx="1027059" cy="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BA8D379-787D-4B09-B41D-9FB7185E0F78}"/>
                </a:ext>
              </a:extLst>
            </p:cNvPr>
            <p:cNvCxnSpPr>
              <a:cxnSpLocks/>
              <a:stCxn id="105" idx="5"/>
              <a:endCxn id="100" idx="2"/>
            </p:cNvCxnSpPr>
            <p:nvPr/>
          </p:nvCxnSpPr>
          <p:spPr>
            <a:xfrm>
              <a:off x="2524999" y="3956633"/>
              <a:ext cx="478551" cy="266117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F871FB6-8560-4737-9FCE-91F65F6DA7CA}"/>
                </a:ext>
              </a:extLst>
            </p:cNvPr>
            <p:cNvCxnSpPr>
              <a:cxnSpLocks/>
              <a:stCxn id="106" idx="7"/>
              <a:endCxn id="99" idx="3"/>
            </p:cNvCxnSpPr>
            <p:nvPr/>
          </p:nvCxnSpPr>
          <p:spPr>
            <a:xfrm flipV="1">
              <a:off x="3742267" y="4343983"/>
              <a:ext cx="681459" cy="387061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89AE5F08-E8A6-46E0-B005-91F65E112277}"/>
                </a:ext>
              </a:extLst>
            </p:cNvPr>
            <p:cNvCxnSpPr>
              <a:cxnSpLocks/>
              <a:stCxn id="104" idx="0"/>
              <a:endCxn id="99" idx="4"/>
            </p:cNvCxnSpPr>
            <p:nvPr/>
          </p:nvCxnSpPr>
          <p:spPr>
            <a:xfrm flipV="1">
              <a:off x="4254446" y="4394200"/>
              <a:ext cx="290513" cy="75565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9E1B4B71-E786-4560-8047-76564ED739A9}"/>
                </a:ext>
              </a:extLst>
            </p:cNvPr>
            <p:cNvCxnSpPr>
              <a:cxnSpLocks/>
              <a:stCxn id="103" idx="6"/>
              <a:endCxn id="104" idx="2"/>
            </p:cNvCxnSpPr>
            <p:nvPr/>
          </p:nvCxnSpPr>
          <p:spPr>
            <a:xfrm>
              <a:off x="1315652" y="5315827"/>
              <a:ext cx="2767344" cy="5473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D7C6805B-0363-44CE-A7F4-599709142706}"/>
                </a:ext>
              </a:extLst>
            </p:cNvPr>
            <p:cNvCxnSpPr>
              <a:cxnSpLocks/>
              <a:stCxn id="103" idx="7"/>
              <a:endCxn id="102" idx="3"/>
            </p:cNvCxnSpPr>
            <p:nvPr/>
          </p:nvCxnSpPr>
          <p:spPr>
            <a:xfrm flipV="1">
              <a:off x="1265435" y="4789946"/>
              <a:ext cx="470706" cy="404648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BCCFB8E5-0933-4FA0-9ABC-B23C44CA1ACC}"/>
                </a:ext>
              </a:extLst>
            </p:cNvPr>
            <p:cNvCxnSpPr>
              <a:cxnSpLocks/>
              <a:stCxn id="101" idx="6"/>
              <a:endCxn id="106" idx="2"/>
            </p:cNvCxnSpPr>
            <p:nvPr/>
          </p:nvCxnSpPr>
          <p:spPr>
            <a:xfrm flipV="1">
              <a:off x="2905891" y="4852277"/>
              <a:ext cx="543693" cy="4052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2BB4A42-4A88-409C-A1BB-50282C623727}"/>
              </a:ext>
            </a:extLst>
          </p:cNvPr>
          <p:cNvGrpSpPr/>
          <p:nvPr/>
        </p:nvGrpSpPr>
        <p:grpSpPr>
          <a:xfrm>
            <a:off x="8413845" y="4310335"/>
            <a:ext cx="2288356" cy="1510438"/>
            <a:chOff x="444498" y="2673059"/>
            <a:chExt cx="4271911" cy="2819691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585964BA-4676-4093-95AC-1485BC646ADD}"/>
                </a:ext>
              </a:extLst>
            </p:cNvPr>
            <p:cNvSpPr/>
            <p:nvPr/>
          </p:nvSpPr>
          <p:spPr>
            <a:xfrm>
              <a:off x="444498" y="267970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C93257BD-EBA2-43A6-A47F-30FCDCA4AD00}"/>
                </a:ext>
              </a:extLst>
            </p:cNvPr>
            <p:cNvSpPr/>
            <p:nvPr/>
          </p:nvSpPr>
          <p:spPr>
            <a:xfrm>
              <a:off x="1158106" y="2673059"/>
              <a:ext cx="342900" cy="3429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D6BFCE57-6C7E-40F9-93E9-502463B894EB}"/>
                </a:ext>
              </a:extLst>
            </p:cNvPr>
            <p:cNvSpPr/>
            <p:nvPr/>
          </p:nvSpPr>
          <p:spPr>
            <a:xfrm>
              <a:off x="1065265" y="333375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9DAEE9CE-1B39-4BAC-B310-72AAA5B88917}"/>
                </a:ext>
              </a:extLst>
            </p:cNvPr>
            <p:cNvSpPr/>
            <p:nvPr/>
          </p:nvSpPr>
          <p:spPr>
            <a:xfrm>
              <a:off x="3792484" y="3333750"/>
              <a:ext cx="342900" cy="3429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4778AD1C-16E8-40AA-B5F0-6B611453B3BD}"/>
                </a:ext>
              </a:extLst>
            </p:cNvPr>
            <p:cNvSpPr/>
            <p:nvPr/>
          </p:nvSpPr>
          <p:spPr>
            <a:xfrm>
              <a:off x="4373509" y="405130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9AD7BDC3-AF3C-424F-8413-909CAC461A70}"/>
                </a:ext>
              </a:extLst>
            </p:cNvPr>
            <p:cNvSpPr/>
            <p:nvPr/>
          </p:nvSpPr>
          <p:spPr>
            <a:xfrm>
              <a:off x="3003550" y="4051300"/>
              <a:ext cx="342900" cy="3429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00159423-270A-4205-A1D2-028B22F04EA0}"/>
                </a:ext>
              </a:extLst>
            </p:cNvPr>
            <p:cNvSpPr/>
            <p:nvPr/>
          </p:nvSpPr>
          <p:spPr>
            <a:xfrm>
              <a:off x="2562991" y="4684879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6F3D5F89-4783-473E-B29C-7B3D914A6867}"/>
                </a:ext>
              </a:extLst>
            </p:cNvPr>
            <p:cNvSpPr/>
            <p:nvPr/>
          </p:nvSpPr>
          <p:spPr>
            <a:xfrm>
              <a:off x="1685924" y="4497263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9F3DC906-297F-445B-B47E-76FA315792D2}"/>
                </a:ext>
              </a:extLst>
            </p:cNvPr>
            <p:cNvSpPr/>
            <p:nvPr/>
          </p:nvSpPr>
          <p:spPr>
            <a:xfrm>
              <a:off x="972752" y="5144377"/>
              <a:ext cx="342900" cy="3429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AFC8B8CC-17C9-47D2-BE3F-361DCCCE32BD}"/>
                </a:ext>
              </a:extLst>
            </p:cNvPr>
            <p:cNvSpPr/>
            <p:nvPr/>
          </p:nvSpPr>
          <p:spPr>
            <a:xfrm>
              <a:off x="4082996" y="5149850"/>
              <a:ext cx="342900" cy="3429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13CF35D9-97C5-44FA-867E-61E5F3A1E8C0}"/>
                </a:ext>
              </a:extLst>
            </p:cNvPr>
            <p:cNvSpPr/>
            <p:nvPr/>
          </p:nvSpPr>
          <p:spPr>
            <a:xfrm>
              <a:off x="2232316" y="366395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BB74A393-831B-436D-A408-746A65B815DF}"/>
                </a:ext>
              </a:extLst>
            </p:cNvPr>
            <p:cNvSpPr/>
            <p:nvPr/>
          </p:nvSpPr>
          <p:spPr>
            <a:xfrm>
              <a:off x="3449584" y="4680827"/>
              <a:ext cx="342900" cy="3429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A11D6B6A-0D82-4693-9559-31FB9BA631CC}"/>
                </a:ext>
              </a:extLst>
            </p:cNvPr>
            <p:cNvCxnSpPr>
              <a:stCxn id="118" idx="6"/>
              <a:endCxn id="119" idx="2"/>
            </p:cNvCxnSpPr>
            <p:nvPr/>
          </p:nvCxnSpPr>
          <p:spPr>
            <a:xfrm flipV="1">
              <a:off x="787398" y="2844509"/>
              <a:ext cx="370708" cy="6641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7C4BAAB-3838-4FC9-A501-FF8FE18170BE}"/>
                </a:ext>
              </a:extLst>
            </p:cNvPr>
            <p:cNvCxnSpPr>
              <a:cxnSpLocks/>
              <a:stCxn id="120" idx="6"/>
              <a:endCxn id="121" idx="2"/>
            </p:cNvCxnSpPr>
            <p:nvPr/>
          </p:nvCxnSpPr>
          <p:spPr>
            <a:xfrm>
              <a:off x="1408165" y="3505200"/>
              <a:ext cx="2384319" cy="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DAB60C9-9CA1-4527-AC8F-0BA1CB3DDA90}"/>
                </a:ext>
              </a:extLst>
            </p:cNvPr>
            <p:cNvCxnSpPr>
              <a:cxnSpLocks/>
              <a:stCxn id="121" idx="5"/>
              <a:endCxn id="122" idx="1"/>
            </p:cNvCxnSpPr>
            <p:nvPr/>
          </p:nvCxnSpPr>
          <p:spPr>
            <a:xfrm>
              <a:off x="4085167" y="3626433"/>
              <a:ext cx="338559" cy="475084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DE48FC84-679A-419F-B006-52D375DA229D}"/>
                </a:ext>
              </a:extLst>
            </p:cNvPr>
            <p:cNvCxnSpPr>
              <a:cxnSpLocks/>
              <a:stCxn id="123" idx="6"/>
              <a:endCxn id="122" idx="2"/>
            </p:cNvCxnSpPr>
            <p:nvPr/>
          </p:nvCxnSpPr>
          <p:spPr>
            <a:xfrm>
              <a:off x="3346450" y="4222750"/>
              <a:ext cx="1027059" cy="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E2B3C76-0DD2-4477-A496-EEFF585B8516}"/>
                </a:ext>
              </a:extLst>
            </p:cNvPr>
            <p:cNvCxnSpPr>
              <a:cxnSpLocks/>
              <a:stCxn id="128" idx="5"/>
              <a:endCxn id="123" idx="2"/>
            </p:cNvCxnSpPr>
            <p:nvPr/>
          </p:nvCxnSpPr>
          <p:spPr>
            <a:xfrm>
              <a:off x="2524999" y="3956633"/>
              <a:ext cx="478551" cy="266117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57928CF-F4AA-4BE9-AB43-A78E065BD077}"/>
                </a:ext>
              </a:extLst>
            </p:cNvPr>
            <p:cNvCxnSpPr>
              <a:cxnSpLocks/>
              <a:stCxn id="129" idx="7"/>
              <a:endCxn id="122" idx="3"/>
            </p:cNvCxnSpPr>
            <p:nvPr/>
          </p:nvCxnSpPr>
          <p:spPr>
            <a:xfrm flipV="1">
              <a:off x="3742267" y="4343983"/>
              <a:ext cx="681459" cy="387061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535F95B5-66D2-45F6-A438-4BB69EE4914F}"/>
                </a:ext>
              </a:extLst>
            </p:cNvPr>
            <p:cNvCxnSpPr>
              <a:cxnSpLocks/>
              <a:stCxn id="127" idx="0"/>
              <a:endCxn id="122" idx="4"/>
            </p:cNvCxnSpPr>
            <p:nvPr/>
          </p:nvCxnSpPr>
          <p:spPr>
            <a:xfrm flipV="1">
              <a:off x="4254446" y="4394200"/>
              <a:ext cx="290513" cy="75565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EAFCCDC-EC71-4B4D-9EF5-B7D49CAA5BAF}"/>
                </a:ext>
              </a:extLst>
            </p:cNvPr>
            <p:cNvCxnSpPr>
              <a:cxnSpLocks/>
              <a:stCxn id="126" idx="6"/>
              <a:endCxn id="127" idx="2"/>
            </p:cNvCxnSpPr>
            <p:nvPr/>
          </p:nvCxnSpPr>
          <p:spPr>
            <a:xfrm>
              <a:off x="1315652" y="5315827"/>
              <a:ext cx="2767344" cy="5473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850BFDD-45BA-47F4-93B8-59EBCC704A04}"/>
                </a:ext>
              </a:extLst>
            </p:cNvPr>
            <p:cNvCxnSpPr>
              <a:cxnSpLocks/>
              <a:stCxn id="126" idx="7"/>
              <a:endCxn id="125" idx="3"/>
            </p:cNvCxnSpPr>
            <p:nvPr/>
          </p:nvCxnSpPr>
          <p:spPr>
            <a:xfrm flipV="1">
              <a:off x="1265435" y="4789946"/>
              <a:ext cx="470706" cy="404648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F856717C-F601-4332-84F5-B850BCEC5BC7}"/>
                </a:ext>
              </a:extLst>
            </p:cNvPr>
            <p:cNvCxnSpPr>
              <a:cxnSpLocks/>
              <a:stCxn id="124" idx="6"/>
              <a:endCxn id="129" idx="2"/>
            </p:cNvCxnSpPr>
            <p:nvPr/>
          </p:nvCxnSpPr>
          <p:spPr>
            <a:xfrm flipV="1">
              <a:off x="2905891" y="4852277"/>
              <a:ext cx="543693" cy="4052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80A01A80-0FE5-47B7-B016-D91C16098AFB}"/>
              </a:ext>
            </a:extLst>
          </p:cNvPr>
          <p:cNvGrpSpPr/>
          <p:nvPr/>
        </p:nvGrpSpPr>
        <p:grpSpPr>
          <a:xfrm>
            <a:off x="8413845" y="2026097"/>
            <a:ext cx="2288356" cy="1510438"/>
            <a:chOff x="444498" y="2673059"/>
            <a:chExt cx="4271911" cy="2819691"/>
          </a:xfrm>
        </p:grpSpPr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92107D7C-5174-4920-84AC-40EC1D66D9E5}"/>
                </a:ext>
              </a:extLst>
            </p:cNvPr>
            <p:cNvSpPr/>
            <p:nvPr/>
          </p:nvSpPr>
          <p:spPr>
            <a:xfrm>
              <a:off x="444498" y="267970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17F8F334-E0C1-4D58-8495-CA543387400C}"/>
                </a:ext>
              </a:extLst>
            </p:cNvPr>
            <p:cNvSpPr/>
            <p:nvPr/>
          </p:nvSpPr>
          <p:spPr>
            <a:xfrm>
              <a:off x="1158106" y="2673059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D6512D61-594C-4E45-8CDF-C16768C54EC7}"/>
                </a:ext>
              </a:extLst>
            </p:cNvPr>
            <p:cNvSpPr/>
            <p:nvPr/>
          </p:nvSpPr>
          <p:spPr>
            <a:xfrm>
              <a:off x="1065265" y="333375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2164F911-ED22-482E-90B3-5EC6E030C3B2}"/>
                </a:ext>
              </a:extLst>
            </p:cNvPr>
            <p:cNvSpPr/>
            <p:nvPr/>
          </p:nvSpPr>
          <p:spPr>
            <a:xfrm>
              <a:off x="3792484" y="333375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E13622E1-AB5A-4869-AC7E-BFF18563D964}"/>
                </a:ext>
              </a:extLst>
            </p:cNvPr>
            <p:cNvSpPr/>
            <p:nvPr/>
          </p:nvSpPr>
          <p:spPr>
            <a:xfrm>
              <a:off x="4373509" y="405130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13A164A7-6AC5-487E-8E43-3FD27F64C0B5}"/>
                </a:ext>
              </a:extLst>
            </p:cNvPr>
            <p:cNvSpPr/>
            <p:nvPr/>
          </p:nvSpPr>
          <p:spPr>
            <a:xfrm>
              <a:off x="3003550" y="405130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71BA4544-7D8E-474F-BCA1-99F92CA3BF4D}"/>
                </a:ext>
              </a:extLst>
            </p:cNvPr>
            <p:cNvSpPr/>
            <p:nvPr/>
          </p:nvSpPr>
          <p:spPr>
            <a:xfrm>
              <a:off x="2562991" y="4684879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F1C0E548-C2DD-4906-B077-8BBA2CE1FC43}"/>
                </a:ext>
              </a:extLst>
            </p:cNvPr>
            <p:cNvSpPr/>
            <p:nvPr/>
          </p:nvSpPr>
          <p:spPr>
            <a:xfrm>
              <a:off x="1685924" y="4497263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5A737B82-C1A1-4E66-8744-1D00638F479B}"/>
                </a:ext>
              </a:extLst>
            </p:cNvPr>
            <p:cNvSpPr/>
            <p:nvPr/>
          </p:nvSpPr>
          <p:spPr>
            <a:xfrm>
              <a:off x="972752" y="5144377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92E5048E-6A65-4C2F-BFD3-2344DDE4CC8C}"/>
                </a:ext>
              </a:extLst>
            </p:cNvPr>
            <p:cNvSpPr/>
            <p:nvPr/>
          </p:nvSpPr>
          <p:spPr>
            <a:xfrm>
              <a:off x="4082996" y="514985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19028D1B-5BD8-42D5-90F5-631D70A2C888}"/>
                </a:ext>
              </a:extLst>
            </p:cNvPr>
            <p:cNvSpPr/>
            <p:nvPr/>
          </p:nvSpPr>
          <p:spPr>
            <a:xfrm>
              <a:off x="2232316" y="3663950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F1B23D5C-2D20-44EF-ABF4-88439125BCEB}"/>
                </a:ext>
              </a:extLst>
            </p:cNvPr>
            <p:cNvSpPr/>
            <p:nvPr/>
          </p:nvSpPr>
          <p:spPr>
            <a:xfrm>
              <a:off x="3449584" y="4680827"/>
              <a:ext cx="342900" cy="342900"/>
            </a:xfrm>
            <a:prstGeom prst="ellipse">
              <a:avLst/>
            </a:prstGeom>
            <a:solidFill>
              <a:srgbClr val="232D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 dirty="0"/>
            </a:p>
          </p:txBody>
        </p: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0F9D6D0-F938-4A5F-8CD5-F2C52C330360}"/>
                </a:ext>
              </a:extLst>
            </p:cNvPr>
            <p:cNvCxnSpPr>
              <a:stCxn id="141" idx="6"/>
              <a:endCxn id="142" idx="2"/>
            </p:cNvCxnSpPr>
            <p:nvPr/>
          </p:nvCxnSpPr>
          <p:spPr>
            <a:xfrm flipV="1">
              <a:off x="787398" y="2844509"/>
              <a:ext cx="370708" cy="6641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C80A573D-6E15-40DF-BF27-AC3D9853E7FA}"/>
                </a:ext>
              </a:extLst>
            </p:cNvPr>
            <p:cNvCxnSpPr>
              <a:cxnSpLocks/>
              <a:stCxn id="143" idx="6"/>
              <a:endCxn id="144" idx="2"/>
            </p:cNvCxnSpPr>
            <p:nvPr/>
          </p:nvCxnSpPr>
          <p:spPr>
            <a:xfrm>
              <a:off x="1408165" y="3505200"/>
              <a:ext cx="2384319" cy="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369CB0AE-4B36-4273-A109-00E32EC0FE33}"/>
                </a:ext>
              </a:extLst>
            </p:cNvPr>
            <p:cNvCxnSpPr>
              <a:cxnSpLocks/>
              <a:stCxn id="144" idx="5"/>
              <a:endCxn id="145" idx="1"/>
            </p:cNvCxnSpPr>
            <p:nvPr/>
          </p:nvCxnSpPr>
          <p:spPr>
            <a:xfrm>
              <a:off x="4085167" y="3626433"/>
              <a:ext cx="338559" cy="475084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AF7CC9D6-9323-4F0E-B321-00F765ECFE0F}"/>
                </a:ext>
              </a:extLst>
            </p:cNvPr>
            <p:cNvCxnSpPr>
              <a:cxnSpLocks/>
              <a:stCxn id="146" idx="6"/>
              <a:endCxn id="145" idx="2"/>
            </p:cNvCxnSpPr>
            <p:nvPr/>
          </p:nvCxnSpPr>
          <p:spPr>
            <a:xfrm>
              <a:off x="3346450" y="4222750"/>
              <a:ext cx="1027059" cy="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1689B90C-F712-406A-BD3A-F297938F8337}"/>
                </a:ext>
              </a:extLst>
            </p:cNvPr>
            <p:cNvCxnSpPr>
              <a:cxnSpLocks/>
              <a:stCxn id="151" idx="5"/>
              <a:endCxn id="146" idx="2"/>
            </p:cNvCxnSpPr>
            <p:nvPr/>
          </p:nvCxnSpPr>
          <p:spPr>
            <a:xfrm>
              <a:off x="2524999" y="3956633"/>
              <a:ext cx="478551" cy="266117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487024D4-D27F-4002-A2AD-25DD8EE29435}"/>
                </a:ext>
              </a:extLst>
            </p:cNvPr>
            <p:cNvCxnSpPr>
              <a:cxnSpLocks/>
              <a:stCxn id="152" idx="7"/>
              <a:endCxn id="145" idx="3"/>
            </p:cNvCxnSpPr>
            <p:nvPr/>
          </p:nvCxnSpPr>
          <p:spPr>
            <a:xfrm flipV="1">
              <a:off x="3742267" y="4343983"/>
              <a:ext cx="681459" cy="387061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81E1570-DA06-4136-9592-9B4FE94BB65E}"/>
                </a:ext>
              </a:extLst>
            </p:cNvPr>
            <p:cNvCxnSpPr>
              <a:cxnSpLocks/>
              <a:stCxn id="150" idx="0"/>
              <a:endCxn id="145" idx="4"/>
            </p:cNvCxnSpPr>
            <p:nvPr/>
          </p:nvCxnSpPr>
          <p:spPr>
            <a:xfrm flipV="1">
              <a:off x="4254446" y="4394200"/>
              <a:ext cx="290513" cy="755650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823AB25B-44B0-4B2F-A86F-1AA8B3AF6C70}"/>
                </a:ext>
              </a:extLst>
            </p:cNvPr>
            <p:cNvCxnSpPr>
              <a:cxnSpLocks/>
              <a:stCxn id="149" idx="6"/>
              <a:endCxn id="150" idx="2"/>
            </p:cNvCxnSpPr>
            <p:nvPr/>
          </p:nvCxnSpPr>
          <p:spPr>
            <a:xfrm>
              <a:off x="1315652" y="5315827"/>
              <a:ext cx="2767344" cy="5473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0FCF1F39-AB48-4176-8BD0-DBB365D94118}"/>
                </a:ext>
              </a:extLst>
            </p:cNvPr>
            <p:cNvCxnSpPr>
              <a:cxnSpLocks/>
              <a:stCxn id="149" idx="7"/>
              <a:endCxn id="148" idx="3"/>
            </p:cNvCxnSpPr>
            <p:nvPr/>
          </p:nvCxnSpPr>
          <p:spPr>
            <a:xfrm flipV="1">
              <a:off x="1265435" y="4789946"/>
              <a:ext cx="470706" cy="404648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33F900C3-3803-4585-AB04-8E859AEDBC5E}"/>
                </a:ext>
              </a:extLst>
            </p:cNvPr>
            <p:cNvCxnSpPr>
              <a:cxnSpLocks/>
              <a:stCxn id="147" idx="6"/>
              <a:endCxn id="152" idx="2"/>
            </p:cNvCxnSpPr>
            <p:nvPr/>
          </p:nvCxnSpPr>
          <p:spPr>
            <a:xfrm flipV="1">
              <a:off x="2905891" y="4852277"/>
              <a:ext cx="543693" cy="4052"/>
            </a:xfrm>
            <a:prstGeom prst="line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BC4102-F6F0-4870-BFBD-EE8F21DF48EE}"/>
                  </a:ext>
                </a:extLst>
              </p:cNvPr>
              <p:cNvSpPr txBox="1"/>
              <p:nvPr/>
            </p:nvSpPr>
            <p:spPr>
              <a:xfrm>
                <a:off x="886868" y="1396726"/>
                <a:ext cx="250549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-independent set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BC4102-F6F0-4870-BFBD-EE8F21DF4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868" y="1396726"/>
                <a:ext cx="2505494" cy="461665"/>
              </a:xfrm>
              <a:prstGeom prst="rect">
                <a:avLst/>
              </a:prstGeom>
              <a:blipFill>
                <a:blip r:embed="rId7"/>
                <a:stretch>
                  <a:fillRect l="-730" t="-10526" r="-316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15FD0AA5-383A-4994-A90C-61CFD096EA34}"/>
                  </a:ext>
                </a:extLst>
              </p:cNvPr>
              <p:cNvSpPr txBox="1"/>
              <p:nvPr/>
            </p:nvSpPr>
            <p:spPr>
              <a:xfrm>
                <a:off x="8972370" y="1396726"/>
                <a:ext cx="19919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-vertex cover</a:t>
                </a:r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15FD0AA5-383A-4994-A90C-61CFD096E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2370" y="1396726"/>
                <a:ext cx="1991956" cy="461665"/>
              </a:xfrm>
              <a:prstGeom prst="rect">
                <a:avLst/>
              </a:prstGeom>
              <a:blipFill>
                <a:blip r:embed="rId8"/>
                <a:stretch>
                  <a:fillRect l="-917" t="-10526" r="-3670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11902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-Vertex Cover is NP-Complete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Content Placeholder 2">
                <a:extLst>
                  <a:ext uri="{FF2B5EF4-FFF2-40B4-BE49-F238E27FC236}">
                    <a16:creationId xmlns:a16="http://schemas.microsoft.com/office/drawing/2014/main" id="{EB500B06-E04E-496F-91A7-7E37BF198E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3400"/>
                <a:ext cx="10515600" cy="4609044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/>
                  <a:t>Show that it belongs to NP</a:t>
                </a:r>
              </a:p>
              <a:p>
                <a:pPr marL="914400" lvl="1" indent="-511175"/>
                <a:r>
                  <a:rPr lang="en-US" sz="2800" dirty="0"/>
                  <a:t>Given a candidate cover, check that every edge is covered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200" dirty="0"/>
                  <a:t>Show it is NP-Hard</a:t>
                </a:r>
              </a:p>
              <a:p>
                <a:pPr marL="914400" lvl="1" indent="-514350"/>
                <a:r>
                  <a:rPr lang="en-US" sz="2800" dirty="0"/>
                  <a:t>Show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-independent set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-vertex cover</a:t>
                </a:r>
              </a:p>
            </p:txBody>
          </p:sp>
        </mc:Choice>
        <mc:Fallback xmlns="">
          <p:sp>
            <p:nvSpPr>
              <p:cNvPr id="110" name="Content Placeholder 2">
                <a:extLst>
                  <a:ext uri="{FF2B5EF4-FFF2-40B4-BE49-F238E27FC236}">
                    <a16:creationId xmlns:a16="http://schemas.microsoft.com/office/drawing/2014/main" id="{EB500B06-E04E-496F-91A7-7E37BF198E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3400"/>
                <a:ext cx="10515600" cy="4609044"/>
              </a:xfrm>
              <a:blipFill>
                <a:blip r:embed="rId3"/>
                <a:stretch>
                  <a:fillRect l="-1565" t="-3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8" descr="Image result for check mark emoji">
            <a:extLst>
              <a:ext uri="{FF2B5EF4-FFF2-40B4-BE49-F238E27FC236}">
                <a16:creationId xmlns:a16="http://schemas.microsoft.com/office/drawing/2014/main" id="{04818292-A103-47ED-AD47-52C86686E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8087" y="2819400"/>
            <a:ext cx="392484" cy="3924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Image result for check mark emoji">
            <a:extLst>
              <a:ext uri="{FF2B5EF4-FFF2-40B4-BE49-F238E27FC236}">
                <a16:creationId xmlns:a16="http://schemas.microsoft.com/office/drawing/2014/main" id="{82F13E84-CCFA-4B9E-9A90-94833D092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0051" y="4191000"/>
            <a:ext cx="392484" cy="39248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825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Reductions: 3-Coloring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6972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3-Coloring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838200" y="1981200"/>
            <a:ext cx="5384800" cy="4525963"/>
          </a:xfrm>
        </p:spPr>
        <p:txBody>
          <a:bodyPr>
            <a:normAutofit fontScale="92500"/>
          </a:bodyPr>
          <a:lstStyle/>
          <a:p>
            <a:r>
              <a:rPr lang="en-US" dirty="0"/>
              <a:t>Given graph G, and three colors c1,c2,c3 (not really given as input)</a:t>
            </a:r>
          </a:p>
          <a:p>
            <a:endParaRPr lang="en-US" dirty="0"/>
          </a:p>
          <a:p>
            <a:r>
              <a:rPr lang="en-US" dirty="0"/>
              <a:t>Can we color the graph with these colors such that no adjacent nodes have the same color.</a:t>
            </a:r>
          </a:p>
          <a:p>
            <a:endParaRPr lang="en-US" dirty="0"/>
          </a:p>
          <a:p>
            <a:r>
              <a:rPr lang="en-US" dirty="0"/>
              <a:t>Turns out that 3-Coloring is NP-Complete</a:t>
            </a:r>
          </a:p>
        </p:txBody>
      </p:sp>
      <p:pic>
        <p:nvPicPr>
          <p:cNvPr id="1030" name="Picture 6" descr="File:Triangulation 3-coloring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650" y="1828800"/>
            <a:ext cx="4476750" cy="47123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6989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3-Coloring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11200" y="1981200"/>
            <a:ext cx="5384800" cy="4525963"/>
          </a:xfrm>
        </p:spPr>
        <p:txBody>
          <a:bodyPr/>
          <a:lstStyle/>
          <a:p>
            <a:r>
              <a:rPr lang="en-US" dirty="0"/>
              <a:t>First show:</a:t>
            </a:r>
          </a:p>
          <a:p>
            <a:pPr lvl="1"/>
            <a:r>
              <a:rPr lang="en-US" dirty="0"/>
              <a:t>3-Coloring </a:t>
            </a:r>
            <a:r>
              <a:rPr lang="en-US" dirty="0">
                <a:sym typeface="Symbol"/>
              </a:rPr>
              <a:t></a:t>
            </a:r>
            <a:r>
              <a:rPr lang="en-US" dirty="0"/>
              <a:t> NP</a:t>
            </a:r>
          </a:p>
          <a:p>
            <a:pPr lvl="1"/>
            <a:endParaRPr lang="en-US" dirty="0"/>
          </a:p>
          <a:p>
            <a:r>
              <a:rPr lang="en-US" dirty="0"/>
              <a:t>How?</a:t>
            </a:r>
          </a:p>
          <a:p>
            <a:endParaRPr lang="en-US" dirty="0"/>
          </a:p>
          <a:p>
            <a:r>
              <a:rPr lang="en-US" dirty="0"/>
              <a:t>Given a coloring of the graph, is it valid?</a:t>
            </a:r>
          </a:p>
          <a:p>
            <a:pPr lvl="1"/>
            <a:r>
              <a:rPr lang="en-US" dirty="0"/>
              <a:t>Must do this in polynomial time!</a:t>
            </a:r>
          </a:p>
        </p:txBody>
      </p:sp>
      <p:pic>
        <p:nvPicPr>
          <p:cNvPr id="1030" name="Picture 6" descr="File:Triangulation 3-coloring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1840830"/>
            <a:ext cx="4476750" cy="47123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53599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3-SAT to 3-coloring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6" name="Content Placeholder 5" descr="Picture 1.png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8000" y="1876561"/>
            <a:ext cx="6248400" cy="4752839"/>
          </a:xfrm>
        </p:spPr>
      </p:pic>
    </p:spTree>
    <p:extLst>
      <p:ext uri="{BB962C8B-B14F-4D97-AF65-F5344CB8AC3E}">
        <p14:creationId xmlns:p14="http://schemas.microsoft.com/office/powerpoint/2010/main" val="311705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3-SAT to 3-coloring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885836"/>
            <a:ext cx="7010400" cy="474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6391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(VERY informal) proof of reduction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951037"/>
            <a:ext cx="5384800" cy="4525963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Sat(</a:t>
            </a:r>
            <a:r>
              <a:rPr lang="en-US" sz="2400" dirty="0">
                <a:sym typeface="Symbol" panose="05050102010706020507" pitchFamily="18" charset="2"/>
              </a:rPr>
              <a:t>) </a:t>
            </a:r>
            <a:r>
              <a:rPr lang="en-US" sz="2400" dirty="0">
                <a:sym typeface="Wingdings" panose="05000000000000000000" pitchFamily="2" charset="2"/>
              </a:rPr>
              <a:t> G is 3-Colorable</a:t>
            </a:r>
          </a:p>
          <a:p>
            <a:pPr lvl="1" algn="l"/>
            <a:r>
              <a:rPr lang="en-US" sz="2100" dirty="0">
                <a:sym typeface="Wingdings" panose="05000000000000000000" pitchFamily="2" charset="2"/>
              </a:rPr>
              <a:t>Assume </a:t>
            </a:r>
            <a:r>
              <a:rPr lang="en-US" sz="2000" dirty="0">
                <a:sym typeface="Symbol" panose="05050102010706020507" pitchFamily="18" charset="2"/>
              </a:rPr>
              <a:t> is </a:t>
            </a:r>
            <a:r>
              <a:rPr lang="en-US" sz="2000" dirty="0" err="1">
                <a:sym typeface="Symbol" panose="05050102010706020507" pitchFamily="18" charset="2"/>
              </a:rPr>
              <a:t>satisfiable</a:t>
            </a:r>
            <a:endParaRPr lang="en-US" sz="2100" dirty="0">
              <a:sym typeface="Wingdings" panose="05000000000000000000" pitchFamily="2" charset="2"/>
            </a:endParaRPr>
          </a:p>
          <a:p>
            <a:pPr lvl="1" algn="l"/>
            <a:r>
              <a:rPr lang="en-US" sz="2100" dirty="0">
                <a:sym typeface="Wingdings" panose="05000000000000000000" pitchFamily="2" charset="2"/>
              </a:rPr>
              <a:t>3 colors (true, false, base)</a:t>
            </a:r>
          </a:p>
          <a:p>
            <a:pPr lvl="1" algn="l"/>
            <a:r>
              <a:rPr lang="en-US" sz="2100" dirty="0"/>
              <a:t>Color B,T,F with these colors</a:t>
            </a:r>
          </a:p>
          <a:p>
            <a:pPr lvl="1" algn="l"/>
            <a:r>
              <a:rPr lang="en-US" sz="2100" dirty="0"/>
              <a:t>Color variable nodes with T and F depending on their satisfying values for </a:t>
            </a:r>
            <a:r>
              <a:rPr lang="en-US" sz="2000" dirty="0">
                <a:sym typeface="Symbol" panose="05050102010706020507" pitchFamily="18" charset="2"/>
              </a:rPr>
              <a:t></a:t>
            </a:r>
          </a:p>
          <a:p>
            <a:pPr lvl="1" algn="l"/>
            <a:r>
              <a:rPr lang="en-US" sz="2100" dirty="0"/>
              <a:t>Or gates always colorable so that they represent correct OR (output is true </a:t>
            </a:r>
            <a:r>
              <a:rPr lang="en-US" sz="2100" dirty="0" err="1"/>
              <a:t>iff</a:t>
            </a:r>
            <a:r>
              <a:rPr lang="en-US" sz="2100" dirty="0"/>
              <a:t> one or more inputs true)</a:t>
            </a:r>
          </a:p>
          <a:p>
            <a:pPr lvl="1" algn="l"/>
            <a:r>
              <a:rPr lang="en-US" sz="2100" dirty="0"/>
              <a:t>Thus G is 3-Colorable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197600" y="1951037"/>
            <a:ext cx="5384800" cy="4525963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G is 3-Colorable </a:t>
            </a:r>
            <a:r>
              <a:rPr lang="en-US" sz="2400" dirty="0">
                <a:sym typeface="Wingdings" panose="05000000000000000000" pitchFamily="2" charset="2"/>
              </a:rPr>
              <a:t> Sat(</a:t>
            </a:r>
            <a:r>
              <a:rPr lang="en-US" sz="2400" dirty="0">
                <a:sym typeface="Symbol" panose="05050102010706020507" pitchFamily="18" charset="2"/>
              </a:rPr>
              <a:t>)</a:t>
            </a:r>
          </a:p>
          <a:p>
            <a:pPr lvl="1" algn="l"/>
            <a:r>
              <a:rPr lang="en-US" sz="2100" dirty="0">
                <a:sym typeface="Symbol" panose="05050102010706020507" pitchFamily="18" charset="2"/>
              </a:rPr>
              <a:t>Assume G is 3-Colorable</a:t>
            </a:r>
          </a:p>
          <a:p>
            <a:pPr lvl="1" algn="l"/>
            <a:r>
              <a:rPr lang="en-US" sz="2100" dirty="0">
                <a:sym typeface="Symbol" panose="05050102010706020507" pitchFamily="18" charset="2"/>
              </a:rPr>
              <a:t>Color the graph</a:t>
            </a:r>
          </a:p>
          <a:p>
            <a:pPr lvl="1" algn="l"/>
            <a:r>
              <a:rPr lang="en-US" sz="2100" dirty="0">
                <a:sym typeface="Symbol" panose="05050102010706020507" pitchFamily="18" charset="2"/>
              </a:rPr>
              <a:t>Let the colors of the B,T,F nodes represent base, true, and false respectively.</a:t>
            </a:r>
          </a:p>
          <a:p>
            <a:pPr lvl="1" algn="l"/>
            <a:r>
              <a:rPr lang="en-US" sz="2100" dirty="0"/>
              <a:t>Re-arrange OR gate colors slightly if necessary so output is always T or F</a:t>
            </a:r>
          </a:p>
          <a:p>
            <a:pPr lvl="1" algn="l"/>
            <a:r>
              <a:rPr lang="en-US" sz="2100" dirty="0"/>
              <a:t>Let variable assignments be the color they were given</a:t>
            </a:r>
          </a:p>
          <a:p>
            <a:pPr lvl="1" algn="l"/>
            <a:r>
              <a:rPr lang="en-US" sz="2100" dirty="0"/>
              <a:t>These assignments satisfy </a:t>
            </a:r>
            <a:r>
              <a:rPr lang="en-US" sz="2000" dirty="0">
                <a:sym typeface="Symbol" panose="05050102010706020507" pitchFamily="18" charset="2"/>
              </a:rPr>
              <a:t>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9573926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Wrap-Up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2B1A1-9A82-492A-87A6-500459A044C8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79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40AAB046-5BE9-7945-9244-12ED9B6B03AD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Reminder: Complexity Classes!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F83019B8-1A6A-D04C-81A1-F828E59E4D65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09600" y="1752600"/>
            <a:ext cx="5410200" cy="464820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b="1" i="1" u="sng" dirty="0">
                <a:ea typeface="ＭＳ Ｐゴシック" panose="020B0600070205080204" pitchFamily="34" charset="-128"/>
              </a:rPr>
              <a:t>P</a:t>
            </a:r>
            <a:r>
              <a:rPr lang="en-US" altLang="en-US" sz="2000" dirty="0">
                <a:ea typeface="ＭＳ Ｐゴシック" panose="020B0600070205080204" pitchFamily="34" charset="-128"/>
              </a:rPr>
              <a:t>: Set of problems solved in polynomial time (e.g., sorting a list)</a:t>
            </a:r>
          </a:p>
          <a:p>
            <a:pPr>
              <a:lnSpc>
                <a:spcPct val="90000"/>
              </a:lnSpc>
            </a:pPr>
            <a:endParaRPr lang="en-US" altLang="en-US" sz="2000" b="1" i="1" u="sng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000" b="1" i="1" u="sng" dirty="0">
                <a:ea typeface="ＭＳ Ｐゴシック" panose="020B0600070205080204" pitchFamily="34" charset="-128"/>
              </a:rPr>
              <a:t>NP</a:t>
            </a:r>
            <a:r>
              <a:rPr lang="en-US" altLang="en-US" sz="2000" dirty="0">
                <a:ea typeface="ＭＳ Ｐゴシック" panose="020B0600070205080204" pitchFamily="34" charset="-128"/>
              </a:rPr>
              <a:t>: Set of problems that can be: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1) Solved in non-deterministic polynomial time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>
                <a:ea typeface="ＭＳ Ｐゴシック" panose="020B0600070205080204" pitchFamily="34" charset="-128"/>
              </a:rPr>
              <a:t>2) Verified in polynomial time</a:t>
            </a:r>
          </a:p>
          <a:p>
            <a:pPr>
              <a:lnSpc>
                <a:spcPct val="90000"/>
              </a:lnSpc>
            </a:pPr>
            <a:endParaRPr lang="en-US" altLang="en-US" sz="2000" b="1" i="1" u="sng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000" b="1" i="1" u="sng" dirty="0">
                <a:ea typeface="ＭＳ Ｐゴシック" panose="020B0600070205080204" pitchFamily="34" charset="-128"/>
              </a:rPr>
              <a:t>NP-Hard</a:t>
            </a:r>
            <a:r>
              <a:rPr lang="en-US" altLang="en-US" sz="2000" dirty="0">
                <a:ea typeface="ＭＳ Ｐゴシック" panose="020B0600070205080204" pitchFamily="34" charset="-128"/>
              </a:rPr>
              <a:t>: Set of problems that are as hard as (or harder) than the hardest problems in NP</a:t>
            </a:r>
          </a:p>
          <a:p>
            <a:pPr>
              <a:lnSpc>
                <a:spcPct val="90000"/>
              </a:lnSpc>
            </a:pPr>
            <a:endParaRPr lang="en-US" altLang="en-US" sz="2000" b="1" i="1" u="sng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000" b="1" i="1" u="sng" dirty="0">
                <a:ea typeface="ＭＳ Ｐゴシック" panose="020B0600070205080204" pitchFamily="34" charset="-128"/>
              </a:rPr>
              <a:t>NP-Complete</a:t>
            </a:r>
            <a:r>
              <a:rPr lang="en-US" altLang="en-US" sz="2000" dirty="0">
                <a:ea typeface="ＭＳ Ｐゴシック" panose="020B0600070205080204" pitchFamily="34" charset="-128"/>
              </a:rPr>
              <a:t>: Set of problems that are both NP and NP-Hard (i.e., the equally hardest problems in NP)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147295-469C-7F4E-87CD-DBE9317C56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1676400"/>
            <a:ext cx="6095163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7121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latin typeface="Tahoma" charset="0"/>
              </a:rPr>
              <a:t>Why Prove NP-Completeness?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sz="2800" dirty="0">
                <a:latin typeface="Tahoma" charset="0"/>
              </a:rPr>
              <a:t>Though nobody has proven that </a:t>
            </a:r>
            <a:r>
              <a:rPr lang="en-US" sz="2800" b="1" dirty="0">
                <a:latin typeface="Tahoma" charset="0"/>
              </a:rPr>
              <a:t>P </a:t>
            </a:r>
            <a:r>
              <a:rPr lang="en-US" sz="2800" dirty="0">
                <a:latin typeface="Tahoma" charset="0"/>
                <a:cs typeface="Tahoma" charset="0"/>
              </a:rPr>
              <a:t>≠</a:t>
            </a:r>
            <a:r>
              <a:rPr lang="en-US" sz="2800" b="1" dirty="0">
                <a:latin typeface="Tahoma" charset="0"/>
              </a:rPr>
              <a:t> NP</a:t>
            </a:r>
            <a:r>
              <a:rPr lang="en-US" sz="2800" dirty="0">
                <a:latin typeface="Tahoma" charset="0"/>
              </a:rPr>
              <a:t>, if you prove a problem NP-Complete, most people accept that it is probably exponential</a:t>
            </a:r>
          </a:p>
          <a:p>
            <a:r>
              <a:rPr lang="en-US" sz="2800" dirty="0">
                <a:latin typeface="Tahoma" charset="0"/>
              </a:rPr>
              <a:t>Therefore it can be important for you to prove that a problem is NP-Complete</a:t>
            </a:r>
          </a:p>
          <a:p>
            <a:pPr lvl="1"/>
            <a:r>
              <a:rPr lang="en-US" sz="2400" dirty="0">
                <a:latin typeface="Tahoma" charset="0"/>
                <a:ea typeface="ＭＳ Ｐゴシック" charset="0"/>
              </a:rPr>
              <a:t>Don</a:t>
            </a:r>
            <a:r>
              <a:rPr lang="fr-FR" altLang="ja-JP" sz="2400" dirty="0">
                <a:latin typeface="Tahoma" charset="0"/>
                <a:ea typeface="ＭＳ Ｐゴシック" charset="0"/>
              </a:rPr>
              <a:t>'</a:t>
            </a:r>
            <a:r>
              <a:rPr lang="en-US" sz="2400" dirty="0">
                <a:latin typeface="Tahoma" charset="0"/>
                <a:ea typeface="ＭＳ Ｐゴシック" charset="0"/>
              </a:rPr>
              <a:t>t need to try to come up perfect non-exponential algorithm</a:t>
            </a:r>
          </a:p>
          <a:p>
            <a:pPr lvl="1"/>
            <a:r>
              <a:rPr lang="en-US" sz="2400" dirty="0">
                <a:latin typeface="Tahoma" charset="0"/>
                <a:ea typeface="ＭＳ Ｐゴシック" charset="0"/>
              </a:rPr>
              <a:t>Can instead work on </a:t>
            </a:r>
            <a:r>
              <a:rPr lang="en-US" sz="2400" i="1" dirty="0">
                <a:solidFill>
                  <a:schemeClr val="tx2"/>
                </a:solidFill>
                <a:latin typeface="Tahoma" charset="0"/>
                <a:ea typeface="ＭＳ Ｐゴシック" charset="0"/>
              </a:rPr>
              <a:t>approximation algorithms</a:t>
            </a:r>
            <a:endParaRPr lang="en-US" sz="2400" dirty="0">
              <a:solidFill>
                <a:schemeClr val="tx2"/>
              </a:solidFill>
              <a:latin typeface="Tahoma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4628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 poor salesperson to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5791200"/>
            <a:ext cx="8229600" cy="4572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http://</a:t>
            </a:r>
            <a:r>
              <a:rPr lang="en-US" sz="2400" dirty="0" err="1"/>
              <a:t>xkcd.com</a:t>
            </a:r>
            <a:r>
              <a:rPr lang="en-US" sz="2400" dirty="0"/>
              <a:t>/399/</a:t>
            </a:r>
          </a:p>
        </p:txBody>
      </p:sp>
      <p:pic>
        <p:nvPicPr>
          <p:cNvPr id="5" name="Picture 4" descr="Google Chrom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828800"/>
            <a:ext cx="7924800" cy="351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1084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Approximation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Look at first 3 pages of Ch. 35 of CLRS textbook</a:t>
            </a:r>
          </a:p>
          <a:p>
            <a:r>
              <a:rPr lang="en-US" sz="2800" dirty="0"/>
              <a:t>Can we find an algorithm for problem </a:t>
            </a:r>
            <a:r>
              <a:rPr lang="en-US" sz="2800" dirty="0">
                <a:latin typeface="Tahoma" charset="0"/>
              </a:rPr>
              <a:t>A</a:t>
            </a:r>
            <a:r>
              <a:rPr lang="en-US" sz="2800" dirty="0">
                <a:latin typeface="Tahoma" charset="0"/>
                <a:sym typeface="Symbol" charset="0"/>
              </a:rPr>
              <a:t>  </a:t>
            </a:r>
            <a:r>
              <a:rPr lang="en-US" sz="2800" b="1" dirty="0">
                <a:latin typeface="Tahoma" charset="0"/>
                <a:sym typeface="Symbol" charset="0"/>
              </a:rPr>
              <a:t>NP-C </a:t>
            </a:r>
            <a:r>
              <a:rPr lang="en-US" sz="2800" dirty="0">
                <a:latin typeface="Tahoma" charset="0"/>
                <a:sym typeface="Symbol" charset="0"/>
              </a:rPr>
              <a:t>that:</a:t>
            </a:r>
          </a:p>
          <a:p>
            <a:pPr lvl="1"/>
            <a:r>
              <a:rPr lang="en-US" sz="2400" dirty="0">
                <a:latin typeface="Tahoma" charset="0"/>
                <a:sym typeface="Symbol" charset="0"/>
              </a:rPr>
              <a:t>Runs in polynomial time</a:t>
            </a:r>
          </a:p>
          <a:p>
            <a:pPr lvl="1"/>
            <a:r>
              <a:rPr lang="en-US" sz="2400" dirty="0">
                <a:latin typeface="Tahoma" charset="0"/>
                <a:sym typeface="Symbol" charset="0"/>
              </a:rPr>
              <a:t>Gets “near optimal” results</a:t>
            </a:r>
          </a:p>
          <a:p>
            <a:r>
              <a:rPr lang="en-US" sz="2800" dirty="0"/>
              <a:t>Prove some bound on the algorithm’s correctness in terms of the true optimal result</a:t>
            </a:r>
          </a:p>
          <a:p>
            <a:pPr lvl="1"/>
            <a:r>
              <a:rPr lang="en-US" sz="2400" dirty="0"/>
              <a:t>No worse that (some factor) of optimal</a:t>
            </a:r>
          </a:p>
          <a:p>
            <a:pPr lvl="1"/>
            <a:r>
              <a:rPr lang="en-US" sz="2400" dirty="0"/>
              <a:t>“It’s not always right (best), but it’s guaranteed to be this close.”</a:t>
            </a:r>
          </a:p>
        </p:txBody>
      </p:sp>
    </p:spTree>
    <p:extLst>
      <p:ext uri="{BB962C8B-B14F-4D97-AF65-F5344CB8AC3E}">
        <p14:creationId xmlns:p14="http://schemas.microsoft.com/office/powerpoint/2010/main" val="4405127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9515D3CB-6A03-874B-9E5B-42BA813ACB67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General Comments</a:t>
            </a:r>
          </a:p>
        </p:txBody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F6D05DAA-E3F4-E746-BCFF-5DEC1123449B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At least 3000 problems have been shown to be NP-Complete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That number is from a non-recent report, so we might say that counts is a weak lower-bound on the true number found</a:t>
            </a:r>
          </a:p>
          <a:p>
            <a:pPr lvl="1"/>
            <a:r>
              <a:rPr lang="en-US" dirty="0">
                <a:hlinkClick r:id="rId4"/>
              </a:rPr>
              <a:t>https://en.wikipedia.org/wiki/List_of_NP-complete_problems</a:t>
            </a:r>
            <a:r>
              <a:rPr lang="en-US" dirty="0"/>
              <a:t> including some popular games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Some reductions are profound, some are comparatively easy, many are easy once the key insight is given</a:t>
            </a:r>
          </a:p>
          <a:p>
            <a:pPr>
              <a:buFont typeface="Times New Roman" panose="02020603050405020304" pitchFamily="18" charset="0"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696365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9A44955A-F99F-BA4C-833A-F0D480F0EE7B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Other NP-Complete Problems</a:t>
            </a:r>
          </a:p>
        </p:txBody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B21E274C-4B85-2446-B6CA-D57CD8AFFAEE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sz="2800" i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Hamilton Path/Cycle, Traveling Salesperson</a:t>
            </a:r>
          </a:p>
          <a:p>
            <a:r>
              <a:rPr lang="en-US" altLang="en-US" sz="2800" i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Subset-sum</a:t>
            </a:r>
            <a:r>
              <a:rPr lang="en-US" altLang="en-US" sz="2800" dirty="0">
                <a:ea typeface="ＭＳ Ｐゴシック" panose="020B0600070205080204" pitchFamily="34" charset="-128"/>
              </a:rPr>
              <a:t>: Given a set of integers, does there exist a subset that adds up to some target 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T </a:t>
            </a:r>
            <a:r>
              <a:rPr lang="en-US" altLang="en-US" sz="2800" dirty="0">
                <a:ea typeface="ＭＳ Ｐゴシック" panose="020B0600070205080204" pitchFamily="34" charset="-128"/>
              </a:rPr>
              <a:t>?</a:t>
            </a:r>
          </a:p>
          <a:p>
            <a:r>
              <a:rPr lang="en-US" altLang="en-US" sz="2800" i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0-1 knapsack</a:t>
            </a:r>
            <a:r>
              <a:rPr lang="en-US" altLang="en-US" sz="2800" dirty="0">
                <a:ea typeface="ＭＳ Ｐゴシック" panose="020B0600070205080204" pitchFamily="34" charset="-128"/>
              </a:rPr>
              <a:t>: when weights not just integers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r>
              <a:rPr lang="en-US" altLang="en-US" sz="2800" i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Graph coloring</a:t>
            </a:r>
            <a:r>
              <a:rPr lang="en-US" altLang="en-US" sz="2800" dirty="0">
                <a:ea typeface="ＭＳ Ｐゴシック" panose="020B0600070205080204" pitchFamily="34" charset="-128"/>
              </a:rPr>
              <a:t>: can a given graph be colored with </a:t>
            </a:r>
            <a:r>
              <a:rPr lang="en-US" altLang="en-US" sz="2800" i="1" dirty="0">
                <a:ea typeface="ＭＳ Ｐゴシック" panose="020B0600070205080204" pitchFamily="34" charset="-128"/>
              </a:rPr>
              <a:t>k</a:t>
            </a:r>
            <a:r>
              <a:rPr lang="en-US" altLang="en-US" sz="2800" dirty="0">
                <a:ea typeface="ＭＳ Ｐゴシック" panose="020B0600070205080204" pitchFamily="34" charset="-128"/>
              </a:rPr>
              <a:t> colors such that no adjacent vertices are the same color?</a:t>
            </a:r>
          </a:p>
          <a:p>
            <a:r>
              <a:rPr lang="en-US" altLang="en-US" sz="2800" dirty="0" err="1">
                <a:ea typeface="ＭＳ Ｐゴシック" panose="020B0600070205080204" pitchFamily="34" charset="-128"/>
              </a:rPr>
              <a:t>Etc</a:t>
            </a:r>
            <a:r>
              <a:rPr lang="en-US" altLang="en-US" sz="2800" dirty="0">
                <a:ea typeface="ＭＳ Ｐゴシック" panose="020B0600070205080204" pitchFamily="34" charset="-128"/>
              </a:rPr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40829410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10208515-CA6F-F845-B19B-27F03E039748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Review (Again)</a:t>
            </a:r>
          </a:p>
        </p:txBody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C9B40E33-AEC1-5941-91F8-309065910A17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A problem B is </a:t>
            </a:r>
            <a:r>
              <a:rPr lang="en-US" altLang="en-US" sz="2800" i="1">
                <a:ea typeface="ＭＳ Ｐゴシック" panose="020B0600070205080204" pitchFamily="34" charset="-128"/>
              </a:rPr>
              <a:t>NP-complete</a:t>
            </a:r>
            <a:r>
              <a:rPr lang="en-US" altLang="en-US" sz="2800">
                <a:ea typeface="ＭＳ Ｐゴシック" panose="020B0600070205080204" pitchFamily="34" charset="-128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if it is in NP </a:t>
            </a:r>
            <a:r>
              <a:rPr lang="en-US" altLang="en-US" sz="2400" b="1">
                <a:ea typeface="ＭＳ Ｐゴシック" panose="020B0600070205080204" pitchFamily="34" charset="-128"/>
              </a:rPr>
              <a:t>and</a:t>
            </a:r>
            <a:r>
              <a:rPr lang="en-US" altLang="en-US" sz="2400">
                <a:ea typeface="ＭＳ Ｐゴシック" panose="020B0600070205080204" pitchFamily="34" charset="-128"/>
              </a:rPr>
              <a:t> it is NP-hard.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A problem B is </a:t>
            </a:r>
            <a:r>
              <a:rPr lang="en-US" altLang="en-US" sz="2800" i="1">
                <a:ea typeface="ＭＳ Ｐゴシック" panose="020B0600070205080204" pitchFamily="34" charset="-128"/>
              </a:rPr>
              <a:t>NP-hard</a:t>
            </a:r>
            <a:r>
              <a:rPr lang="en-US" altLang="en-US" sz="2800">
                <a:ea typeface="ＭＳ Ｐゴシック" panose="020B0600070205080204" pitchFamily="34" charset="-128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if </a:t>
            </a:r>
            <a:r>
              <a:rPr lang="en-US" altLang="en-US" sz="2400" i="1">
                <a:ea typeface="ＭＳ Ｐゴシック" panose="020B0600070205080204" pitchFamily="34" charset="-128"/>
              </a:rPr>
              <a:t>every</a:t>
            </a:r>
            <a:r>
              <a:rPr lang="en-US" altLang="en-US" sz="2400">
                <a:ea typeface="ＭＳ Ｐゴシック" panose="020B0600070205080204" pitchFamily="34" charset="-128"/>
              </a:rPr>
              <a:t> problem in NP is reducible to </a:t>
            </a:r>
            <a:r>
              <a:rPr lang="en-US" altLang="en-US" sz="2400" b="1">
                <a:ea typeface="ＭＳ Ｐゴシック" panose="020B0600070205080204" pitchFamily="34" charset="-128"/>
              </a:rPr>
              <a:t>B</a:t>
            </a:r>
            <a:r>
              <a:rPr lang="en-US" altLang="en-US" sz="2400">
                <a:ea typeface="ＭＳ Ｐゴシック" panose="020B0600070205080204" pitchFamily="34" charset="-128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A problem A is </a:t>
            </a:r>
            <a:r>
              <a:rPr lang="en-US" altLang="en-US" sz="2800" i="1">
                <a:ea typeface="ＭＳ Ｐゴシック" panose="020B0600070205080204" pitchFamily="34" charset="-128"/>
              </a:rPr>
              <a:t>reducible</a:t>
            </a:r>
            <a:r>
              <a:rPr lang="en-US" altLang="en-US" sz="2800">
                <a:ea typeface="ＭＳ Ｐゴシック" panose="020B0600070205080204" pitchFamily="34" charset="-128"/>
              </a:rPr>
              <a:t> to a problem B if 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there exists a polynomial reduction function T such that</a:t>
            </a:r>
          </a:p>
          <a:p>
            <a:pPr lvl="2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For every string x, </a:t>
            </a:r>
          </a:p>
          <a:p>
            <a:pPr lvl="2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if x is a yes input for A, then T(x) is a yes input for B</a:t>
            </a:r>
          </a:p>
          <a:p>
            <a:pPr lvl="2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if x is a no input for A, then T(x) is a no input for B. </a:t>
            </a:r>
          </a:p>
          <a:p>
            <a:pPr lvl="2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T can be computed in polynomially bounded time. </a:t>
            </a:r>
          </a:p>
        </p:txBody>
      </p:sp>
    </p:spTree>
    <p:extLst>
      <p:ext uri="{BB962C8B-B14F-4D97-AF65-F5344CB8AC3E}">
        <p14:creationId xmlns:p14="http://schemas.microsoft.com/office/powerpoint/2010/main" val="4593660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Tahoma" charset="0"/>
              </a:rPr>
              <a:t>“Consequences” of NP-Completeness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latin typeface="Tahoma" charset="0"/>
              </a:rPr>
              <a:t>NP-Complete the set of the</a:t>
            </a:r>
            <a:r>
              <a:rPr lang="ja-JP" altLang="en-US" sz="2800">
                <a:latin typeface="Tahoma" charset="0"/>
              </a:rPr>
              <a:t>“</a:t>
            </a:r>
            <a:r>
              <a:rPr lang="en-US" sz="2800" dirty="0">
                <a:latin typeface="Tahoma" charset="0"/>
              </a:rPr>
              <a:t>hardest</a:t>
            </a:r>
            <a:r>
              <a:rPr lang="ja-JP" altLang="en-US" sz="2800" dirty="0">
                <a:latin typeface="Tahoma" charset="0"/>
              </a:rPr>
              <a:t>”</a:t>
            </a:r>
            <a:r>
              <a:rPr lang="en-US" sz="2800" dirty="0">
                <a:latin typeface="Tahoma" charset="0"/>
              </a:rPr>
              <a:t> problems in NP, with these important properties:</a:t>
            </a:r>
          </a:p>
          <a:p>
            <a:pPr lvl="1"/>
            <a:r>
              <a:rPr lang="en-US" sz="2400" dirty="0">
                <a:latin typeface="Tahoma" charset="0"/>
                <a:ea typeface="ＭＳ Ｐゴシック" charset="0"/>
              </a:rPr>
              <a:t>If any </a:t>
            </a:r>
            <a:r>
              <a:rPr lang="en-US" sz="2400" i="1" dirty="0">
                <a:latin typeface="Tahoma" charset="0"/>
                <a:ea typeface="ＭＳ Ｐゴシック" charset="0"/>
              </a:rPr>
              <a:t>one </a:t>
            </a:r>
            <a:r>
              <a:rPr lang="en-US" sz="2400" dirty="0">
                <a:latin typeface="Tahoma" charset="0"/>
                <a:ea typeface="ＭＳ Ｐゴシック" charset="0"/>
              </a:rPr>
              <a:t> NP-Complete problem can be solved in polynomial time…</a:t>
            </a:r>
          </a:p>
          <a:p>
            <a:pPr lvl="1"/>
            <a:r>
              <a:rPr lang="en-US" sz="2400" dirty="0">
                <a:latin typeface="Tahoma" charset="0"/>
                <a:ea typeface="ＭＳ Ｐゴシック" charset="0"/>
              </a:rPr>
              <a:t>…then </a:t>
            </a:r>
            <a:r>
              <a:rPr lang="en-US" sz="2400" i="1" dirty="0">
                <a:latin typeface="Tahoma" charset="0"/>
                <a:ea typeface="ＭＳ Ｐゴシック" charset="0"/>
              </a:rPr>
              <a:t>every  </a:t>
            </a:r>
            <a:r>
              <a:rPr lang="en-US" sz="2400" dirty="0">
                <a:latin typeface="Tahoma" charset="0"/>
                <a:ea typeface="ＭＳ Ｐゴシック" charset="0"/>
              </a:rPr>
              <a:t>NP-Complete problem can be solved in polynomial time…</a:t>
            </a:r>
          </a:p>
          <a:p>
            <a:pPr lvl="1"/>
            <a:r>
              <a:rPr lang="en-US" sz="2400" dirty="0">
                <a:latin typeface="Tahoma" charset="0"/>
                <a:ea typeface="ＭＳ Ｐゴシック" charset="0"/>
              </a:rPr>
              <a:t>…and in fact </a:t>
            </a:r>
            <a:r>
              <a:rPr lang="en-US" sz="2400" i="1" dirty="0">
                <a:latin typeface="Tahoma" charset="0"/>
                <a:ea typeface="ＭＳ Ｐゴシック" charset="0"/>
              </a:rPr>
              <a:t>every </a:t>
            </a:r>
            <a:r>
              <a:rPr lang="en-US" sz="2400" dirty="0">
                <a:latin typeface="Tahoma" charset="0"/>
                <a:ea typeface="ＭＳ Ｐゴシック" charset="0"/>
              </a:rPr>
              <a:t>problem in </a:t>
            </a:r>
            <a:r>
              <a:rPr lang="en-US" sz="2400" b="1" dirty="0">
                <a:latin typeface="Tahoma" charset="0"/>
                <a:ea typeface="ＭＳ Ｐゴシック" charset="0"/>
              </a:rPr>
              <a:t>NP</a:t>
            </a:r>
            <a:r>
              <a:rPr lang="en-US" sz="2400" dirty="0">
                <a:latin typeface="Tahoma" charset="0"/>
                <a:ea typeface="ＭＳ Ｐゴシック" charset="0"/>
              </a:rPr>
              <a:t> can be solved in polynomial time (which would show </a:t>
            </a:r>
            <a:r>
              <a:rPr lang="en-US" sz="2400" b="1" dirty="0">
                <a:latin typeface="Tahoma" charset="0"/>
                <a:ea typeface="ＭＳ Ｐゴシック" charset="0"/>
              </a:rPr>
              <a:t>P = NP</a:t>
            </a:r>
            <a:r>
              <a:rPr lang="en-US" sz="2400" dirty="0">
                <a:latin typeface="Tahoma" charset="0"/>
                <a:ea typeface="ＭＳ Ｐゴシック" charset="0"/>
              </a:rPr>
              <a:t>)</a:t>
            </a:r>
          </a:p>
          <a:p>
            <a:pPr lvl="1"/>
            <a:r>
              <a:rPr lang="en-US" sz="2400" dirty="0">
                <a:latin typeface="Tahoma" charset="0"/>
                <a:ea typeface="ＭＳ Ｐゴシック" charset="0"/>
              </a:rPr>
              <a:t>Or, prove an exponential lower-bound for </a:t>
            </a:r>
            <a:r>
              <a:rPr lang="en-US" sz="2400" i="1" dirty="0">
                <a:latin typeface="Tahoma" charset="0"/>
                <a:ea typeface="ＭＳ Ｐゴシック" charset="0"/>
              </a:rPr>
              <a:t>any single</a:t>
            </a:r>
            <a:r>
              <a:rPr lang="en-US" sz="2400" dirty="0">
                <a:latin typeface="Tahoma" charset="0"/>
                <a:ea typeface="ＭＳ Ｐゴシック" charset="0"/>
              </a:rPr>
              <a:t> </a:t>
            </a:r>
            <a:r>
              <a:rPr lang="en-US" sz="2400" b="1" dirty="0">
                <a:latin typeface="Tahoma" charset="0"/>
                <a:ea typeface="ＭＳ Ｐゴシック" charset="0"/>
              </a:rPr>
              <a:t>NP-C</a:t>
            </a:r>
            <a:r>
              <a:rPr lang="en-US" sz="2400" dirty="0">
                <a:latin typeface="Tahoma" charset="0"/>
                <a:ea typeface="ＭＳ Ｐゴシック" charset="0"/>
              </a:rPr>
              <a:t> problem, then </a:t>
            </a:r>
            <a:r>
              <a:rPr lang="en-US" sz="2400" i="1" dirty="0">
                <a:latin typeface="Tahoma" charset="0"/>
                <a:ea typeface="ＭＳ Ｐゴシック" charset="0"/>
              </a:rPr>
              <a:t>every</a:t>
            </a:r>
            <a:r>
              <a:rPr lang="en-US" sz="2400" dirty="0">
                <a:latin typeface="Tahoma" charset="0"/>
                <a:ea typeface="ＭＳ Ｐゴシック" charset="0"/>
              </a:rPr>
              <a:t>  </a:t>
            </a:r>
            <a:r>
              <a:rPr lang="en-US" sz="2400" b="1" dirty="0">
                <a:latin typeface="Tahoma" charset="0"/>
                <a:ea typeface="ＭＳ Ｐゴシック" charset="0"/>
              </a:rPr>
              <a:t>NP-C</a:t>
            </a:r>
            <a:r>
              <a:rPr lang="en-US" sz="2400" dirty="0">
                <a:latin typeface="Tahoma" charset="0"/>
                <a:ea typeface="ＭＳ Ｐゴシック" charset="0"/>
              </a:rPr>
              <a:t> problem is exponential</a:t>
            </a:r>
          </a:p>
          <a:p>
            <a:pPr marL="457200" lvl="1" indent="0">
              <a:buNone/>
            </a:pPr>
            <a:endParaRPr lang="en-US" sz="2400" dirty="0">
              <a:latin typeface="Tahoma" charset="0"/>
              <a:ea typeface="ＭＳ Ｐゴシック" charset="0"/>
            </a:endParaRPr>
          </a:p>
          <a:p>
            <a:pPr marL="457200" lvl="1" indent="0">
              <a:buNone/>
            </a:pPr>
            <a:r>
              <a:rPr lang="en-US" sz="2400" dirty="0">
                <a:latin typeface="Tahoma" charset="0"/>
                <a:ea typeface="ＭＳ Ｐゴシック" charset="0"/>
              </a:rPr>
              <a:t>Therefore: solve (say) traveling salesperson problem in O(</a:t>
            </a:r>
            <a:r>
              <a:rPr lang="en-US" sz="2400" i="1" dirty="0">
                <a:latin typeface="Tahoma" charset="0"/>
                <a:ea typeface="ＭＳ Ｐゴシック" charset="0"/>
              </a:rPr>
              <a:t>n</a:t>
            </a:r>
            <a:r>
              <a:rPr lang="en-US" sz="2400" baseline="30000" dirty="0">
                <a:latin typeface="Tahoma" charset="0"/>
                <a:ea typeface="ＭＳ Ｐゴシック" charset="0"/>
              </a:rPr>
              <a:t>100</a:t>
            </a:r>
            <a:r>
              <a:rPr lang="en-US" sz="2400" dirty="0">
                <a:latin typeface="Tahoma" charset="0"/>
                <a:ea typeface="ＭＳ Ｐゴシック" charset="0"/>
              </a:rPr>
              <a:t>) time, you</a:t>
            </a:r>
            <a:r>
              <a:rPr lang="fr-FR" altLang="ja-JP" sz="2400" dirty="0">
                <a:latin typeface="Tahoma" charset="0"/>
                <a:ea typeface="ＭＳ Ｐゴシック" charset="0"/>
              </a:rPr>
              <a:t>'</a:t>
            </a:r>
            <a:r>
              <a:rPr lang="en-US" sz="2400" dirty="0" err="1">
                <a:latin typeface="Tahoma" charset="0"/>
                <a:ea typeface="ＭＳ Ｐゴシック" charset="0"/>
              </a:rPr>
              <a:t>ve</a:t>
            </a:r>
            <a:r>
              <a:rPr lang="en-US" sz="2400" dirty="0">
                <a:latin typeface="Tahoma" charset="0"/>
                <a:ea typeface="ＭＳ Ｐゴシック" charset="0"/>
              </a:rPr>
              <a:t> proved that </a:t>
            </a:r>
            <a:r>
              <a:rPr lang="en-US" sz="2400" b="1" dirty="0">
                <a:latin typeface="Tahoma" charset="0"/>
                <a:ea typeface="ＭＳ Ｐゴシック" charset="0"/>
              </a:rPr>
              <a:t>P = NP</a:t>
            </a:r>
            <a:r>
              <a:rPr lang="en-US" sz="2400" dirty="0">
                <a:latin typeface="Tahoma" charset="0"/>
                <a:ea typeface="ＭＳ Ｐゴシック" charset="0"/>
              </a:rPr>
              <a:t>.  Retire rich &amp; famous!</a:t>
            </a:r>
          </a:p>
        </p:txBody>
      </p:sp>
    </p:spTree>
    <p:extLst>
      <p:ext uri="{BB962C8B-B14F-4D97-AF65-F5344CB8AC3E}">
        <p14:creationId xmlns:p14="http://schemas.microsoft.com/office/powerpoint/2010/main" val="41080159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AED103BA-9BF0-3343-8EBE-85D3A0B672A0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sz="3600">
                <a:ea typeface="ＭＳ Ｐゴシック" panose="020B0600070205080204" pitchFamily="34" charset="-128"/>
              </a:rPr>
              <a:t>What We </a:t>
            </a:r>
            <a:r>
              <a:rPr lang="en-US" altLang="en-US" sz="3600" u="sng">
                <a:ea typeface="ＭＳ Ｐゴシック" panose="020B0600070205080204" pitchFamily="34" charset="-128"/>
              </a:rPr>
              <a:t>Don</a:t>
            </a:r>
            <a:r>
              <a:rPr lang="ja-JP" altLang="en-US" sz="3600" u="sng">
                <a:ea typeface="ＭＳ Ｐゴシック" panose="020B0600070205080204" pitchFamily="34" charset="-128"/>
              </a:rPr>
              <a:t>’</a:t>
            </a:r>
            <a:r>
              <a:rPr lang="en-US" altLang="ja-JP" sz="3600" u="sng">
                <a:ea typeface="ＭＳ Ｐゴシック" panose="020B0600070205080204" pitchFamily="34" charset="-128"/>
              </a:rPr>
              <a:t>t</a:t>
            </a:r>
            <a:r>
              <a:rPr lang="en-US" altLang="ja-JP" sz="3600">
                <a:ea typeface="ＭＳ Ｐゴシック" panose="020B0600070205080204" pitchFamily="34" charset="-128"/>
              </a:rPr>
              <a:t> Know: Open Questions</a:t>
            </a:r>
            <a:endParaRPr lang="en-US" altLang="en-US" sz="3600">
              <a:ea typeface="ＭＳ Ｐゴシック" panose="020B0600070205080204" pitchFamily="34" charset="-128"/>
            </a:endParaRPr>
          </a:p>
        </p:txBody>
      </p:sp>
      <p:sp>
        <p:nvSpPr>
          <p:cNvPr id="48130" name="Rectangle 3">
            <a:extLst>
              <a:ext uri="{FF2B5EF4-FFF2-40B4-BE49-F238E27FC236}">
                <a16:creationId xmlns:a16="http://schemas.microsoft.com/office/drawing/2014/main" id="{4FFFE781-6CCF-AC4F-8EFB-971382096C0A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09600" y="1524000"/>
            <a:ext cx="10058400" cy="4648200"/>
          </a:xfrm>
        </p:spPr>
        <p:txBody>
          <a:bodyPr>
            <a:normAutofit/>
          </a:bodyPr>
          <a:lstStyle/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Is it </a:t>
            </a:r>
            <a:r>
              <a:rPr lang="en-US" altLang="en-US" b="1" dirty="0">
                <a:ea typeface="ＭＳ Ｐゴシック" panose="020B0600070205080204" pitchFamily="34" charset="-128"/>
              </a:rPr>
              <a:t>impossible</a:t>
            </a:r>
            <a:r>
              <a:rPr lang="en-US" altLang="en-US" dirty="0">
                <a:ea typeface="ＭＳ Ｐゴシック" panose="020B0600070205080204" pitchFamily="34" charset="-128"/>
              </a:rPr>
              <a:t> to solve an NP-c problem in polynomial time?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No one has proved an exponential lower bound for any problem in NP.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But, most computer scientists </a:t>
            </a:r>
            <a:r>
              <a:rPr lang="en-US" altLang="en-US" u="sng" dirty="0">
                <a:ea typeface="ＭＳ Ｐゴシック" panose="020B0600070205080204" pitchFamily="34" charset="-128"/>
              </a:rPr>
              <a:t>believe</a:t>
            </a:r>
            <a:r>
              <a:rPr lang="en-US" altLang="en-US" dirty="0">
                <a:ea typeface="ＭＳ Ｐゴシック" panose="020B0600070205080204" pitchFamily="34" charset="-128"/>
              </a:rPr>
              <a:t> such a lower bound exists for NP-c problems.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Are all problems in NP tractable or intractable?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I.e., does P=NP or not?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If someone found a polynomial solution to any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NP-c problem, we’</a:t>
            </a:r>
            <a:r>
              <a:rPr lang="en-US" altLang="ja-JP" dirty="0">
                <a:ea typeface="ＭＳ Ｐゴシック" panose="020B0600070205080204" pitchFamily="34" charset="-128"/>
              </a:rPr>
              <a:t>d know P = NP.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But, most computer scientists </a:t>
            </a:r>
            <a:r>
              <a:rPr lang="en-US" altLang="en-US" u="sng" dirty="0">
                <a:ea typeface="ＭＳ Ｐゴシック" panose="020B0600070205080204" pitchFamily="34" charset="-128"/>
              </a:rPr>
              <a:t>believe</a:t>
            </a:r>
            <a:r>
              <a:rPr lang="en-US" altLang="en-US" dirty="0">
                <a:ea typeface="ＭＳ Ｐゴシック" panose="020B0600070205080204" pitchFamily="34" charset="-128"/>
              </a:rPr>
              <a:t> P≠ NP.</a:t>
            </a:r>
          </a:p>
        </p:txBody>
      </p:sp>
    </p:spTree>
    <p:extLst>
      <p:ext uri="{BB962C8B-B14F-4D97-AF65-F5344CB8AC3E}">
        <p14:creationId xmlns:p14="http://schemas.microsoft.com/office/powerpoint/2010/main" val="1268455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40AAB046-5BE9-7945-9244-12ED9B6B03AD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NP-Completeness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4" name="Rectangle 3">
                <a:extLst>
                  <a:ext uri="{FF2B5EF4-FFF2-40B4-BE49-F238E27FC236}">
                    <a16:creationId xmlns:a16="http://schemas.microsoft.com/office/drawing/2014/main" id="{F83019B8-1A6A-D04C-81A1-F828E59E4D65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  <p:custDataLst>
                  <p:tags r:id="rId2"/>
                </p:custDataLst>
              </p:nvPr>
            </p:nvSpPr>
            <p:spPr>
              <a:xfrm>
                <a:off x="609600" y="1295400"/>
                <a:ext cx="10896600" cy="5105400"/>
              </a:xfrm>
            </p:spPr>
            <p:txBody>
              <a:bodyPr anchor="t">
                <a:normAutofit lnSpcReduction="10000"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en-US" sz="2800" dirty="0">
                    <a:ea typeface="ＭＳ Ｐゴシック" panose="020B0600070205080204" pitchFamily="34" charset="-128"/>
                  </a:rPr>
                  <a:t>So…a problem is NP-Complete if you can do the following:</a:t>
                </a:r>
              </a:p>
              <a:p>
                <a:pPr>
                  <a:lnSpc>
                    <a:spcPct val="90000"/>
                  </a:lnSpc>
                </a:pPr>
                <a:endParaRPr lang="en-US" altLang="en-US" sz="2800" dirty="0">
                  <a:ea typeface="ＭＳ Ｐゴシック" panose="020B0600070205080204" pitchFamily="34" charset="-128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sz="2800" dirty="0">
                    <a:ea typeface="ＭＳ Ｐゴシック" panose="020B0600070205080204" pitchFamily="34" charset="-128"/>
                  </a:rPr>
                  <a:t>1) Show how to verify it in polynomial time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sz="2400" dirty="0">
                    <a:ea typeface="ＭＳ Ｐゴシック" panose="020B0600070205080204" pitchFamily="34" charset="-128"/>
                  </a:rPr>
                  <a:t>Given a solution to the problem, verify it is correct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sz="2400" dirty="0">
                    <a:ea typeface="ＭＳ Ｐゴシック" panose="020B0600070205080204" pitchFamily="34" charset="-128"/>
                  </a:rPr>
                  <a:t>That algorithm’s runtime needs to be a polynomial (usually easy)</a:t>
                </a:r>
              </a:p>
              <a:p>
                <a:pPr lvl="1">
                  <a:lnSpc>
                    <a:spcPct val="90000"/>
                  </a:lnSpc>
                </a:pPr>
                <a:endParaRPr lang="en-US" altLang="en-US" sz="2400" dirty="0">
                  <a:ea typeface="ＭＳ Ｐゴシック" panose="020B0600070205080204" pitchFamily="34" charset="-128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sz="2800" dirty="0">
                    <a:ea typeface="ＭＳ Ｐゴシック" panose="020B0600070205080204" pitchFamily="34" charset="-128"/>
                  </a:rPr>
                  <a:t>2) Show the problem is NP-Hard (harder than a known NP-C Problem)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sz="2400" dirty="0">
                    <a:ea typeface="ＭＳ Ｐゴシック" panose="020B0600070205080204" pitchFamily="34" charset="-128"/>
                  </a:rPr>
                  <a:t>Take a currently known NP-C problem (let’s call it A)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sz="2400" dirty="0">
                    <a:ea typeface="ＭＳ Ｐゴシック" panose="020B0600070205080204" pitchFamily="34" charset="-128"/>
                  </a:rPr>
                  <a:t>Show that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𝐴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≤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𝑝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𝑋</m:t>
                    </m:r>
                  </m:oMath>
                </a14:m>
                <a:r>
                  <a:rPr lang="en-US" altLang="en-US" sz="2400" dirty="0">
                    <a:ea typeface="ＭＳ Ｐゴシック" panose="020B0600070205080204" pitchFamily="34" charset="-128"/>
                  </a:rPr>
                  <a:t>  //where X is your problem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sz="2400" dirty="0">
                    <a:ea typeface="ＭＳ Ｐゴシック" panose="020B0600070205080204" pitchFamily="34" charset="-128"/>
                  </a:rPr>
                  <a:t>Why?  If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𝐴</m:t>
                    </m:r>
                  </m:oMath>
                </a14:m>
                <a:r>
                  <a:rPr lang="en-US" altLang="en-US" sz="2400" dirty="0">
                    <a:ea typeface="ＭＳ Ｐゴシック" panose="020B0600070205080204" pitchFamily="34" charset="-128"/>
                  </a:rPr>
                  <a:t> is NP-Hard, then:	</a:t>
                </a:r>
                <a:r>
                  <a:rPr lang="en-US" altLang="en-US" sz="2400" i="1" dirty="0">
                    <a:ea typeface="ＭＳ Ｐゴシック" panose="020B0600070205080204" pitchFamily="34" charset="-128"/>
                  </a:rPr>
                  <a:t>any NP problem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≤</m:t>
                        </m:r>
                      </m:e>
                      <m:sub>
                        <m:r>
                          <a:rPr lang="en-US" altLang="en-US" sz="2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𝑝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𝐴</m:t>
                    </m:r>
                  </m:oMath>
                </a14:m>
                <a:r>
                  <a:rPr lang="en-US" altLang="en-US" sz="2400" dirty="0">
                    <a:ea typeface="ＭＳ Ｐゴシック" panose="020B0600070205080204" pitchFamily="34" charset="-128"/>
                  </a:rPr>
                  <a:t>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sz="2400" dirty="0">
                    <a:ea typeface="ＭＳ Ｐゴシック" panose="020B0600070205080204" pitchFamily="34" charset="-128"/>
                  </a:rPr>
                  <a:t>Transitivity:   			</a:t>
                </a:r>
                <a:r>
                  <a:rPr lang="en-US" altLang="en-US" sz="2400" i="1" dirty="0">
                    <a:ea typeface="ＭＳ Ｐゴシック" panose="020B0600070205080204" pitchFamily="34" charset="-128"/>
                  </a:rPr>
                  <a:t>any NP problem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≤</m:t>
                        </m:r>
                      </m:e>
                      <m:sub>
                        <m:r>
                          <a:rPr lang="en-US" altLang="en-US" sz="2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𝑝</m:t>
                        </m:r>
                      </m:sub>
                    </m:sSub>
                    <m:r>
                      <a:rPr lang="en-US" altLang="en-US" sz="2400" i="1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𝐴</m:t>
                    </m:r>
                  </m:oMath>
                </a14:m>
                <a:r>
                  <a:rPr lang="en-US" altLang="en-US" sz="2400" dirty="0">
                    <a:ea typeface="ＭＳ Ｐゴシック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≤</m:t>
                        </m:r>
                      </m:e>
                      <m:sub>
                        <m:r>
                          <a:rPr lang="en-US" altLang="en-US" sz="2400" i="1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𝑝</m:t>
                        </m:r>
                      </m:sub>
                    </m:sSub>
                    <m:r>
                      <a:rPr lang="en-US" altLang="en-US" sz="2400" i="1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𝑋</m:t>
                    </m:r>
                  </m:oMath>
                </a14:m>
                <a:endParaRPr lang="en-US" altLang="en-US" sz="2400" dirty="0">
                  <a:ea typeface="ＭＳ Ｐゴシック" panose="020B0600070205080204" pitchFamily="34" charset="-128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altLang="en-US" sz="2400" dirty="0">
                    <a:ea typeface="ＭＳ Ｐゴシック" panose="020B0600070205080204" pitchFamily="34" charset="-128"/>
                  </a:rPr>
                  <a:t>So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𝑋</m:t>
                    </m:r>
                  </m:oMath>
                </a14:m>
                <a:r>
                  <a:rPr lang="en-US" altLang="en-US" sz="2400" dirty="0">
                    <a:ea typeface="ＭＳ Ｐゴシック" panose="020B0600070205080204" pitchFamily="34" charset="-128"/>
                  </a:rPr>
                  <a:t> satisfies definition of NP-Hard</a:t>
                </a:r>
              </a:p>
            </p:txBody>
          </p:sp>
        </mc:Choice>
        <mc:Fallback xmlns="">
          <p:sp>
            <p:nvSpPr>
              <p:cNvPr id="23554" name="Rectangle 3">
                <a:extLst>
                  <a:ext uri="{FF2B5EF4-FFF2-40B4-BE49-F238E27FC236}">
                    <a16:creationId xmlns:a16="http://schemas.microsoft.com/office/drawing/2014/main" id="{F83019B8-1A6A-D04C-81A1-F828E59E4D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  <p:custDataLst>
                  <p:tags r:id="rId4"/>
                </p:custDataLst>
              </p:nvPr>
            </p:nvSpPr>
            <p:spPr>
              <a:xfrm>
                <a:off x="609600" y="1295400"/>
                <a:ext cx="10896600" cy="5105400"/>
              </a:xfrm>
              <a:blipFill>
                <a:blip r:embed="rId5"/>
                <a:stretch>
                  <a:fillRect l="-1048" t="-2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0618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1B67A-361E-264B-B90D-2DC70C4FC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Reductions to Prove NP-C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C6D05B-A398-D34A-934C-C10D566EE2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Next:</a:t>
                </a:r>
              </a:p>
              <a:p>
                <a:pPr lvl="1"/>
                <a:r>
                  <a:rPr lang="en-US" dirty="0"/>
                  <a:t>A tour of how to prove some problems are NP-C</a:t>
                </a:r>
              </a:p>
              <a:p>
                <a:pPr lvl="1"/>
                <a:r>
                  <a:rPr lang="en-US" dirty="0"/>
                  <a:t>3-SAT is a good starting point!</a:t>
                </a:r>
              </a:p>
              <a:p>
                <a:pPr lvl="1"/>
                <a:endParaRPr lang="en-US" i="1" dirty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-Clique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-Independent Set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-Vertex Cover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C6D05B-A398-D34A-934C-C10D566EE2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3AB01-2AC4-444D-8738-528911E2A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37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 about 3-SAT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8893" y="1551297"/>
            <a:ext cx="10757647" cy="2418535"/>
          </a:xfrm>
        </p:spPr>
        <p:txBody>
          <a:bodyPr>
            <a:normAutofit/>
          </a:bodyPr>
          <a:lstStyle/>
          <a:p>
            <a:r>
              <a:rPr lang="en-US" dirty="0"/>
              <a:t>Shown to be NP-hard by Cook</a:t>
            </a:r>
          </a:p>
          <a:p>
            <a:r>
              <a:rPr lang="en-US" dirty="0"/>
              <a:t>Given a 3-CNF formula (logical AND of </a:t>
            </a:r>
            <a:r>
              <a:rPr lang="en-US" dirty="0">
                <a:solidFill>
                  <a:srgbClr val="FF0000"/>
                </a:solidFill>
              </a:rPr>
              <a:t>clauses</a:t>
            </a:r>
            <a:r>
              <a:rPr lang="en-US" dirty="0"/>
              <a:t>, each an OR of 3 </a:t>
            </a:r>
            <a:r>
              <a:rPr lang="en-US" dirty="0">
                <a:solidFill>
                  <a:srgbClr val="4F81BD"/>
                </a:solidFill>
              </a:rPr>
              <a:t>variables</a:t>
            </a:r>
            <a:r>
              <a:rPr lang="en-US" dirty="0"/>
              <a:t>), is there an </a:t>
            </a:r>
            <a:r>
              <a:rPr lang="en-US" dirty="0">
                <a:solidFill>
                  <a:srgbClr val="7030A0"/>
                </a:solidFill>
              </a:rPr>
              <a:t>assignment </a:t>
            </a:r>
            <a:r>
              <a:rPr lang="en-US" dirty="0"/>
              <a:t>of true/false to each variable to make the formula true (i.e., </a:t>
            </a:r>
            <a:r>
              <a:rPr lang="en-US" u="sng" dirty="0"/>
              <a:t>satisfy</a:t>
            </a:r>
            <a:r>
              <a:rPr lang="en-US" dirty="0"/>
              <a:t> the formula)?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823869" y="4251710"/>
                <a:ext cx="854426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𝑧</m:t>
                              </m:r>
                            </m:e>
                          </m:acc>
                        </m:e>
                      </m:d>
                      <m:r>
                        <a:rPr lang="en-US" sz="2400" i="1">
                          <a:latin typeface="Cambria Math"/>
                        </a:rPr>
                        <m:t>∧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solidFill>
                                    <a:srgbClr val="4F81BD"/>
                                  </a:solidFill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sz="2400" i="1">
                              <a:latin typeface="Cambria Math"/>
                            </a:rPr>
                            <m:t>∨</m:t>
                          </m:r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𝑢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∧(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∨</m:t>
                      </m:r>
                      <m:acc>
                        <m:accPr>
                          <m:chr m:val="̅"/>
                          <m:ctrlPr>
                            <a:rPr lang="en-US" sz="2400" i="1">
                              <a:solidFill>
                                <a:srgbClr val="4F81BD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4F81BD"/>
                              </a:solidFill>
                              <a:latin typeface="Cambria Math"/>
                            </a:rPr>
                            <m:t>𝑧</m:t>
                          </m:r>
                        </m:e>
                      </m:acc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869" y="4251710"/>
                <a:ext cx="8544262" cy="461665"/>
              </a:xfrm>
              <a:prstGeom prst="rect">
                <a:avLst/>
              </a:prstGeom>
              <a:blipFill>
                <a:blip r:embed="rId2"/>
                <a:stretch>
                  <a:fillRect r="-2140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163689" y="4952668"/>
            <a:ext cx="1019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Clause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18161" y="5229323"/>
            <a:ext cx="1321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Variables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7" name="Left Brace 6"/>
          <p:cNvSpPr/>
          <p:nvPr/>
        </p:nvSpPr>
        <p:spPr>
          <a:xfrm rot="16200000">
            <a:off x="2591271" y="4075558"/>
            <a:ext cx="141596" cy="1371600"/>
          </a:xfrm>
          <a:prstGeom prst="leftBrace">
            <a:avLst>
              <a:gd name="adj1" fmla="val 90000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0" name="Straight Arrow Connector 9"/>
          <p:cNvCxnSpPr>
            <a:cxnSpLocks/>
            <a:stCxn id="8" idx="0"/>
          </p:cNvCxnSpPr>
          <p:nvPr/>
        </p:nvCxnSpPr>
        <p:spPr>
          <a:xfrm flipH="1" flipV="1">
            <a:off x="3908862" y="4726326"/>
            <a:ext cx="470153" cy="50299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  <a:stCxn id="8" idx="0"/>
          </p:cNvCxnSpPr>
          <p:nvPr/>
        </p:nvCxnSpPr>
        <p:spPr>
          <a:xfrm flipV="1">
            <a:off x="4379015" y="4713375"/>
            <a:ext cx="0" cy="5159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stCxn id="8" idx="0"/>
          </p:cNvCxnSpPr>
          <p:nvPr/>
        </p:nvCxnSpPr>
        <p:spPr>
          <a:xfrm flipV="1">
            <a:off x="4379015" y="4713375"/>
            <a:ext cx="424082" cy="5159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9154990" y="4948055"/>
                <a:ext cx="1441292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true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𝑧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false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𝑢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>
                          <a:solidFill>
                            <a:srgbClr val="7030A0"/>
                          </a:solidFill>
                          <a:latin typeface="Cambria Math"/>
                        </a:rPr>
                        <m:t>true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4990" y="4948055"/>
                <a:ext cx="1441292" cy="1569660"/>
              </a:xfrm>
              <a:prstGeom prst="rect">
                <a:avLst/>
              </a:prstGeom>
              <a:blipFill>
                <a:blip r:embed="rId3"/>
                <a:stretch>
                  <a:fillRect l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7170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7" grpId="0" animBg="1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850FC-1202-BD44-82D6-D734FCB98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71999"/>
          </a:xfrm>
        </p:spPr>
        <p:txBody>
          <a:bodyPr>
            <a:normAutofit/>
          </a:bodyPr>
          <a:lstStyle/>
          <a:p>
            <a:r>
              <a:rPr lang="en-US" sz="4000" dirty="0"/>
              <a:t>Next example:  </a:t>
            </a:r>
            <a:r>
              <a:rPr lang="en-US" sz="4000" i="1" dirty="0"/>
              <a:t>k-</a:t>
            </a:r>
            <a:r>
              <a:rPr lang="en-US" sz="4000" dirty="0"/>
              <a:t>Clique</a:t>
            </a:r>
          </a:p>
          <a:p>
            <a:endParaRPr lang="en-US" sz="4000" dirty="0"/>
          </a:p>
          <a:p>
            <a:r>
              <a:rPr lang="en-US" sz="4000" dirty="0"/>
              <a:t>Let’s show that k-Clique is NP-Complete!</a:t>
            </a:r>
          </a:p>
          <a:p>
            <a:endParaRPr lang="en-US" sz="4000" dirty="0"/>
          </a:p>
          <a:p>
            <a:pPr marL="457200" lvl="1" indent="0">
              <a:buNone/>
            </a:pPr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7F52D4-53EF-EE4F-ADC1-14903B451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A2E43-3069-684B-AC28-63AE32CE5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10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-Clique Problem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46831" y="1754954"/>
                <a:ext cx="5037806" cy="196716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b="1" dirty="0"/>
                  <a:t>Clique:</a:t>
                </a:r>
                <a:r>
                  <a:rPr lang="en-US" dirty="0"/>
                  <a:t> A complete subgraph 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𝒌</m:t>
                    </m:r>
                  </m:oMath>
                </a14:m>
                <a:r>
                  <a:rPr lang="en-US" b="1" dirty="0"/>
                  <a:t>-Clique problem:</a:t>
                </a:r>
                <a:r>
                  <a:rPr lang="en-US" dirty="0"/>
                  <a:t> given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𝐺</m:t>
                    </m:r>
                  </m:oMath>
                </a14:m>
                <a:r>
                  <a:rPr lang="en-US" dirty="0"/>
                  <a:t> and a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, is there a clique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6831" y="1754954"/>
                <a:ext cx="5037806" cy="1967166"/>
              </a:xfrm>
              <a:blipFill>
                <a:blip r:embed="rId3"/>
                <a:stretch>
                  <a:fillRect l="-2519" t="-2564" r="-3275"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9</a:t>
            </a:fld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6681757" y="1827427"/>
            <a:ext cx="4296352" cy="4279030"/>
            <a:chOff x="3747906" y="2480913"/>
            <a:chExt cx="4282008" cy="3726639"/>
          </a:xfrm>
        </p:grpSpPr>
        <p:cxnSp>
          <p:nvCxnSpPr>
            <p:cNvPr id="6" name="Straight Connector 5"/>
            <p:cNvCxnSpPr>
              <a:cxnSpLocks/>
              <a:stCxn id="29" idx="2"/>
              <a:endCxn id="21" idx="4"/>
            </p:cNvCxnSpPr>
            <p:nvPr/>
          </p:nvCxnSpPr>
          <p:spPr>
            <a:xfrm flipV="1">
              <a:off x="5652082" y="5585726"/>
              <a:ext cx="1224936" cy="442646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cxnSpLocks/>
              <a:stCxn id="20" idx="4"/>
              <a:endCxn id="29" idx="5"/>
            </p:cNvCxnSpPr>
            <p:nvPr/>
          </p:nvCxnSpPr>
          <p:spPr>
            <a:xfrm>
              <a:off x="4822367" y="5296239"/>
              <a:ext cx="479668" cy="605433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>
              <a:cxnSpLocks/>
              <a:stCxn id="21" idx="2"/>
              <a:endCxn id="20" idx="6"/>
            </p:cNvCxnSpPr>
            <p:nvPr/>
          </p:nvCxnSpPr>
          <p:spPr>
            <a:xfrm flipH="1" flipV="1">
              <a:off x="5027420" y="5117058"/>
              <a:ext cx="1644545" cy="289487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cxnSpLocks/>
              <a:stCxn id="24" idx="4"/>
              <a:endCxn id="20" idx="1"/>
            </p:cNvCxnSpPr>
            <p:nvPr/>
          </p:nvCxnSpPr>
          <p:spPr>
            <a:xfrm>
              <a:off x="3952959" y="3919348"/>
              <a:ext cx="724413" cy="107101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cxnSpLocks/>
              <a:stCxn id="24" idx="7"/>
            </p:cNvCxnSpPr>
            <p:nvPr/>
          </p:nvCxnSpPr>
          <p:spPr>
            <a:xfrm flipV="1">
              <a:off x="4097953" y="3207576"/>
              <a:ext cx="1297298" cy="40589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cxnSpLocks/>
              <a:stCxn id="25" idx="6"/>
              <a:endCxn id="22" idx="1"/>
            </p:cNvCxnSpPr>
            <p:nvPr/>
          </p:nvCxnSpPr>
          <p:spPr>
            <a:xfrm>
              <a:off x="5805357" y="3213063"/>
              <a:ext cx="1874510" cy="272362"/>
            </a:xfrm>
            <a:prstGeom prst="line">
              <a:avLst/>
            </a:prstGeom>
            <a:ln w="57150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cxnSpLocks/>
              <a:stCxn id="25" idx="4"/>
              <a:endCxn id="23" idx="0"/>
            </p:cNvCxnSpPr>
            <p:nvPr/>
          </p:nvCxnSpPr>
          <p:spPr>
            <a:xfrm flipH="1">
              <a:off x="5247092" y="3392244"/>
              <a:ext cx="353212" cy="586834"/>
            </a:xfrm>
            <a:prstGeom prst="line">
              <a:avLst/>
            </a:prstGeom>
            <a:ln w="57150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23" idx="5"/>
              <a:endCxn id="26" idx="2"/>
            </p:cNvCxnSpPr>
            <p:nvPr/>
          </p:nvCxnSpPr>
          <p:spPr>
            <a:xfrm>
              <a:off x="5392086" y="4284958"/>
              <a:ext cx="726640" cy="192235"/>
            </a:xfrm>
            <a:prstGeom prst="line">
              <a:avLst/>
            </a:prstGeom>
            <a:ln w="57150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cxnSpLocks/>
              <a:stCxn id="22" idx="3"/>
              <a:endCxn id="26" idx="7"/>
            </p:cNvCxnSpPr>
            <p:nvPr/>
          </p:nvCxnSpPr>
          <p:spPr>
            <a:xfrm flipH="1">
              <a:off x="6468774" y="3738825"/>
              <a:ext cx="1211093" cy="611669"/>
            </a:xfrm>
            <a:prstGeom prst="line">
              <a:avLst/>
            </a:prstGeom>
            <a:ln w="57150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cxnSpLocks/>
              <a:stCxn id="25" idx="7"/>
              <a:endCxn id="27" idx="3"/>
            </p:cNvCxnSpPr>
            <p:nvPr/>
          </p:nvCxnSpPr>
          <p:spPr>
            <a:xfrm flipV="1">
              <a:off x="5745298" y="2786793"/>
              <a:ext cx="1057372" cy="29957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  <a:stCxn id="22" idx="1"/>
              <a:endCxn id="27" idx="5"/>
            </p:cNvCxnSpPr>
            <p:nvPr/>
          </p:nvCxnSpPr>
          <p:spPr>
            <a:xfrm flipH="1" flipV="1">
              <a:off x="7092659" y="2786793"/>
              <a:ext cx="587208" cy="69863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cxnSpLocks/>
              <a:stCxn id="21" idx="0"/>
              <a:endCxn id="26" idx="5"/>
            </p:cNvCxnSpPr>
            <p:nvPr/>
          </p:nvCxnSpPr>
          <p:spPr>
            <a:xfrm flipH="1" flipV="1">
              <a:off x="6468774" y="4603893"/>
              <a:ext cx="408244" cy="623472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cxnSpLocks/>
              <a:stCxn id="21" idx="0"/>
              <a:endCxn id="22" idx="4"/>
            </p:cNvCxnSpPr>
            <p:nvPr/>
          </p:nvCxnSpPr>
          <p:spPr>
            <a:xfrm flipV="1">
              <a:off x="6877018" y="3791306"/>
              <a:ext cx="947843" cy="143605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 rot="10800000">
              <a:off x="5241976" y="5849191"/>
              <a:ext cx="410106" cy="358361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2">
                      <a:lumMod val="60000"/>
                      <a:lumOff val="40000"/>
                    </a:schemeClr>
                  </a:solidFill>
                </a:ln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4617314" y="4937878"/>
              <a:ext cx="410106" cy="358361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6671965" y="5227365"/>
              <a:ext cx="410106" cy="358361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7619808" y="3432945"/>
              <a:ext cx="410106" cy="3583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5042039" y="3979078"/>
              <a:ext cx="410106" cy="3583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3747906" y="3560987"/>
              <a:ext cx="410106" cy="35836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5395251" y="3033883"/>
              <a:ext cx="410106" cy="3583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/>
            <p:cNvSpPr/>
            <p:nvPr/>
          </p:nvSpPr>
          <p:spPr>
            <a:xfrm>
              <a:off x="6118726" y="4298013"/>
              <a:ext cx="410106" cy="35836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6742611" y="2480913"/>
              <a:ext cx="410106" cy="358361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86352" y="5335893"/>
              <a:ext cx="1219201" cy="348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B050"/>
                  </a:solidFill>
                </a:rPr>
                <a:t>3-Clique</a:t>
              </a:r>
            </a:p>
          </p:txBody>
        </p:sp>
        <p:cxnSp>
          <p:nvCxnSpPr>
            <p:cNvPr id="31" name="Straight Connector 30"/>
            <p:cNvCxnSpPr>
              <a:cxnSpLocks/>
              <a:stCxn id="23" idx="7"/>
              <a:endCxn id="22" idx="2"/>
            </p:cNvCxnSpPr>
            <p:nvPr/>
          </p:nvCxnSpPr>
          <p:spPr>
            <a:xfrm flipV="1">
              <a:off x="5392086" y="3612125"/>
              <a:ext cx="2227722" cy="419433"/>
            </a:xfrm>
            <a:prstGeom prst="line">
              <a:avLst/>
            </a:prstGeom>
            <a:ln w="57150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cxnSpLocks/>
              <a:stCxn id="26" idx="0"/>
              <a:endCxn id="25" idx="5"/>
            </p:cNvCxnSpPr>
            <p:nvPr/>
          </p:nvCxnSpPr>
          <p:spPr>
            <a:xfrm flipH="1" flipV="1">
              <a:off x="5745299" y="3339763"/>
              <a:ext cx="578480" cy="958250"/>
            </a:xfrm>
            <a:prstGeom prst="line">
              <a:avLst/>
            </a:prstGeom>
            <a:ln w="57150">
              <a:solidFill>
                <a:srgbClr val="ED7D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5981711" y="3378810"/>
              <a:ext cx="1219201" cy="3484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ED7D31"/>
                  </a:solidFill>
                </a:rPr>
                <a:t>4-Clique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86509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S4102-Slim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4102-SlimGray" id="{0C9D6FD0-6105-1D4A-B9A3-9200ED4C5EEE}" vid="{94664388-EB31-D042-8A81-6F2F7AEB9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CS4102-SlimGray</Template>
  <TotalTime>34831</TotalTime>
  <Words>2637</Words>
  <Application>Microsoft Macintosh PowerPoint</Application>
  <PresentationFormat>Widescreen</PresentationFormat>
  <Paragraphs>471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8" baseType="lpstr">
      <vt:lpstr>ＭＳ Ｐゴシック</vt:lpstr>
      <vt:lpstr>Arial</vt:lpstr>
      <vt:lpstr>Calibri</vt:lpstr>
      <vt:lpstr>Cambria Math</vt:lpstr>
      <vt:lpstr>Helvetica Neue</vt:lpstr>
      <vt:lpstr>Helvetica Neue Thin</vt:lpstr>
      <vt:lpstr>Symbol</vt:lpstr>
      <vt:lpstr>Tahoma</vt:lpstr>
      <vt:lpstr>Times New Roman</vt:lpstr>
      <vt:lpstr>Wingdings</vt:lpstr>
      <vt:lpstr>CS4102-SlimGray</vt:lpstr>
      <vt:lpstr>NP-Completeness: Reduction Examples</vt:lpstr>
      <vt:lpstr>Topics</vt:lpstr>
      <vt:lpstr>NP-Completeness</vt:lpstr>
      <vt:lpstr>Reminder: Complexity Classes!</vt:lpstr>
      <vt:lpstr>NP-Completeness</vt:lpstr>
      <vt:lpstr>Reductions to Prove NP-C</vt:lpstr>
      <vt:lpstr>Reminder about 3-SAT</vt:lpstr>
      <vt:lpstr>PowerPoint Presentation</vt:lpstr>
      <vt:lpstr>k-Clique Problem</vt:lpstr>
      <vt:lpstr>k-Clique is NP-Complete</vt:lpstr>
      <vt:lpstr>k-Clique is in NP</vt:lpstr>
      <vt:lpstr>k-Clique is NP-Complete</vt:lpstr>
      <vt:lpstr>3-SAT ≤_p k-Clique</vt:lpstr>
      <vt:lpstr>3-SAT ≤_p k-Clique</vt:lpstr>
      <vt:lpstr>3-SAT ≤_p k-Clique</vt:lpstr>
      <vt:lpstr>3-SAT ≤_p k-Clique</vt:lpstr>
      <vt:lpstr>3-SAT ≤_p k-Clique</vt:lpstr>
      <vt:lpstr>k-Clique is NP-Complete</vt:lpstr>
      <vt:lpstr>K-Independent Set</vt:lpstr>
      <vt:lpstr>k-Independent Set is NP-Complete</vt:lpstr>
      <vt:lpstr>k-Independent Set is in NP</vt:lpstr>
      <vt:lpstr>k-Independent Set is NP-Complete</vt:lpstr>
      <vt:lpstr>3-SAT ≤_p k-Independent Set</vt:lpstr>
      <vt:lpstr>3-SAT ≤_p k-Independent Set</vt:lpstr>
      <vt:lpstr>3-SAT ≤_p k-Independent Set</vt:lpstr>
      <vt:lpstr>3-SAT ≤_p k-Independent Set</vt:lpstr>
      <vt:lpstr>3-SAT ≤_p k-Independent Set</vt:lpstr>
      <vt:lpstr>k-Independent Set is NP-Complete</vt:lpstr>
      <vt:lpstr>K-Vertex Cover</vt:lpstr>
      <vt:lpstr>PowerPoint Presentation</vt:lpstr>
      <vt:lpstr>Max Independent Set ≤_p k-Vertex Cover</vt:lpstr>
      <vt:lpstr>k-Vertex Cover is NP-Complete</vt:lpstr>
      <vt:lpstr>Reductions: 3-Coloring</vt:lpstr>
      <vt:lpstr>3-Coloring</vt:lpstr>
      <vt:lpstr>3-Coloring</vt:lpstr>
      <vt:lpstr>Reducing 3-SAT to 3-coloring</vt:lpstr>
      <vt:lpstr>Reducing 3-SAT to 3-coloring</vt:lpstr>
      <vt:lpstr>(VERY informal) proof of reduction</vt:lpstr>
      <vt:lpstr>Wrap-Up</vt:lpstr>
      <vt:lpstr>Why Prove NP-Completeness?</vt:lpstr>
      <vt:lpstr>What’s a poor salesperson to do?</vt:lpstr>
      <vt:lpstr>Approximation Algorithms</vt:lpstr>
      <vt:lpstr>General Comments</vt:lpstr>
      <vt:lpstr>Other NP-Complete Problems</vt:lpstr>
      <vt:lpstr>Review (Again)</vt:lpstr>
      <vt:lpstr>“Consequences” of NP-Completeness</vt:lpstr>
      <vt:lpstr>What We Don’t Know: Open Questions</vt:lpstr>
    </vt:vector>
  </TitlesOfParts>
  <Company>UVA SEAS Computer Science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Mark Floryan</cp:lastModifiedBy>
  <cp:revision>3208</cp:revision>
  <cp:lastPrinted>2020-04-22T19:51:18Z</cp:lastPrinted>
  <dcterms:created xsi:type="dcterms:W3CDTF">2017-08-21T20:54:06Z</dcterms:created>
  <dcterms:modified xsi:type="dcterms:W3CDTF">2022-09-15T13:52:12Z</dcterms:modified>
</cp:coreProperties>
</file>