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4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70" r:id="rId11"/>
    <p:sldId id="365" r:id="rId12"/>
    <p:sldId id="371" r:id="rId13"/>
    <p:sldId id="366" r:id="rId14"/>
    <p:sldId id="367" r:id="rId15"/>
    <p:sldId id="368" r:id="rId16"/>
    <p:sldId id="369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7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CS3100: DSA2</a:t>
            </a:r>
            <a:br>
              <a:rPr lang="en-US" dirty="0"/>
            </a:br>
            <a:r>
              <a:rPr lang="en-US" dirty="0"/>
              <a:t>ML -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look at a couple more machine learning algorithms!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More detail on this formula: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S is each set (so the clusters) and there are k total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 err="1"/>
              <a:t>xp</a:t>
            </a:r>
            <a:r>
              <a:rPr lang="en-US" i="1" dirty="0"/>
              <a:t> is training examples belonging to that cluster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mi is the mean location of the centroid</a:t>
            </a:r>
          </a:p>
          <a:p>
            <a:pPr marL="36900" indent="0">
              <a:buNone/>
            </a:pPr>
            <a:r>
              <a:rPr lang="en-US" i="1" dirty="0"/>
              <a:t>	n-dimensional where n is # of features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The subtraction here is Euclidean distance</a:t>
            </a:r>
          </a:p>
          <a:p>
            <a:pPr marL="36900" indent="0">
              <a:buNone/>
            </a:pP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0" y="1436543"/>
            <a:ext cx="5886450" cy="462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46" y="1908522"/>
            <a:ext cx="5483212" cy="4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2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Move Cluster Centroids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By moving them to the mean position of everything in that cluster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As seen here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How is this actually done?</a:t>
            </a:r>
          </a:p>
          <a:p>
            <a:pPr marL="3690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5" y="1153823"/>
            <a:ext cx="5972175" cy="469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58" y="4209100"/>
            <a:ext cx="3424937" cy="10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More detail on this formula: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mi is the next mean (centroid location)</a:t>
            </a:r>
          </a:p>
          <a:p>
            <a:pPr marL="36900" indent="0">
              <a:buNone/>
            </a:pPr>
            <a:r>
              <a:rPr lang="en-US" i="1" dirty="0"/>
              <a:t>	t+1 is “at the next time step of the algorithm”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The summation is simply the average of all the features of each assigned point.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Notice that these means are n-dimensional vectors (the mean value of each  of the n features)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5" y="1153823"/>
            <a:ext cx="5972175" cy="469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83" y="1957979"/>
            <a:ext cx="3424937" cy="10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5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123" y="330913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27" y="1581582"/>
            <a:ext cx="5991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3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123" y="330913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50" y="1549778"/>
            <a:ext cx="5972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123" y="330913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32855"/>
            <a:ext cx="6134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123" y="330913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r>
              <a:rPr lang="en-US" sz="2400" b="1" dirty="0"/>
              <a:t>We’ve converged!!!!!!</a:t>
            </a:r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16" y="1538720"/>
            <a:ext cx="5924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7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K-Means: Summary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Good For: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Guaranteed to converge</a:t>
            </a:r>
          </a:p>
          <a:p>
            <a:pPr lvl="1"/>
            <a:r>
              <a:rPr lang="en-US" dirty="0"/>
              <a:t>Finds good solutions quickly</a:t>
            </a:r>
          </a:p>
          <a:p>
            <a:pPr lvl="1"/>
            <a:endParaRPr lang="en-US" dirty="0"/>
          </a:p>
          <a:p>
            <a:r>
              <a:rPr lang="en-US" dirty="0"/>
              <a:t>Bad For:</a:t>
            </a:r>
          </a:p>
          <a:p>
            <a:pPr lvl="1"/>
            <a:r>
              <a:rPr lang="en-US" dirty="0"/>
              <a:t>Not optimal</a:t>
            </a:r>
          </a:p>
          <a:p>
            <a:pPr lvl="2"/>
            <a:r>
              <a:rPr lang="en-US" dirty="0"/>
              <a:t>This problem is NP-Hard</a:t>
            </a:r>
          </a:p>
          <a:p>
            <a:pPr lvl="1"/>
            <a:r>
              <a:rPr lang="en-US" dirty="0"/>
              <a:t>Need to figure out what ‘k’ should be</a:t>
            </a:r>
          </a:p>
          <a:p>
            <a:pPr lvl="1"/>
            <a:r>
              <a:rPr lang="en-US" dirty="0"/>
              <a:t>Tends to find equal sized clusters, which can be bad. Can you give an example?</a:t>
            </a:r>
          </a:p>
          <a:p>
            <a:pPr lvl="2"/>
            <a:r>
              <a:rPr lang="en-US" dirty="0"/>
              <a:t>Expectation-Maximization can be used instead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Unsupervised Learning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Supervised Learning:</a:t>
            </a:r>
          </a:p>
          <a:p>
            <a:pPr lvl="1"/>
            <a:r>
              <a:rPr lang="en-US" dirty="0"/>
              <a:t>Given a list of </a:t>
            </a:r>
            <a:r>
              <a:rPr lang="en-US" i="1" dirty="0"/>
              <a:t>labeled training examples</a:t>
            </a:r>
            <a:r>
              <a:rPr lang="en-US" dirty="0"/>
              <a:t>, fit a hypothesis function to those examples as best as you can.</a:t>
            </a:r>
          </a:p>
          <a:p>
            <a:pPr lvl="1"/>
            <a:endParaRPr lang="en-US" dirty="0"/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Given a list of unlabeled training examples, figure out which are likely to have the same output variable (if they were labeled)</a:t>
            </a:r>
          </a:p>
          <a:p>
            <a:pPr lvl="1"/>
            <a:endParaRPr lang="en-US" dirty="0"/>
          </a:p>
          <a:p>
            <a:r>
              <a:rPr lang="en-US" dirty="0"/>
              <a:t>IDEA!</a:t>
            </a:r>
          </a:p>
          <a:p>
            <a:pPr lvl="1"/>
            <a:r>
              <a:rPr lang="en-US" dirty="0"/>
              <a:t>Compute the “clusters” in the data (the data with similar features)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Unsupervised Learning</a:t>
            </a:r>
          </a:p>
          <a:p>
            <a:pPr marL="36900" indent="0" algn="ctr">
              <a:buNone/>
            </a:pPr>
            <a:endParaRPr lang="en-US" dirty="0"/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Given a list of unlabeled training examples, figure out which are likely to have the same output variable (if they were labeled)</a:t>
            </a:r>
          </a:p>
          <a:p>
            <a:pPr lvl="1"/>
            <a:endParaRPr lang="en-US" dirty="0"/>
          </a:p>
          <a:p>
            <a:r>
              <a:rPr lang="en-US" dirty="0"/>
              <a:t>IDEA!</a:t>
            </a:r>
          </a:p>
          <a:p>
            <a:pPr lvl="1"/>
            <a:r>
              <a:rPr lang="en-US" dirty="0"/>
              <a:t>Compute the “clusters” in the data (the data with similar features)</a:t>
            </a:r>
          </a:p>
          <a:p>
            <a:pPr lvl="1"/>
            <a:endParaRPr lang="en-US" dirty="0"/>
          </a:p>
          <a:p>
            <a:r>
              <a:rPr lang="en-US" dirty="0"/>
              <a:t>In the image here, it looks like there are two different </a:t>
            </a:r>
            <a:r>
              <a:rPr lang="en-US" i="1" dirty="0"/>
              <a:t>clusters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4" y="1718830"/>
            <a:ext cx="4997595" cy="40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What is clustering good for?</a:t>
            </a:r>
          </a:p>
          <a:p>
            <a:pPr marL="36900" indent="0" algn="ctr">
              <a:buNone/>
            </a:pPr>
            <a:endParaRPr lang="en-US" dirty="0"/>
          </a:p>
          <a:p>
            <a:r>
              <a:rPr lang="en-US" dirty="0"/>
              <a:t>Market Segmentation</a:t>
            </a:r>
          </a:p>
          <a:p>
            <a:pPr lvl="1"/>
            <a:r>
              <a:rPr lang="en-US" dirty="0"/>
              <a:t>Figure out different types of customers your company has.</a:t>
            </a:r>
          </a:p>
          <a:p>
            <a:pPr lvl="1"/>
            <a:endParaRPr lang="en-US" dirty="0"/>
          </a:p>
          <a:p>
            <a:r>
              <a:rPr lang="en-US" dirty="0"/>
              <a:t>Organize Data Centers based on characteristics of the network traffic you are getting.</a:t>
            </a:r>
          </a:p>
          <a:p>
            <a:endParaRPr lang="en-US" dirty="0"/>
          </a:p>
          <a:p>
            <a:r>
              <a:rPr lang="en-US" dirty="0"/>
              <a:t>Social Network Analysis</a:t>
            </a:r>
          </a:p>
          <a:p>
            <a:pPr lvl="1"/>
            <a:r>
              <a:rPr lang="en-US" dirty="0"/>
              <a:t>Automatically compute different types of users in a social network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4" y="1718830"/>
            <a:ext cx="4997595" cy="40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0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r>
              <a:rPr lang="en-US" dirty="0"/>
              <a:t>VERY popular clustering algorithm.</a:t>
            </a:r>
          </a:p>
          <a:p>
            <a:endParaRPr lang="en-US" dirty="0"/>
          </a:p>
          <a:p>
            <a:r>
              <a:rPr lang="en-US" dirty="0"/>
              <a:t>Really simple (which is awesome!)</a:t>
            </a:r>
          </a:p>
          <a:p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The (unlabeled) training examples</a:t>
            </a:r>
          </a:p>
          <a:p>
            <a:pPr lvl="1"/>
            <a:r>
              <a:rPr lang="en-US" dirty="0"/>
              <a:t>The number of clusters (k) to compute</a:t>
            </a:r>
          </a:p>
          <a:p>
            <a:pPr lvl="1"/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k subsets of the data that are similar to each other (i.e., the clusters).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4" y="1718830"/>
            <a:ext cx="4997595" cy="40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Aside: </a:t>
            </a:r>
            <a:r>
              <a:rPr lang="en-US" sz="2400" b="1" dirty="0" err="1"/>
              <a:t>Voronoi</a:t>
            </a:r>
            <a:r>
              <a:rPr lang="en-US" sz="2400" b="1" dirty="0"/>
              <a:t> Cells</a:t>
            </a:r>
          </a:p>
          <a:p>
            <a:pPr marL="36900" indent="0" algn="ctr">
              <a:buNone/>
            </a:pPr>
            <a:endParaRPr lang="en-US" dirty="0"/>
          </a:p>
          <a:p>
            <a:r>
              <a:rPr lang="en-US" dirty="0"/>
              <a:t>A partitioning of planes into regions</a:t>
            </a:r>
          </a:p>
          <a:p>
            <a:endParaRPr lang="en-US" dirty="0"/>
          </a:p>
          <a:p>
            <a:r>
              <a:rPr lang="en-US" dirty="0"/>
              <a:t>Each black dot is called a </a:t>
            </a:r>
            <a:r>
              <a:rPr lang="en-US" i="1" dirty="0"/>
              <a:t>centroid</a:t>
            </a:r>
          </a:p>
          <a:p>
            <a:endParaRPr lang="en-US" dirty="0"/>
          </a:p>
          <a:p>
            <a:r>
              <a:rPr lang="en-US" dirty="0"/>
              <a:t>Every color represents which centroid is closest to that particular point in the diagram</a:t>
            </a:r>
          </a:p>
          <a:p>
            <a:endParaRPr lang="en-US" dirty="0"/>
          </a:p>
          <a:p>
            <a:r>
              <a:rPr lang="en-US" dirty="0"/>
              <a:t>K-Means is similar:</a:t>
            </a:r>
          </a:p>
          <a:p>
            <a:pPr lvl="1"/>
            <a:r>
              <a:rPr lang="en-US" dirty="0"/>
              <a:t>Initialize exactly K centroids</a:t>
            </a:r>
          </a:p>
          <a:p>
            <a:pPr lvl="1"/>
            <a:r>
              <a:rPr lang="en-US" dirty="0"/>
              <a:t>Training examples belong to closest centroid</a:t>
            </a:r>
          </a:p>
          <a:p>
            <a:pPr lvl="1"/>
            <a:r>
              <a:rPr lang="en-US" dirty="0"/>
              <a:t>Update centroid locations, etc.</a:t>
            </a:r>
          </a:p>
        </p:txBody>
      </p:sp>
      <p:pic>
        <p:nvPicPr>
          <p:cNvPr id="1026" name="Picture 2" descr="http://upload.wikimedia.org/wikipedia/commons/thumb/5/54/Euclidean_Voronoi_diagram.svg/512px-Euclidean_Voronoi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5" y="10074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Initialize K (here, 2) cluster centroids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Repeat:</a:t>
            </a:r>
          </a:p>
          <a:p>
            <a:pPr marL="36900" indent="0">
              <a:buNone/>
            </a:pPr>
            <a:r>
              <a:rPr lang="en-US" dirty="0"/>
              <a:t>	Assign each training example to a group</a:t>
            </a:r>
          </a:p>
          <a:p>
            <a:pPr marL="36900" indent="0">
              <a:buNone/>
            </a:pPr>
            <a:r>
              <a:rPr lang="en-US" dirty="0"/>
              <a:t>		Via closest centroid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Update centroid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3" y="1265493"/>
            <a:ext cx="61245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K-Means Algorithm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Assign each training example to a group</a:t>
            </a:r>
          </a:p>
          <a:p>
            <a:pPr marL="36900" indent="0">
              <a:buNone/>
            </a:pPr>
            <a:r>
              <a:rPr lang="en-US" dirty="0"/>
              <a:t>	Via closest centroid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As seen here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i="1" dirty="0"/>
              <a:t>How is this actually done?</a:t>
            </a:r>
          </a:p>
          <a:p>
            <a:pPr marL="36900" indent="0">
              <a:buNone/>
            </a:pP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0" y="1436543"/>
            <a:ext cx="5886450" cy="462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83" y="4718770"/>
            <a:ext cx="5483212" cy="4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2746</TotalTime>
  <Words>565</Words>
  <Application>Microsoft Macintosh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CS3100: DSA2 ML - Clustering</vt:lpstr>
      <vt:lpstr>Unsupervised Learning: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Mark Floryan</cp:lastModifiedBy>
  <cp:revision>222</cp:revision>
  <dcterms:created xsi:type="dcterms:W3CDTF">2014-12-16T15:21:56Z</dcterms:created>
  <dcterms:modified xsi:type="dcterms:W3CDTF">2022-10-13T14:55:26Z</dcterms:modified>
</cp:coreProperties>
</file>