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83" r:id="rId3"/>
    <p:sldId id="287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5" r:id="rId12"/>
    <p:sldId id="296" r:id="rId13"/>
    <p:sldId id="297" r:id="rId14"/>
    <p:sldId id="298" r:id="rId15"/>
    <p:sldId id="299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286" r:id="rId24"/>
    <p:sldId id="309" r:id="rId25"/>
    <p:sldId id="308" r:id="rId26"/>
    <p:sldId id="342" r:id="rId27"/>
    <p:sldId id="310" r:id="rId28"/>
    <p:sldId id="347" r:id="rId29"/>
    <p:sldId id="341" r:id="rId30"/>
    <p:sldId id="344" r:id="rId31"/>
    <p:sldId id="345" r:id="rId32"/>
    <p:sldId id="346" r:id="rId33"/>
    <p:sldId id="343" r:id="rId34"/>
    <p:sldId id="348" r:id="rId35"/>
    <p:sldId id="351" r:id="rId36"/>
    <p:sldId id="349" r:id="rId37"/>
    <p:sldId id="350" r:id="rId38"/>
    <p:sldId id="352" r:id="rId39"/>
    <p:sldId id="353" r:id="rId40"/>
    <p:sldId id="354" r:id="rId41"/>
    <p:sldId id="355" r:id="rId42"/>
    <p:sldId id="356" r:id="rId43"/>
    <p:sldId id="357" r:id="rId44"/>
    <p:sldId id="374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0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92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25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4699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63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317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73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59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160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324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144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03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884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CD189-E039-4A51-BC88-4927E4923AA0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1ADD41-74E8-4F8A-933F-A917FB6E1F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1781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CS3100: DSA2</a:t>
            </a:r>
            <a:br>
              <a:rPr lang="en-US" dirty="0"/>
            </a:br>
            <a:r>
              <a:rPr lang="en-US" dirty="0"/>
              <a:t>Neural Networks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Let’s look at a couple more machine learning algorithms!</a:t>
            </a:r>
          </a:p>
        </p:txBody>
      </p:sp>
    </p:spTree>
    <p:extLst>
      <p:ext uri="{BB962C8B-B14F-4D97-AF65-F5344CB8AC3E}">
        <p14:creationId xmlns:p14="http://schemas.microsoft.com/office/powerpoint/2010/main" val="17861657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17399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30988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29591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1917700"/>
            <a:ext cx="2807712" cy="11567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3631189"/>
            <a:ext cx="2820412" cy="9212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2856994"/>
            <a:ext cx="2705100" cy="4958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34549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33528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19875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35493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26982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42976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31366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</p:spTree>
    <p:extLst>
      <p:ext uri="{BB962C8B-B14F-4D97-AF65-F5344CB8AC3E}">
        <p14:creationId xmlns:p14="http://schemas.microsoft.com/office/powerpoint/2010/main" val="18558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2837" y="4187596"/>
            <a:ext cx="9835663" cy="22098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Ok! But how is this learning?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Well, we want to 1) test the network on every example we have available to us and 2) adjust the weights on the edges until the network correctly classifies every single example.</a:t>
            </a:r>
          </a:p>
        </p:txBody>
      </p:sp>
    </p:spTree>
    <p:extLst>
      <p:ext uri="{BB962C8B-B14F-4D97-AF65-F5344CB8AC3E}">
        <p14:creationId xmlns:p14="http://schemas.microsoft.com/office/powerpoint/2010/main" val="18881248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22837" y="3792251"/>
            <a:ext cx="9835663" cy="26051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Let d = learning rate (float)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Until every example produces the correct output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For each example in training set: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If output is 0 but should be 1: Raise weights on active connections by d</a:t>
            </a:r>
          </a:p>
          <a:p>
            <a:pPr marL="36900" indent="0">
              <a:buFont typeface="Wingdings 2" charset="2"/>
              <a:buNone/>
            </a:pPr>
            <a:r>
              <a:rPr lang="en-US" dirty="0"/>
              <a:t>	If output is 1 but should be 0: Lower weights on active connections by d</a:t>
            </a:r>
          </a:p>
        </p:txBody>
      </p:sp>
    </p:spTree>
    <p:extLst>
      <p:ext uri="{BB962C8B-B14F-4D97-AF65-F5344CB8AC3E}">
        <p14:creationId xmlns:p14="http://schemas.microsoft.com/office/powerpoint/2010/main" val="3981024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8306106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57115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/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12040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71381920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38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85845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0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95399501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07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50639755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65433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accent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Let d = learning rate (float)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Until every example produces the correct output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For each example in training set: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If output is 0 but should be 1: Raise weights on active connections by d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accent1"/>
                </a:solidFill>
              </a:rPr>
              <a:t>If output is 1 but should be 0: Lower weights on active connections by d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3911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923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0.15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Not done yet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Need to go through training examples again until the network converges and produces good output for all examples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What if this is not possible?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23415361"/>
              </p:ext>
            </p:extLst>
          </p:nvPr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8520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3" y="4252855"/>
            <a:ext cx="4917832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After another pass, the weights are as above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These work for all training examples!</a:t>
            </a:r>
          </a:p>
        </p:txBody>
      </p:sp>
      <p:graphicFrame>
        <p:nvGraphicFramePr>
          <p:cNvPr id="17" name="Content Placeholder 3"/>
          <p:cNvGraphicFramePr>
            <a:graphicFrameLocks/>
          </p:cNvGraphicFramePr>
          <p:nvPr/>
        </p:nvGraphicFramePr>
        <p:xfrm>
          <a:off x="5207223" y="3721100"/>
          <a:ext cx="6723222" cy="29469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05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05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Student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last</a:t>
                      </a:r>
                      <a:r>
                        <a:rPr lang="en-US" sz="1100" baseline="0" dirty="0"/>
                        <a:t> year?</a:t>
                      </a:r>
                      <a:endParaRPr lang="en-US" sz="1100" dirty="0"/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Male?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Works Hard?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Drinks?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 this year?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Richard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Allen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Alison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Jeff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Gail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Yes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0987"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Simon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Yes</a:t>
                      </a:r>
                    </a:p>
                  </a:txBody>
                  <a:tcPr marL="59377" marR="59377" marT="29689" marB="29689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dirty="0"/>
                        <a:t>No</a:t>
                      </a:r>
                    </a:p>
                  </a:txBody>
                  <a:tcPr marL="59377" marR="59377" marT="29689" marB="29689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80827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0.25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0.1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108942" y="4202055"/>
            <a:ext cx="11625857" cy="241464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This single-layer network works for this example…however simple networks like this cannot solve any problem.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Famously: It is not possible to use one neuron to recognize the XOR function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Go on…try to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tx1"/>
                </a:solidFill>
              </a:rPr>
              <a:t>Shown by Minsky and </a:t>
            </a:r>
            <a:r>
              <a:rPr lang="en-US" dirty="0" err="1">
                <a:solidFill>
                  <a:schemeClr val="tx1"/>
                </a:solidFill>
              </a:rPr>
              <a:t>Papert</a:t>
            </a:r>
            <a:r>
              <a:rPr lang="en-US" dirty="0">
                <a:solidFill>
                  <a:schemeClr val="tx1"/>
                </a:solidFill>
              </a:rPr>
              <a:t> in 1969 (Book is called </a:t>
            </a:r>
            <a:r>
              <a:rPr lang="en-US" i="1" dirty="0" err="1">
                <a:solidFill>
                  <a:schemeClr val="tx1"/>
                </a:solidFill>
              </a:rPr>
              <a:t>Perceptrons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8473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More Advanced Networks</a:t>
            </a:r>
          </a:p>
        </p:txBody>
      </p:sp>
    </p:spTree>
    <p:extLst>
      <p:ext uri="{BB962C8B-B14F-4D97-AF65-F5344CB8AC3E}">
        <p14:creationId xmlns:p14="http://schemas.microsoft.com/office/powerpoint/2010/main" val="3400904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5237" y="313595"/>
            <a:ext cx="5298831" cy="638906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XOR Network: Does This Work?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>
          <a:xfrm>
            <a:off x="7683500" y="2972054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7798812" y="3149592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8" name="Oval 7"/>
          <p:cNvSpPr/>
          <p:nvPr/>
        </p:nvSpPr>
        <p:spPr>
          <a:xfrm>
            <a:off x="5034116" y="2972054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5149428" y="3149592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1.5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9585568" y="3184905"/>
            <a:ext cx="1072663" cy="36169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Output</a:t>
            </a:r>
          </a:p>
        </p:txBody>
      </p:sp>
      <p:cxnSp>
        <p:nvCxnSpPr>
          <p:cNvPr id="13" name="Straight Arrow Connector 12"/>
          <p:cNvCxnSpPr>
            <a:stCxn id="6" idx="6"/>
            <a:endCxn id="12" idx="1"/>
          </p:cNvCxnSpPr>
          <p:nvPr/>
        </p:nvCxnSpPr>
        <p:spPr>
          <a:xfrm>
            <a:off x="8470900" y="3365754"/>
            <a:ext cx="111466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4" name="Content Placeholder 2"/>
          <p:cNvSpPr txBox="1">
            <a:spLocks/>
          </p:cNvSpPr>
          <p:nvPr/>
        </p:nvSpPr>
        <p:spPr>
          <a:xfrm>
            <a:off x="1152832" y="1787652"/>
            <a:ext cx="1141964" cy="33909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Input 1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Input 2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2324100" y="1976852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 flipV="1">
            <a:off x="2311400" y="3735546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Content Placeholder 2"/>
          <p:cNvSpPr txBox="1">
            <a:spLocks/>
          </p:cNvSpPr>
          <p:nvPr/>
        </p:nvSpPr>
        <p:spPr>
          <a:xfrm>
            <a:off x="4004930" y="2863566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28" name="Content Placeholder 2"/>
          <p:cNvSpPr txBox="1">
            <a:spLocks/>
          </p:cNvSpPr>
          <p:nvPr/>
        </p:nvSpPr>
        <p:spPr>
          <a:xfrm>
            <a:off x="3772451" y="3671763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1.0</a:t>
            </a:r>
          </a:p>
        </p:txBody>
      </p:sp>
      <p:cxnSp>
        <p:nvCxnSpPr>
          <p:cNvPr id="29" name="Straight Arrow Connector 28"/>
          <p:cNvCxnSpPr>
            <a:stCxn id="8" idx="6"/>
            <a:endCxn id="6" idx="2"/>
          </p:cNvCxnSpPr>
          <p:nvPr/>
        </p:nvCxnSpPr>
        <p:spPr>
          <a:xfrm>
            <a:off x="5821516" y="3365754"/>
            <a:ext cx="18619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>
            <a:endCxn id="6" idx="1"/>
          </p:cNvCxnSpPr>
          <p:nvPr/>
        </p:nvCxnSpPr>
        <p:spPr>
          <a:xfrm>
            <a:off x="2324100" y="1947703"/>
            <a:ext cx="5474712" cy="11396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6" idx="3"/>
          </p:cNvCxnSpPr>
          <p:nvPr/>
        </p:nvCxnSpPr>
        <p:spPr>
          <a:xfrm flipV="1">
            <a:off x="2324100" y="3644142"/>
            <a:ext cx="5474712" cy="9952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7" name="Content Placeholder 2"/>
          <p:cNvSpPr txBox="1">
            <a:spLocks/>
          </p:cNvSpPr>
          <p:nvPr/>
        </p:nvSpPr>
        <p:spPr>
          <a:xfrm>
            <a:off x="6073545" y="2350257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38" name="Content Placeholder 2"/>
          <p:cNvSpPr txBox="1">
            <a:spLocks/>
          </p:cNvSpPr>
          <p:nvPr/>
        </p:nvSpPr>
        <p:spPr>
          <a:xfrm>
            <a:off x="6240681" y="3866413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1.0</a:t>
            </a:r>
          </a:p>
        </p:txBody>
      </p:sp>
      <p:sp>
        <p:nvSpPr>
          <p:cNvPr id="39" name="Content Placeholder 2"/>
          <p:cNvSpPr txBox="1">
            <a:spLocks/>
          </p:cNvSpPr>
          <p:nvPr/>
        </p:nvSpPr>
        <p:spPr>
          <a:xfrm>
            <a:off x="5954444" y="302361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>
                <a:solidFill>
                  <a:schemeClr val="tx1"/>
                </a:solidFill>
              </a:rPr>
              <a:t>-2.0</a:t>
            </a:r>
          </a:p>
        </p:txBody>
      </p:sp>
    </p:spTree>
    <p:extLst>
      <p:ext uri="{BB962C8B-B14F-4D97-AF65-F5344CB8AC3E}">
        <p14:creationId xmlns:p14="http://schemas.microsoft.com/office/powerpoint/2010/main" val="36452701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Input Layer:</a:t>
            </a:r>
          </a:p>
          <a:p>
            <a:pPr lvl="1"/>
            <a:r>
              <a:rPr lang="en-US" dirty="0"/>
              <a:t>Left-most layer that accepts inputs directly</a:t>
            </a:r>
          </a:p>
          <a:p>
            <a:pPr lvl="1"/>
            <a:endParaRPr lang="en-US" dirty="0"/>
          </a:p>
          <a:p>
            <a:r>
              <a:rPr lang="en-US" dirty="0"/>
              <a:t>Hidden Layer(s):</a:t>
            </a:r>
          </a:p>
          <a:p>
            <a:pPr lvl="1"/>
            <a:r>
              <a:rPr lang="en-US" dirty="0"/>
              <a:t>Layers that receive input from and output to other neurons</a:t>
            </a:r>
          </a:p>
          <a:p>
            <a:pPr lvl="1"/>
            <a:endParaRPr lang="en-US" dirty="0"/>
          </a:p>
          <a:p>
            <a:r>
              <a:rPr lang="en-US" dirty="0"/>
              <a:t>Output Layer:</a:t>
            </a:r>
          </a:p>
          <a:p>
            <a:pPr lvl="1"/>
            <a:r>
              <a:rPr lang="en-US" dirty="0"/>
              <a:t>Layer of neurons whose output is the output of the system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" y="1823427"/>
            <a:ext cx="566064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6232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Perceptron: Basic Functionality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We have seen a basic perceptron like this: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If X1*W1 + X2*W2 … &gt; b1 (Threshold){</a:t>
            </a:r>
          </a:p>
          <a:p>
            <a:pPr marL="36900" indent="0">
              <a:buNone/>
            </a:pPr>
            <a:r>
              <a:rPr lang="en-US" dirty="0"/>
              <a:t>	Output = 1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pPr marL="36900" indent="0">
              <a:buNone/>
            </a:pPr>
            <a:r>
              <a:rPr lang="en-US" dirty="0"/>
              <a:t>Else{</a:t>
            </a:r>
          </a:p>
          <a:p>
            <a:pPr marL="36900" indent="0">
              <a:buNone/>
            </a:pPr>
            <a:r>
              <a:rPr lang="en-US" dirty="0"/>
              <a:t>	Output = 0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3488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Works the same way…however:</a:t>
            </a:r>
          </a:p>
          <a:p>
            <a:endParaRPr lang="en-US" dirty="0"/>
          </a:p>
          <a:p>
            <a:r>
              <a:rPr lang="en-US" dirty="0"/>
              <a:t>How do we update the weights when training the network? It’s not clear how this should work.</a:t>
            </a:r>
          </a:p>
          <a:p>
            <a:endParaRPr lang="en-US" dirty="0"/>
          </a:p>
          <a:p>
            <a:r>
              <a:rPr lang="en-US" dirty="0"/>
              <a:t>Solution: Backpropagation!</a:t>
            </a:r>
          </a:p>
          <a:p>
            <a:pPr lvl="1"/>
            <a:r>
              <a:rPr lang="en-US" dirty="0"/>
              <a:t>We’ll get there in a sec. First, some more basic stuff.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327" y="1823427"/>
            <a:ext cx="5660640" cy="364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368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Multi-Layer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This network will recognize the single hand-written digits 0-9</a:t>
            </a:r>
          </a:p>
          <a:p>
            <a:endParaRPr lang="en-US" dirty="0"/>
          </a:p>
          <a:p>
            <a:r>
              <a:rPr lang="en-US" dirty="0"/>
              <a:t>Some of the network is not drawn for simplicity</a:t>
            </a:r>
          </a:p>
          <a:p>
            <a:endParaRPr lang="en-US" dirty="0"/>
          </a:p>
          <a:p>
            <a:r>
              <a:rPr lang="en-US" dirty="0"/>
              <a:t>You would have to train the network on many examples of hand-written images of these ten digits</a:t>
            </a:r>
          </a:p>
          <a:p>
            <a:endParaRPr lang="en-US" dirty="0"/>
          </a:p>
          <a:p>
            <a:r>
              <a:rPr lang="en-US" dirty="0"/>
              <a:t>Notice that there are multiple outputs. How would we interpret these?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169" y="1270429"/>
            <a:ext cx="55721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3324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  <a:br>
              <a:rPr lang="en-US" dirty="0"/>
            </a:br>
            <a:r>
              <a:rPr lang="en-US" dirty="0"/>
              <a:t>Activation Functions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492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Intro to Neural Networks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Used for many pattern recognition tasks</a:t>
            </a:r>
          </a:p>
          <a:p>
            <a:endParaRPr lang="en-US" dirty="0"/>
          </a:p>
          <a:p>
            <a:r>
              <a:rPr lang="en-US" dirty="0"/>
              <a:t>Biologically inspired</a:t>
            </a:r>
          </a:p>
          <a:p>
            <a:endParaRPr lang="en-US" dirty="0"/>
          </a:p>
          <a:p>
            <a:r>
              <a:rPr lang="en-US" dirty="0"/>
              <a:t>Must first understand the very basics of how neurons work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128686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p:sp>
        <p:nvSpPr>
          <p:cNvPr id="2" name="Oval 1"/>
          <p:cNvSpPr/>
          <p:nvPr/>
        </p:nvSpPr>
        <p:spPr>
          <a:xfrm>
            <a:off x="6654800" y="1549401"/>
            <a:ext cx="787400" cy="787400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0.5</a:t>
            </a:r>
          </a:p>
        </p:txBody>
      </p:sp>
      <p:sp>
        <p:nvSpPr>
          <p:cNvPr id="15" name="Content Placeholder 2"/>
          <p:cNvSpPr txBox="1">
            <a:spLocks/>
          </p:cNvSpPr>
          <p:nvPr/>
        </p:nvSpPr>
        <p:spPr>
          <a:xfrm>
            <a:off x="259492" y="3636284"/>
            <a:ext cx="11701849" cy="3061077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The </a:t>
            </a:r>
            <a:r>
              <a:rPr lang="en-US" i="1" u="sng" dirty="0"/>
              <a:t>activation function</a:t>
            </a:r>
            <a:r>
              <a:rPr lang="en-US" dirty="0"/>
              <a:t> of a neuron is the function it uses to determine whether to fire or not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These </a:t>
            </a:r>
            <a:r>
              <a:rPr lang="en-US" i="1" u="sng" dirty="0" err="1"/>
              <a:t>perceptrons</a:t>
            </a:r>
            <a:r>
              <a:rPr lang="en-US" dirty="0"/>
              <a:t> we have seen so far have a simple activation function: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b="1" i="1" u="sng" dirty="0"/>
              <a:t>Threshold Activation Function</a:t>
            </a:r>
            <a:r>
              <a:rPr lang="en-US" dirty="0"/>
              <a:t>: Fire a 1 on output if total input (plus some bias) exceeds zero</a:t>
            </a:r>
          </a:p>
          <a:p>
            <a:pPr marL="36900" indent="0">
              <a:buFont typeface="Wingdings 2" charset="2"/>
              <a:buNone/>
            </a:pPr>
            <a:endParaRPr lang="en-US" dirty="0"/>
          </a:p>
          <a:p>
            <a:pPr marL="36900" indent="0">
              <a:buFont typeface="Wingdings 2" charset="2"/>
              <a:buNone/>
            </a:pPr>
            <a:r>
              <a:rPr lang="en-US" dirty="0"/>
              <a:t>…but we can certainly use others!</a:t>
            </a:r>
          </a:p>
        </p:txBody>
      </p:sp>
    </p:spTree>
    <p:extLst>
      <p:ext uri="{BB962C8B-B14F-4D97-AF65-F5344CB8AC3E}">
        <p14:creationId xmlns:p14="http://schemas.microsoft.com/office/powerpoint/2010/main" val="30131365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blipFill rotWithShape="0"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:r>
                  <a:rPr lang="en-US" dirty="0"/>
                  <a:t>Other activation functions: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i="1" u="sng" dirty="0"/>
                  <a:t>Linear Activation Function</a:t>
                </a:r>
                <a:r>
                  <a:rPr lang="en-US" dirty="0"/>
                  <a:t>: Output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on output. No threshold, this is a continuous function. Notice that final output will be continuous as well.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dirty="0"/>
                  <a:t>Could develop a cost function on the outputs of this network and run gradient descent. What do you notice about this?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734302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737" y="330201"/>
            <a:ext cx="3155463" cy="3390900"/>
          </a:xfrm>
        </p:spPr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en-US" dirty="0"/>
              <a:t>A Last Year?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Male?					1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Works Hard?			0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Drinks a lot?			1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9341337" y="1689100"/>
            <a:ext cx="2393463" cy="52070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A This Year?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Oval 1"/>
              <p:cNvSpPr/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𝑔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i="1" baseline="30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Oval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800" y="1549401"/>
                <a:ext cx="787400" cy="787400"/>
              </a:xfrm>
              <a:prstGeom prst="ellipse">
                <a:avLst/>
              </a:prstGeom>
              <a:blipFill rotWithShape="0">
                <a:blip r:embed="rId2"/>
                <a:stretch>
                  <a:fillRect l="-9091" r="-3030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>
            <a:endCxn id="2" idx="1"/>
          </p:cNvCxnSpPr>
          <p:nvPr/>
        </p:nvCxnSpPr>
        <p:spPr>
          <a:xfrm>
            <a:off x="3962400" y="506701"/>
            <a:ext cx="2807712" cy="11028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2" idx="3"/>
          </p:cNvCxnSpPr>
          <p:nvPr/>
        </p:nvCxnSpPr>
        <p:spPr>
          <a:xfrm flipV="1">
            <a:off x="3949700" y="2265395"/>
            <a:ext cx="2820412" cy="8781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2" idx="2"/>
          </p:cNvCxnSpPr>
          <p:nvPr/>
        </p:nvCxnSpPr>
        <p:spPr>
          <a:xfrm>
            <a:off x="3949700" y="1446167"/>
            <a:ext cx="2705100" cy="473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3949700" y="2045208"/>
            <a:ext cx="2705100" cy="2280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2" idx="6"/>
          </p:cNvCxnSpPr>
          <p:nvPr/>
        </p:nvCxnSpPr>
        <p:spPr>
          <a:xfrm>
            <a:off x="7442200" y="1943101"/>
            <a:ext cx="186791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" name="Content Placeholder 2"/>
          <p:cNvSpPr txBox="1">
            <a:spLocks/>
          </p:cNvSpPr>
          <p:nvPr/>
        </p:nvSpPr>
        <p:spPr>
          <a:xfrm>
            <a:off x="5026774" y="577851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0" name="Content Placeholder 2"/>
          <p:cNvSpPr txBox="1">
            <a:spLocks/>
          </p:cNvSpPr>
          <p:nvPr/>
        </p:nvSpPr>
        <p:spPr>
          <a:xfrm>
            <a:off x="4677505" y="2139692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4755663" y="128854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2" name="Content Placeholder 2"/>
          <p:cNvSpPr txBox="1">
            <a:spLocks/>
          </p:cNvSpPr>
          <p:nvPr/>
        </p:nvSpPr>
        <p:spPr>
          <a:xfrm>
            <a:off x="4623287" y="2887988"/>
            <a:ext cx="678963" cy="4323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r>
              <a:rPr lang="en-US" dirty="0"/>
              <a:t>0.2</a:t>
            </a:r>
          </a:p>
        </p:txBody>
      </p:sp>
      <p:sp>
        <p:nvSpPr>
          <p:cNvPr id="23" name="Content Placeholder 2"/>
          <p:cNvSpPr txBox="1">
            <a:spLocks/>
          </p:cNvSpPr>
          <p:nvPr/>
        </p:nvSpPr>
        <p:spPr>
          <a:xfrm>
            <a:off x="6770112" y="1726939"/>
            <a:ext cx="689704" cy="40640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>
              <a:buFont typeface="Wingdings 2" charset="2"/>
              <a:buNone/>
            </a:pP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2"/>
              <p:cNvSpPr txBox="1">
                <a:spLocks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 vert="horz" lIns="91440" tIns="45720" rIns="91440" bIns="45720" rtlCol="0" anchor="t">
                <a:normAutofit/>
              </a:bodyPr>
              <a:lstStyle>
                <a:lvl1pPr marL="342900" indent="-30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20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1pPr>
                <a:lvl2pPr marL="720000" indent="-270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8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2pPr>
                <a:lvl3pPr marL="102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6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3pPr>
                <a:lvl4pPr marL="1386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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4pPr>
                <a:lvl5pPr marL="1674000" indent="-2160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5pPr>
                <a:lvl6pPr marL="20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6pPr>
                <a:lvl7pPr marL="240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7pPr>
                <a:lvl8pPr marL="278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8pPr>
                <a:lvl9pPr marL="310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tx2"/>
                  </a:buClr>
                  <a:buSzPct val="70000"/>
                  <a:buFont typeface="Wingdings 2" charset="2"/>
                  <a:buChar char=""/>
                  <a:defRPr sz="1400" kern="1200">
                    <a:ln>
                      <a:solidFill>
                        <a:schemeClr val="bg1">
                          <a:lumMod val="75000"/>
                          <a:lumOff val="25000"/>
                          <a:alpha val="10000"/>
                        </a:schemeClr>
                      </a:solidFill>
                    </a:ln>
                    <a:solidFill>
                      <a:schemeClr val="tx2"/>
                    </a:solidFill>
                    <a:effectLst>
                      <a:outerShdw blurRad="9525" dist="25400" dir="14640000" algn="tl" rotWithShape="0">
                        <a:schemeClr val="bg1">
                          <a:alpha val="30000"/>
                        </a:schemeClr>
                      </a:outerShdw>
                    </a:effectLst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6900" indent="0">
                  <a:buFont typeface="Wingdings 2" charset="2"/>
                  <a:buNone/>
                </a:pPr>
                <a:r>
                  <a:rPr lang="en-US" dirty="0"/>
                  <a:t>Other activation functions: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i="1" u="sng" dirty="0"/>
                  <a:t>Sigmoid Activation Function</a:t>
                </a:r>
                <a:r>
                  <a:rPr lang="en-US" dirty="0"/>
                  <a:t>: Output g(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) on output. No threshold, this is a continuous function. Notice that final output will be continuous as well. g() is our beloved sigmoid function.</a:t>
                </a:r>
              </a:p>
              <a:p>
                <a:pPr marL="36900" indent="0">
                  <a:buFont typeface="Wingdings 2" charset="2"/>
                  <a:buNone/>
                </a:pPr>
                <a:endParaRPr lang="en-US" dirty="0"/>
              </a:p>
              <a:p>
                <a:pPr marL="36900" indent="0">
                  <a:buFont typeface="Wingdings 2" charset="2"/>
                  <a:buNone/>
                </a:pPr>
                <a:r>
                  <a:rPr lang="en-US" dirty="0"/>
                  <a:t>Could develop a cost function on the outputs of this network and run gradient descent. What do you notice about this? Again…it is equivalent to logistic regression.</a:t>
                </a:r>
              </a:p>
            </p:txBody>
          </p:sp>
        </mc:Choice>
        <mc:Fallback xmlns="">
          <p:sp>
            <p:nvSpPr>
              <p:cNvPr id="1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492" y="3636284"/>
                <a:ext cx="11701849" cy="306107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effectLst>
                <a:outerShdw blurRad="25400" dir="17880000">
                  <a:srgbClr val="000000">
                    <a:alpha val="46000"/>
                  </a:srgb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37495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Artificial Neural Networks</a:t>
            </a:r>
            <a:br>
              <a:rPr lang="en-US" dirty="0"/>
            </a:br>
            <a:r>
              <a:rPr lang="en-US" dirty="0"/>
              <a:t>Backpropagation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39205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73" y="808894"/>
            <a:ext cx="5943600" cy="5673967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Cost Function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For the purposes of simplifying our discussion of this algorithm, we are going to assume:</a:t>
            </a:r>
          </a:p>
          <a:p>
            <a:pPr marL="36900" indent="0">
              <a:buNone/>
            </a:pPr>
            <a:r>
              <a:rPr lang="en-US" dirty="0"/>
              <a:t>	- That our network has </a:t>
            </a:r>
            <a:r>
              <a:rPr lang="en-US" i="1" u="sng" dirty="0"/>
              <a:t>hidden layers</a:t>
            </a:r>
          </a:p>
          <a:p>
            <a:pPr marL="36900" indent="0">
              <a:buNone/>
            </a:pPr>
            <a:r>
              <a:rPr lang="en-US" dirty="0"/>
              <a:t>	- That activation function is a </a:t>
            </a:r>
            <a:r>
              <a:rPr lang="en-US" i="1" u="sng" dirty="0"/>
              <a:t>sigmoid</a:t>
            </a:r>
          </a:p>
          <a:p>
            <a:pPr marL="36900" indent="0">
              <a:buNone/>
            </a:pPr>
            <a:r>
              <a:rPr lang="en-US" dirty="0"/>
              <a:t>	- The cost function is same as </a:t>
            </a:r>
            <a:r>
              <a:rPr lang="en-US" i="1" u="sng" dirty="0"/>
              <a:t>logistic reg.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Problem:</a:t>
            </a:r>
          </a:p>
          <a:p>
            <a:pPr>
              <a:buFontTx/>
              <a:buChar char="-"/>
            </a:pPr>
            <a:r>
              <a:rPr lang="en-US" dirty="0"/>
              <a:t>We know how to update weights on a single perceptron network (same as logistic regression)</a:t>
            </a:r>
          </a:p>
          <a:p>
            <a:pPr>
              <a:buFontTx/>
              <a:buChar char="-"/>
            </a:pPr>
            <a:r>
              <a:rPr lang="en-US" dirty="0"/>
              <a:t>Need a way to update weights on edges in middle of the network.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9969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94173" y="808894"/>
            <a:ext cx="5943600" cy="5673967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Backpropagation: Overview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An algorithm that updates all theta weights in network (to descend on optimal values)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At right most level, works much like gradient descent (use error between predicted output and correct output)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At inner layers, we need a way to propagate the error back into earlier levels of the network.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 will present an overview of this algorithm.</a:t>
            </a:r>
          </a:p>
        </p:txBody>
      </p:sp>
      <p:pic>
        <p:nvPicPr>
          <p:cNvPr id="1026" name="Picture 2" descr="https://sp.yimg.com/ib/th?id=HN.608005616744729845&amp;pid=15.1&amp;P=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943" y="808894"/>
            <a:ext cx="4898781" cy="48987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113107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 fontScale="850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Backpropagation Algorithm: Overview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Given the Training Set</a:t>
            </a:r>
          </a:p>
          <a:p>
            <a:pPr marL="36900" indent="0">
              <a:buNone/>
            </a:pPr>
            <a:r>
              <a:rPr lang="en-US" dirty="0"/>
              <a:t>Repeat until Theta values on each edge converge:</a:t>
            </a:r>
          </a:p>
          <a:p>
            <a:pPr marL="36900" indent="0">
              <a:buNone/>
            </a:pPr>
            <a:r>
              <a:rPr lang="en-US" dirty="0"/>
              <a:t>	For each example in Training Set:</a:t>
            </a:r>
          </a:p>
          <a:p>
            <a:pPr marL="36900" indent="0">
              <a:buNone/>
            </a:pPr>
            <a:r>
              <a:rPr lang="en-US" dirty="0"/>
              <a:t>		Perform Forward-Propagation to determine output of network on this example</a:t>
            </a:r>
          </a:p>
          <a:p>
            <a:pPr marL="36900" indent="0">
              <a:buNone/>
            </a:pPr>
            <a:r>
              <a:rPr lang="en-US" dirty="0"/>
              <a:t>		Compute the error of the output (network output minus expected output)</a:t>
            </a:r>
          </a:p>
          <a:p>
            <a:pPr marL="36900" indent="0">
              <a:buNone/>
            </a:pPr>
            <a:r>
              <a:rPr lang="en-US" dirty="0"/>
              <a:t>	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dirty="0"/>
              <a:t>			</a:t>
            </a:r>
            <a:r>
              <a:rPr lang="en-US" i="1" dirty="0"/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dirty="0"/>
              <a:t>		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dirty="0"/>
              <a:t>		#END FOR LOOP</a:t>
            </a:r>
          </a:p>
          <a:p>
            <a:pPr marL="36900" indent="0">
              <a:buNone/>
            </a:pPr>
            <a:r>
              <a:rPr lang="en-US" dirty="0"/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dirty="0"/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dirty="0"/>
              <a:t>#END MAIN LOOP</a:t>
            </a:r>
          </a:p>
        </p:txBody>
      </p:sp>
    </p:spTree>
    <p:extLst>
      <p:ext uri="{BB962C8B-B14F-4D97-AF65-F5344CB8AC3E}">
        <p14:creationId xmlns:p14="http://schemas.microsoft.com/office/powerpoint/2010/main" val="42158226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Backpropagation Algorithm: Intuition / Notation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Show image </a:t>
            </a:r>
            <a:r>
              <a:rPr lang="en-US"/>
              <a:t>on board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0461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8984" y="355417"/>
                <a:ext cx="11368216" cy="6349778"/>
              </a:xfrm>
            </p:spPr>
            <p:txBody>
              <a:bodyPr>
                <a:normAutofit/>
              </a:bodyPr>
              <a:lstStyle/>
              <a:p>
                <a:pPr marL="36900" indent="0" algn="ctr">
                  <a:buNone/>
                </a:pPr>
                <a:r>
                  <a:rPr lang="en-US" sz="2000" b="1" dirty="0"/>
                  <a:t>Backpropagation Algorithm: Notation</a:t>
                </a:r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r>
                  <a:rPr lang="en-US" sz="2000" dirty="0"/>
                  <a:t>Neural Networks have a lot of notation, let’s review!!</a:t>
                </a:r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000" baseline="-25000" dirty="0"/>
                  <a:t>		</a:t>
                </a:r>
                <a:r>
                  <a:rPr lang="en-US" sz="2000" dirty="0"/>
                  <a:t>//The weight on edge headed out of layer 4 from node 3 (in layer 4) to node 2 (in layer 5)</a:t>
                </a:r>
                <a:endParaRPr lang="en-US" sz="2000" baseline="-25000" dirty="0"/>
              </a:p>
              <a:p>
                <a:pPr marL="36900" indent="0">
                  <a:buNone/>
                </a:pPr>
                <a:r>
                  <a:rPr lang="en-US" sz="2000" dirty="0"/>
                  <a:t>		//Superscript is the layer, subscripts are node indices within a layer (top to bottom)</a:t>
                </a:r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r>
                  <a:rPr lang="en-US" sz="2000" dirty="0"/>
                  <a:t>a</a:t>
                </a:r>
                <a:r>
                  <a:rPr lang="en-US" sz="2000" baseline="30000" dirty="0"/>
                  <a:t>(4)</a:t>
                </a:r>
                <a:r>
                  <a:rPr lang="en-US" sz="2000" baseline="-25000" dirty="0"/>
                  <a:t>3		</a:t>
                </a:r>
                <a:r>
                  <a:rPr lang="en-US" sz="2000" dirty="0"/>
                  <a:t>//The output of third neuron on layer 4 of the network (heading into layer 5)</a:t>
                </a:r>
              </a:p>
              <a:p>
                <a:pPr marL="36900" indent="0">
                  <a:buNone/>
                </a:pPr>
                <a:r>
                  <a:rPr lang="en-US" sz="2000" dirty="0"/>
                  <a:t>		//This value is same edges coming out of this node, so second subscript not necessary</a:t>
                </a:r>
              </a:p>
              <a:p>
                <a:pPr marL="36900" indent="0">
                  <a:buNone/>
                </a:pPr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z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(5)</a:t>
                </a:r>
                <a:r>
                  <a:rPr lang="en-US" sz="2000" baseline="-25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//Input to the 2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nd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on layer 5 from the 3</a:t>
                </a:r>
                <a:r>
                  <a:rPr lang="en-US" sz="20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rd</a:t>
                </a: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node on layer 4</a:t>
                </a:r>
              </a:p>
              <a:p>
                <a:pPr marL="3690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		//Equal to the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d>
                      <m:dPr>
                        <m:ctrlPr>
                          <a:rPr lang="en-US" sz="2000" i="1" baseline="30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i="1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d>
                      <m:dPr>
                        <m:ctrlP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d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23</m:t>
                    </m:r>
                  </m:oMath>
                </a14:m>
                <a:r>
                  <a:rPr lang="en-US" sz="2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	*Plus any other inputs from graph</a:t>
                </a:r>
              </a:p>
              <a:p>
                <a:pPr marL="36900" indent="0">
                  <a:buNone/>
                </a:pPr>
                <a:endParaRPr lang="en-US" sz="20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36900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sz="200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baseline="30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sz="20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000" dirty="0"/>
                  <a:t>		//The error associated with the 3</a:t>
                </a:r>
                <a:r>
                  <a:rPr lang="en-US" sz="2000" baseline="30000" dirty="0"/>
                  <a:t>rd</a:t>
                </a:r>
                <a:r>
                  <a:rPr lang="en-US" sz="2000" dirty="0"/>
                  <a:t> node on layer 2 of the network</a:t>
                </a:r>
              </a:p>
              <a:p>
                <a:pPr marL="36900" indent="0">
                  <a:buNone/>
                </a:pPr>
                <a:endParaRPr lang="en-US" sz="2000" dirty="0"/>
              </a:p>
              <a:p>
                <a:pPr marL="36900" indent="0"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8984" y="355417"/>
                <a:ext cx="11368216" cy="6349778"/>
              </a:xfrm>
              <a:blipFill>
                <a:blip r:embed="rId2"/>
                <a:stretch>
                  <a:fillRect l="-223" t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39259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9046" y="838986"/>
            <a:ext cx="11173963" cy="5533534"/>
          </a:xfrm>
        </p:spPr>
        <p:txBody>
          <a:bodyPr>
            <a:noAutofit/>
          </a:bodyPr>
          <a:lstStyle/>
          <a:p>
            <a:pPr marL="36900" indent="0">
              <a:buNone/>
            </a:pPr>
            <a:r>
              <a:rPr lang="en-US" sz="2000" dirty="0"/>
              <a:t>Given the Training Set</a:t>
            </a:r>
          </a:p>
          <a:p>
            <a:pPr marL="36900" indent="0">
              <a:buNone/>
            </a:pPr>
            <a:r>
              <a:rPr lang="en-US" sz="2000" dirty="0"/>
              <a:t>Repeat until Theta values on each edge converge:</a:t>
            </a:r>
          </a:p>
          <a:p>
            <a:pPr marL="36900" indent="0">
              <a:buNone/>
            </a:pPr>
            <a:r>
              <a:rPr lang="en-US" sz="2000" dirty="0"/>
              <a:t>	For each example in Training Set:</a:t>
            </a:r>
          </a:p>
          <a:p>
            <a:pPr marL="36900" indent="0">
              <a:buNone/>
            </a:pPr>
            <a:r>
              <a:rPr lang="en-US" sz="2000" dirty="0"/>
              <a:t>		</a:t>
            </a:r>
            <a:r>
              <a:rPr lang="en-US" sz="2000" dirty="0">
                <a:solidFill>
                  <a:srgbClr val="FF0000"/>
                </a:solidFill>
              </a:rPr>
              <a:t>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2000" dirty="0"/>
              <a:t>		Compute the error of the output (network output minus expected output)</a:t>
            </a:r>
          </a:p>
          <a:p>
            <a:pPr marL="36900" indent="0">
              <a:buNone/>
            </a:pPr>
            <a:r>
              <a:rPr lang="en-US" sz="2000" dirty="0"/>
              <a:t>	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2000" dirty="0"/>
              <a:t>			</a:t>
            </a:r>
            <a:r>
              <a:rPr lang="en-US" sz="2000" i="1" dirty="0"/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2000" dirty="0"/>
              <a:t>	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2000" dirty="0"/>
              <a:t>		#END FOR LOOP</a:t>
            </a:r>
          </a:p>
          <a:p>
            <a:pPr marL="36900" indent="0">
              <a:buNone/>
            </a:pPr>
            <a:r>
              <a:rPr lang="en-US" sz="2000" dirty="0"/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2000" dirty="0"/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2000" dirty="0"/>
              <a:t>#END MAIN LOOP</a:t>
            </a:r>
          </a:p>
        </p:txBody>
      </p:sp>
    </p:spTree>
    <p:extLst>
      <p:ext uri="{BB962C8B-B14F-4D97-AF65-F5344CB8AC3E}">
        <p14:creationId xmlns:p14="http://schemas.microsoft.com/office/powerpoint/2010/main" val="713828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850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Dendrite:</a:t>
            </a:r>
          </a:p>
          <a:p>
            <a:pPr lvl="1"/>
            <a:r>
              <a:rPr lang="en-US" dirty="0"/>
              <a:t>Extend from the cell body</a:t>
            </a:r>
          </a:p>
          <a:p>
            <a:pPr lvl="1"/>
            <a:r>
              <a:rPr lang="en-US" dirty="0"/>
              <a:t>Receive messages from other neurons</a:t>
            </a:r>
          </a:p>
          <a:p>
            <a:endParaRPr lang="en-US" dirty="0"/>
          </a:p>
          <a:p>
            <a:r>
              <a:rPr lang="en-US" dirty="0"/>
              <a:t>Axon:</a:t>
            </a:r>
          </a:p>
          <a:p>
            <a:pPr lvl="1"/>
            <a:r>
              <a:rPr lang="en-US" dirty="0"/>
              <a:t>Where signal is outputted from the neuron</a:t>
            </a:r>
          </a:p>
          <a:p>
            <a:pPr lvl="1"/>
            <a:r>
              <a:rPr lang="en-US" dirty="0"/>
              <a:t>Electrical signal moves across axon</a:t>
            </a:r>
          </a:p>
          <a:p>
            <a:endParaRPr lang="en-US" dirty="0"/>
          </a:p>
          <a:p>
            <a:r>
              <a:rPr lang="en-US" dirty="0"/>
              <a:t>Synapse (Axon terminal in image here):</a:t>
            </a:r>
          </a:p>
          <a:p>
            <a:pPr lvl="1"/>
            <a:r>
              <a:rPr lang="en-US" dirty="0"/>
              <a:t>Connects this neuron to Dendrite of another</a:t>
            </a:r>
          </a:p>
          <a:p>
            <a:pPr lvl="1"/>
            <a:r>
              <a:rPr lang="en-US" dirty="0"/>
              <a:t>Allows only a certain amount of the “signal” through (via chemical processes)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802855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098" y="206142"/>
            <a:ext cx="9926435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Repeat until Theta values on each edge converge: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</a:t>
            </a:r>
            <a:r>
              <a:rPr lang="en-US" sz="1400" dirty="0">
                <a:solidFill>
                  <a:srgbClr val="FF0000"/>
                </a:solidFill>
              </a:rPr>
              <a:t>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	</a:t>
            </a:r>
            <a:r>
              <a:rPr lang="en-US" sz="1400" i="1" dirty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#END 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479689" y="4001846"/>
                <a:ext cx="5712311" cy="27278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𝑦𝑗</m:t>
                      </m:r>
                    </m:oMath>
                  </m:oMathPara>
                </a14:m>
                <a:endParaRPr lang="en-US" sz="3200" b="0" baseline="-25000" dirty="0">
                  <a:ea typeface="Cambria Math" panose="02040503050406030204" pitchFamily="18" charset="0"/>
                </a:endParaRPr>
              </a:p>
              <a:p>
                <a:endParaRPr lang="en-US" sz="3200" dirty="0"/>
              </a:p>
              <a:p>
                <a:r>
                  <a:rPr lang="en-US" dirty="0"/>
                  <a:t>Talking about last layer’s output only.</a:t>
                </a:r>
              </a:p>
              <a:p>
                <a:endParaRPr lang="en-US" dirty="0"/>
              </a:p>
              <a:p>
                <a:r>
                  <a:rPr lang="en-US" dirty="0"/>
                  <a:t>The error is simply the difference between actual and expected output</a:t>
                </a:r>
              </a:p>
              <a:p>
                <a:endParaRPr lang="en-US" dirty="0"/>
              </a:p>
              <a:p>
                <a:r>
                  <a:rPr lang="en-US" dirty="0"/>
                  <a:t>‘l’ here represents the last layer of the network only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9689" y="4001846"/>
                <a:ext cx="5712311" cy="2727863"/>
              </a:xfrm>
              <a:prstGeom prst="rect">
                <a:avLst/>
              </a:prstGeom>
              <a:blipFill rotWithShape="0">
                <a:blip r:embed="rId2"/>
                <a:stretch>
                  <a:fillRect l="-961" b="-24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72983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9228851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Repeat until Theta values on each edge converge: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</a:t>
            </a:r>
            <a:r>
              <a:rPr lang="en-US" sz="1400" dirty="0">
                <a:solidFill>
                  <a:srgbClr val="FF0000"/>
                </a:solidFill>
              </a:rPr>
              <a:t>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		</a:t>
            </a:r>
            <a:r>
              <a:rPr lang="en-US" sz="1400" i="1" dirty="0">
                <a:solidFill>
                  <a:srgbClr val="FF0000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Computer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#END 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5" y="3987382"/>
                <a:ext cx="9059056" cy="23277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𝑆𝑢𝑚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d>
                            <m:dPr>
                              <m:ctrlP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32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∗(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𝑧</m:t>
                          </m:r>
                          <m:d>
                            <m:dPr>
                              <m:ctrlP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baseline="3000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e>
                          </m:d>
                          <m:r>
                            <a:rPr lang="en-US" sz="3200" b="0" i="1" baseline="-25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b="0" baseline="-2500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Compute this for every layer down to 2 (1 is the input layer so no error associated there)</a:t>
                </a:r>
              </a:p>
              <a:p>
                <a:r>
                  <a:rPr lang="en-US" dirty="0"/>
                  <a:t>*3 is just an example here, really the layer should be generalized</a:t>
                </a:r>
              </a:p>
              <a:p>
                <a:endParaRPr lang="en-US" dirty="0"/>
              </a:p>
              <a:p>
                <a:r>
                  <a:rPr lang="en-US" sz="2400" dirty="0"/>
                  <a:t>g’(z</a:t>
                </a:r>
                <a:r>
                  <a:rPr lang="en-US" sz="2400" baseline="30000" dirty="0"/>
                  <a:t>(3)</a:t>
                </a:r>
                <a:r>
                  <a:rPr lang="en-US" sz="2400" baseline="-25000" dirty="0"/>
                  <a:t>j</a:t>
                </a:r>
                <a:r>
                  <a:rPr lang="en-US" sz="2400" dirty="0"/>
                  <a:t>) = a</a:t>
                </a:r>
                <a:r>
                  <a:rPr lang="en-US" sz="2400" baseline="30000" dirty="0"/>
                  <a:t>(3)</a:t>
                </a:r>
                <a:r>
                  <a:rPr lang="en-US" sz="2400" baseline="-25000" dirty="0"/>
                  <a:t>j</a:t>
                </a:r>
                <a:r>
                  <a:rPr lang="en-US" sz="2400" dirty="0"/>
                  <a:t> * (1-a</a:t>
                </a:r>
                <a:r>
                  <a:rPr lang="en-US" sz="2400" baseline="30000" dirty="0"/>
                  <a:t>(3)</a:t>
                </a:r>
                <a:r>
                  <a:rPr lang="en-US" sz="2400" baseline="-25000" dirty="0"/>
                  <a:t>j</a:t>
                </a:r>
                <a:r>
                  <a:rPr lang="en-US" sz="2400" dirty="0"/>
                  <a:t>)	//trust me, this is the derivative of 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5" y="3987382"/>
                <a:ext cx="9059056" cy="2327753"/>
              </a:xfrm>
              <a:prstGeom prst="rect">
                <a:avLst/>
              </a:prstGeom>
              <a:blipFill rotWithShape="0">
                <a:blip r:embed="rId2"/>
                <a:stretch>
                  <a:fillRect l="-1077" b="-4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80688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9059168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Repeat until Theta values on each edge converge: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	</a:t>
            </a:r>
            <a:r>
              <a:rPr lang="en-US" sz="1400" i="1" dirty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</a:t>
            </a:r>
            <a:r>
              <a:rPr lang="en-US" sz="1400" dirty="0">
                <a:solidFill>
                  <a:srgbClr val="FF0000"/>
                </a:solidFill>
              </a:rPr>
              <a:t>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#END 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5" y="3987382"/>
                <a:ext cx="9059056" cy="26691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sz="2400" b="0" i="1" baseline="16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sz="2400" b="0" baseline="-25000" dirty="0">
                  <a:ea typeface="Cambria Math" panose="02040503050406030204" pitchFamily="18" charset="0"/>
                </a:endParaRPr>
              </a:p>
              <a:p>
                <a:endParaRPr lang="en-US" sz="2400" dirty="0"/>
              </a:p>
              <a:p>
                <a:r>
                  <a:rPr lang="en-US" sz="2400" dirty="0"/>
                  <a:t>These values start at 0 and are accumulated over all training examples. So don’t reset them after each training example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Note there is one of these for each edge in the network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5" y="3987382"/>
                <a:ext cx="9059056" cy="2669129"/>
              </a:xfrm>
              <a:prstGeom prst="rect">
                <a:avLst/>
              </a:prstGeom>
              <a:blipFill rotWithShape="0">
                <a:blip r:embed="rId2"/>
                <a:stretch>
                  <a:fillRect l="-1077" b="-43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3194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100" y="206142"/>
            <a:ext cx="10048982" cy="4107676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Given the Training Set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Repeat until Theta values on each edge converge: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For each example in Training Set: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Perform Forward-Propagation to determine output of network on this example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of the output (network output minus expected output)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the error terms for every other node in network (backwards through network)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	</a:t>
            </a:r>
            <a:r>
              <a:rPr lang="en-US" sz="1400" i="1" dirty="0">
                <a:solidFill>
                  <a:schemeClr val="tx1"/>
                </a:solidFill>
              </a:rPr>
              <a:t>*Notice that first layer has no error term because it represents input (never changes)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Compute Delta values for each edge (essentially a cumulative error term at each edge)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	#END FOR LOOP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	</a:t>
            </a:r>
            <a:r>
              <a:rPr lang="en-US" sz="1400" dirty="0">
                <a:solidFill>
                  <a:srgbClr val="FF0000"/>
                </a:solidFill>
              </a:rPr>
              <a:t>Compute Gradient values as a function of Delta values for each edge</a:t>
            </a:r>
          </a:p>
          <a:p>
            <a:pPr marL="36900" indent="0">
              <a:buNone/>
            </a:pPr>
            <a:r>
              <a:rPr lang="en-US" sz="1400" dirty="0">
                <a:solidFill>
                  <a:srgbClr val="FF0000"/>
                </a:solidFill>
              </a:rPr>
              <a:t>	This Gradient value tells you how much to change each edge weight (theta)</a:t>
            </a:r>
          </a:p>
          <a:p>
            <a:pPr marL="36900" indent="0">
              <a:buNone/>
            </a:pPr>
            <a:r>
              <a:rPr lang="en-US" sz="1400" dirty="0">
                <a:solidFill>
                  <a:schemeClr val="tx1"/>
                </a:solidFill>
              </a:rPr>
              <a:t>#END MAIN 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3132944" y="3350501"/>
                <a:ext cx="9059056" cy="35074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baseline="3000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d>
                        <m:dPr>
                          <m:ctrlPr>
                            <a:rPr lang="en-US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baseline="30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sz="2400" i="1" baseline="-250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𝑖𝑗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dirty="0"/>
                  <a:t>This is (again, trust me) the value of the partial derivative with respect to theta on each edge. So…just update theta by this value.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Most of the time we include a regularization term, I’m leaving this out for now, but don’t be scared if you see that in a reading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2944" y="3350501"/>
                <a:ext cx="9059056" cy="3507499"/>
              </a:xfrm>
              <a:prstGeom prst="rect">
                <a:avLst/>
              </a:prstGeom>
              <a:blipFill rotWithShape="0">
                <a:blip r:embed="rId2"/>
                <a:stretch>
                  <a:fillRect l="-1077" b="-3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258778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557" y="345990"/>
            <a:ext cx="11368216" cy="6349778"/>
          </a:xfrm>
        </p:spPr>
        <p:txBody>
          <a:bodyPr>
            <a:normAutofit/>
          </a:bodyPr>
          <a:lstStyle/>
          <a:p>
            <a:pPr marL="36900" indent="0" algn="ctr">
              <a:buNone/>
            </a:pPr>
            <a:r>
              <a:rPr lang="en-US" sz="2400" b="1" dirty="0"/>
              <a:t>Interesting Video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Neural Network to play Super Mario World: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http://digg.com/video/computer-program-learns-how-to-play-mario</a:t>
            </a:r>
          </a:p>
        </p:txBody>
      </p:sp>
    </p:spTree>
    <p:extLst>
      <p:ext uri="{BB962C8B-B14F-4D97-AF65-F5344CB8AC3E}">
        <p14:creationId xmlns:p14="http://schemas.microsoft.com/office/powerpoint/2010/main" val="19352952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10000"/>
          </a:bodyPr>
          <a:lstStyle/>
          <a:p>
            <a:pPr marL="36900" indent="0" algn="ctr">
              <a:buNone/>
            </a:pPr>
            <a:r>
              <a:rPr lang="en-US" sz="2400" b="1" dirty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Basic functionality of neuron:</a:t>
            </a:r>
          </a:p>
          <a:p>
            <a:pPr lvl="1"/>
            <a:r>
              <a:rPr lang="en-US" dirty="0"/>
              <a:t>Electrical signal arrives at </a:t>
            </a:r>
            <a:r>
              <a:rPr lang="en-US" b="1" i="1" u="sng" dirty="0"/>
              <a:t>Dendrites</a:t>
            </a:r>
            <a:r>
              <a:rPr lang="en-US" dirty="0"/>
              <a:t> (from other neurons)</a:t>
            </a:r>
          </a:p>
          <a:p>
            <a:pPr lvl="1"/>
            <a:r>
              <a:rPr lang="en-US" b="1" i="1" u="sng" dirty="0"/>
              <a:t>Axon</a:t>
            </a:r>
            <a:r>
              <a:rPr lang="en-US" dirty="0"/>
              <a:t> transmits the signal along to the </a:t>
            </a:r>
            <a:r>
              <a:rPr lang="en-US" b="1" i="1" u="sng" dirty="0"/>
              <a:t>synapses </a:t>
            </a:r>
          </a:p>
          <a:p>
            <a:pPr lvl="1"/>
            <a:r>
              <a:rPr lang="en-US" dirty="0"/>
              <a:t>At the synapse, a molecule called a </a:t>
            </a:r>
            <a:r>
              <a:rPr lang="en-US" b="1" i="1" u="sng" dirty="0"/>
              <a:t>neurotransmitter</a:t>
            </a:r>
            <a:r>
              <a:rPr lang="en-US" dirty="0"/>
              <a:t> is released, this chemical stimulates the next neuron, creating an electrical signal at the next Dendrite</a:t>
            </a:r>
          </a:p>
          <a:p>
            <a:pPr lvl="1"/>
            <a:endParaRPr lang="en-US" dirty="0"/>
          </a:p>
          <a:p>
            <a:r>
              <a:rPr lang="en-US" dirty="0"/>
              <a:t>So the amount of neurotransmitters that are released controls the amount of signal that “gets through”</a:t>
            </a:r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32685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Neurons</a:t>
            </a:r>
          </a:p>
          <a:p>
            <a:pPr marL="36900" indent="0">
              <a:buNone/>
            </a:pPr>
            <a:endParaRPr lang="en-US" dirty="0"/>
          </a:p>
          <a:p>
            <a:r>
              <a:rPr lang="en-US" dirty="0"/>
              <a:t>Basic Idea (as a CS person):</a:t>
            </a:r>
          </a:p>
          <a:p>
            <a:pPr lvl="1"/>
            <a:r>
              <a:rPr lang="en-US" dirty="0"/>
              <a:t>A neuron receives a bunch of electrical signals from other neurons.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There is some function that determines how much of that signal gets through to the connecting neurons</a:t>
            </a:r>
          </a:p>
          <a:p>
            <a:pPr lvl="1"/>
            <a:endParaRPr lang="en-US" dirty="0"/>
          </a:p>
        </p:txBody>
      </p:sp>
      <p:pic>
        <p:nvPicPr>
          <p:cNvPr id="2" name="Picture 2" descr="http://users.tamuk.edu/kfjab02/Biology/AnimalPhysiology/B3408%20Systems/systems%20images/neuron.png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162" y="1912327"/>
            <a:ext cx="6124575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93328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Perceptron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A computational model that simulates a neuron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Captures the basic ideas of a neuron and its behavior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We will start by looking at networks with only one perceptron or only one layer of “neurons”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8334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/>
          <a:lstStyle/>
          <a:p>
            <a:pPr marL="36900" indent="0" algn="ctr">
              <a:buNone/>
            </a:pPr>
            <a:r>
              <a:rPr lang="en-US" sz="2400" b="1" dirty="0"/>
              <a:t>Perceptron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X1…</a:t>
            </a:r>
            <a:r>
              <a:rPr lang="en-US" dirty="0" err="1"/>
              <a:t>Xn</a:t>
            </a:r>
            <a:r>
              <a:rPr lang="en-US" dirty="0"/>
              <a:t> : 0 or 1, represents inputs to neuron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W1…</a:t>
            </a:r>
            <a:r>
              <a:rPr lang="en-US" dirty="0" err="1"/>
              <a:t>Wn</a:t>
            </a:r>
            <a:r>
              <a:rPr lang="en-US" dirty="0"/>
              <a:t> : 0-1, represents weight for that input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B1 : Threshold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Out : 0 if neuron not firing, otherwise 1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5080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8737" y="808894"/>
            <a:ext cx="5298831" cy="5673967"/>
          </a:xfrm>
        </p:spPr>
        <p:txBody>
          <a:bodyPr>
            <a:normAutofit fontScale="92500" lnSpcReduction="20000"/>
          </a:bodyPr>
          <a:lstStyle/>
          <a:p>
            <a:pPr marL="36900" indent="0" algn="ctr">
              <a:buNone/>
            </a:pPr>
            <a:r>
              <a:rPr lang="en-US" sz="2400" b="1" dirty="0"/>
              <a:t>Perceptron: Basic Functionality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If X1*W1 + X2*W2 … &gt; b1 (Threshold){</a:t>
            </a:r>
          </a:p>
          <a:p>
            <a:pPr marL="36900" indent="0">
              <a:buNone/>
            </a:pPr>
            <a:r>
              <a:rPr lang="en-US" dirty="0"/>
              <a:t>	Output = 1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pPr marL="36900" indent="0">
              <a:buNone/>
            </a:pPr>
            <a:r>
              <a:rPr lang="en-US" dirty="0"/>
              <a:t>Else{</a:t>
            </a:r>
          </a:p>
          <a:p>
            <a:pPr marL="36900" indent="0">
              <a:buNone/>
            </a:pPr>
            <a:r>
              <a:rPr lang="en-US" dirty="0"/>
              <a:t>	Output = 0</a:t>
            </a:r>
          </a:p>
          <a:p>
            <a:pPr marL="36900" indent="0">
              <a:buNone/>
            </a:pPr>
            <a:r>
              <a:rPr lang="en-US" dirty="0"/>
              <a:t>}</a:t>
            </a:r>
          </a:p>
          <a:p>
            <a:pPr marL="36900" indent="0">
              <a:buNone/>
            </a:pPr>
            <a:endParaRPr lang="en-US" dirty="0"/>
          </a:p>
          <a:p>
            <a:pPr marL="36900" indent="0">
              <a:buNone/>
            </a:pPr>
            <a:r>
              <a:rPr lang="en-US" dirty="0"/>
              <a:t>*This is called a </a:t>
            </a:r>
            <a:r>
              <a:rPr lang="en-US" b="1" i="1" u="sng" dirty="0"/>
              <a:t>threshold activation function</a:t>
            </a:r>
            <a:r>
              <a:rPr lang="en-US" dirty="0"/>
              <a:t>. We will see different versions of this later</a:t>
            </a:r>
          </a:p>
        </p:txBody>
      </p:sp>
      <p:pic>
        <p:nvPicPr>
          <p:cNvPr id="2050" name="Picture 2" descr="http://matlabgeeks.com/wp-content/uploads/2011/05/Perceptron.b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824" y="1673499"/>
            <a:ext cx="5453675" cy="3944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2561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2767</TotalTime>
  <Words>3846</Words>
  <Application>Microsoft Macintosh PowerPoint</Application>
  <PresentationFormat>Widescreen</PresentationFormat>
  <Paragraphs>920</Paragraphs>
  <Slides>44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Wingdings</vt:lpstr>
      <vt:lpstr>Wingdings 2</vt:lpstr>
      <vt:lpstr>Office Theme</vt:lpstr>
      <vt:lpstr>CS3100: DSA2 Neural Networks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Artificial Neural Networks Activation Functions</vt:lpstr>
      <vt:lpstr>PowerPoint Presentation</vt:lpstr>
      <vt:lpstr>PowerPoint Presentation</vt:lpstr>
      <vt:lpstr>PowerPoint Presentation</vt:lpstr>
      <vt:lpstr>Artificial Neural Networks Backpropagation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CS4710: Artificial Intelligence Course Introduction</dc:title>
  <dc:creator>Maya Kumazawa</dc:creator>
  <cp:lastModifiedBy>Mark Floryan</cp:lastModifiedBy>
  <cp:revision>223</cp:revision>
  <dcterms:created xsi:type="dcterms:W3CDTF">2014-12-16T15:21:56Z</dcterms:created>
  <dcterms:modified xsi:type="dcterms:W3CDTF">2022-10-13T14:51:57Z</dcterms:modified>
</cp:coreProperties>
</file>