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sldIdLst>
    <p:sldId id="298" r:id="rId2"/>
    <p:sldId id="930" r:id="rId3"/>
    <p:sldId id="979" r:id="rId4"/>
    <p:sldId id="747" r:id="rId5"/>
    <p:sldId id="980" r:id="rId6"/>
    <p:sldId id="749" r:id="rId7"/>
    <p:sldId id="750" r:id="rId8"/>
    <p:sldId id="751" r:id="rId9"/>
    <p:sldId id="752" r:id="rId10"/>
    <p:sldId id="753" r:id="rId11"/>
    <p:sldId id="754" r:id="rId12"/>
    <p:sldId id="757" r:id="rId13"/>
    <p:sldId id="758" r:id="rId14"/>
    <p:sldId id="760" r:id="rId15"/>
    <p:sldId id="755" r:id="rId16"/>
    <p:sldId id="759" r:id="rId17"/>
    <p:sldId id="983" r:id="rId18"/>
    <p:sldId id="761" r:id="rId19"/>
    <p:sldId id="762" r:id="rId20"/>
    <p:sldId id="763" r:id="rId21"/>
    <p:sldId id="984" r:id="rId22"/>
    <p:sldId id="765" r:id="rId23"/>
    <p:sldId id="767" r:id="rId24"/>
    <p:sldId id="768" r:id="rId25"/>
    <p:sldId id="1100" r:id="rId26"/>
    <p:sldId id="789" r:id="rId27"/>
    <p:sldId id="769" r:id="rId28"/>
    <p:sldId id="110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CFF"/>
    <a:srgbClr val="FFA7FF"/>
    <a:srgbClr val="FF33CC"/>
    <a:srgbClr val="FFFF00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FB94AA-B0C0-B4D9-397F-CB5302D6F37A}" v="6" dt="2024-04-18T02:36:01.357"/>
    <p1510:client id="{CD9F22DD-EB9E-18F7-360C-B2A299091786}" v="1" dt="2024-04-17T18:18:19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D9EFC-C18D-9343-8FAC-BB521FE639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1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60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40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4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5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7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339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9.png"/><Relationship Id="rId18" Type="http://schemas.openxmlformats.org/officeDocument/2006/relationships/image" Target="../media/image24.jpeg"/><Relationship Id="rId3" Type="http://schemas.openxmlformats.org/officeDocument/2006/relationships/image" Target="../media/image23.png"/><Relationship Id="rId21" Type="http://schemas.openxmlformats.org/officeDocument/2006/relationships/image" Target="../media/image27.jpeg"/><Relationship Id="rId7" Type="http://schemas.openxmlformats.org/officeDocument/2006/relationships/image" Target="../media/image27.pn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22.png"/><Relationship Id="rId16" Type="http://schemas.openxmlformats.org/officeDocument/2006/relationships/image" Target="../media/image22.jpeg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7.jpeg"/><Relationship Id="rId5" Type="http://schemas.openxmlformats.org/officeDocument/2006/relationships/image" Target="../media/image25.pn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43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42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0.jpeg"/><Relationship Id="rId5" Type="http://schemas.openxmlformats.org/officeDocument/2006/relationships/image" Target="../media/image45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44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image" Target="../media/image38.jpeg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12" Type="http://schemas.openxmlformats.org/officeDocument/2006/relationships/image" Target="../media/image37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0" Type="http://schemas.openxmlformats.org/officeDocument/2006/relationships/image" Target="../media/image35.jpeg"/><Relationship Id="rId4" Type="http://schemas.openxmlformats.org/officeDocument/2006/relationships/image" Target="../media/image29.jpeg"/><Relationship Id="rId9" Type="http://schemas.openxmlformats.org/officeDocument/2006/relationships/image" Target="../media/image34.jpeg"/><Relationship Id="rId1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4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59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0.jpeg"/><Relationship Id="rId5" Type="http://schemas.openxmlformats.org/officeDocument/2006/relationships/image" Target="../media/image45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4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47.png"/><Relationship Id="rId7" Type="http://schemas.openxmlformats.org/officeDocument/2006/relationships/image" Target="../media/image65.pn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image" Target="../media/image61.png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39.png"/><Relationship Id="rId5" Type="http://schemas.openxmlformats.org/officeDocument/2006/relationships/image" Target="../media/image63.pn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19" Type="http://schemas.openxmlformats.org/officeDocument/2006/relationships/image" Target="../media/image14.jpeg"/><Relationship Id="rId4" Type="http://schemas.openxmlformats.org/officeDocument/2006/relationships/image" Target="../media/image62.pn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4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72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0.jpeg"/><Relationship Id="rId5" Type="http://schemas.openxmlformats.org/officeDocument/2006/relationships/image" Target="../media/image45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4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3" Type="http://schemas.openxmlformats.org/officeDocument/2006/relationships/image" Target="../media/image4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" Type="http://schemas.openxmlformats.org/officeDocument/2006/relationships/image" Target="../media/image73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0.jpeg"/><Relationship Id="rId5" Type="http://schemas.openxmlformats.org/officeDocument/2006/relationships/image" Target="../media/image45.png"/><Relationship Id="rId15" Type="http://schemas.openxmlformats.org/officeDocument/2006/relationships/image" Target="../media/image24.jpeg"/><Relationship Id="rId10" Type="http://schemas.openxmlformats.org/officeDocument/2006/relationships/image" Target="../media/image19.png"/><Relationship Id="rId4" Type="http://schemas.openxmlformats.org/officeDocument/2006/relationships/image" Target="../media/image4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3" Type="http://schemas.openxmlformats.org/officeDocument/2006/relationships/image" Target="../media/image43.png"/><Relationship Id="rId7" Type="http://schemas.openxmlformats.org/officeDocument/2006/relationships/image" Target="../media/image75.pn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image" Target="../media/image42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9.png"/><Relationship Id="rId5" Type="http://schemas.openxmlformats.org/officeDocument/2006/relationships/image" Target="../media/image46.pn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45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3" Type="http://schemas.openxmlformats.org/officeDocument/2006/relationships/image" Target="../media/image43.png"/><Relationship Id="rId7" Type="http://schemas.openxmlformats.org/officeDocument/2006/relationships/image" Target="../media/image76.pn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" Type="http://schemas.openxmlformats.org/officeDocument/2006/relationships/image" Target="../media/image42.png"/><Relationship Id="rId16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9.png"/><Relationship Id="rId5" Type="http://schemas.openxmlformats.org/officeDocument/2006/relationships/image" Target="../media/image46.png"/><Relationship Id="rId15" Type="http://schemas.openxmlformats.org/officeDocument/2006/relationships/image" Target="../media/image23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45.pn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P-completen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3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F2F040-557E-4279-B220-4F8A2EB6FBF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62000" y="3886200"/>
            <a:ext cx="10668000" cy="25908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5100" b="1">
                <a:solidFill>
                  <a:schemeClr val="tx1"/>
                </a:solidFill>
              </a:rPr>
              <a:t>Co-instructors:  Robbie Hott and Ray Pettit</a:t>
            </a:r>
          </a:p>
          <a:p>
            <a:pPr marL="0" indent="0" algn="ctr">
              <a:buNone/>
            </a:pPr>
            <a:r>
              <a:rPr lang="en-US" sz="5100" b="1">
                <a:solidFill>
                  <a:schemeClr val="tx1"/>
                </a:solidFill>
              </a:rPr>
              <a:t>Spring 2024</a:t>
            </a:r>
          </a:p>
          <a:p>
            <a:pPr marL="0" indent="0" algn="ctr">
              <a:buNone/>
            </a:pPr>
            <a:endParaRPr lang="en-US" sz="5100" b="1"/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Readings from CLRS 4</a:t>
            </a:r>
            <a:r>
              <a:rPr lang="en-US" baseline="30000">
                <a:solidFill>
                  <a:schemeClr val="tx1"/>
                </a:solidFill>
              </a:rPr>
              <a:t>th</a:t>
            </a:r>
            <a:r>
              <a:rPr lang="en-US">
                <a:solidFill>
                  <a:schemeClr val="tx1"/>
                </a:solidFill>
              </a:rPr>
              <a:t> Ed:   Network flow etc. in Chapter 24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(Reductions covered in CLRS but in a context we’re not studying in CS3100)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F37AD8-C9D0-FDC4-4D1E-10E33AE8A8AB}"/>
              </a:ext>
            </a:extLst>
          </p:cNvPr>
          <p:cNvSpPr txBox="1">
            <a:spLocks/>
          </p:cNvSpPr>
          <p:nvPr/>
        </p:nvSpPr>
        <p:spPr>
          <a:xfrm>
            <a:off x="0" y="838200"/>
            <a:ext cx="12192000" cy="28956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CS 3100</a:t>
            </a:r>
            <a:br>
              <a:rPr lang="en-US" sz="5400"/>
            </a:br>
            <a:r>
              <a:rPr lang="en-US" sz="5400"/>
              <a:t>Data Structures and Algorithms 2</a:t>
            </a:r>
            <a:br>
              <a:rPr lang="en-US"/>
            </a:br>
            <a:br>
              <a:rPr lang="en-US" sz="1100"/>
            </a:br>
            <a:r>
              <a:rPr lang="en-US"/>
              <a:t>Lecture 23: Reductions</a:t>
            </a:r>
          </a:p>
        </p:txBody>
      </p:sp>
    </p:spTree>
    <p:extLst>
      <p:ext uri="{BB962C8B-B14F-4D97-AF65-F5344CB8AC3E}">
        <p14:creationId xmlns:p14="http://schemas.microsoft.com/office/powerpoint/2010/main" val="1162166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</p:spPr>
            <p:txBody>
              <a:bodyPr/>
              <a:lstStyle/>
              <a:p>
                <a:r>
                  <a:rPr lang="en-US"/>
                  <a:t>MaxIndSet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/>
                  <a:t>MinVertCov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81200" y="76200"/>
                <a:ext cx="8229600" cy="1143000"/>
              </a:xfrm>
              <a:blipFill>
                <a:blip r:embed="rId2"/>
                <a:stretch>
                  <a:fillRect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en-US" sz="2000"/>
                  <a:t>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</a:rPr>
                      <m:t>𝑂</m:t>
                    </m:r>
                    <m:r>
                      <a:rPr lang="en-US" altLang="en-US" sz="2000" i="1">
                        <a:latin typeface="Cambria Math"/>
                      </a:rPr>
                      <m:t>(</m:t>
                    </m:r>
                    <m:r>
                      <a:rPr lang="en-US" altLang="en-US" sz="2000" i="1">
                        <a:latin typeface="Cambria Math"/>
                      </a:rPr>
                      <m:t>𝑉</m:t>
                    </m:r>
                    <m:r>
                      <a:rPr lang="en-US" alt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/>
                  <a:t>-reduces to   </a:t>
                </a:r>
              </a:p>
            </p:txBody>
          </p:sp>
        </mc:Choice>
        <mc:Fallback xmlns="">
          <p:sp>
            <p:nvSpPr>
              <p:cNvPr id="8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2938" y="1630130"/>
                <a:ext cx="3319462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67162" y="4065087"/>
            <a:ext cx="14597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Algorithm for </a:t>
            </a:r>
            <a:r>
              <a:rPr lang="en-US" altLang="en-US" sz="1600" b="1"/>
              <a:t>B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398963" y="3068759"/>
            <a:ext cx="3319463" cy="759976"/>
          </a:xfrm>
          <a:prstGeom prst="rightArrow">
            <a:avLst>
              <a:gd name="adj1" fmla="val 52315"/>
              <a:gd name="adj2" fmla="val 7677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/>
              <a:t>can be used to make  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91401" y="4145074"/>
            <a:ext cx="14693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Algorithm for </a:t>
            </a:r>
            <a:r>
              <a:rPr lang="en-US" altLang="en-US" sz="1600" b="1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143402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Magnetic Disk 17"/>
              <p:cNvSpPr/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Flowchart: Magnetic Dis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923" y="2916359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3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82" y="301185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Magnetic Disk 19"/>
              <p:cNvSpPr/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Flowchart: Magnetic Disk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476" y="1392359"/>
                <a:ext cx="625924" cy="1184190"/>
              </a:xfrm>
              <a:prstGeom prst="flowChartMagneticDisk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3664624" y="2525537"/>
            <a:ext cx="105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Problem </a:t>
            </a:r>
            <a:r>
              <a:rPr lang="en-US" altLang="en-US" sz="1600" b="1"/>
              <a:t>A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7893" y="2360671"/>
            <a:ext cx="1050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Problem </a:t>
            </a:r>
            <a:r>
              <a:rPr lang="en-US" altLang="en-US" sz="1600" b="1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en-US" sz="2400" b="1"/>
                  <a:t> </a:t>
                </a:r>
                <a:r>
                  <a:rPr lang="en-US" altLang="en-US" sz="2400" b="1">
                    <a:solidFill>
                      <a:srgbClr val="FF33CC"/>
                    </a:solidFill>
                  </a:rPr>
                  <a:t>requires time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>
                    <a:solidFill>
                      <a:srgbClr val="FF33CC"/>
                    </a:solidFill>
                  </a:rPr>
                  <a:t> </a:t>
                </a:r>
                <a:r>
                  <a:rPr lang="en-US" altLang="en-US" sz="2400" b="1"/>
                  <a:t>time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/>
                      </a:rPr>
                      <m:t>𝑩</m:t>
                    </m:r>
                  </m:oMath>
                </a14:m>
                <a:r>
                  <a:rPr lang="en-US" altLang="en-US" sz="2400" b="1"/>
                  <a:t> </a:t>
                </a:r>
                <a:r>
                  <a:rPr lang="en-US" altLang="en-US" sz="2400" b="1">
                    <a:solidFill>
                      <a:srgbClr val="FF33CC"/>
                    </a:solidFill>
                  </a:rPr>
                  <a:t>also requires </a:t>
                </a:r>
                <a14:m>
                  <m:oMath xmlns:m="http://schemas.openxmlformats.org/officeDocument/2006/math">
                    <m:r>
                      <a:rPr lang="en-US" altLang="en-US" sz="2400" b="1" dirty="0">
                        <a:solidFill>
                          <a:srgbClr val="FF33CC"/>
                        </a:solidFill>
                        <a:latin typeface="Cambria Math"/>
                      </a:rPr>
                      <m:t>𝛀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400" b="1">
                    <a:solidFill>
                      <a:srgbClr val="FF33CC"/>
                    </a:solidFill>
                  </a:rPr>
                  <a:t> time</a:t>
                </a:r>
              </a:p>
              <a:p>
                <a:r>
                  <a:rPr lang="en-US" altLang="en-US" sz="2400" b="1"/>
                  <a:t>				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altLang="en-US" sz="2400" b="1" i="1"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altLang="en-US" sz="2400" b="1" i="1">
                        <a:latin typeface="Cambria Math"/>
                      </a:rPr>
                      <m:t>𝑩</m:t>
                    </m:r>
                  </m:oMath>
                </a14:m>
                <a:endParaRPr lang="en-US" altLang="en-US" sz="2400" b="1"/>
              </a:p>
            </p:txBody>
          </p:sp>
        </mc:Choice>
        <mc:Fallback xmlns="">
          <p:sp>
            <p:nvSpPr>
              <p:cNvPr id="28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4570" y="4807804"/>
                <a:ext cx="8744830" cy="830997"/>
              </a:xfrm>
              <a:prstGeom prst="rect">
                <a:avLst/>
              </a:prstGeom>
              <a:blipFill>
                <a:blip r:embed="rId8"/>
                <a:stretch>
                  <a:fillRect l="-1115" t="-5882" b="-735"/>
                </a:stretch>
              </a:blipFill>
              <a:ln w="317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overhead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14873"/>
                <a:ext cx="2140394" cy="369332"/>
              </a:xfrm>
              <a:prstGeom prst="rect">
                <a:avLst/>
              </a:prstGeom>
              <a:blipFill>
                <a:blip r:embed="rId9"/>
                <a:stretch>
                  <a:fillRect l="-2564" t="-8197" r="-19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8991542" y="1291395"/>
            <a:ext cx="1447858" cy="1290148"/>
            <a:chOff x="657225" y="1481300"/>
            <a:chExt cx="5514975" cy="4914248"/>
          </a:xfrm>
        </p:grpSpPr>
        <p:cxnSp>
          <p:nvCxnSpPr>
            <p:cNvPr id="48" name="Straight Connector 47"/>
            <p:cNvCxnSpPr>
              <a:stCxn id="71" idx="1"/>
              <a:endCxn id="6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2" idx="2"/>
              <a:endCxn id="7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3" idx="1"/>
              <a:endCxn id="6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6" idx="2"/>
              <a:endCxn id="6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6" idx="3"/>
              <a:endCxn id="6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67" idx="3"/>
              <a:endCxn id="6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6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5" idx="3"/>
              <a:endCxn id="6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64" idx="2"/>
              <a:endCxn id="6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67" idx="3"/>
              <a:endCxn id="6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4" idx="0"/>
              <a:endCxn id="6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3" idx="0"/>
              <a:endCxn id="6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3" idx="0"/>
              <a:endCxn id="6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0" name="Isosceles Triangle 6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807D242-2D27-57C2-BA3A-17452FD3F21D}"/>
              </a:ext>
            </a:extLst>
          </p:cNvPr>
          <p:cNvGrpSpPr/>
          <p:nvPr/>
        </p:nvGrpSpPr>
        <p:grpSpPr>
          <a:xfrm>
            <a:off x="1608338" y="1283939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E0E0D6-CB19-3C2D-A54F-83E309AB8DE0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12" name="Picture 2" descr="Image result for Prince Harry">
                <a:extLst>
                  <a:ext uri="{FF2B5EF4-FFF2-40B4-BE49-F238E27FC236}">
                    <a16:creationId xmlns:a16="http://schemas.microsoft.com/office/drawing/2014/main" id="{34EA31DE-C41A-B92E-7C95-7985AF7D43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Image result for meghan markle">
                <a:extLst>
                  <a:ext uri="{FF2B5EF4-FFF2-40B4-BE49-F238E27FC236}">
                    <a16:creationId xmlns:a16="http://schemas.microsoft.com/office/drawing/2014/main" id="{272AA3B7-F047-DC5F-D962-F2BE06672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 descr="Image result for Prince Charles">
                <a:extLst>
                  <a:ext uri="{FF2B5EF4-FFF2-40B4-BE49-F238E27FC236}">
                    <a16:creationId xmlns:a16="http://schemas.microsoft.com/office/drawing/2014/main" id="{C47DAB2C-6152-14B1-155E-BA2CAF5CB5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FD195D95-31FD-7FF7-D1E1-5068E3D39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12" descr="Image result for prince george">
                <a:extLst>
                  <a:ext uri="{FF2B5EF4-FFF2-40B4-BE49-F238E27FC236}">
                    <a16:creationId xmlns:a16="http://schemas.microsoft.com/office/drawing/2014/main" id="{88A6A61D-E296-F4D9-A798-E0FFAE3A93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" name="Picture 18" descr="Image result for justin trudeau">
                <a:extLst>
                  <a:ext uri="{FF2B5EF4-FFF2-40B4-BE49-F238E27FC236}">
                    <a16:creationId xmlns:a16="http://schemas.microsoft.com/office/drawing/2014/main" id="{01CF2FCB-57C7-5F62-F94F-A95226984B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20" descr="Image result for Elton John">
                <a:extLst>
                  <a:ext uri="{FF2B5EF4-FFF2-40B4-BE49-F238E27FC236}">
                    <a16:creationId xmlns:a16="http://schemas.microsoft.com/office/drawing/2014/main" id="{1839CBA1-07B7-462D-11DF-C87AECDAD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28" descr="Image result for theresa may">
                <a:extLst>
                  <a:ext uri="{FF2B5EF4-FFF2-40B4-BE49-F238E27FC236}">
                    <a16:creationId xmlns:a16="http://schemas.microsoft.com/office/drawing/2014/main" id="{CEEEEAF2-38C9-AE56-4EF8-93C987A717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5FF1F8D6-7CC7-1CD2-AEDA-90EABB02B2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6" name="Picture 75" descr="Image result for angela merkel">
                <a:extLst>
                  <a:ext uri="{FF2B5EF4-FFF2-40B4-BE49-F238E27FC236}">
                    <a16:creationId xmlns:a16="http://schemas.microsoft.com/office/drawing/2014/main" id="{F926D058-FC31-94CB-7095-53D77FA062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36" descr="Image result for paul mccartney">
                <a:extLst>
                  <a:ext uri="{FF2B5EF4-FFF2-40B4-BE49-F238E27FC236}">
                    <a16:creationId xmlns:a16="http://schemas.microsoft.com/office/drawing/2014/main" id="{0907E83C-9A54-0F5A-3D97-265A971A69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C366DA3-194D-CC5F-3565-AAF607B9A4A6}"/>
                  </a:ext>
                </a:extLst>
              </p:cNvPr>
              <p:cNvCxnSpPr>
                <a:stCxn id="16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5D379BF-5EB3-0599-644D-278EAED3A2E7}"/>
                  </a:ext>
                </a:extLst>
              </p:cNvPr>
              <p:cNvCxnSpPr>
                <a:stCxn id="13" idx="3"/>
                <a:endCxn id="75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3C4E097-C1FD-3940-7109-EBD404741EBD}"/>
                  </a:ext>
                </a:extLst>
              </p:cNvPr>
              <p:cNvCxnSpPr>
                <a:stCxn id="12" idx="3"/>
                <a:endCxn id="77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312D770E-74BD-B9A8-57F2-A587034868A2}"/>
                  </a:ext>
                </a:extLst>
              </p:cNvPr>
              <p:cNvCxnSpPr>
                <a:stCxn id="14" idx="1"/>
                <a:endCxn id="77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6231547-4C09-F23A-C1ED-9503396A3E3F}"/>
                  </a:ext>
                </a:extLst>
              </p:cNvPr>
              <p:cNvCxnSpPr>
                <a:stCxn id="14" idx="1"/>
                <a:endCxn id="75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DEFC503-5D22-63F2-94E9-3D635BFE2EDD}"/>
                  </a:ext>
                </a:extLst>
              </p:cNvPr>
              <p:cNvCxnSpPr>
                <a:stCxn id="14" idx="1"/>
                <a:endCxn id="73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156D82C-E3E1-0512-2C2B-C70F21C62321}"/>
                  </a:ext>
                </a:extLst>
              </p:cNvPr>
              <p:cNvCxnSpPr>
                <a:stCxn id="14" idx="1"/>
                <a:endCxn id="72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949922E-1F76-BE85-40A2-F5A12123E81F}"/>
                  </a:ext>
                </a:extLst>
              </p:cNvPr>
              <p:cNvCxnSpPr>
                <a:stCxn id="72" idx="1"/>
                <a:endCxn id="74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BB28ADF-3939-AB1D-E66F-11A31893E257}"/>
                  </a:ext>
                </a:extLst>
              </p:cNvPr>
              <p:cNvCxnSpPr>
                <a:stCxn id="73" idx="1"/>
                <a:endCxn id="76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4A0C089-E1E0-415B-DFDD-1AF6F8D3E36A}"/>
                  </a:ext>
                </a:extLst>
              </p:cNvPr>
              <p:cNvCxnSpPr>
                <a:stCxn id="15" idx="1"/>
                <a:endCxn id="74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957CDC40-A906-384A-BBB8-6A3881D387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32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377238" y="1773199"/>
            <a:ext cx="3326990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need to build this </a:t>
            </a:r>
            <a:r>
              <a:rPr lang="en-US">
                <a:solidFill>
                  <a:srgbClr val="FF33CC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77238" y="1752601"/>
            <a:ext cx="347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Relate Instances of MaxIndSet</a:t>
            </a:r>
            <a:endParaRPr lang="en-US" b="1"/>
          </a:p>
          <a:p>
            <a:r>
              <a:rPr lang="en-US"/>
              <a:t>to Instances of </a:t>
            </a:r>
            <a:r>
              <a:rPr lang="en-US" err="1"/>
              <a:t>MinVertCov</a:t>
            </a:r>
            <a:endParaRPr lang="en-US" b="1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MinVertCov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Relate Solutions of MinVertCov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/>
                  <a:t>to Solutions of </a:t>
                </a:r>
                <a:r>
                  <a:rPr lang="en-US" err="1"/>
                  <a:t>MaxIndSet</a:t>
                </a:r>
                <a:endParaRPr lang="en-US" b="1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4"/>
                <a:stretch>
                  <a:fillRect l="-1463" t="-5660" r="-25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9BE5F6-C1BF-0313-E167-78F01E836003}"/>
              </a:ext>
            </a:extLst>
          </p:cNvPr>
          <p:cNvGrpSpPr/>
          <p:nvPr/>
        </p:nvGrpSpPr>
        <p:grpSpPr>
          <a:xfrm>
            <a:off x="1447800" y="1878096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8BC8E2-F3A2-B1F1-E6CE-EE91FB0A8BCB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8" name="Picture 2" descr="Image result for Prince Harry">
                <a:extLst>
                  <a:ext uri="{FF2B5EF4-FFF2-40B4-BE49-F238E27FC236}">
                    <a16:creationId xmlns:a16="http://schemas.microsoft.com/office/drawing/2014/main" id="{5542EC2E-33FC-5B1D-922D-9D2AB76DE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meghan markle">
                <a:extLst>
                  <a:ext uri="{FF2B5EF4-FFF2-40B4-BE49-F238E27FC236}">
                    <a16:creationId xmlns:a16="http://schemas.microsoft.com/office/drawing/2014/main" id="{4D4AEA0C-A088-4924-D94B-CE971985AD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Prince Charles">
                <a:extLst>
                  <a:ext uri="{FF2B5EF4-FFF2-40B4-BE49-F238E27FC236}">
                    <a16:creationId xmlns:a16="http://schemas.microsoft.com/office/drawing/2014/main" id="{62FE13DA-8FD5-78AD-3220-1FCEFD4A83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1B1E8CBA-2E93-6771-1E98-CE2ABCE13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Image result for prince george">
                <a:extLst>
                  <a:ext uri="{FF2B5EF4-FFF2-40B4-BE49-F238E27FC236}">
                    <a16:creationId xmlns:a16="http://schemas.microsoft.com/office/drawing/2014/main" id="{ABEC2F5B-7369-A7A1-39A9-2960209F5C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8" descr="Image result for justin trudeau">
                <a:extLst>
                  <a:ext uri="{FF2B5EF4-FFF2-40B4-BE49-F238E27FC236}">
                    <a16:creationId xmlns:a16="http://schemas.microsoft.com/office/drawing/2014/main" id="{EF885759-EE43-19B2-7750-0C8AED16F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0" descr="Image result for Elton John">
                <a:extLst>
                  <a:ext uri="{FF2B5EF4-FFF2-40B4-BE49-F238E27FC236}">
                    <a16:creationId xmlns:a16="http://schemas.microsoft.com/office/drawing/2014/main" id="{CECDFBAC-0EBF-E5F3-2717-61AE1E1F28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8" descr="Image result for theresa may">
                <a:extLst>
                  <a:ext uri="{FF2B5EF4-FFF2-40B4-BE49-F238E27FC236}">
                    <a16:creationId xmlns:a16="http://schemas.microsoft.com/office/drawing/2014/main" id="{63EE1345-6848-E9AF-73B8-46C8A5111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BFA5666B-CD33-272D-0D70-3DDB9ED11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angela merkel">
                <a:extLst>
                  <a:ext uri="{FF2B5EF4-FFF2-40B4-BE49-F238E27FC236}">
                    <a16:creationId xmlns:a16="http://schemas.microsoft.com/office/drawing/2014/main" id="{810D3F4E-9D70-398D-7BAB-87F1B6AB8F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6" descr="Image result for paul mccartney">
                <a:extLst>
                  <a:ext uri="{FF2B5EF4-FFF2-40B4-BE49-F238E27FC236}">
                    <a16:creationId xmlns:a16="http://schemas.microsoft.com/office/drawing/2014/main" id="{CD472CD1-7E97-A5EE-5F8F-7A3E48BC9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600E759-FDF2-E824-C931-EA554920D7E5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6298BDE-D6CC-E6FF-504B-001A54997A94}"/>
                  </a:ext>
                </a:extLst>
              </p:cNvPr>
              <p:cNvCxnSpPr>
                <a:stCxn id="9" idx="3"/>
                <a:endCxn id="16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250256-FE58-CFA3-88BB-DAB5A0D94706}"/>
                  </a:ext>
                </a:extLst>
              </p:cNvPr>
              <p:cNvCxnSpPr>
                <a:stCxn id="8" idx="3"/>
                <a:endCxn id="18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5A9B0D5-D479-AF9C-9951-85983DD515DB}"/>
                  </a:ext>
                </a:extLst>
              </p:cNvPr>
              <p:cNvCxnSpPr>
                <a:stCxn id="10" idx="1"/>
                <a:endCxn id="18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C2931D3-E231-0ACF-3C2A-20C3782971E8}"/>
                  </a:ext>
                </a:extLst>
              </p:cNvPr>
              <p:cNvCxnSpPr>
                <a:stCxn id="10" idx="1"/>
                <a:endCxn id="16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0F221F78-C7E4-0616-C93A-387CBE89BA4E}"/>
                  </a:ext>
                </a:extLst>
              </p:cNvPr>
              <p:cNvCxnSpPr>
                <a:stCxn id="10" idx="1"/>
                <a:endCxn id="14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16257ED-26F2-12F7-9331-B3675BFC0AC2}"/>
                  </a:ext>
                </a:extLst>
              </p:cNvPr>
              <p:cNvCxnSpPr>
                <a:stCxn id="10" idx="1"/>
                <a:endCxn id="13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3F7EC44-68A9-6351-6B64-52086B1D0AF7}"/>
                  </a:ext>
                </a:extLst>
              </p:cNvPr>
              <p:cNvCxnSpPr>
                <a:stCxn id="13" idx="1"/>
                <a:endCxn id="15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E358FE7-3DAD-F13F-317E-C96B5C9356FC}"/>
                  </a:ext>
                </a:extLst>
              </p:cNvPr>
              <p:cNvCxnSpPr>
                <a:stCxn id="14" idx="1"/>
                <a:endCxn id="17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643EE4C-8C6A-8FAE-3CDF-40805E438CF1}"/>
                  </a:ext>
                </a:extLst>
              </p:cNvPr>
              <p:cNvCxnSpPr>
                <a:stCxn id="11" idx="1"/>
                <a:endCxn id="15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A0233AE8-1DD1-B424-4704-141A08DCB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D8C416F-247E-D28A-7890-B0BB216083C8}"/>
              </a:ext>
            </a:extLst>
          </p:cNvPr>
          <p:cNvGrpSpPr/>
          <p:nvPr/>
        </p:nvGrpSpPr>
        <p:grpSpPr>
          <a:xfrm>
            <a:off x="1284915" y="5008348"/>
            <a:ext cx="2220285" cy="1415688"/>
            <a:chOff x="1284915" y="5008348"/>
            <a:chExt cx="2220285" cy="141568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3BACF32-9A90-BD53-15A0-308AE17B26ED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A0C931E-0BA1-3B58-CC08-CC3BE5796E35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46" name="Picture 2" descr="Image result for Prince Harry">
                  <a:extLst>
                    <a:ext uri="{FF2B5EF4-FFF2-40B4-BE49-F238E27FC236}">
                      <a16:creationId xmlns:a16="http://schemas.microsoft.com/office/drawing/2014/main" id="{CCAE83F0-A841-B8E4-516C-FC0BEA5CE5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7" name="Picture 4" descr="Image result for meghan markle">
                  <a:extLst>
                    <a:ext uri="{FF2B5EF4-FFF2-40B4-BE49-F238E27FC236}">
                      <a16:creationId xmlns:a16="http://schemas.microsoft.com/office/drawing/2014/main" id="{7D6B94E3-2719-5EE2-0B82-0598574056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8" name="Picture 6" descr="Image result for Prince Charles">
                  <a:extLst>
                    <a:ext uri="{FF2B5EF4-FFF2-40B4-BE49-F238E27FC236}">
                      <a16:creationId xmlns:a16="http://schemas.microsoft.com/office/drawing/2014/main" id="{859B29A4-8DFD-9F6F-FE4E-02A37A95C8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9" name="Picture 8">
                  <a:extLst>
                    <a:ext uri="{FF2B5EF4-FFF2-40B4-BE49-F238E27FC236}">
                      <a16:creationId xmlns:a16="http://schemas.microsoft.com/office/drawing/2014/main" id="{44129EA1-78E5-AA97-AF2D-4B13F2CF08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0" name="Picture 12" descr="Image result for prince george">
                  <a:extLst>
                    <a:ext uri="{FF2B5EF4-FFF2-40B4-BE49-F238E27FC236}">
                      <a16:creationId xmlns:a16="http://schemas.microsoft.com/office/drawing/2014/main" id="{3DE53B45-661B-76C5-7CDC-DD60E14381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1" name="Picture 18" descr="Image result for justin trudeau">
                  <a:extLst>
                    <a:ext uri="{FF2B5EF4-FFF2-40B4-BE49-F238E27FC236}">
                      <a16:creationId xmlns:a16="http://schemas.microsoft.com/office/drawing/2014/main" id="{05A57E5E-0FF6-BF44-C597-D5F8A67E82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2" name="Picture 20" descr="Image result for Elton John">
                  <a:extLst>
                    <a:ext uri="{FF2B5EF4-FFF2-40B4-BE49-F238E27FC236}">
                      <a16:creationId xmlns:a16="http://schemas.microsoft.com/office/drawing/2014/main" id="{74BE4C59-9A61-0DFB-2AAA-13846B695D8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3" name="Picture 28" descr="Image result for theresa may">
                  <a:extLst>
                    <a:ext uri="{FF2B5EF4-FFF2-40B4-BE49-F238E27FC236}">
                      <a16:creationId xmlns:a16="http://schemas.microsoft.com/office/drawing/2014/main" id="{6FABF476-95CC-A566-7BE4-FD402A1B46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AD1CA3CD-5887-1E4A-76FB-370F8B7E16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154" descr="Image result for angela merkel">
                  <a:extLst>
                    <a:ext uri="{FF2B5EF4-FFF2-40B4-BE49-F238E27FC236}">
                      <a16:creationId xmlns:a16="http://schemas.microsoft.com/office/drawing/2014/main" id="{701BE8A9-AD8C-05E7-90E1-D8FF86FCE8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36" descr="Image result for paul mccartney">
                  <a:extLst>
                    <a:ext uri="{FF2B5EF4-FFF2-40B4-BE49-F238E27FC236}">
                      <a16:creationId xmlns:a16="http://schemas.microsoft.com/office/drawing/2014/main" id="{D010DAB4-CAEC-2540-D6EA-C24F1C3294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9EAC27D9-AA79-3F35-F7F4-7E1EB3563B34}"/>
                    </a:ext>
                  </a:extLst>
                </p:cNvPr>
                <p:cNvCxnSpPr>
                  <a:stCxn id="150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FE65A0C3-4302-49A7-2D75-3FDFF2DE156E}"/>
                    </a:ext>
                  </a:extLst>
                </p:cNvPr>
                <p:cNvCxnSpPr>
                  <a:stCxn id="147" idx="3"/>
                  <a:endCxn id="154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15F5DB13-B0F7-334E-C269-E7EB850318F7}"/>
                    </a:ext>
                  </a:extLst>
                </p:cNvPr>
                <p:cNvCxnSpPr>
                  <a:stCxn id="146" idx="3"/>
                  <a:endCxn id="156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98A0DC85-F30A-245C-A908-698452653412}"/>
                    </a:ext>
                  </a:extLst>
                </p:cNvPr>
                <p:cNvCxnSpPr>
                  <a:stCxn id="148" idx="1"/>
                  <a:endCxn id="156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641C115-20D5-5079-5840-6A497D1517AD}"/>
                    </a:ext>
                  </a:extLst>
                </p:cNvPr>
                <p:cNvCxnSpPr>
                  <a:stCxn id="148" idx="1"/>
                  <a:endCxn id="154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139D993-E2C6-B2C4-B3E2-9AC241F9F879}"/>
                    </a:ext>
                  </a:extLst>
                </p:cNvPr>
                <p:cNvCxnSpPr>
                  <a:stCxn id="148" idx="1"/>
                  <a:endCxn id="152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4EDC648-4BF7-227B-44AF-700B8D2BF990}"/>
                    </a:ext>
                  </a:extLst>
                </p:cNvPr>
                <p:cNvCxnSpPr>
                  <a:stCxn id="148" idx="1"/>
                  <a:endCxn id="151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D0C84B7-BD02-4608-D415-A987E5CFC1CE}"/>
                    </a:ext>
                  </a:extLst>
                </p:cNvPr>
                <p:cNvCxnSpPr>
                  <a:stCxn id="151" idx="1"/>
                  <a:endCxn id="153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09572D49-A1D2-B9A2-F5F3-02E6DF74AC01}"/>
                    </a:ext>
                  </a:extLst>
                </p:cNvPr>
                <p:cNvCxnSpPr>
                  <a:stCxn id="152" idx="1"/>
                  <a:endCxn id="155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FABC4D3B-9265-921D-DD9D-C89730896E25}"/>
                    </a:ext>
                  </a:extLst>
                </p:cNvPr>
                <p:cNvCxnSpPr>
                  <a:stCxn id="149" idx="1"/>
                  <a:endCxn id="153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5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78B89F89-CC84-0D0C-2317-76C39A7FE5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9AD2E3E-BF39-CE0F-6945-5CCCD42F00AC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C16B471-4CB4-6724-F3A2-E7691A13D2A6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F59029F-C1A0-2F34-5253-B20D3A00C91D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A5218E8-562B-49A9-3DD5-C881D73397F6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E0C4E11-D227-C5FF-6097-7FE720386A3C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A1340BE-E330-1FE5-B6BC-3D60EB344BF1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28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/>
                  <a:t> </a:t>
                </a:r>
                <a:r>
                  <a:rPr lang="en-US" sz="2900" err="1"/>
                  <a:t>iff</a:t>
                </a:r>
                <a:r>
                  <a:rPr lang="en-US" sz="290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t="-4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40471" y="3370409"/>
            <a:ext cx="4165429" cy="2674916"/>
            <a:chOff x="106276" y="1299638"/>
            <a:chExt cx="8301690" cy="5331100"/>
          </a:xfrm>
        </p:grpSpPr>
        <p:pic>
          <p:nvPicPr>
            <p:cNvPr id="11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31" b="16131"/>
            <a:stretch/>
          </p:blipFill>
          <p:spPr bwMode="auto">
            <a:xfrm>
              <a:off x="1580977" y="4213003"/>
              <a:ext cx="674544" cy="62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r="5984"/>
            <a:stretch/>
          </p:blipFill>
          <p:spPr bwMode="auto">
            <a:xfrm>
              <a:off x="1666137" y="1345680"/>
              <a:ext cx="695295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Connector 22"/>
            <p:cNvCxnSpPr>
              <a:stCxn id="16" idx="3"/>
              <a:endCxn id="15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1" idx="3"/>
              <a:endCxn id="22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1"/>
              <a:endCxn id="22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3" idx="1"/>
              <a:endCxn id="20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3" idx="1"/>
              <a:endCxn id="18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3" idx="1"/>
              <a:endCxn id="17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19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8" idx="1"/>
              <a:endCxn id="21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4" idx="1"/>
              <a:endCxn id="19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445138" y="3477678"/>
            <a:ext cx="3964067" cy="2846922"/>
            <a:chOff x="194639" y="1209692"/>
            <a:chExt cx="7900376" cy="5673907"/>
          </a:xfrm>
        </p:grpSpPr>
        <p:pic>
          <p:nvPicPr>
            <p:cNvPr id="4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31" b="16131"/>
            <a:stretch/>
          </p:blipFill>
          <p:spPr bwMode="auto">
            <a:xfrm>
              <a:off x="1580976" y="4213005"/>
              <a:ext cx="674544" cy="62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1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r="5984"/>
            <a:stretch/>
          </p:blipFill>
          <p:spPr bwMode="auto">
            <a:xfrm>
              <a:off x="1666137" y="1345680"/>
              <a:ext cx="695295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/>
            <p:cNvCxnSpPr>
              <a:stCxn id="45" idx="3"/>
              <a:endCxn id="4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1" idx="3"/>
              <a:endCxn id="4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0" idx="3"/>
              <a:endCxn id="5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2" idx="1"/>
              <a:endCxn id="5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2" idx="1"/>
              <a:endCxn id="4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2" idx="1"/>
              <a:endCxn id="4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1"/>
              <a:endCxn id="4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6" idx="1"/>
              <a:endCxn id="4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7" idx="1"/>
              <a:endCxn id="5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3" idx="1"/>
              <a:endCxn id="4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433887" y="1209692"/>
              <a:ext cx="1254118" cy="11707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915256" y="238955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4174843" y="3520642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301634" y="442205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6081161" y="5545706"/>
              <a:ext cx="1271006" cy="13378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94639" y="5091000"/>
              <a:ext cx="1271006" cy="13378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130771" y="2769693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83471" y="2922093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Vertex Cover</a:t>
            </a:r>
          </a:p>
        </p:txBody>
      </p:sp>
    </p:spTree>
    <p:extLst>
      <p:ext uri="{BB962C8B-B14F-4D97-AF65-F5344CB8AC3E}">
        <p14:creationId xmlns:p14="http://schemas.microsoft.com/office/powerpoint/2010/main" val="76743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/>
                  <a:t> </a:t>
                </a:r>
                <a:r>
                  <a:rPr lang="en-US" sz="2900" err="1"/>
                  <a:t>iff</a:t>
                </a:r>
                <a:r>
                  <a:rPr lang="en-US" sz="290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/>
              </a:p>
            </p:txBody>
          </p:sp>
        </mc:Choice>
        <mc:Fallback xmlns="">
          <p:sp>
            <p:nvSpPr>
              <p:cNvPr id="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2"/>
                <a:stretch>
                  <a:fillRect t="-4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315200" y="2585027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Independent Set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62200" y="2585027"/>
            <a:ext cx="138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Vertex Cover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08698" y="3109661"/>
            <a:ext cx="3733078" cy="3326447"/>
            <a:chOff x="657225" y="1481300"/>
            <a:chExt cx="5514975" cy="4914248"/>
          </a:xfrm>
        </p:grpSpPr>
        <p:cxnSp>
          <p:nvCxnSpPr>
            <p:cNvPr id="71" name="Straight Connector 70"/>
            <p:cNvCxnSpPr>
              <a:stCxn id="86" idx="1"/>
              <a:endCxn id="8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87" idx="2"/>
              <a:endCxn id="8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88" idx="1"/>
              <a:endCxn id="8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91" idx="2"/>
              <a:endCxn id="8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91" idx="3"/>
              <a:endCxn id="9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92" idx="3"/>
              <a:endCxn id="8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92" idx="2"/>
              <a:endCxn id="9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90" idx="3"/>
              <a:endCxn id="9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9" idx="2"/>
              <a:endCxn id="9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2" idx="3"/>
              <a:endCxn id="94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0"/>
              <a:endCxn id="94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88" idx="0"/>
              <a:endCxn id="9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88" idx="0"/>
              <a:endCxn id="8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85" name="Isosceles Triangle 8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9400" y="3184692"/>
            <a:ext cx="3733078" cy="3326447"/>
            <a:chOff x="657225" y="1481300"/>
            <a:chExt cx="5514975" cy="4914248"/>
          </a:xfrm>
        </p:grpSpPr>
        <p:cxnSp>
          <p:nvCxnSpPr>
            <p:cNvPr id="96" name="Straight Connector 95"/>
            <p:cNvCxnSpPr>
              <a:stCxn id="119" idx="1"/>
              <a:endCxn id="11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0" idx="2"/>
              <a:endCxn id="11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1" idx="1"/>
              <a:endCxn id="1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14" idx="2"/>
              <a:endCxn id="1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14" idx="3"/>
              <a:endCxn id="11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15" idx="3"/>
              <a:endCxn id="11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115" idx="2"/>
              <a:endCxn id="11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13" idx="3"/>
              <a:endCxn id="11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12" idx="2"/>
              <a:endCxn id="11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15" idx="3"/>
              <a:endCxn id="117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12" idx="0"/>
              <a:endCxn id="117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11" idx="0"/>
              <a:endCxn id="11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11" idx="0"/>
              <a:endCxn id="11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18" name="Isosceles Triangle 117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465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118872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MaxVertCov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-Time Reducible to </a:t>
                </a:r>
                <a:r>
                  <a:rPr lang="en-US" err="1"/>
                  <a:t>MinIndSet</a:t>
                </a:r>
                <a:endParaRPr lang="en-US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11887200" cy="1143000"/>
              </a:xfrm>
              <a:blipFill>
                <a:blip r:embed="rId2"/>
                <a:stretch>
                  <a:fillRect l="-1436" r="-1436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nothing</a:t>
            </a:r>
            <a:endParaRPr lang="en-US" b="1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 complement of solution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C3AE6-4325-3A78-CDF9-9D476CA3DAE4}"/>
              </a:ext>
            </a:extLst>
          </p:cNvPr>
          <p:cNvGrpSpPr/>
          <p:nvPr/>
        </p:nvGrpSpPr>
        <p:grpSpPr>
          <a:xfrm>
            <a:off x="1447800" y="1878096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637213-6438-FB95-03AD-AE3AAE10F2A6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8" name="Picture 2" descr="Image result for Prince Harry">
                <a:extLst>
                  <a:ext uri="{FF2B5EF4-FFF2-40B4-BE49-F238E27FC236}">
                    <a16:creationId xmlns:a16="http://schemas.microsoft.com/office/drawing/2014/main" id="{CDB29145-D373-B9D4-D6C8-E2C59FAE8E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meghan markle">
                <a:extLst>
                  <a:ext uri="{FF2B5EF4-FFF2-40B4-BE49-F238E27FC236}">
                    <a16:creationId xmlns:a16="http://schemas.microsoft.com/office/drawing/2014/main" id="{DF43E8E0-6B57-ED22-7584-151400F01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Prince Charles">
                <a:extLst>
                  <a:ext uri="{FF2B5EF4-FFF2-40B4-BE49-F238E27FC236}">
                    <a16:creationId xmlns:a16="http://schemas.microsoft.com/office/drawing/2014/main" id="{69B95FE2-2DB5-A3D3-0B11-2DCB30DB1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617A17BB-5802-4710-8D23-F523D1427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rince george">
                <a:extLst>
                  <a:ext uri="{FF2B5EF4-FFF2-40B4-BE49-F238E27FC236}">
                    <a16:creationId xmlns:a16="http://schemas.microsoft.com/office/drawing/2014/main" id="{1DE3EEC1-18A4-B1C4-3106-2AE5223F6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8" descr="Image result for justin trudeau">
                <a:extLst>
                  <a:ext uri="{FF2B5EF4-FFF2-40B4-BE49-F238E27FC236}">
                    <a16:creationId xmlns:a16="http://schemas.microsoft.com/office/drawing/2014/main" id="{68F86A2D-8F64-DED2-56A4-345BB2F50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0" descr="Image result for Elton John">
                <a:extLst>
                  <a:ext uri="{FF2B5EF4-FFF2-40B4-BE49-F238E27FC236}">
                    <a16:creationId xmlns:a16="http://schemas.microsoft.com/office/drawing/2014/main" id="{E1635A90-95E0-D0AE-D35F-CF2E8C4CE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8" descr="Image result for theresa may">
                <a:extLst>
                  <a:ext uri="{FF2B5EF4-FFF2-40B4-BE49-F238E27FC236}">
                    <a16:creationId xmlns:a16="http://schemas.microsoft.com/office/drawing/2014/main" id="{6326200E-F612-8CC6-9851-3DDD9F727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AFFAEF35-4CC5-1D17-2974-CBACE468E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angela merkel">
                <a:extLst>
                  <a:ext uri="{FF2B5EF4-FFF2-40B4-BE49-F238E27FC236}">
                    <a16:creationId xmlns:a16="http://schemas.microsoft.com/office/drawing/2014/main" id="{5F290531-48AA-F9C4-D260-263DAC586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36" descr="Image result for paul mccartney">
                <a:extLst>
                  <a:ext uri="{FF2B5EF4-FFF2-40B4-BE49-F238E27FC236}">
                    <a16:creationId xmlns:a16="http://schemas.microsoft.com/office/drawing/2014/main" id="{1ACB0B69-B363-CA6B-FBF9-303576024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32AF244-1145-D5CF-9897-6EFBCE8E38F2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68306BC-F1E2-32E9-761F-1C27802E001D}"/>
                  </a:ext>
                </a:extLst>
              </p:cNvPr>
              <p:cNvCxnSpPr>
                <a:stCxn id="9" idx="3"/>
                <a:endCxn id="18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13C4D94-DB8A-8475-E14E-8A8491E0543F}"/>
                  </a:ext>
                </a:extLst>
              </p:cNvPr>
              <p:cNvCxnSpPr>
                <a:stCxn id="8" idx="3"/>
                <a:endCxn id="132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2BCF222-C525-4381-5621-63809DAFDBD4}"/>
                  </a:ext>
                </a:extLst>
              </p:cNvPr>
              <p:cNvCxnSpPr>
                <a:stCxn id="10" idx="1"/>
                <a:endCxn id="132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6D77063-9C5D-18CA-5B8A-1993E0198925}"/>
                  </a:ext>
                </a:extLst>
              </p:cNvPr>
              <p:cNvCxnSpPr>
                <a:stCxn id="10" idx="1"/>
                <a:endCxn id="18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AF945C1-DC6A-B3C3-45AC-304FD814F373}"/>
                  </a:ext>
                </a:extLst>
              </p:cNvPr>
              <p:cNvCxnSpPr>
                <a:stCxn id="10" idx="1"/>
                <a:endCxn id="15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11991B-3E1B-31DE-2D91-B421508E9572}"/>
                  </a:ext>
                </a:extLst>
              </p:cNvPr>
              <p:cNvCxnSpPr>
                <a:stCxn id="10" idx="1"/>
                <a:endCxn id="14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65F4653-C88C-2B88-2933-98A0F83ABBD7}"/>
                  </a:ext>
                </a:extLst>
              </p:cNvPr>
              <p:cNvCxnSpPr>
                <a:stCxn id="14" idx="1"/>
                <a:endCxn id="17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4FA98F1-2BFE-2D74-84C6-1D4A63E4493C}"/>
                  </a:ext>
                </a:extLst>
              </p:cNvPr>
              <p:cNvCxnSpPr>
                <a:stCxn id="15" idx="1"/>
                <a:endCxn id="19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97A94C8-E916-A557-9E80-050782696244}"/>
                  </a:ext>
                </a:extLst>
              </p:cNvPr>
              <p:cNvCxnSpPr>
                <a:stCxn id="11" idx="1"/>
                <a:endCxn id="17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2DEA1E5F-6331-3F09-27AB-5F3D71EB1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2C2F9E-328D-3487-4C14-D21C0DF80405}"/>
              </a:ext>
            </a:extLst>
          </p:cNvPr>
          <p:cNvGrpSpPr/>
          <p:nvPr/>
        </p:nvGrpSpPr>
        <p:grpSpPr>
          <a:xfrm>
            <a:off x="1284915" y="5008348"/>
            <a:ext cx="2220285" cy="1415688"/>
            <a:chOff x="1284915" y="5008348"/>
            <a:chExt cx="2220285" cy="1415688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6AE334-BD94-56A2-60A8-572CBEC9ED9D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A792D17-1214-1213-E9C4-F70537A3467E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53" name="Picture 2" descr="Image result for Prince Harry">
                  <a:extLst>
                    <a:ext uri="{FF2B5EF4-FFF2-40B4-BE49-F238E27FC236}">
                      <a16:creationId xmlns:a16="http://schemas.microsoft.com/office/drawing/2014/main" id="{CC6AFE94-D8B6-D3CC-B803-0D95D5B002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4" descr="Image result for meghan markle">
                  <a:extLst>
                    <a:ext uri="{FF2B5EF4-FFF2-40B4-BE49-F238E27FC236}">
                      <a16:creationId xmlns:a16="http://schemas.microsoft.com/office/drawing/2014/main" id="{07041333-2726-CC5A-E5FC-4092408066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6" descr="Image result for Prince Charles">
                  <a:extLst>
                    <a:ext uri="{FF2B5EF4-FFF2-40B4-BE49-F238E27FC236}">
                      <a16:creationId xmlns:a16="http://schemas.microsoft.com/office/drawing/2014/main" id="{82B6BCB9-01CA-D10F-9ED6-686F784FF5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8">
                  <a:extLst>
                    <a:ext uri="{FF2B5EF4-FFF2-40B4-BE49-F238E27FC236}">
                      <a16:creationId xmlns:a16="http://schemas.microsoft.com/office/drawing/2014/main" id="{589B06C6-D516-DE04-BE5A-0584EE2685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2" descr="Image result for prince george">
                  <a:extLst>
                    <a:ext uri="{FF2B5EF4-FFF2-40B4-BE49-F238E27FC236}">
                      <a16:creationId xmlns:a16="http://schemas.microsoft.com/office/drawing/2014/main" id="{C4472261-F331-0183-F6B8-527673669C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18" descr="Image result for justin trudeau">
                  <a:extLst>
                    <a:ext uri="{FF2B5EF4-FFF2-40B4-BE49-F238E27FC236}">
                      <a16:creationId xmlns:a16="http://schemas.microsoft.com/office/drawing/2014/main" id="{812CB365-F83B-EAE4-26F6-179EF6F9CD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20" descr="Image result for Elton John">
                  <a:extLst>
                    <a:ext uri="{FF2B5EF4-FFF2-40B4-BE49-F238E27FC236}">
                      <a16:creationId xmlns:a16="http://schemas.microsoft.com/office/drawing/2014/main" id="{0FFD17DB-5259-45BF-D09D-76EE2B73FB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28" descr="Image result for theresa may">
                  <a:extLst>
                    <a:ext uri="{FF2B5EF4-FFF2-40B4-BE49-F238E27FC236}">
                      <a16:creationId xmlns:a16="http://schemas.microsoft.com/office/drawing/2014/main" id="{1ADF1404-5799-462F-4000-5ED9926F01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84382DB5-4F9B-7B2B-1736-3326D33276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161" descr="Image result for angela merkel">
                  <a:extLst>
                    <a:ext uri="{FF2B5EF4-FFF2-40B4-BE49-F238E27FC236}">
                      <a16:creationId xmlns:a16="http://schemas.microsoft.com/office/drawing/2014/main" id="{E17FAFE1-62A6-5683-FBAE-86DFD84E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6" descr="Image result for paul mccartney">
                  <a:extLst>
                    <a:ext uri="{FF2B5EF4-FFF2-40B4-BE49-F238E27FC236}">
                      <a16:creationId xmlns:a16="http://schemas.microsoft.com/office/drawing/2014/main" id="{7E912D1F-667B-43D5-1205-23B0BEAD8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48DE9C26-94E5-48C8-882D-88A7BF4B0A5B}"/>
                    </a:ext>
                  </a:extLst>
                </p:cNvPr>
                <p:cNvCxnSpPr>
                  <a:stCxn id="157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A79D9E9-2549-7B8D-9816-F97A69303C6A}"/>
                    </a:ext>
                  </a:extLst>
                </p:cNvPr>
                <p:cNvCxnSpPr>
                  <a:stCxn id="154" idx="3"/>
                  <a:endCxn id="161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9C2065D2-8234-8960-2CC1-29235B6795A5}"/>
                    </a:ext>
                  </a:extLst>
                </p:cNvPr>
                <p:cNvCxnSpPr>
                  <a:stCxn id="153" idx="3"/>
                  <a:endCxn id="163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D8B46031-84F0-AF3E-76B3-95F6670B1CE2}"/>
                    </a:ext>
                  </a:extLst>
                </p:cNvPr>
                <p:cNvCxnSpPr>
                  <a:stCxn id="155" idx="1"/>
                  <a:endCxn id="163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88BCB7E2-F7C1-4CBF-ED9D-418A90542066}"/>
                    </a:ext>
                  </a:extLst>
                </p:cNvPr>
                <p:cNvCxnSpPr>
                  <a:stCxn id="155" idx="1"/>
                  <a:endCxn id="161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5BD43D9-82ED-BA46-CE20-7CFD020F719A}"/>
                    </a:ext>
                  </a:extLst>
                </p:cNvPr>
                <p:cNvCxnSpPr>
                  <a:stCxn id="155" idx="1"/>
                  <a:endCxn id="159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E07E550-9962-8623-0808-AFD131CEF52B}"/>
                    </a:ext>
                  </a:extLst>
                </p:cNvPr>
                <p:cNvCxnSpPr>
                  <a:stCxn id="155" idx="1"/>
                  <a:endCxn id="158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A249E91-D57D-2FC5-AB30-6C6E20C1F950}"/>
                    </a:ext>
                  </a:extLst>
                </p:cNvPr>
                <p:cNvCxnSpPr>
                  <a:stCxn id="158" idx="1"/>
                  <a:endCxn id="160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C5E3CD6-5A2A-A542-0CF1-3FF96D334205}"/>
                    </a:ext>
                  </a:extLst>
                </p:cNvPr>
                <p:cNvCxnSpPr>
                  <a:stCxn id="159" idx="1"/>
                  <a:endCxn id="162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71F8C35-3BD8-6B3E-A1F0-01E34B98543C}"/>
                    </a:ext>
                  </a:extLst>
                </p:cNvPr>
                <p:cNvCxnSpPr>
                  <a:stCxn id="156" idx="1"/>
                  <a:endCxn id="160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2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807FC7BD-BFA8-EF2D-88EC-DA71F01FEF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F77BA2A-5E99-8D7B-002E-786682AE2D7C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BD7F8A5-4FE3-821B-4D07-46CEF7A67A87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60498D7-8DAF-83CF-77F6-4043A093E43E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1AF8A8C-66DA-9895-365B-31207C2D0D27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C65ED64-A9F7-BBB1-B7E4-B0C57369F66E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DD9F6CB-CDA3-D6FF-06F4-DE526F5D6611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65F2DDA-5D2A-05EC-AE75-B9604BA539FE}"/>
              </a:ext>
            </a:extLst>
          </p:cNvPr>
          <p:cNvSpPr/>
          <p:nvPr/>
        </p:nvSpPr>
        <p:spPr>
          <a:xfrm>
            <a:off x="7696201" y="5907506"/>
            <a:ext cx="2956684" cy="884759"/>
          </a:xfrm>
          <a:prstGeom prst="wedgeRoundRectCallout">
            <a:avLst>
              <a:gd name="adj1" fmla="val -66704"/>
              <a:gd name="adj2" fmla="val 746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Must show (prove):</a:t>
            </a:r>
            <a:br>
              <a:rPr lang="en-US"/>
            </a:br>
            <a:r>
              <a:rPr lang="en-US"/>
              <a:t>1) how to make construction</a:t>
            </a:r>
          </a:p>
          <a:p>
            <a:r>
              <a:rPr lang="en-US"/>
              <a:t>2) Why it works</a:t>
            </a:r>
          </a:p>
        </p:txBody>
      </p:sp>
    </p:spTree>
    <p:extLst>
      <p:ext uri="{BB962C8B-B14F-4D97-AF65-F5344CB8AC3E}">
        <p14:creationId xmlns:p14="http://schemas.microsoft.com/office/powerpoint/2010/main" val="3571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870" b="-2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/>
                  <a:t> </a:t>
                </a:r>
                <a:r>
                  <a:rPr lang="en-US" sz="2900" err="1"/>
                  <a:t>iff</a:t>
                </a:r>
                <a:r>
                  <a:rPr lang="en-US" sz="290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t="-4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be an independent set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333" t="-10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Consider any </a:t>
                </a:r>
                <a:r>
                  <a:rPr lang="en-US" sz="280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333" t="-9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∉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, because other wise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would not be an independent set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333" t="-11333"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Therefore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, so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/>
                  <a:t> is covered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𝑉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333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197772" y="1744684"/>
            <a:ext cx="4165429" cy="2674916"/>
            <a:chOff x="106276" y="1299638"/>
            <a:chExt cx="8301690" cy="5331100"/>
          </a:xfrm>
        </p:grpSpPr>
        <p:pic>
          <p:nvPicPr>
            <p:cNvPr id="10" name="Picture 2" descr="Image result for Prince Harry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06" y="2690352"/>
              <a:ext cx="58514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mage result for meghan markle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00"/>
            <a:stretch/>
          </p:blipFill>
          <p:spPr bwMode="auto">
            <a:xfrm>
              <a:off x="2361433" y="3361691"/>
              <a:ext cx="731520" cy="731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age result for Prince Charle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9911" y="3891453"/>
              <a:ext cx="645104" cy="748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" r="96"/>
            <a:stretch/>
          </p:blipFill>
          <p:spPr bwMode="auto">
            <a:xfrm>
              <a:off x="1580977" y="4213003"/>
              <a:ext cx="674544" cy="62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r="5984"/>
            <a:stretch/>
          </p:blipFill>
          <p:spPr bwMode="auto">
            <a:xfrm>
              <a:off x="1666137" y="1345680"/>
              <a:ext cx="695295" cy="9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prince george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93" r="33853" b="32798"/>
            <a:stretch/>
          </p:blipFill>
          <p:spPr bwMode="auto">
            <a:xfrm>
              <a:off x="307975" y="1455090"/>
              <a:ext cx="614470" cy="684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8" descr="Image result for justin trudeau"/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21" r="18091" b="33959"/>
            <a:stretch/>
          </p:blipFill>
          <p:spPr bwMode="auto">
            <a:xfrm>
              <a:off x="6479444" y="5781280"/>
              <a:ext cx="548808" cy="849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0" descr="Image result for Elton John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42" t="4042" r="23983" b="31143"/>
            <a:stretch/>
          </p:blipFill>
          <p:spPr bwMode="auto">
            <a:xfrm>
              <a:off x="5646033" y="4639834"/>
              <a:ext cx="582207" cy="902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8" descr="Image result for theresa may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50" r="42012" b="42122"/>
            <a:stretch/>
          </p:blipFill>
          <p:spPr bwMode="auto">
            <a:xfrm>
              <a:off x="488511" y="5300102"/>
              <a:ext cx="553327" cy="82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2" descr="https://www.cs.virginia.edu/~asb/images/me.jpg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8" t="8287" r="14462" b="3562"/>
            <a:stretch/>
          </p:blipFill>
          <p:spPr bwMode="auto">
            <a:xfrm>
              <a:off x="4406439" y="3679429"/>
              <a:ext cx="687004" cy="92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4" descr="Image result for angela merkel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60" r="30251" b="40439"/>
            <a:stretch/>
          </p:blipFill>
          <p:spPr bwMode="auto">
            <a:xfrm>
              <a:off x="3278830" y="4752366"/>
              <a:ext cx="695829" cy="962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6" descr="Image result for paul mccartney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39" r="14441" b="27809"/>
            <a:stretch/>
          </p:blipFill>
          <p:spPr bwMode="auto">
            <a:xfrm>
              <a:off x="6164421" y="2589728"/>
              <a:ext cx="778308" cy="890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/>
            <p:cNvCxnSpPr>
              <a:stCxn id="15" idx="3"/>
              <a:endCxn id="14" idx="1"/>
            </p:cNvCxnSpPr>
            <p:nvPr/>
          </p:nvCxnSpPr>
          <p:spPr>
            <a:xfrm>
              <a:off x="922445" y="1797566"/>
              <a:ext cx="743692" cy="460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3"/>
              <a:endCxn id="19" idx="1"/>
            </p:cNvCxnSpPr>
            <p:nvPr/>
          </p:nvCxnSpPr>
          <p:spPr>
            <a:xfrm>
              <a:off x="3092953" y="3727451"/>
              <a:ext cx="1313486" cy="41378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3"/>
              <a:endCxn id="21" idx="1"/>
            </p:cNvCxnSpPr>
            <p:nvPr/>
          </p:nvCxnSpPr>
          <p:spPr>
            <a:xfrm flipV="1">
              <a:off x="1465646" y="3034948"/>
              <a:ext cx="4698775" cy="211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1"/>
              <a:endCxn id="21" idx="2"/>
            </p:cNvCxnSpPr>
            <p:nvPr/>
          </p:nvCxnSpPr>
          <p:spPr>
            <a:xfrm flipH="1" flipV="1">
              <a:off x="6553575" y="3480167"/>
              <a:ext cx="896336" cy="7854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2" idx="1"/>
              <a:endCxn id="19" idx="3"/>
            </p:cNvCxnSpPr>
            <p:nvPr/>
          </p:nvCxnSpPr>
          <p:spPr>
            <a:xfrm flipH="1" flipV="1">
              <a:off x="5093443" y="4141233"/>
              <a:ext cx="2356468" cy="124411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1"/>
              <a:endCxn id="17" idx="3"/>
            </p:cNvCxnSpPr>
            <p:nvPr/>
          </p:nvCxnSpPr>
          <p:spPr>
            <a:xfrm flipH="1">
              <a:off x="6228240" y="4265644"/>
              <a:ext cx="1221671" cy="82535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1"/>
              <a:endCxn id="16" idx="0"/>
            </p:cNvCxnSpPr>
            <p:nvPr/>
          </p:nvCxnSpPr>
          <p:spPr>
            <a:xfrm flipH="1">
              <a:off x="6753848" y="4265644"/>
              <a:ext cx="696063" cy="151563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6" idx="1"/>
              <a:endCxn id="18" idx="3"/>
            </p:cNvCxnSpPr>
            <p:nvPr/>
          </p:nvCxnSpPr>
          <p:spPr>
            <a:xfrm flipH="1" flipV="1">
              <a:off x="1041838" y="5714722"/>
              <a:ext cx="5437606" cy="4912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1"/>
              <a:endCxn id="20" idx="3"/>
            </p:cNvCxnSpPr>
            <p:nvPr/>
          </p:nvCxnSpPr>
          <p:spPr>
            <a:xfrm flipH="1">
              <a:off x="3974659" y="5090999"/>
              <a:ext cx="1671374" cy="1425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8" idx="0"/>
            </p:cNvCxnSpPr>
            <p:nvPr/>
          </p:nvCxnSpPr>
          <p:spPr>
            <a:xfrm flipH="1">
              <a:off x="765175" y="4525893"/>
              <a:ext cx="815802" cy="774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06276" y="1299638"/>
              <a:ext cx="1066800" cy="9958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334" y="2389557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255521" y="3056112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71800" y="4605706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136959" y="3575103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82745" y="3936759"/>
              <a:ext cx="1271007" cy="13378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139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⇐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870" b="-2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an independent set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r>
                  <a:rPr lang="en-US" sz="2900"/>
                  <a:t> </a:t>
                </a:r>
                <a:r>
                  <a:rPr lang="en-US" sz="2900" err="1"/>
                  <a:t>iff</a:t>
                </a:r>
                <a:r>
                  <a:rPr lang="en-US" sz="2900"/>
                  <a:t>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𝑉</m:t>
                    </m:r>
                    <m:r>
                      <a:rPr lang="en-US" sz="2900" i="1">
                        <a:latin typeface="Cambria Math"/>
                      </a:rPr>
                      <m:t>−</m:t>
                    </m:r>
                    <m:r>
                      <a:rPr lang="en-US" sz="2900" i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900"/>
                  <a:t> is a vertex cover of </a:t>
                </a:r>
                <a14:m>
                  <m:oMath xmlns:m="http://schemas.openxmlformats.org/officeDocument/2006/math">
                    <m:r>
                      <a:rPr lang="en-US" sz="2900" i="1">
                        <a:latin typeface="Cambria Math"/>
                      </a:rPr>
                      <m:t>𝐺</m:t>
                    </m:r>
                  </m:oMath>
                </a14:m>
                <a:endParaRPr lang="en-US" sz="29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9144000" cy="609600"/>
              </a:xfrm>
              <a:blipFill>
                <a:blip r:embed="rId3"/>
                <a:stretch>
                  <a:fillRect t="-4000" b="-2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be a vertex cover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93" y="1905000"/>
                <a:ext cx="9144000" cy="609600"/>
              </a:xfrm>
              <a:prstGeom prst="rect">
                <a:avLst/>
              </a:prstGeom>
              <a:blipFill>
                <a:blip r:embed="rId4"/>
                <a:stretch>
                  <a:fillRect l="-1333" t="-10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Consider any </a:t>
                </a:r>
                <a:r>
                  <a:rPr lang="en-US" sz="2800">
                    <a:solidFill>
                      <a:srgbClr val="FF33CC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∈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</m:oMath>
                </a14:m>
                <a:endParaRPr lang="en-US" sz="280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67200"/>
                <a:ext cx="9144000" cy="609600"/>
              </a:xfrm>
              <a:prstGeom prst="rect">
                <a:avLst/>
              </a:prstGeom>
              <a:blipFill>
                <a:blip r:embed="rId5"/>
                <a:stretch>
                  <a:fillRect l="-1333" t="-9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At least one of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/>
                  <a:t> belong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,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V</m:t>
                    </m:r>
                    <m: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is a vertex cover</a:t>
                </a:r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9144000" cy="914400"/>
              </a:xfrm>
              <a:prstGeom prst="rect">
                <a:avLst/>
              </a:prstGeom>
              <a:blipFill>
                <a:blip r:embed="rId6"/>
                <a:stretch>
                  <a:fillRect l="-1333" t="-11333"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/>
                  <a:t>Therefore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80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/>
                  <a:t> are not both in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, </a:t>
                </a:r>
              </a:p>
              <a:p>
                <a:pPr marL="0" indent="0">
                  <a:buNone/>
                </a:pPr>
                <a:r>
                  <a:rPr lang="en-US" sz="2800"/>
                  <a:t>No edge has both end-nodes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, thus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/>
                  <a:t> is an independent set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490" y="5943600"/>
                <a:ext cx="9144000" cy="914400"/>
              </a:xfrm>
              <a:prstGeom prst="rect">
                <a:avLst/>
              </a:prstGeom>
              <a:blipFill>
                <a:blip r:embed="rId7"/>
                <a:stretch>
                  <a:fillRect l="-1200" t="-10000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6553200" y="1656251"/>
            <a:ext cx="3733078" cy="3326447"/>
            <a:chOff x="657225" y="1481300"/>
            <a:chExt cx="5514975" cy="4914248"/>
          </a:xfrm>
        </p:grpSpPr>
        <p:cxnSp>
          <p:nvCxnSpPr>
            <p:cNvPr id="39" name="Straight Connector 38"/>
            <p:cNvCxnSpPr>
              <a:stCxn id="62" idx="1"/>
              <a:endCxn id="54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3" idx="2"/>
              <a:endCxn id="62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4" idx="1"/>
              <a:endCxn id="53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7" idx="2"/>
              <a:endCxn id="53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7" idx="3"/>
              <a:endCxn id="58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3"/>
              <a:endCxn id="55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8" idx="2"/>
              <a:endCxn id="56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6" idx="3"/>
              <a:endCxn id="59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5" idx="2"/>
              <a:endCxn id="59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8" idx="3"/>
              <a:endCxn id="60" idx="1"/>
            </p:cNvCxnSpPr>
            <p:nvPr/>
          </p:nvCxnSpPr>
          <p:spPr>
            <a:xfrm flipV="1">
              <a:off x="3306551" y="1709900"/>
              <a:ext cx="909851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55" idx="0"/>
              <a:endCxn id="60" idx="3"/>
            </p:cNvCxnSpPr>
            <p:nvPr/>
          </p:nvCxnSpPr>
          <p:spPr>
            <a:xfrm flipH="1" flipV="1">
              <a:off x="4673602" y="1709900"/>
              <a:ext cx="1269998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4" idx="0"/>
              <a:endCxn id="59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54" idx="0"/>
              <a:endCxn id="55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61" name="Isosceles Triangle 60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216402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51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0"/>
                <a:ext cx="118872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MaxIndSet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-Time Reducible to </a:t>
                </a:r>
                <a:r>
                  <a:rPr lang="en-US" err="1"/>
                  <a:t>MinVertCov</a:t>
                </a:r>
                <a:endParaRPr lang="en-US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0"/>
                <a:ext cx="11887200" cy="1143000"/>
              </a:xfrm>
              <a:blipFill>
                <a:blip r:embed="rId2"/>
                <a:stretch>
                  <a:fillRect l="-1385" r="-1385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nothing</a:t>
            </a:r>
            <a:endParaRPr lang="en-US" b="1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 complement of solution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0C3AE6-4325-3A78-CDF9-9D476CA3DAE4}"/>
              </a:ext>
            </a:extLst>
          </p:cNvPr>
          <p:cNvGrpSpPr/>
          <p:nvPr/>
        </p:nvGrpSpPr>
        <p:grpSpPr>
          <a:xfrm>
            <a:off x="1447800" y="1878096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637213-6438-FB95-03AD-AE3AAE10F2A6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8" name="Picture 2" descr="Image result for Prince Harry">
                <a:extLst>
                  <a:ext uri="{FF2B5EF4-FFF2-40B4-BE49-F238E27FC236}">
                    <a16:creationId xmlns:a16="http://schemas.microsoft.com/office/drawing/2014/main" id="{CDB29145-D373-B9D4-D6C8-E2C59FAE8E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meghan markle">
                <a:extLst>
                  <a:ext uri="{FF2B5EF4-FFF2-40B4-BE49-F238E27FC236}">
                    <a16:creationId xmlns:a16="http://schemas.microsoft.com/office/drawing/2014/main" id="{DF43E8E0-6B57-ED22-7584-151400F016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Prince Charles">
                <a:extLst>
                  <a:ext uri="{FF2B5EF4-FFF2-40B4-BE49-F238E27FC236}">
                    <a16:creationId xmlns:a16="http://schemas.microsoft.com/office/drawing/2014/main" id="{69B95FE2-2DB5-A3D3-0B11-2DCB30DB1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617A17BB-5802-4710-8D23-F523D1427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rince george">
                <a:extLst>
                  <a:ext uri="{FF2B5EF4-FFF2-40B4-BE49-F238E27FC236}">
                    <a16:creationId xmlns:a16="http://schemas.microsoft.com/office/drawing/2014/main" id="{1DE3EEC1-18A4-B1C4-3106-2AE5223F66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8" descr="Image result for justin trudeau">
                <a:extLst>
                  <a:ext uri="{FF2B5EF4-FFF2-40B4-BE49-F238E27FC236}">
                    <a16:creationId xmlns:a16="http://schemas.microsoft.com/office/drawing/2014/main" id="{68F86A2D-8F64-DED2-56A4-345BB2F50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0" descr="Image result for Elton John">
                <a:extLst>
                  <a:ext uri="{FF2B5EF4-FFF2-40B4-BE49-F238E27FC236}">
                    <a16:creationId xmlns:a16="http://schemas.microsoft.com/office/drawing/2014/main" id="{E1635A90-95E0-D0AE-D35F-CF2E8C4CE6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8" descr="Image result for theresa may">
                <a:extLst>
                  <a:ext uri="{FF2B5EF4-FFF2-40B4-BE49-F238E27FC236}">
                    <a16:creationId xmlns:a16="http://schemas.microsoft.com/office/drawing/2014/main" id="{6326200E-F612-8CC6-9851-3DDD9F7279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AFFAEF35-4CC5-1D17-2974-CBACE468E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18" descr="Image result for angela merkel">
                <a:extLst>
                  <a:ext uri="{FF2B5EF4-FFF2-40B4-BE49-F238E27FC236}">
                    <a16:creationId xmlns:a16="http://schemas.microsoft.com/office/drawing/2014/main" id="{5F290531-48AA-F9C4-D260-263DAC586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36" descr="Image result for paul mccartney">
                <a:extLst>
                  <a:ext uri="{FF2B5EF4-FFF2-40B4-BE49-F238E27FC236}">
                    <a16:creationId xmlns:a16="http://schemas.microsoft.com/office/drawing/2014/main" id="{1ACB0B69-B363-CA6B-FBF9-3035760247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32AF244-1145-D5CF-9897-6EFBCE8E38F2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68306BC-F1E2-32E9-761F-1C27802E001D}"/>
                  </a:ext>
                </a:extLst>
              </p:cNvPr>
              <p:cNvCxnSpPr>
                <a:stCxn id="9" idx="3"/>
                <a:endCxn id="18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13C4D94-DB8A-8475-E14E-8A8491E0543F}"/>
                  </a:ext>
                </a:extLst>
              </p:cNvPr>
              <p:cNvCxnSpPr>
                <a:stCxn id="8" idx="3"/>
                <a:endCxn id="132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2BCF222-C525-4381-5621-63809DAFDBD4}"/>
                  </a:ext>
                </a:extLst>
              </p:cNvPr>
              <p:cNvCxnSpPr>
                <a:stCxn id="10" idx="1"/>
                <a:endCxn id="132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6D77063-9C5D-18CA-5B8A-1993E0198925}"/>
                  </a:ext>
                </a:extLst>
              </p:cNvPr>
              <p:cNvCxnSpPr>
                <a:stCxn id="10" idx="1"/>
                <a:endCxn id="18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AF945C1-DC6A-B3C3-45AC-304FD814F373}"/>
                  </a:ext>
                </a:extLst>
              </p:cNvPr>
              <p:cNvCxnSpPr>
                <a:stCxn id="10" idx="1"/>
                <a:endCxn id="15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11991B-3E1B-31DE-2D91-B421508E9572}"/>
                  </a:ext>
                </a:extLst>
              </p:cNvPr>
              <p:cNvCxnSpPr>
                <a:stCxn id="10" idx="1"/>
                <a:endCxn id="14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65F4653-C88C-2B88-2933-98A0F83ABBD7}"/>
                  </a:ext>
                </a:extLst>
              </p:cNvPr>
              <p:cNvCxnSpPr>
                <a:stCxn id="14" idx="1"/>
                <a:endCxn id="17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4FA98F1-2BFE-2D74-84C6-1D4A63E4493C}"/>
                  </a:ext>
                </a:extLst>
              </p:cNvPr>
              <p:cNvCxnSpPr>
                <a:stCxn id="15" idx="1"/>
                <a:endCxn id="19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97A94C8-E916-A557-9E80-050782696244}"/>
                  </a:ext>
                </a:extLst>
              </p:cNvPr>
              <p:cNvCxnSpPr>
                <a:stCxn id="11" idx="1"/>
                <a:endCxn id="17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2DEA1E5F-6331-3F09-27AB-5F3D71EB17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82C2F9E-328D-3487-4C14-D21C0DF80405}"/>
              </a:ext>
            </a:extLst>
          </p:cNvPr>
          <p:cNvGrpSpPr/>
          <p:nvPr/>
        </p:nvGrpSpPr>
        <p:grpSpPr>
          <a:xfrm>
            <a:off x="1284915" y="5008348"/>
            <a:ext cx="2220285" cy="1415688"/>
            <a:chOff x="1284915" y="5008348"/>
            <a:chExt cx="2220285" cy="1415688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6AE334-BD94-56A2-60A8-572CBEC9ED9D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A792D17-1214-1213-E9C4-F70537A3467E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53" name="Picture 2" descr="Image result for Prince Harry">
                  <a:extLst>
                    <a:ext uri="{FF2B5EF4-FFF2-40B4-BE49-F238E27FC236}">
                      <a16:creationId xmlns:a16="http://schemas.microsoft.com/office/drawing/2014/main" id="{CC6AFE94-D8B6-D3CC-B803-0D95D5B002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4" descr="Image result for meghan markle">
                  <a:extLst>
                    <a:ext uri="{FF2B5EF4-FFF2-40B4-BE49-F238E27FC236}">
                      <a16:creationId xmlns:a16="http://schemas.microsoft.com/office/drawing/2014/main" id="{07041333-2726-CC5A-E5FC-4092408066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6" descr="Image result for Prince Charles">
                  <a:extLst>
                    <a:ext uri="{FF2B5EF4-FFF2-40B4-BE49-F238E27FC236}">
                      <a16:creationId xmlns:a16="http://schemas.microsoft.com/office/drawing/2014/main" id="{82B6BCB9-01CA-D10F-9ED6-686F784FF5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8">
                  <a:extLst>
                    <a:ext uri="{FF2B5EF4-FFF2-40B4-BE49-F238E27FC236}">
                      <a16:creationId xmlns:a16="http://schemas.microsoft.com/office/drawing/2014/main" id="{589B06C6-D516-DE04-BE5A-0584EE2685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2" descr="Image result for prince george">
                  <a:extLst>
                    <a:ext uri="{FF2B5EF4-FFF2-40B4-BE49-F238E27FC236}">
                      <a16:creationId xmlns:a16="http://schemas.microsoft.com/office/drawing/2014/main" id="{C4472261-F331-0183-F6B8-527673669CF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18" descr="Image result for justin trudeau">
                  <a:extLst>
                    <a:ext uri="{FF2B5EF4-FFF2-40B4-BE49-F238E27FC236}">
                      <a16:creationId xmlns:a16="http://schemas.microsoft.com/office/drawing/2014/main" id="{812CB365-F83B-EAE4-26F6-179EF6F9CD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20" descr="Image result for Elton John">
                  <a:extLst>
                    <a:ext uri="{FF2B5EF4-FFF2-40B4-BE49-F238E27FC236}">
                      <a16:creationId xmlns:a16="http://schemas.microsoft.com/office/drawing/2014/main" id="{0FFD17DB-5259-45BF-D09D-76EE2B73FB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28" descr="Image result for theresa may">
                  <a:extLst>
                    <a:ext uri="{FF2B5EF4-FFF2-40B4-BE49-F238E27FC236}">
                      <a16:creationId xmlns:a16="http://schemas.microsoft.com/office/drawing/2014/main" id="{1ADF1404-5799-462F-4000-5ED9926F01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84382DB5-4F9B-7B2B-1736-3326D33276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161" descr="Image result for angela merkel">
                  <a:extLst>
                    <a:ext uri="{FF2B5EF4-FFF2-40B4-BE49-F238E27FC236}">
                      <a16:creationId xmlns:a16="http://schemas.microsoft.com/office/drawing/2014/main" id="{E17FAFE1-62A6-5683-FBAE-86DFD84E23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6" descr="Image result for paul mccartney">
                  <a:extLst>
                    <a:ext uri="{FF2B5EF4-FFF2-40B4-BE49-F238E27FC236}">
                      <a16:creationId xmlns:a16="http://schemas.microsoft.com/office/drawing/2014/main" id="{7E912D1F-667B-43D5-1205-23B0BEAD8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48DE9C26-94E5-48C8-882D-88A7BF4B0A5B}"/>
                    </a:ext>
                  </a:extLst>
                </p:cNvPr>
                <p:cNvCxnSpPr>
                  <a:stCxn id="157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A79D9E9-2549-7B8D-9816-F97A69303C6A}"/>
                    </a:ext>
                  </a:extLst>
                </p:cNvPr>
                <p:cNvCxnSpPr>
                  <a:stCxn id="154" idx="3"/>
                  <a:endCxn id="161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9C2065D2-8234-8960-2CC1-29235B6795A5}"/>
                    </a:ext>
                  </a:extLst>
                </p:cNvPr>
                <p:cNvCxnSpPr>
                  <a:stCxn id="153" idx="3"/>
                  <a:endCxn id="163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D8B46031-84F0-AF3E-76B3-95F6670B1CE2}"/>
                    </a:ext>
                  </a:extLst>
                </p:cNvPr>
                <p:cNvCxnSpPr>
                  <a:stCxn id="155" idx="1"/>
                  <a:endCxn id="163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88BCB7E2-F7C1-4CBF-ED9D-418A90542066}"/>
                    </a:ext>
                  </a:extLst>
                </p:cNvPr>
                <p:cNvCxnSpPr>
                  <a:stCxn id="155" idx="1"/>
                  <a:endCxn id="161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5BD43D9-82ED-BA46-CE20-7CFD020F719A}"/>
                    </a:ext>
                  </a:extLst>
                </p:cNvPr>
                <p:cNvCxnSpPr>
                  <a:stCxn id="155" idx="1"/>
                  <a:endCxn id="159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5E07E550-9962-8623-0808-AFD131CEF52B}"/>
                    </a:ext>
                  </a:extLst>
                </p:cNvPr>
                <p:cNvCxnSpPr>
                  <a:stCxn id="155" idx="1"/>
                  <a:endCxn id="158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A249E91-D57D-2FC5-AB30-6C6E20C1F950}"/>
                    </a:ext>
                  </a:extLst>
                </p:cNvPr>
                <p:cNvCxnSpPr>
                  <a:stCxn id="158" idx="1"/>
                  <a:endCxn id="160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EC5E3CD6-5A2A-A542-0CF1-3FF96D334205}"/>
                    </a:ext>
                  </a:extLst>
                </p:cNvPr>
                <p:cNvCxnSpPr>
                  <a:stCxn id="159" idx="1"/>
                  <a:endCxn id="162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271F8C35-3BD8-6B3E-A1F0-01E34B98543C}"/>
                    </a:ext>
                  </a:extLst>
                </p:cNvPr>
                <p:cNvCxnSpPr>
                  <a:stCxn id="156" idx="1"/>
                  <a:endCxn id="160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2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807FC7BD-BFA8-EF2D-88EC-DA71F01FEF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F77BA2A-5E99-8D7B-002E-786682AE2D7C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BD7F8A5-4FE3-821B-4D07-46CEF7A67A87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60498D7-8DAF-83CF-77F6-4043A093E43E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1AF8A8C-66DA-9895-365B-31207C2D0D27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C65ED64-A9F7-BBB1-B7E4-B0C57369F66E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DD9F6CB-CDA3-D6FF-06F4-DE526F5D6611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0539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0"/>
                <a:ext cx="1203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err="1"/>
                  <a:t>MinVertCov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-Time Reducible to </a:t>
                </a:r>
                <a:r>
                  <a:rPr lang="en-US" err="1"/>
                  <a:t>MaxIndSet</a:t>
                </a:r>
                <a:r>
                  <a:rPr lang="en-US"/>
                  <a:t> </a:t>
                </a:r>
                <a:endParaRPr lang="en-US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0"/>
                <a:ext cx="12039600" cy="1143000"/>
              </a:xfrm>
              <a:blipFill>
                <a:blip r:embed="rId2"/>
                <a:stretch>
                  <a:fillRect l="-759" r="-759" b="-7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nothing</a:t>
            </a:r>
            <a:endParaRPr lang="en-US" b="1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 complement of solution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MaxIndSet</a:t>
            </a:r>
            <a:endParaRPr lang="en-US" b="1"/>
          </a:p>
        </p:txBody>
      </p:sp>
      <p:sp>
        <p:nvSpPr>
          <p:cNvPr id="132" name="TextBox 131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BFCE04-B467-92F2-BEE6-D6E497D3B421}"/>
              </a:ext>
            </a:extLst>
          </p:cNvPr>
          <p:cNvGrpSpPr/>
          <p:nvPr/>
        </p:nvGrpSpPr>
        <p:grpSpPr>
          <a:xfrm>
            <a:off x="8697285" y="1828800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DD6ADCA-1A3D-9030-EFF1-A76F0025CAE2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8" name="Picture 2" descr="Image result for Prince Harry">
                <a:extLst>
                  <a:ext uri="{FF2B5EF4-FFF2-40B4-BE49-F238E27FC236}">
                    <a16:creationId xmlns:a16="http://schemas.microsoft.com/office/drawing/2014/main" id="{6A7DB9F3-6948-7E87-FBE3-E400E9E1B6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meghan markle">
                <a:extLst>
                  <a:ext uri="{FF2B5EF4-FFF2-40B4-BE49-F238E27FC236}">
                    <a16:creationId xmlns:a16="http://schemas.microsoft.com/office/drawing/2014/main" id="{3A07967B-16C4-56BB-54E2-A5A9BDF650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Prince Charles">
                <a:extLst>
                  <a:ext uri="{FF2B5EF4-FFF2-40B4-BE49-F238E27FC236}">
                    <a16:creationId xmlns:a16="http://schemas.microsoft.com/office/drawing/2014/main" id="{4CC829F9-7EC5-A7E8-B595-6F9F1B0257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B59E3C18-7216-1566-EFA1-D2872E4AD6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Image result for prince george">
                <a:extLst>
                  <a:ext uri="{FF2B5EF4-FFF2-40B4-BE49-F238E27FC236}">
                    <a16:creationId xmlns:a16="http://schemas.microsoft.com/office/drawing/2014/main" id="{6DC71B34-1B5A-AFB4-254D-A3C2C27D4D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8" descr="Image result for justin trudeau">
                <a:extLst>
                  <a:ext uri="{FF2B5EF4-FFF2-40B4-BE49-F238E27FC236}">
                    <a16:creationId xmlns:a16="http://schemas.microsoft.com/office/drawing/2014/main" id="{72FEEA7C-4209-EAE7-B171-EC05557454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0" descr="Image result for Elton John">
                <a:extLst>
                  <a:ext uri="{FF2B5EF4-FFF2-40B4-BE49-F238E27FC236}">
                    <a16:creationId xmlns:a16="http://schemas.microsoft.com/office/drawing/2014/main" id="{835B6526-82A8-BAA7-809A-460A384EAC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8" descr="Image result for theresa may">
                <a:extLst>
                  <a:ext uri="{FF2B5EF4-FFF2-40B4-BE49-F238E27FC236}">
                    <a16:creationId xmlns:a16="http://schemas.microsoft.com/office/drawing/2014/main" id="{DEEE86BD-1468-FB42-481B-A90A0789FE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73BA1B57-8E6C-D1F8-9EB8-71E772B7B4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angela merkel">
                <a:extLst>
                  <a:ext uri="{FF2B5EF4-FFF2-40B4-BE49-F238E27FC236}">
                    <a16:creationId xmlns:a16="http://schemas.microsoft.com/office/drawing/2014/main" id="{3F8BE382-25FF-B521-F7F5-3E8959415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6" descr="Image result for paul mccartney">
                <a:extLst>
                  <a:ext uri="{FF2B5EF4-FFF2-40B4-BE49-F238E27FC236}">
                    <a16:creationId xmlns:a16="http://schemas.microsoft.com/office/drawing/2014/main" id="{87AFC610-60BE-410A-9884-B0BA21E22B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1846E77-79C2-568B-0EE5-329D62F835E2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BBB1318-8894-2816-CD69-3C1D05AC9B19}"/>
                  </a:ext>
                </a:extLst>
              </p:cNvPr>
              <p:cNvCxnSpPr>
                <a:stCxn id="9" idx="3"/>
                <a:endCxn id="16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B3DF3E6-1A8F-2BEF-8230-448AE32DC17B}"/>
                  </a:ext>
                </a:extLst>
              </p:cNvPr>
              <p:cNvCxnSpPr>
                <a:stCxn id="8" idx="3"/>
                <a:endCxn id="18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02FD9AF-173A-2341-AF67-259E7E1926FD}"/>
                  </a:ext>
                </a:extLst>
              </p:cNvPr>
              <p:cNvCxnSpPr>
                <a:stCxn id="10" idx="1"/>
                <a:endCxn id="18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4CA337E-685F-A450-6B18-4293590133DF}"/>
                  </a:ext>
                </a:extLst>
              </p:cNvPr>
              <p:cNvCxnSpPr>
                <a:stCxn id="10" idx="1"/>
                <a:endCxn id="16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BEC2B9D-37FA-039C-BACC-C331D5902584}"/>
                  </a:ext>
                </a:extLst>
              </p:cNvPr>
              <p:cNvCxnSpPr>
                <a:stCxn id="10" idx="1"/>
                <a:endCxn id="14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2EFA4E1-D4D7-1E83-EED9-9FC782A6F007}"/>
                  </a:ext>
                </a:extLst>
              </p:cNvPr>
              <p:cNvCxnSpPr>
                <a:stCxn id="10" idx="1"/>
                <a:endCxn id="13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6824825-BE5B-5740-2ACE-A3960AD8A646}"/>
                  </a:ext>
                </a:extLst>
              </p:cNvPr>
              <p:cNvCxnSpPr>
                <a:stCxn id="13" idx="1"/>
                <a:endCxn id="15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FA8BA37-AD19-B6C6-5B49-F485C6FE9D63}"/>
                  </a:ext>
                </a:extLst>
              </p:cNvPr>
              <p:cNvCxnSpPr>
                <a:stCxn id="14" idx="1"/>
                <a:endCxn id="17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EF5ADA0-C4A5-F80A-A06F-1E7F1C0112B4}"/>
                  </a:ext>
                </a:extLst>
              </p:cNvPr>
              <p:cNvCxnSpPr>
                <a:stCxn id="11" idx="1"/>
                <a:endCxn id="15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334D2B3F-A2BF-D144-7E94-58A1583379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9BA8934-87B4-C3CA-2FE9-DB13520A11AA}"/>
              </a:ext>
            </a:extLst>
          </p:cNvPr>
          <p:cNvGrpSpPr/>
          <p:nvPr/>
        </p:nvGrpSpPr>
        <p:grpSpPr>
          <a:xfrm>
            <a:off x="8534400" y="4959052"/>
            <a:ext cx="2220285" cy="1415688"/>
            <a:chOff x="1284915" y="5008348"/>
            <a:chExt cx="2220285" cy="1415688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09F1C0E-4B54-1F91-E848-10422A7DA518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F2E3846D-82D7-F206-5F87-1032F719EB7A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53" name="Picture 2" descr="Image result for Prince Harry">
                  <a:extLst>
                    <a:ext uri="{FF2B5EF4-FFF2-40B4-BE49-F238E27FC236}">
                      <a16:creationId xmlns:a16="http://schemas.microsoft.com/office/drawing/2014/main" id="{D8FC735B-F1FC-6072-FA7B-1319E46429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4" name="Picture 4" descr="Image result for meghan markle">
                  <a:extLst>
                    <a:ext uri="{FF2B5EF4-FFF2-40B4-BE49-F238E27FC236}">
                      <a16:creationId xmlns:a16="http://schemas.microsoft.com/office/drawing/2014/main" id="{65A4804D-CE99-BCFB-FDB0-0977A74102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5" name="Picture 6" descr="Image result for Prince Charles">
                  <a:extLst>
                    <a:ext uri="{FF2B5EF4-FFF2-40B4-BE49-F238E27FC236}">
                      <a16:creationId xmlns:a16="http://schemas.microsoft.com/office/drawing/2014/main" id="{F6703AC8-EA2F-93DA-9F05-42452A6C18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8">
                  <a:extLst>
                    <a:ext uri="{FF2B5EF4-FFF2-40B4-BE49-F238E27FC236}">
                      <a16:creationId xmlns:a16="http://schemas.microsoft.com/office/drawing/2014/main" id="{92BBB632-C701-48C6-2B67-2B6E6E5F85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12" descr="Image result for prince george">
                  <a:extLst>
                    <a:ext uri="{FF2B5EF4-FFF2-40B4-BE49-F238E27FC236}">
                      <a16:creationId xmlns:a16="http://schemas.microsoft.com/office/drawing/2014/main" id="{373ED5E5-D307-D2A1-3462-31FE2774D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18" descr="Image result for justin trudeau">
                  <a:extLst>
                    <a:ext uri="{FF2B5EF4-FFF2-40B4-BE49-F238E27FC236}">
                      <a16:creationId xmlns:a16="http://schemas.microsoft.com/office/drawing/2014/main" id="{3C970DCC-3222-5153-1E0F-BF49504AB1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20" descr="Image result for Elton John">
                  <a:extLst>
                    <a:ext uri="{FF2B5EF4-FFF2-40B4-BE49-F238E27FC236}">
                      <a16:creationId xmlns:a16="http://schemas.microsoft.com/office/drawing/2014/main" id="{6C747ECD-A189-D52A-2578-FD7B216C22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28" descr="Image result for theresa may">
                  <a:extLst>
                    <a:ext uri="{FF2B5EF4-FFF2-40B4-BE49-F238E27FC236}">
                      <a16:creationId xmlns:a16="http://schemas.microsoft.com/office/drawing/2014/main" id="{FD512BC8-7293-C0E1-33C2-2CCF8D98B6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26A65019-1156-FACE-6948-E27F69C852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161" descr="Image result for angela merkel">
                  <a:extLst>
                    <a:ext uri="{FF2B5EF4-FFF2-40B4-BE49-F238E27FC236}">
                      <a16:creationId xmlns:a16="http://schemas.microsoft.com/office/drawing/2014/main" id="{A92462DE-27FE-CB5C-0C38-23B333ECA6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6" descr="Image result for paul mccartney">
                  <a:extLst>
                    <a:ext uri="{FF2B5EF4-FFF2-40B4-BE49-F238E27FC236}">
                      <a16:creationId xmlns:a16="http://schemas.microsoft.com/office/drawing/2014/main" id="{790E4A51-4D5B-013A-D72B-C5DB1D88C8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D59A2E0F-B2E2-54C2-0F65-ACF3628FC679}"/>
                    </a:ext>
                  </a:extLst>
                </p:cNvPr>
                <p:cNvCxnSpPr>
                  <a:stCxn id="157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B39B8CD-F391-D530-5218-422B8ECC4F7A}"/>
                    </a:ext>
                  </a:extLst>
                </p:cNvPr>
                <p:cNvCxnSpPr>
                  <a:stCxn id="154" idx="3"/>
                  <a:endCxn id="161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8924406D-535C-EE18-A3FB-42DC687C8C39}"/>
                    </a:ext>
                  </a:extLst>
                </p:cNvPr>
                <p:cNvCxnSpPr>
                  <a:stCxn id="153" idx="3"/>
                  <a:endCxn id="163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53352B15-CD10-CC5E-AA83-265891FCD400}"/>
                    </a:ext>
                  </a:extLst>
                </p:cNvPr>
                <p:cNvCxnSpPr>
                  <a:stCxn id="155" idx="1"/>
                  <a:endCxn id="163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539948D1-4963-4F01-6B4A-A06C871062F5}"/>
                    </a:ext>
                  </a:extLst>
                </p:cNvPr>
                <p:cNvCxnSpPr>
                  <a:stCxn id="155" idx="1"/>
                  <a:endCxn id="161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D1BF088-ADE3-4507-B5AD-721B10D36632}"/>
                    </a:ext>
                  </a:extLst>
                </p:cNvPr>
                <p:cNvCxnSpPr>
                  <a:stCxn id="155" idx="1"/>
                  <a:endCxn id="159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C9D7AB8C-119F-4A91-FC45-993AB5574C1A}"/>
                    </a:ext>
                  </a:extLst>
                </p:cNvPr>
                <p:cNvCxnSpPr>
                  <a:stCxn id="155" idx="1"/>
                  <a:endCxn id="158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0918BD00-1E79-6A07-8B53-C72BE1066D29}"/>
                    </a:ext>
                  </a:extLst>
                </p:cNvPr>
                <p:cNvCxnSpPr>
                  <a:stCxn id="158" idx="1"/>
                  <a:endCxn id="160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E775F26-6473-B230-9ED6-7BBB9AD067F1}"/>
                    </a:ext>
                  </a:extLst>
                </p:cNvPr>
                <p:cNvCxnSpPr>
                  <a:stCxn id="159" idx="1"/>
                  <a:endCxn id="162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A02678C4-A1C4-C020-0181-4D5C14F7D58C}"/>
                    </a:ext>
                  </a:extLst>
                </p:cNvPr>
                <p:cNvCxnSpPr>
                  <a:stCxn id="156" idx="1"/>
                  <a:endCxn id="160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2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D6C16955-1023-6D43-4F4E-2A36C21C04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199DB99-4B40-C17D-3CCB-11B37AFC776D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7F19911A-B034-BF51-D08C-2E30D449DDE1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D9F1B33-F2AD-5742-62A5-873CDA72D38F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1D9C09A-F2DA-DF68-9915-D5944ED6E0A4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5A7660C-4141-099F-3F95-F190AF33C5FB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094DA91-A0A8-BCBE-00C3-4AF750D6B807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621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940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Corollary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nothing</a:t>
            </a:r>
            <a:endParaRPr lang="en-US" b="1"/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MinIndSet</a:t>
            </a:r>
            <a:endParaRPr lang="en-US" b="1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 complement of solution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8937741" y="1558940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915400" y="4953000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6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586537" y="3507562"/>
                <a:ext cx="3125632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537" y="3507562"/>
                <a:ext cx="3125632" cy="830997"/>
              </a:xfrm>
              <a:prstGeom prst="rect">
                <a:avLst/>
              </a:prstGeom>
              <a:blipFill>
                <a:blip r:embed="rId7"/>
                <a:stretch>
                  <a:fillRect l="-2718" t="-5036" b="-1438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/>
          <p:cNvSpPr txBox="1"/>
          <p:nvPr/>
        </p:nvSpPr>
        <p:spPr>
          <a:xfrm>
            <a:off x="1615700" y="1403866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382001" y="1295400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01000" y="4495800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652487" y="4509843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661DEF-DA5C-C253-9F79-C9655006C47D}"/>
              </a:ext>
            </a:extLst>
          </p:cNvPr>
          <p:cNvGrpSpPr/>
          <p:nvPr/>
        </p:nvGrpSpPr>
        <p:grpSpPr>
          <a:xfrm>
            <a:off x="1447800" y="1878096"/>
            <a:ext cx="2080891" cy="1383062"/>
            <a:chOff x="1608338" y="1283939"/>
            <a:chExt cx="2080891" cy="13830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D0AB27-F1AE-49CC-7D8A-81D73F873639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9" name="Picture 2" descr="Image result for Prince Harry">
                <a:extLst>
                  <a:ext uri="{FF2B5EF4-FFF2-40B4-BE49-F238E27FC236}">
                    <a16:creationId xmlns:a16="http://schemas.microsoft.com/office/drawing/2014/main" id="{5D4B9244-2066-5D82-FF1E-4EA8C87ABE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Image result for meghan markle">
                <a:extLst>
                  <a:ext uri="{FF2B5EF4-FFF2-40B4-BE49-F238E27FC236}">
                    <a16:creationId xmlns:a16="http://schemas.microsoft.com/office/drawing/2014/main" id="{E8698565-54EB-6BDA-0B75-2F1F989FC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6" descr="Image result for Prince Charles">
                <a:extLst>
                  <a:ext uri="{FF2B5EF4-FFF2-40B4-BE49-F238E27FC236}">
                    <a16:creationId xmlns:a16="http://schemas.microsoft.com/office/drawing/2014/main" id="{4DE12C82-94FF-1E19-9208-D64616EA3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6C04A06A-6D4F-DB1C-CD60-4F3933C04F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2" descr="Image result for prince george">
                <a:extLst>
                  <a:ext uri="{FF2B5EF4-FFF2-40B4-BE49-F238E27FC236}">
                    <a16:creationId xmlns:a16="http://schemas.microsoft.com/office/drawing/2014/main" id="{C71DF032-20DE-B2D4-2BA5-C51BD89BCB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8" descr="Image result for justin trudeau">
                <a:extLst>
                  <a:ext uri="{FF2B5EF4-FFF2-40B4-BE49-F238E27FC236}">
                    <a16:creationId xmlns:a16="http://schemas.microsoft.com/office/drawing/2014/main" id="{1F36F185-ACD7-0B78-BFC3-9C8C5E8493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0" descr="Image result for Elton John">
                <a:extLst>
                  <a:ext uri="{FF2B5EF4-FFF2-40B4-BE49-F238E27FC236}">
                    <a16:creationId xmlns:a16="http://schemas.microsoft.com/office/drawing/2014/main" id="{CED2AE61-2DAF-BD71-6306-21566DE7D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8" descr="Image result for theresa may">
                <a:extLst>
                  <a:ext uri="{FF2B5EF4-FFF2-40B4-BE49-F238E27FC236}">
                    <a16:creationId xmlns:a16="http://schemas.microsoft.com/office/drawing/2014/main" id="{2CF0B12D-C912-3B53-F16B-D39E15C3C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7BC04A3F-4985-298C-9C79-C9F061C142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7" descr="Image result for angela merkel">
                <a:extLst>
                  <a:ext uri="{FF2B5EF4-FFF2-40B4-BE49-F238E27FC236}">
                    <a16:creationId xmlns:a16="http://schemas.microsoft.com/office/drawing/2014/main" id="{93C91B7B-0E37-E812-72AE-BF7D46808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36" descr="Image result for paul mccartney">
                <a:extLst>
                  <a:ext uri="{FF2B5EF4-FFF2-40B4-BE49-F238E27FC236}">
                    <a16:creationId xmlns:a16="http://schemas.microsoft.com/office/drawing/2014/main" id="{4CA10CE3-0EC8-EA82-5B1A-969E32D495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CD85B03-3CEA-F29C-7E26-646334D85C6D}"/>
                  </a:ext>
                </a:extLst>
              </p:cNvPr>
              <p:cNvCxnSpPr>
                <a:stCxn id="13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97A665-52F5-CB7C-DC8E-6CA74DDDCA6F}"/>
                  </a:ext>
                </a:extLst>
              </p:cNvPr>
              <p:cNvCxnSpPr>
                <a:stCxn id="10" idx="3"/>
                <a:endCxn id="17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A5339B4F-8D45-4EAE-3926-778A43487F6E}"/>
                  </a:ext>
                </a:extLst>
              </p:cNvPr>
              <p:cNvCxnSpPr>
                <a:stCxn id="9" idx="3"/>
                <a:endCxn id="19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DD329EE5-33DA-8D48-9F4F-E9107E24B41F}"/>
                  </a:ext>
                </a:extLst>
              </p:cNvPr>
              <p:cNvCxnSpPr>
                <a:stCxn id="11" idx="1"/>
                <a:endCxn id="19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1E987AB-852C-29D8-2654-F912D1E07E6D}"/>
                  </a:ext>
                </a:extLst>
              </p:cNvPr>
              <p:cNvCxnSpPr>
                <a:stCxn id="11" idx="1"/>
                <a:endCxn id="17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7DD2968-657D-8D9B-0A25-A8A7EA1E7D23}"/>
                  </a:ext>
                </a:extLst>
              </p:cNvPr>
              <p:cNvCxnSpPr>
                <a:stCxn id="11" idx="1"/>
                <a:endCxn id="15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0D2B812-D01B-514D-4EC2-9F51F7B8D029}"/>
                  </a:ext>
                </a:extLst>
              </p:cNvPr>
              <p:cNvCxnSpPr>
                <a:stCxn id="11" idx="1"/>
                <a:endCxn id="14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C970EFF-CF33-D103-37F4-2D3CAC05A221}"/>
                  </a:ext>
                </a:extLst>
              </p:cNvPr>
              <p:cNvCxnSpPr>
                <a:stCxn id="14" idx="1"/>
                <a:endCxn id="16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6852A77-1FE3-4AF0-E431-47A174DADE31}"/>
                  </a:ext>
                </a:extLst>
              </p:cNvPr>
              <p:cNvCxnSpPr>
                <a:stCxn id="15" idx="1"/>
                <a:endCxn id="18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31BF605-7178-7528-055F-7F63250C40AD}"/>
                  </a:ext>
                </a:extLst>
              </p:cNvPr>
              <p:cNvCxnSpPr>
                <a:stCxn id="12" idx="1"/>
                <a:endCxn id="16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4E34D991-B00D-B3F6-C822-736F7BBE10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469E3C7-5B7F-7B11-ED1C-BBC9A6EC45A4}"/>
              </a:ext>
            </a:extLst>
          </p:cNvPr>
          <p:cNvGrpSpPr/>
          <p:nvPr/>
        </p:nvGrpSpPr>
        <p:grpSpPr>
          <a:xfrm>
            <a:off x="1284915" y="5008348"/>
            <a:ext cx="2220285" cy="1415688"/>
            <a:chOff x="1284915" y="5008348"/>
            <a:chExt cx="2220285" cy="141568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BEA7AE-6617-F38B-1D88-CB88D56163D3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CF70DADA-05C4-1968-C47B-9AC9C953995A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55" name="Picture 2" descr="Image result for Prince Harry">
                  <a:extLst>
                    <a:ext uri="{FF2B5EF4-FFF2-40B4-BE49-F238E27FC236}">
                      <a16:creationId xmlns:a16="http://schemas.microsoft.com/office/drawing/2014/main" id="{485323D7-7FAE-5681-73DB-0E3B873CDE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4" descr="Image result for meghan markle">
                  <a:extLst>
                    <a:ext uri="{FF2B5EF4-FFF2-40B4-BE49-F238E27FC236}">
                      <a16:creationId xmlns:a16="http://schemas.microsoft.com/office/drawing/2014/main" id="{56C61FC5-20AA-26EA-5B1A-C2B06B89A0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6" descr="Image result for Prince Charles">
                  <a:extLst>
                    <a:ext uri="{FF2B5EF4-FFF2-40B4-BE49-F238E27FC236}">
                      <a16:creationId xmlns:a16="http://schemas.microsoft.com/office/drawing/2014/main" id="{A21B8C34-8FCB-2883-29F9-A4EC6803B33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8">
                  <a:extLst>
                    <a:ext uri="{FF2B5EF4-FFF2-40B4-BE49-F238E27FC236}">
                      <a16:creationId xmlns:a16="http://schemas.microsoft.com/office/drawing/2014/main" id="{F75B2080-5987-5710-7725-8D71450C69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12" descr="Image result for prince george">
                  <a:extLst>
                    <a:ext uri="{FF2B5EF4-FFF2-40B4-BE49-F238E27FC236}">
                      <a16:creationId xmlns:a16="http://schemas.microsoft.com/office/drawing/2014/main" id="{731962C5-94DE-7B48-1973-C0FDAD2E04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18" descr="Image result for justin trudeau">
                  <a:extLst>
                    <a:ext uri="{FF2B5EF4-FFF2-40B4-BE49-F238E27FC236}">
                      <a16:creationId xmlns:a16="http://schemas.microsoft.com/office/drawing/2014/main" id="{7E3FD034-D2A0-7CA5-3290-FAFDCA2564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0" descr="Image result for Elton John">
                  <a:extLst>
                    <a:ext uri="{FF2B5EF4-FFF2-40B4-BE49-F238E27FC236}">
                      <a16:creationId xmlns:a16="http://schemas.microsoft.com/office/drawing/2014/main" id="{1D4F7E56-04D2-1E0A-F0BD-12CE0BB746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8" descr="Image result for theresa may">
                  <a:extLst>
                    <a:ext uri="{FF2B5EF4-FFF2-40B4-BE49-F238E27FC236}">
                      <a16:creationId xmlns:a16="http://schemas.microsoft.com/office/drawing/2014/main" id="{7D295618-120B-9404-D8BF-06C3138D52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4B13DFB0-FF64-7FA3-3BC2-A47DF9511F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4" name="Picture 163" descr="Image result for angela merkel">
                  <a:extLst>
                    <a:ext uri="{FF2B5EF4-FFF2-40B4-BE49-F238E27FC236}">
                      <a16:creationId xmlns:a16="http://schemas.microsoft.com/office/drawing/2014/main" id="{86750BA0-9C3A-B8BD-60D5-4FE30A2D63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5" name="Picture 36" descr="Image result for paul mccartney">
                  <a:extLst>
                    <a:ext uri="{FF2B5EF4-FFF2-40B4-BE49-F238E27FC236}">
                      <a16:creationId xmlns:a16="http://schemas.microsoft.com/office/drawing/2014/main" id="{B12ED574-957F-7F68-23BF-747E30C391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F8AEF03-787E-8A63-0B22-0621B73BF94B}"/>
                    </a:ext>
                  </a:extLst>
                </p:cNvPr>
                <p:cNvCxnSpPr>
                  <a:stCxn id="159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3DEFCBFB-217A-5C5E-B3C7-769C2D28647C}"/>
                    </a:ext>
                  </a:extLst>
                </p:cNvPr>
                <p:cNvCxnSpPr>
                  <a:stCxn id="156" idx="3"/>
                  <a:endCxn id="163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B3A21C34-049A-3066-234C-AB4EE35D1EAE}"/>
                    </a:ext>
                  </a:extLst>
                </p:cNvPr>
                <p:cNvCxnSpPr>
                  <a:stCxn id="155" idx="3"/>
                  <a:endCxn id="165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F04F2FB6-AC49-FEDF-BDAD-4FB311C6A185}"/>
                    </a:ext>
                  </a:extLst>
                </p:cNvPr>
                <p:cNvCxnSpPr>
                  <a:stCxn id="157" idx="1"/>
                  <a:endCxn id="165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69B3105-29D4-19E1-7D1F-F727315C8DD8}"/>
                    </a:ext>
                  </a:extLst>
                </p:cNvPr>
                <p:cNvCxnSpPr>
                  <a:stCxn id="157" idx="1"/>
                  <a:endCxn id="163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7EB2B879-AABF-CCEB-D208-313D9635D48E}"/>
                    </a:ext>
                  </a:extLst>
                </p:cNvPr>
                <p:cNvCxnSpPr>
                  <a:stCxn id="157" idx="1"/>
                  <a:endCxn id="161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402AAEE7-72B8-291A-DD45-DB375D6CA3CD}"/>
                    </a:ext>
                  </a:extLst>
                </p:cNvPr>
                <p:cNvCxnSpPr>
                  <a:stCxn id="157" idx="1"/>
                  <a:endCxn id="160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F2DAFC3-633E-6D9F-B19A-D976AF61158F}"/>
                    </a:ext>
                  </a:extLst>
                </p:cNvPr>
                <p:cNvCxnSpPr>
                  <a:stCxn id="160" idx="1"/>
                  <a:endCxn id="162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BAF3B124-8BFA-9EBE-E99F-188B73588675}"/>
                    </a:ext>
                  </a:extLst>
                </p:cNvPr>
                <p:cNvCxnSpPr>
                  <a:stCxn id="161" idx="1"/>
                  <a:endCxn id="164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D2A95C65-82EA-0279-B18E-3EAF558DA3C8}"/>
                    </a:ext>
                  </a:extLst>
                </p:cNvPr>
                <p:cNvCxnSpPr>
                  <a:stCxn id="158" idx="1"/>
                  <a:endCxn id="162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4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90527FB9-3929-EF35-7161-FF8D85CA1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E0A5763-1317-CE27-D877-ACE14CB90ED4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D85744A-073E-02D3-C8BA-C15265DC2B4B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6722B55-3068-5E7A-A644-BD8D99E52CA3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5DFD291-2035-52BD-6525-07A2AA17A698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DD4D616-3F72-17F9-81F3-E099A7140058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BCD2FF6-DA28-B7A2-38CE-FE6784D10EFD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19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use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/>
              <a:t>Suppose we have a “fast” </a:t>
            </a:r>
            <a:r>
              <a:rPr lang="en-US" sz="4000">
                <a:solidFill>
                  <a:srgbClr val="FF33CC"/>
                </a:solidFill>
              </a:rPr>
              <a:t>reduction</a:t>
            </a:r>
            <a:r>
              <a:rPr lang="en-US" sz="4000"/>
              <a:t> from </a:t>
            </a:r>
            <a:r>
              <a:rPr lang="en-US" sz="4000" b="1">
                <a:solidFill>
                  <a:srgbClr val="CC3300"/>
                </a:solidFill>
              </a:rPr>
              <a:t>A</a:t>
            </a:r>
            <a:r>
              <a:rPr lang="en-US" sz="4000"/>
              <a:t> to </a:t>
            </a:r>
            <a:r>
              <a:rPr lang="en-US" sz="4000" b="1">
                <a:solidFill>
                  <a:srgbClr val="FFC000"/>
                </a:solidFill>
              </a:rPr>
              <a:t>B</a:t>
            </a:r>
          </a:p>
          <a:p>
            <a:pPr marL="0" indent="0">
              <a:buNone/>
            </a:pPr>
            <a:endParaRPr lang="en-US" sz="4000" b="1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A “fast” algorithm for </a:t>
            </a:r>
            <a:r>
              <a:rPr lang="en-US" b="1">
                <a:solidFill>
                  <a:srgbClr val="FFC000"/>
                </a:solidFill>
              </a:rPr>
              <a:t>B</a:t>
            </a:r>
            <a:r>
              <a:rPr lang="en-US" b="1"/>
              <a:t> </a:t>
            </a:r>
            <a:r>
              <a:rPr lang="en-US"/>
              <a:t>gives a </a:t>
            </a:r>
            <a:r>
              <a:rPr lang="en-US">
                <a:solidFill>
                  <a:srgbClr val="6600CC"/>
                </a:solidFill>
              </a:rPr>
              <a:t>fast algorithm </a:t>
            </a:r>
            <a:r>
              <a:rPr lang="en-US"/>
              <a:t>for </a:t>
            </a:r>
            <a:r>
              <a:rPr lang="en-US" b="1">
                <a:solidFill>
                  <a:srgbClr val="C00000"/>
                </a:solidFill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If we have a worst-case lower bound for </a:t>
            </a:r>
            <a:r>
              <a:rPr lang="en-US" b="1">
                <a:solidFill>
                  <a:srgbClr val="C00000"/>
                </a:solidFill>
              </a:rPr>
              <a:t>A</a:t>
            </a:r>
            <a:r>
              <a:rPr lang="en-US"/>
              <a:t>, we also have one for </a:t>
            </a:r>
            <a:r>
              <a:rPr lang="en-US" b="1">
                <a:solidFill>
                  <a:srgbClr val="FFC000"/>
                </a:solidFill>
              </a:rPr>
              <a:t>B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19600" y="2133600"/>
            <a:ext cx="1828800" cy="948456"/>
            <a:chOff x="3886200" y="2300232"/>
            <a:chExt cx="1151162" cy="59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Flowchart: Magnetic Disk 3"/>
                <p:cNvSpPr/>
                <p:nvPr/>
              </p:nvSpPr>
              <p:spPr>
                <a:xfrm>
                  <a:off x="3886200" y="2302694"/>
                  <a:ext cx="312962" cy="592095"/>
                </a:xfrm>
                <a:prstGeom prst="flowChartMagneticDisk">
                  <a:avLst/>
                </a:prstGeom>
                <a:solidFill>
                  <a:srgbClr val="FF5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8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Flowchart: Magnetic Disk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2302694"/>
                  <a:ext cx="312962" cy="592095"/>
                </a:xfrm>
                <a:prstGeom prst="flowChartMagneticDisk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4259477" y="2300232"/>
              <a:ext cx="396339" cy="597018"/>
              <a:chOff x="4488720" y="1773199"/>
              <a:chExt cx="3215508" cy="4843619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488720" y="1773199"/>
                <a:ext cx="321550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utoShape 5"/>
              <p:cNvSpPr>
                <a:spLocks noChangeArrowheads="1"/>
              </p:cNvSpPr>
              <p:nvPr/>
            </p:nvSpPr>
            <p:spPr bwMode="auto">
              <a:xfrm>
                <a:off x="4627562" y="2137483"/>
                <a:ext cx="2840038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2000"/>
              </a:p>
            </p:txBody>
          </p:sp>
          <p:sp>
            <p:nvSpPr>
              <p:cNvPr id="8" name="AutoShape 5"/>
              <p:cNvSpPr>
                <a:spLocks noChangeArrowheads="1"/>
              </p:cNvSpPr>
              <p:nvPr/>
            </p:nvSpPr>
            <p:spPr bwMode="auto">
              <a:xfrm rot="10800000">
                <a:off x="4779962" y="4839965"/>
                <a:ext cx="2840038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2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724400" y="2362200"/>
                  <a:ext cx="312962" cy="50244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3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62200"/>
                  <a:ext cx="312962" cy="502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343400" y="3775944"/>
            <a:ext cx="1828800" cy="948456"/>
            <a:chOff x="8686800" y="2544889"/>
            <a:chExt cx="1828800" cy="948456"/>
          </a:xfrm>
        </p:grpSpPr>
        <p:grpSp>
          <p:nvGrpSpPr>
            <p:cNvPr id="19" name="Group 18"/>
            <p:cNvGrpSpPr/>
            <p:nvPr/>
          </p:nvGrpSpPr>
          <p:grpSpPr>
            <a:xfrm>
              <a:off x="8686800" y="2544889"/>
              <a:ext cx="1828800" cy="948456"/>
              <a:chOff x="3886200" y="2300232"/>
              <a:chExt cx="1151162" cy="5970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Flowchart: Magnetic Disk 19"/>
                  <p:cNvSpPr/>
                  <p:nvPr/>
                </p:nvSpPr>
                <p:spPr>
                  <a:xfrm>
                    <a:off x="3886200" y="2302694"/>
                    <a:ext cx="312962" cy="592095"/>
                  </a:xfrm>
                  <a:prstGeom prst="flowChartMagneticDisk">
                    <a:avLst/>
                  </a:prstGeom>
                  <a:solidFill>
                    <a:srgbClr val="FF505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en-US" sz="2800" i="1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Flowchart: Magnetic Disk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2302694"/>
                    <a:ext cx="312962" cy="592095"/>
                  </a:xfrm>
                  <a:prstGeom prst="flowChartMagneticDisk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/>
              <p:cNvGrpSpPr/>
              <p:nvPr/>
            </p:nvGrpSpPr>
            <p:grpSpPr>
              <a:xfrm>
                <a:off x="4259477" y="2300232"/>
                <a:ext cx="396339" cy="597018"/>
                <a:chOff x="4488720" y="1773199"/>
                <a:chExt cx="3215508" cy="4843619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488720" y="1773199"/>
                  <a:ext cx="3215508" cy="4843619"/>
                </a:xfrm>
                <a:prstGeom prst="rect">
                  <a:avLst/>
                </a:prstGeom>
                <a:solidFill>
                  <a:srgbClr val="FFA7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AutoShape 5"/>
                <p:cNvSpPr>
                  <a:spLocks noChangeArrowheads="1"/>
                </p:cNvSpPr>
                <p:nvPr/>
              </p:nvSpPr>
              <p:spPr bwMode="auto">
                <a:xfrm>
                  <a:off x="4627562" y="2137483"/>
                  <a:ext cx="2840038" cy="759976"/>
                </a:xfrm>
                <a:prstGeom prst="rightArrow">
                  <a:avLst>
                    <a:gd name="adj1" fmla="val 52315"/>
                    <a:gd name="adj2" fmla="val 59192"/>
                  </a:avLst>
                </a:prstGeom>
                <a:noFill/>
                <a:ln w="317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:endParaRPr lang="en-US" altLang="en-US" sz="2000"/>
                </a:p>
              </p:txBody>
            </p:sp>
            <p:sp>
              <p:nvSpPr>
                <p:cNvPr id="25" name="AutoShape 5"/>
                <p:cNvSpPr>
                  <a:spLocks noChangeArrowheads="1"/>
                </p:cNvSpPr>
                <p:nvPr/>
              </p:nvSpPr>
              <p:spPr bwMode="auto">
                <a:xfrm rot="10800000">
                  <a:off x="4779962" y="4839965"/>
                  <a:ext cx="2840038" cy="993815"/>
                </a:xfrm>
                <a:prstGeom prst="rightArrow">
                  <a:avLst>
                    <a:gd name="adj1" fmla="val 52315"/>
                    <a:gd name="adj2" fmla="val 59192"/>
                  </a:avLst>
                </a:prstGeom>
                <a:noFill/>
                <a:ln w="31750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ctr"/>
                  <a:endParaRPr lang="en-US" altLang="en-US" sz="28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4724400" y="2362200"/>
                    <a:ext cx="312962" cy="502444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en-US" sz="3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2362200"/>
                    <a:ext cx="312962" cy="502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Freeform 25"/>
            <p:cNvSpPr/>
            <p:nvPr/>
          </p:nvSpPr>
          <p:spPr>
            <a:xfrm>
              <a:off x="8998334" y="2667000"/>
              <a:ext cx="1441066" cy="667057"/>
            </a:xfrm>
            <a:custGeom>
              <a:avLst/>
              <a:gdLst>
                <a:gd name="connsiteX0" fmla="*/ 0 w 1517266"/>
                <a:gd name="connsiteY0" fmla="*/ 0 h 724844"/>
                <a:gd name="connsiteX1" fmla="*/ 1277007 w 1517266"/>
                <a:gd name="connsiteY1" fmla="*/ 126125 h 724844"/>
                <a:gd name="connsiteX2" fmla="*/ 1403131 w 1517266"/>
                <a:gd name="connsiteY2" fmla="*/ 693683 h 724844"/>
                <a:gd name="connsiteX3" fmla="*/ 15765 w 1517266"/>
                <a:gd name="connsiteY3" fmla="*/ 677918 h 72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266" h="724844">
                  <a:moveTo>
                    <a:pt x="0" y="0"/>
                  </a:moveTo>
                  <a:cubicBezTo>
                    <a:pt x="521576" y="5255"/>
                    <a:pt x="1043152" y="10511"/>
                    <a:pt x="1277007" y="126125"/>
                  </a:cubicBezTo>
                  <a:cubicBezTo>
                    <a:pt x="1510862" y="241739"/>
                    <a:pt x="1613338" y="601717"/>
                    <a:pt x="1403131" y="693683"/>
                  </a:cubicBezTo>
                  <a:cubicBezTo>
                    <a:pt x="1192924" y="785649"/>
                    <a:pt x="210206" y="641132"/>
                    <a:pt x="15765" y="677918"/>
                  </a:cubicBezTo>
                </a:path>
              </a:pathLst>
            </a:custGeom>
            <a:noFill/>
            <a:ln w="57150">
              <a:solidFill>
                <a:srgbClr val="6600CC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93357" y="5570610"/>
            <a:ext cx="1828800" cy="948456"/>
            <a:chOff x="3886200" y="2300232"/>
            <a:chExt cx="1151162" cy="59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Flowchart: Magnetic Disk 30"/>
                <p:cNvSpPr/>
                <p:nvPr/>
              </p:nvSpPr>
              <p:spPr>
                <a:xfrm>
                  <a:off x="3886200" y="2302694"/>
                  <a:ext cx="312962" cy="592095"/>
                </a:xfrm>
                <a:prstGeom prst="flowChartMagneticDisk">
                  <a:avLst/>
                </a:prstGeom>
                <a:solidFill>
                  <a:srgbClr val="FF505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US" sz="2800" i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Flowchart: Magnetic Disk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2302694"/>
                  <a:ext cx="312962" cy="592095"/>
                </a:xfrm>
                <a:prstGeom prst="flowChartMagneticDisk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>
              <a:off x="4259477" y="2300232"/>
              <a:ext cx="396339" cy="597018"/>
              <a:chOff x="4488720" y="1773199"/>
              <a:chExt cx="3215508" cy="484361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488720" y="1773199"/>
                <a:ext cx="3215508" cy="4843619"/>
              </a:xfrm>
              <a:prstGeom prst="rect">
                <a:avLst/>
              </a:prstGeom>
              <a:solidFill>
                <a:srgbClr val="FFA7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5"/>
              <p:cNvSpPr>
                <a:spLocks noChangeArrowheads="1"/>
              </p:cNvSpPr>
              <p:nvPr/>
            </p:nvSpPr>
            <p:spPr bwMode="auto">
              <a:xfrm>
                <a:off x="4627562" y="2137483"/>
                <a:ext cx="2840038" cy="759976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2000"/>
              </a:p>
            </p:txBody>
          </p:sp>
          <p:sp>
            <p:nvSpPr>
              <p:cNvPr id="36" name="AutoShape 5"/>
              <p:cNvSpPr>
                <a:spLocks noChangeArrowheads="1"/>
              </p:cNvSpPr>
              <p:nvPr/>
            </p:nvSpPr>
            <p:spPr bwMode="auto">
              <a:xfrm rot="10800000">
                <a:off x="4779962" y="4839965"/>
                <a:ext cx="2840038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:endParaRPr lang="en-US" altLang="en-US" sz="28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724400" y="2362200"/>
                  <a:ext cx="312962" cy="50244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𝐵</m:t>
                        </m:r>
                      </m:oMath>
                    </m:oMathPara>
                  </a14:m>
                  <a:endParaRPr lang="en-US" sz="3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62200"/>
                  <a:ext cx="312962" cy="502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4998753" y="2353747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fast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32678" y="3986480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fast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1625" y="4088829"/>
            <a:ext cx="1382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If </a:t>
            </a:r>
            <a:r>
              <a:rPr lang="en-US" sz="2400" b="1"/>
              <a:t>B</a:t>
            </a:r>
            <a:r>
              <a:rPr lang="en-US" sz="2400"/>
              <a:t> is fast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514600" y="4042662"/>
            <a:ext cx="1851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Then </a:t>
            </a:r>
            <a:r>
              <a:rPr lang="en-US" sz="2400" b="1"/>
              <a:t>A</a:t>
            </a:r>
            <a:r>
              <a:rPr lang="en-US" sz="2400"/>
              <a:t> is fast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5600" y="5791200"/>
            <a:ext cx="151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If </a:t>
            </a:r>
            <a:r>
              <a:rPr lang="en-US" sz="2400" b="1"/>
              <a:t>A </a:t>
            </a:r>
            <a:r>
              <a:rPr lang="en-US" sz="2400"/>
              <a:t>is slow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03764" y="5814005"/>
            <a:ext cx="195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Then </a:t>
            </a:r>
            <a:r>
              <a:rPr lang="en-US" sz="2400" b="1"/>
              <a:t>B</a:t>
            </a:r>
            <a:r>
              <a:rPr lang="en-US" sz="2400"/>
              <a:t> is slow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85078" y="5738121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348550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Corollary</a:t>
            </a:r>
            <a:endParaRPr lang="en-US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76" y="1773198"/>
                <a:ext cx="625924" cy="1184190"/>
              </a:xfrm>
              <a:prstGeom prst="flowChartMagneticDisk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1892573"/>
                <a:ext cx="625924" cy="1004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5438" y="1992868"/>
            <a:ext cx="209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 nothing</a:t>
            </a:r>
            <a:endParaRPr lang="en-US" b="1"/>
          </a:p>
        </p:txBody>
      </p:sp>
      <p:sp>
        <p:nvSpPr>
          <p:cNvPr id="278" name="TextBox 277"/>
          <p:cNvSpPr txBox="1"/>
          <p:nvPr/>
        </p:nvSpPr>
        <p:spPr>
          <a:xfrm>
            <a:off x="4743772" y="44958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 complement of solution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242707"/>
                <a:ext cx="625924" cy="1004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076" y="5140410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1882166" y="1796668"/>
            <a:ext cx="1447858" cy="1290148"/>
            <a:chOff x="657225" y="1481300"/>
            <a:chExt cx="5514975" cy="4914248"/>
          </a:xfrm>
        </p:grpSpPr>
        <p:cxnSp>
          <p:nvCxnSpPr>
            <p:cNvPr id="53" name="Straight Connector 52"/>
            <p:cNvCxnSpPr>
              <a:stCxn id="76" idx="1"/>
              <a:endCxn id="68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7" idx="2"/>
              <a:endCxn id="76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8" idx="1"/>
              <a:endCxn id="67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1" idx="2"/>
              <a:endCxn id="67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1" idx="3"/>
              <a:endCxn id="72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2" idx="3"/>
              <a:endCxn id="69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2" idx="2"/>
              <a:endCxn id="70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0" idx="3"/>
              <a:endCxn id="73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9" idx="2"/>
              <a:endCxn id="73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2" idx="3"/>
              <a:endCxn id="74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0"/>
              <a:endCxn id="74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8" idx="0"/>
              <a:endCxn id="73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8" idx="0"/>
              <a:endCxn id="69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5" name="Isosceles Triangle 74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67" name="Rectangle 66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793756" y="5030689"/>
            <a:ext cx="1447858" cy="1290148"/>
            <a:chOff x="657225" y="1481300"/>
            <a:chExt cx="5514975" cy="4914248"/>
          </a:xfrm>
        </p:grpSpPr>
        <p:cxnSp>
          <p:nvCxnSpPr>
            <p:cNvPr id="78" name="Straight Connector 77"/>
            <p:cNvCxnSpPr>
              <a:stCxn id="101" idx="1"/>
              <a:endCxn id="9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92" idx="2"/>
              <a:endCxn id="101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93" idx="1"/>
              <a:endCxn id="92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96" idx="2"/>
              <a:endCxn id="92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96" idx="3"/>
              <a:endCxn id="97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97" idx="3"/>
              <a:endCxn id="94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7" idx="2"/>
              <a:endCxn id="95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95" idx="3"/>
              <a:endCxn id="98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4" idx="2"/>
              <a:endCxn id="98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97" idx="3"/>
              <a:endCxn id="99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4" idx="0"/>
              <a:endCxn id="99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93" idx="0"/>
              <a:endCxn id="98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0"/>
              <a:endCxn id="94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100" name="Isosceles Triangle 99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/>
          <p:cNvSpPr txBox="1"/>
          <p:nvPr/>
        </p:nvSpPr>
        <p:spPr>
          <a:xfrm>
            <a:off x="5114986" y="1371601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33CC"/>
                </a:solidFill>
              </a:rPr>
              <a:t>O(V) Time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382000" y="3163670"/>
            <a:ext cx="2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any Algorithm for </a:t>
            </a:r>
            <a:r>
              <a:rPr lang="en-US" err="1"/>
              <a:t>MaxVertCov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If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was always slow</a:t>
                </a: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216" y="3518005"/>
                <a:ext cx="2560784" cy="830997"/>
              </a:xfrm>
              <a:prstGeom prst="rect">
                <a:avLst/>
              </a:prstGeom>
              <a:blipFill>
                <a:blip r:embed="rId6"/>
                <a:stretch>
                  <a:fillRect l="-3310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7135754" y="3506207"/>
                <a:ext cx="3125632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solidFill>
                      <a:srgbClr val="FF0000"/>
                    </a:solidFill>
                  </a:rPr>
                  <a:t>Then this shows solving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400" b="1">
                    <a:solidFill>
                      <a:srgbClr val="FF0000"/>
                    </a:solidFill>
                  </a:rPr>
                  <a:t> is also slow</a:t>
                </a: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54" y="3506207"/>
                <a:ext cx="3125632" cy="830997"/>
              </a:xfrm>
              <a:prstGeom prst="rect">
                <a:avLst/>
              </a:prstGeom>
              <a:blipFill>
                <a:blip r:embed="rId7"/>
                <a:stretch>
                  <a:fillRect l="-2918" t="-5072" b="-152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/>
          <p:cNvSpPr txBox="1"/>
          <p:nvPr/>
        </p:nvSpPr>
        <p:spPr>
          <a:xfrm>
            <a:off x="8872609" y="1233100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MaxIndSet</a:t>
            </a:r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1674330" y="138326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MinVertCov</a:t>
            </a:r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664313" y="4439402"/>
            <a:ext cx="244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MinVertCov</a:t>
            </a:r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956353" y="4470632"/>
            <a:ext cx="233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Solution for </a:t>
            </a:r>
            <a:r>
              <a:rPr lang="en-US" err="1"/>
              <a:t>MaxIndSet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D29854-6FA6-E300-1505-710B921EE95E}"/>
              </a:ext>
            </a:extLst>
          </p:cNvPr>
          <p:cNvGrpSpPr/>
          <p:nvPr/>
        </p:nvGrpSpPr>
        <p:grpSpPr>
          <a:xfrm>
            <a:off x="8834924" y="1878096"/>
            <a:ext cx="2080891" cy="1383062"/>
            <a:chOff x="1608338" y="1283939"/>
            <a:chExt cx="2080891" cy="138306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D3C020-A13A-C539-C050-C4A0908482A5}"/>
                </a:ext>
              </a:extLst>
            </p:cNvPr>
            <p:cNvGrpSpPr/>
            <p:nvPr/>
          </p:nvGrpSpPr>
          <p:grpSpPr>
            <a:xfrm>
              <a:off x="1608338" y="1283939"/>
              <a:ext cx="2080891" cy="1383062"/>
              <a:chOff x="307975" y="1455090"/>
              <a:chExt cx="7787040" cy="5175648"/>
            </a:xfrm>
          </p:grpSpPr>
          <p:pic>
            <p:nvPicPr>
              <p:cNvPr id="8" name="Picture 2" descr="Image result for Prince Harry">
                <a:extLst>
                  <a:ext uri="{FF2B5EF4-FFF2-40B4-BE49-F238E27FC236}">
                    <a16:creationId xmlns:a16="http://schemas.microsoft.com/office/drawing/2014/main" id="{9E5E3D0E-57F0-9303-E431-31395821F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0506" y="2690352"/>
                <a:ext cx="58514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Image result for meghan markle">
                <a:extLst>
                  <a:ext uri="{FF2B5EF4-FFF2-40B4-BE49-F238E27FC236}">
                    <a16:creationId xmlns:a16="http://schemas.microsoft.com/office/drawing/2014/main" id="{58C9C3DD-BE43-D905-92EE-2AC5B9C37B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0000"/>
              <a:stretch/>
            </p:blipFill>
            <p:spPr bwMode="auto">
              <a:xfrm>
                <a:off x="2361433" y="3361691"/>
                <a:ext cx="731520" cy="731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6" descr="Image result for Prince Charles">
                <a:extLst>
                  <a:ext uri="{FF2B5EF4-FFF2-40B4-BE49-F238E27FC236}">
                    <a16:creationId xmlns:a16="http://schemas.microsoft.com/office/drawing/2014/main" id="{3B114EB7-1B12-3ECD-7B46-1C77BF7978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11" y="3891453"/>
                <a:ext cx="645104" cy="7483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>
                <a:extLst>
                  <a:ext uri="{FF2B5EF4-FFF2-40B4-BE49-F238E27FC236}">
                    <a16:creationId xmlns:a16="http://schemas.microsoft.com/office/drawing/2014/main" id="{2FD3C4E1-0BBF-6DA8-51D8-CAB3AE94B5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131" b="16131"/>
              <a:stretch/>
            </p:blipFill>
            <p:spPr bwMode="auto">
              <a:xfrm>
                <a:off x="1580978" y="4213003"/>
                <a:ext cx="674544" cy="625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Image result for prince george">
                <a:extLst>
                  <a:ext uri="{FF2B5EF4-FFF2-40B4-BE49-F238E27FC236}">
                    <a16:creationId xmlns:a16="http://schemas.microsoft.com/office/drawing/2014/main" id="{B1EA2CEF-ECA0-7299-2C4A-3EE42687F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93" r="33853" b="32798"/>
              <a:stretch/>
            </p:blipFill>
            <p:spPr bwMode="auto">
              <a:xfrm>
                <a:off x="307975" y="1455090"/>
                <a:ext cx="614470" cy="6849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18" descr="Image result for justin trudeau">
                <a:extLst>
                  <a:ext uri="{FF2B5EF4-FFF2-40B4-BE49-F238E27FC236}">
                    <a16:creationId xmlns:a16="http://schemas.microsoft.com/office/drawing/2014/main" id="{BFB52A6A-7252-0509-B113-516C94AB94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21" r="18091" b="33959"/>
              <a:stretch/>
            </p:blipFill>
            <p:spPr bwMode="auto">
              <a:xfrm>
                <a:off x="6479444" y="5781280"/>
                <a:ext cx="548808" cy="849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0" descr="Image result for Elton John">
                <a:extLst>
                  <a:ext uri="{FF2B5EF4-FFF2-40B4-BE49-F238E27FC236}">
                    <a16:creationId xmlns:a16="http://schemas.microsoft.com/office/drawing/2014/main" id="{CA3F9756-5A26-5C05-FC84-F810933541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4042" r="23983" b="31143"/>
              <a:stretch/>
            </p:blipFill>
            <p:spPr bwMode="auto">
              <a:xfrm>
                <a:off x="5646033" y="4639834"/>
                <a:ext cx="582207" cy="9023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8" descr="Image result for theresa may">
                <a:extLst>
                  <a:ext uri="{FF2B5EF4-FFF2-40B4-BE49-F238E27FC236}">
                    <a16:creationId xmlns:a16="http://schemas.microsoft.com/office/drawing/2014/main" id="{8A9432A8-DF9B-8FD6-EFC8-344C703366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50" r="42012" b="42122"/>
              <a:stretch/>
            </p:blipFill>
            <p:spPr bwMode="auto">
              <a:xfrm>
                <a:off x="488511" y="5300102"/>
                <a:ext cx="553327" cy="829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32" descr="https://www.cs.virginia.edu/~asb/images/me.jpg">
                <a:extLst>
                  <a:ext uri="{FF2B5EF4-FFF2-40B4-BE49-F238E27FC236}">
                    <a16:creationId xmlns:a16="http://schemas.microsoft.com/office/drawing/2014/main" id="{05D1737D-C28B-372B-7742-A1BAE6E822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68" t="8287" r="14462" b="3562"/>
              <a:stretch/>
            </p:blipFill>
            <p:spPr bwMode="auto">
              <a:xfrm>
                <a:off x="4406439" y="3679429"/>
                <a:ext cx="687004" cy="92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Image result for angela merkel">
                <a:extLst>
                  <a:ext uri="{FF2B5EF4-FFF2-40B4-BE49-F238E27FC236}">
                    <a16:creationId xmlns:a16="http://schemas.microsoft.com/office/drawing/2014/main" id="{21AB0312-5EBD-C732-F564-EDF497189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760" r="30251" b="40439"/>
              <a:stretch/>
            </p:blipFill>
            <p:spPr bwMode="auto">
              <a:xfrm>
                <a:off x="3278830" y="4752366"/>
                <a:ext cx="695829" cy="9623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36" descr="Image result for paul mccartney">
                <a:extLst>
                  <a:ext uri="{FF2B5EF4-FFF2-40B4-BE49-F238E27FC236}">
                    <a16:creationId xmlns:a16="http://schemas.microsoft.com/office/drawing/2014/main" id="{8E6392EA-6B28-F2C8-91F3-901BE80BE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39" r="14441" b="27809"/>
              <a:stretch/>
            </p:blipFill>
            <p:spPr bwMode="auto">
              <a:xfrm>
                <a:off x="6164421" y="2589728"/>
                <a:ext cx="778308" cy="890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76198D7-7ADD-5BC1-F034-9DB5FDEB2353}"/>
                  </a:ext>
                </a:extLst>
              </p:cNvPr>
              <p:cNvCxnSpPr>
                <a:stCxn id="12" idx="3"/>
              </p:cNvCxnSpPr>
              <p:nvPr/>
            </p:nvCxnSpPr>
            <p:spPr>
              <a:xfrm>
                <a:off x="922445" y="1797566"/>
                <a:ext cx="743692" cy="460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34AD069-FE73-2D42-C7D7-DCB6A6BA1385}"/>
                  </a:ext>
                </a:extLst>
              </p:cNvPr>
              <p:cNvCxnSpPr>
                <a:stCxn id="9" idx="3"/>
                <a:endCxn id="16" idx="1"/>
              </p:cNvCxnSpPr>
              <p:nvPr/>
            </p:nvCxnSpPr>
            <p:spPr>
              <a:xfrm>
                <a:off x="3092953" y="3727451"/>
                <a:ext cx="1313486" cy="41378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7ADE116-C3F6-925D-0CAB-05A6FB110411}"/>
                  </a:ext>
                </a:extLst>
              </p:cNvPr>
              <p:cNvCxnSpPr>
                <a:stCxn id="8" idx="3"/>
                <a:endCxn id="18" idx="1"/>
              </p:cNvCxnSpPr>
              <p:nvPr/>
            </p:nvCxnSpPr>
            <p:spPr>
              <a:xfrm flipV="1">
                <a:off x="1465646" y="3034948"/>
                <a:ext cx="4698775" cy="2116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7827EEB3-DB34-3011-39E5-D7EF0FB9EA42}"/>
                  </a:ext>
                </a:extLst>
              </p:cNvPr>
              <p:cNvCxnSpPr>
                <a:stCxn id="10" idx="1"/>
                <a:endCxn id="18" idx="2"/>
              </p:cNvCxnSpPr>
              <p:nvPr/>
            </p:nvCxnSpPr>
            <p:spPr>
              <a:xfrm flipH="1" flipV="1">
                <a:off x="6553575" y="3480167"/>
                <a:ext cx="896336" cy="78547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DF0A258D-6CD0-1CCC-81A2-A6DF212B8C28}"/>
                  </a:ext>
                </a:extLst>
              </p:cNvPr>
              <p:cNvCxnSpPr>
                <a:stCxn id="10" idx="1"/>
                <a:endCxn id="16" idx="3"/>
              </p:cNvCxnSpPr>
              <p:nvPr/>
            </p:nvCxnSpPr>
            <p:spPr>
              <a:xfrm flipH="1" flipV="1">
                <a:off x="5093443" y="4141233"/>
                <a:ext cx="2356468" cy="12441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C353093-3810-3628-FD6A-C85BD8937A12}"/>
                  </a:ext>
                </a:extLst>
              </p:cNvPr>
              <p:cNvCxnSpPr>
                <a:stCxn id="10" idx="1"/>
                <a:endCxn id="14" idx="3"/>
              </p:cNvCxnSpPr>
              <p:nvPr/>
            </p:nvCxnSpPr>
            <p:spPr>
              <a:xfrm flipH="1">
                <a:off x="6228240" y="4265644"/>
                <a:ext cx="1221671" cy="82535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7ACD008-6E9F-632A-5057-AB7D89016632}"/>
                  </a:ext>
                </a:extLst>
              </p:cNvPr>
              <p:cNvCxnSpPr>
                <a:stCxn id="10" idx="1"/>
                <a:endCxn id="13" idx="0"/>
              </p:cNvCxnSpPr>
              <p:nvPr/>
            </p:nvCxnSpPr>
            <p:spPr>
              <a:xfrm flipH="1">
                <a:off x="6753848" y="4265644"/>
                <a:ext cx="696063" cy="151563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CA52BF5-0083-0313-7D77-7ADE8D4401EC}"/>
                  </a:ext>
                </a:extLst>
              </p:cNvPr>
              <p:cNvCxnSpPr>
                <a:stCxn id="13" idx="1"/>
                <a:endCxn id="15" idx="3"/>
              </p:cNvCxnSpPr>
              <p:nvPr/>
            </p:nvCxnSpPr>
            <p:spPr>
              <a:xfrm flipH="1" flipV="1">
                <a:off x="1041838" y="5714722"/>
                <a:ext cx="5437606" cy="49128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7B865FD2-4589-2D5A-CB76-5785C5FEF6F6}"/>
                  </a:ext>
                </a:extLst>
              </p:cNvPr>
              <p:cNvCxnSpPr>
                <a:stCxn id="14" idx="1"/>
                <a:endCxn id="17" idx="3"/>
              </p:cNvCxnSpPr>
              <p:nvPr/>
            </p:nvCxnSpPr>
            <p:spPr>
              <a:xfrm flipH="1">
                <a:off x="3974659" y="5090999"/>
                <a:ext cx="1671374" cy="14254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C7E0768-BD11-6729-6BE1-1FFE1F6C2FD7}"/>
                  </a:ext>
                </a:extLst>
              </p:cNvPr>
              <p:cNvCxnSpPr>
                <a:stCxn id="11" idx="1"/>
                <a:endCxn id="15" idx="0"/>
              </p:cNvCxnSpPr>
              <p:nvPr/>
            </p:nvCxnSpPr>
            <p:spPr>
              <a:xfrm flipH="1">
                <a:off x="765175" y="4525893"/>
                <a:ext cx="815802" cy="774209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4" descr="Uncharted Brexit waters: UK's Boris Johnson faces 2020 tests">
              <a:extLst>
                <a:ext uri="{FF2B5EF4-FFF2-40B4-BE49-F238E27FC236}">
                  <a16:creationId xmlns:a16="http://schemas.microsoft.com/office/drawing/2014/main" id="{3626C0B1-EE80-CD34-1568-FDCD996B5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79" r="20761"/>
            <a:stretch/>
          </p:blipFill>
          <p:spPr bwMode="auto">
            <a:xfrm>
              <a:off x="1947657" y="1283939"/>
              <a:ext cx="185943" cy="23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ABBB783-08AF-BD73-3501-FA75B879FA7C}"/>
              </a:ext>
            </a:extLst>
          </p:cNvPr>
          <p:cNvGrpSpPr/>
          <p:nvPr/>
        </p:nvGrpSpPr>
        <p:grpSpPr>
          <a:xfrm>
            <a:off x="8672039" y="5008348"/>
            <a:ext cx="2220285" cy="1415688"/>
            <a:chOff x="1284915" y="5008348"/>
            <a:chExt cx="2220285" cy="141568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39CCE8F-6BC7-F6E1-DB27-54AAA0472050}"/>
                </a:ext>
              </a:extLst>
            </p:cNvPr>
            <p:cNvGrpSpPr/>
            <p:nvPr/>
          </p:nvGrpSpPr>
          <p:grpSpPr>
            <a:xfrm>
              <a:off x="1348109" y="5040974"/>
              <a:ext cx="2080891" cy="1383062"/>
              <a:chOff x="1608338" y="1283939"/>
              <a:chExt cx="2080891" cy="1383062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B7798F95-8E19-FC7C-528B-050C23539341}"/>
                  </a:ext>
                </a:extLst>
              </p:cNvPr>
              <p:cNvGrpSpPr/>
              <p:nvPr/>
            </p:nvGrpSpPr>
            <p:grpSpPr>
              <a:xfrm>
                <a:off x="1608338" y="1283939"/>
                <a:ext cx="2080891" cy="1383062"/>
                <a:chOff x="307975" y="1455090"/>
                <a:chExt cx="7787040" cy="5175648"/>
              </a:xfrm>
            </p:grpSpPr>
            <p:pic>
              <p:nvPicPr>
                <p:cNvPr id="155" name="Picture 2" descr="Image result for Prince Harry">
                  <a:extLst>
                    <a:ext uri="{FF2B5EF4-FFF2-40B4-BE49-F238E27FC236}">
                      <a16:creationId xmlns:a16="http://schemas.microsoft.com/office/drawing/2014/main" id="{727CECBA-4310-2450-30F1-117DA7D997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506" y="2690352"/>
                  <a:ext cx="58514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6" name="Picture 4" descr="Image result for meghan markle">
                  <a:extLst>
                    <a:ext uri="{FF2B5EF4-FFF2-40B4-BE49-F238E27FC236}">
                      <a16:creationId xmlns:a16="http://schemas.microsoft.com/office/drawing/2014/main" id="{FCAC5383-F43F-0D5D-29D0-EB1DFB4A23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20000"/>
                <a:stretch/>
              </p:blipFill>
              <p:spPr bwMode="auto">
                <a:xfrm>
                  <a:off x="2361433" y="3361691"/>
                  <a:ext cx="731520" cy="7315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7" name="Picture 6" descr="Image result for Prince Charles">
                  <a:extLst>
                    <a:ext uri="{FF2B5EF4-FFF2-40B4-BE49-F238E27FC236}">
                      <a16:creationId xmlns:a16="http://schemas.microsoft.com/office/drawing/2014/main" id="{8616B782-4C69-9A7A-7291-793D83F3E1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49911" y="3891453"/>
                  <a:ext cx="645104" cy="7483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8" name="Picture 8">
                  <a:extLst>
                    <a:ext uri="{FF2B5EF4-FFF2-40B4-BE49-F238E27FC236}">
                      <a16:creationId xmlns:a16="http://schemas.microsoft.com/office/drawing/2014/main" id="{D3CD7536-CBB8-73D0-F53B-9BF2893F8C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6131" b="16131"/>
                <a:stretch/>
              </p:blipFill>
              <p:spPr bwMode="auto">
                <a:xfrm>
                  <a:off x="1580978" y="4213003"/>
                  <a:ext cx="674544" cy="6257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12" descr="Image result for prince george">
                  <a:extLst>
                    <a:ext uri="{FF2B5EF4-FFF2-40B4-BE49-F238E27FC236}">
                      <a16:creationId xmlns:a16="http://schemas.microsoft.com/office/drawing/2014/main" id="{613B4B7A-73E9-7533-B250-5306721E0A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93" r="33853" b="32798"/>
                <a:stretch/>
              </p:blipFill>
              <p:spPr bwMode="auto">
                <a:xfrm>
                  <a:off x="307975" y="1455090"/>
                  <a:ext cx="614470" cy="6849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0" name="Picture 18" descr="Image result for justin trudeau">
                  <a:extLst>
                    <a:ext uri="{FF2B5EF4-FFF2-40B4-BE49-F238E27FC236}">
                      <a16:creationId xmlns:a16="http://schemas.microsoft.com/office/drawing/2014/main" id="{72AAA3E9-7696-51CE-0D1B-911A1292D2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21" r="18091" b="33959"/>
                <a:stretch/>
              </p:blipFill>
              <p:spPr bwMode="auto">
                <a:xfrm>
                  <a:off x="6479444" y="5781280"/>
                  <a:ext cx="548808" cy="8494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1" name="Picture 20" descr="Image result for Elton John">
                  <a:extLst>
                    <a:ext uri="{FF2B5EF4-FFF2-40B4-BE49-F238E27FC236}">
                      <a16:creationId xmlns:a16="http://schemas.microsoft.com/office/drawing/2014/main" id="{1A1A24E5-5F41-1F46-26ED-CAD4F578D3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42" t="4042" r="23983" b="31143"/>
                <a:stretch/>
              </p:blipFill>
              <p:spPr bwMode="auto">
                <a:xfrm>
                  <a:off x="5646033" y="4639834"/>
                  <a:ext cx="582207" cy="9023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2" name="Picture 28" descr="Image result for theresa may">
                  <a:extLst>
                    <a:ext uri="{FF2B5EF4-FFF2-40B4-BE49-F238E27FC236}">
                      <a16:creationId xmlns:a16="http://schemas.microsoft.com/office/drawing/2014/main" id="{CE27541B-CE48-4CC0-C53A-90A3C108E3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850" r="42012" b="42122"/>
                <a:stretch/>
              </p:blipFill>
              <p:spPr bwMode="auto">
                <a:xfrm>
                  <a:off x="488511" y="5300102"/>
                  <a:ext cx="553327" cy="8292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3" name="Picture 32" descr="https://www.cs.virginia.edu/~asb/images/me.jpg">
                  <a:extLst>
                    <a:ext uri="{FF2B5EF4-FFF2-40B4-BE49-F238E27FC236}">
                      <a16:creationId xmlns:a16="http://schemas.microsoft.com/office/drawing/2014/main" id="{B3F2A1A4-B390-58D7-5C0A-031E368509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968" t="8287" r="14462" b="3562"/>
                <a:stretch/>
              </p:blipFill>
              <p:spPr bwMode="auto">
                <a:xfrm>
                  <a:off x="4406439" y="3679429"/>
                  <a:ext cx="687004" cy="92360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4" name="Picture 163" descr="Image result for angela merkel">
                  <a:extLst>
                    <a:ext uri="{FF2B5EF4-FFF2-40B4-BE49-F238E27FC236}">
                      <a16:creationId xmlns:a16="http://schemas.microsoft.com/office/drawing/2014/main" id="{1E95906E-A4EA-66AB-FC09-30D4EF25CB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760" r="30251" b="40439"/>
                <a:stretch/>
              </p:blipFill>
              <p:spPr bwMode="auto">
                <a:xfrm>
                  <a:off x="3278830" y="4752366"/>
                  <a:ext cx="695829" cy="9623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5" name="Picture 36" descr="Image result for paul mccartney">
                  <a:extLst>
                    <a:ext uri="{FF2B5EF4-FFF2-40B4-BE49-F238E27FC236}">
                      <a16:creationId xmlns:a16="http://schemas.microsoft.com/office/drawing/2014/main" id="{BB349526-AF9C-D095-4D20-6AE4B3C457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839" r="14441" b="27809"/>
                <a:stretch/>
              </p:blipFill>
              <p:spPr bwMode="auto">
                <a:xfrm>
                  <a:off x="6164421" y="2589728"/>
                  <a:ext cx="778308" cy="89043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7BC4749E-D67E-936C-60E1-ED6D61A3B53B}"/>
                    </a:ext>
                  </a:extLst>
                </p:cNvPr>
                <p:cNvCxnSpPr>
                  <a:stCxn id="159" idx="3"/>
                </p:cNvCxnSpPr>
                <p:nvPr/>
              </p:nvCxnSpPr>
              <p:spPr>
                <a:xfrm>
                  <a:off x="922445" y="1797566"/>
                  <a:ext cx="743692" cy="4604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6B2E60E0-81A4-9387-EB88-8D505FC74DB7}"/>
                    </a:ext>
                  </a:extLst>
                </p:cNvPr>
                <p:cNvCxnSpPr>
                  <a:stCxn id="156" idx="3"/>
                  <a:endCxn id="163" idx="1"/>
                </p:cNvCxnSpPr>
                <p:nvPr/>
              </p:nvCxnSpPr>
              <p:spPr>
                <a:xfrm>
                  <a:off x="3092953" y="3727451"/>
                  <a:ext cx="1313486" cy="413782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2B5CFBC-61E0-6323-3D13-8570462532C2}"/>
                    </a:ext>
                  </a:extLst>
                </p:cNvPr>
                <p:cNvCxnSpPr>
                  <a:stCxn id="155" idx="3"/>
                  <a:endCxn id="165" idx="1"/>
                </p:cNvCxnSpPr>
                <p:nvPr/>
              </p:nvCxnSpPr>
              <p:spPr>
                <a:xfrm flipV="1">
                  <a:off x="1465646" y="3034948"/>
                  <a:ext cx="4698775" cy="21164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BFA3438A-624B-4F61-023F-71412F4B59EF}"/>
                    </a:ext>
                  </a:extLst>
                </p:cNvPr>
                <p:cNvCxnSpPr>
                  <a:stCxn id="157" idx="1"/>
                  <a:endCxn id="165" idx="2"/>
                </p:cNvCxnSpPr>
                <p:nvPr/>
              </p:nvCxnSpPr>
              <p:spPr>
                <a:xfrm flipH="1" flipV="1">
                  <a:off x="6553575" y="3480167"/>
                  <a:ext cx="896336" cy="78547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2D313B19-397C-5C89-FAA3-6C5601C51244}"/>
                    </a:ext>
                  </a:extLst>
                </p:cNvPr>
                <p:cNvCxnSpPr>
                  <a:stCxn id="157" idx="1"/>
                  <a:endCxn id="163" idx="3"/>
                </p:cNvCxnSpPr>
                <p:nvPr/>
              </p:nvCxnSpPr>
              <p:spPr>
                <a:xfrm flipH="1" flipV="1">
                  <a:off x="5093443" y="4141233"/>
                  <a:ext cx="2356468" cy="124411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AE87411-8397-8C3E-ED7A-AB0F7C79F5F5}"/>
                    </a:ext>
                  </a:extLst>
                </p:cNvPr>
                <p:cNvCxnSpPr>
                  <a:stCxn id="157" idx="1"/>
                  <a:endCxn id="161" idx="3"/>
                </p:cNvCxnSpPr>
                <p:nvPr/>
              </p:nvCxnSpPr>
              <p:spPr>
                <a:xfrm flipH="1">
                  <a:off x="6228240" y="4265644"/>
                  <a:ext cx="1221671" cy="82535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BA46393-1198-EAAC-E752-1FA1060A7F81}"/>
                    </a:ext>
                  </a:extLst>
                </p:cNvPr>
                <p:cNvCxnSpPr>
                  <a:stCxn id="157" idx="1"/>
                  <a:endCxn id="160" idx="0"/>
                </p:cNvCxnSpPr>
                <p:nvPr/>
              </p:nvCxnSpPr>
              <p:spPr>
                <a:xfrm flipH="1">
                  <a:off x="6753848" y="4265644"/>
                  <a:ext cx="696063" cy="151563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B2EBF10D-B20E-1628-2439-F79BEDB43A20}"/>
                    </a:ext>
                  </a:extLst>
                </p:cNvPr>
                <p:cNvCxnSpPr>
                  <a:stCxn id="160" idx="1"/>
                  <a:endCxn id="162" idx="3"/>
                </p:cNvCxnSpPr>
                <p:nvPr/>
              </p:nvCxnSpPr>
              <p:spPr>
                <a:xfrm flipH="1" flipV="1">
                  <a:off x="1041838" y="5714722"/>
                  <a:ext cx="5437606" cy="491287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C2F1B588-2812-E159-5350-6D7800276936}"/>
                    </a:ext>
                  </a:extLst>
                </p:cNvPr>
                <p:cNvCxnSpPr>
                  <a:stCxn id="161" idx="1"/>
                  <a:endCxn id="164" idx="3"/>
                </p:cNvCxnSpPr>
                <p:nvPr/>
              </p:nvCxnSpPr>
              <p:spPr>
                <a:xfrm flipH="1">
                  <a:off x="3974659" y="5090999"/>
                  <a:ext cx="1671374" cy="14254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2C52789B-DEA5-D105-F13F-4E6157A20FAE}"/>
                    </a:ext>
                  </a:extLst>
                </p:cNvPr>
                <p:cNvCxnSpPr>
                  <a:stCxn id="158" idx="1"/>
                  <a:endCxn id="162" idx="0"/>
                </p:cNvCxnSpPr>
                <p:nvPr/>
              </p:nvCxnSpPr>
              <p:spPr>
                <a:xfrm flipH="1">
                  <a:off x="765175" y="4525893"/>
                  <a:ext cx="815802" cy="774209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4" name="Picture 4" descr="Uncharted Brexit waters: UK's Boris Johnson faces 2020 tests">
                <a:extLst>
                  <a:ext uri="{FF2B5EF4-FFF2-40B4-BE49-F238E27FC236}">
                    <a16:creationId xmlns:a16="http://schemas.microsoft.com/office/drawing/2014/main" id="{DFA8673F-9F39-8D56-7362-F5DF0E1FD1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79" r="20761"/>
              <a:stretch/>
            </p:blipFill>
            <p:spPr bwMode="auto">
              <a:xfrm>
                <a:off x="1947657" y="1283939"/>
                <a:ext cx="185943" cy="23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8A29BAD-8E3F-12E5-D143-30FFB31F1647}"/>
                </a:ext>
              </a:extLst>
            </p:cNvPr>
            <p:cNvSpPr/>
            <p:nvPr/>
          </p:nvSpPr>
          <p:spPr>
            <a:xfrm>
              <a:off x="1626223" y="5770284"/>
              <a:ext cx="252592" cy="2357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2B90E71-FDD8-0325-B161-A6E5CCDEACDC}"/>
                </a:ext>
              </a:extLst>
            </p:cNvPr>
            <p:cNvSpPr/>
            <p:nvPr/>
          </p:nvSpPr>
          <p:spPr>
            <a:xfrm>
              <a:off x="1447358" y="53500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5B12405-3DE0-A7CE-5822-AAF9F693AA52}"/>
                </a:ext>
              </a:extLst>
            </p:cNvPr>
            <p:cNvSpPr/>
            <p:nvPr/>
          </p:nvSpPr>
          <p:spPr>
            <a:xfrm>
              <a:off x="1284915" y="5008348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22D738D-7BCA-805D-B73B-A9C727807B9A}"/>
                </a:ext>
              </a:extLst>
            </p:cNvPr>
            <p:cNvSpPr/>
            <p:nvPr/>
          </p:nvSpPr>
          <p:spPr>
            <a:xfrm>
              <a:off x="1863563" y="5517622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8F56237-7946-E06B-B4F2-91186CB58D77}"/>
                </a:ext>
              </a:extLst>
            </p:cNvPr>
            <p:cNvSpPr/>
            <p:nvPr/>
          </p:nvSpPr>
          <p:spPr>
            <a:xfrm>
              <a:off x="2057400" y="5931620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FD653BE-797D-F302-F9E7-08A188EB3439}"/>
                </a:ext>
              </a:extLst>
            </p:cNvPr>
            <p:cNvSpPr/>
            <p:nvPr/>
          </p:nvSpPr>
          <p:spPr>
            <a:xfrm>
              <a:off x="3204256" y="5663173"/>
              <a:ext cx="300944" cy="3167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2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MaxIndSet</a:t>
            </a:r>
            <a:r>
              <a:rPr lang="en-US"/>
              <a:t> and </a:t>
            </a:r>
            <a:r>
              <a:rPr lang="en-US" err="1"/>
              <a:t>MinVertCov</a:t>
            </a:r>
            <a:r>
              <a:rPr lang="en-US"/>
              <a:t> are either both fast, or both slow</a:t>
            </a:r>
          </a:p>
          <a:p>
            <a:pPr lvl="1"/>
            <a:r>
              <a:rPr lang="en-US"/>
              <a:t>Spoiler alert: We don’t know which!</a:t>
            </a:r>
          </a:p>
          <a:p>
            <a:pPr lvl="2"/>
            <a:r>
              <a:rPr lang="en-US"/>
              <a:t>(But we think they’re both slow)</a:t>
            </a:r>
          </a:p>
          <a:p>
            <a:pPr lvl="1"/>
            <a:r>
              <a:rPr lang="en-US"/>
              <a:t>Both problems are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80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5761-C009-ADEF-8583-E70D5235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 Complete Problems: A Short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23CC6-F5FD-BAC8-A921-1816743C0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163C2-A9FA-A766-B860-61CF9ACD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C3EC-53FE-9AEC-A2B0-83AF725E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and Exponential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373B-5F64-0398-7E8F-94F8F834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We’ve </a:t>
            </a:r>
            <a:r>
              <a:rPr lang="en-US" b="1"/>
              <a:t>not</a:t>
            </a:r>
            <a:r>
              <a:rPr lang="en-US"/>
              <a:t> been able to find polynomial-time algorithms for some problems</a:t>
            </a:r>
          </a:p>
          <a:p>
            <a:r>
              <a:rPr lang="en-US"/>
              <a:t>Example graph problems</a:t>
            </a:r>
          </a:p>
          <a:p>
            <a:pPr lvl="1"/>
            <a:r>
              <a:rPr lang="en-US" i="1"/>
              <a:t>Travelling Salesperson Problem.  </a:t>
            </a:r>
            <a:r>
              <a:rPr lang="en-US"/>
              <a:t>(Similar problem: does a graph have a </a:t>
            </a:r>
            <a:r>
              <a:rPr lang="en-US" i="1"/>
              <a:t>Hamilton Cycle</a:t>
            </a:r>
            <a:r>
              <a:rPr lang="en-US"/>
              <a:t>?)</a:t>
            </a:r>
          </a:p>
          <a:p>
            <a:pPr lvl="1"/>
            <a:r>
              <a:rPr lang="en-US"/>
              <a:t>Can a </a:t>
            </a:r>
            <a:r>
              <a:rPr lang="en-US" i="1"/>
              <a:t>graph be colored </a:t>
            </a:r>
            <a:r>
              <a:rPr lang="en-US"/>
              <a:t>with k colors (for k&gt;2)?</a:t>
            </a:r>
          </a:p>
          <a:p>
            <a:pPr lvl="1"/>
            <a:r>
              <a:rPr lang="en-US" i="1"/>
              <a:t>Max Independent Set </a:t>
            </a:r>
            <a:r>
              <a:rPr lang="en-US"/>
              <a:t>and </a:t>
            </a:r>
            <a:r>
              <a:rPr lang="en-US" i="1"/>
              <a:t>Min Vertex Cover</a:t>
            </a:r>
          </a:p>
          <a:p>
            <a:r>
              <a:rPr lang="en-US"/>
              <a:t>Other examples</a:t>
            </a:r>
          </a:p>
          <a:p>
            <a:pPr lvl="1"/>
            <a:r>
              <a:rPr lang="en-US" i="1"/>
              <a:t>Satisfiability:</a:t>
            </a:r>
            <a:r>
              <a:rPr lang="en-US"/>
              <a:t>  Given a Boolean logic expression like:</a:t>
            </a:r>
            <a:br>
              <a:rPr lang="en-US"/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800" baseline="-2500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)</a:t>
            </a:r>
            <a:b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sz="2800">
                <a:ea typeface="ＭＳ Ｐゴシック" panose="020B0600070205080204" pitchFamily="34" charset="-128"/>
                <a:sym typeface="Symbol" pitchFamily="2" charset="2"/>
              </a:rPr>
              <a:t>can we assign True or False to the Boolean variables so this is true?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2"/>
              </a:rPr>
              <a:t>https://en.wikipedia.org/wiki/List_of_NP-complete_problems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A663E-071F-1FD6-6B0C-95D9542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7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9E9D-15FD-0DE3-2B3E-9E37830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Exponential? It’s an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641D-B64E-2DD0-8477-50DD06E7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Perhaps we just haven’t found a polynomial algorithm yet</a:t>
            </a:r>
          </a:p>
          <a:p>
            <a:pPr lvl="1"/>
            <a:r>
              <a:rPr lang="en-US"/>
              <a:t>Option 1:  Keep trying!</a:t>
            </a:r>
          </a:p>
          <a:p>
            <a:pPr lvl="1"/>
            <a:r>
              <a:rPr lang="en-US"/>
              <a:t>Option 2:  Prove an exponential lower bound for a problem, thus showing it’s impossible for the problem to have a polynomial solution</a:t>
            </a:r>
          </a:p>
          <a:p>
            <a:r>
              <a:rPr lang="en-US"/>
              <a:t>For the problems just listed, no one’s made such a lower bound proof either</a:t>
            </a:r>
          </a:p>
          <a:p>
            <a:endParaRPr lang="en-US"/>
          </a:p>
          <a:p>
            <a:r>
              <a:rPr lang="en-US" b="1"/>
              <a:t>Bottom-line: </a:t>
            </a:r>
            <a:r>
              <a:rPr lang="en-US"/>
              <a:t>We don’t know if these problems are exponential or not!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FEF89-881C-E799-432A-2C1C49DD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6" name="Graphic 5" descr="Crying face outline with solid fill">
            <a:extLst>
              <a:ext uri="{FF2B5EF4-FFF2-40B4-BE49-F238E27FC236}">
                <a16:creationId xmlns:a16="http://schemas.microsoft.com/office/drawing/2014/main" id="{7EE4D7B6-3ABE-2E29-C1C8-A9438327A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6600" y="411480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4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Before we go further on this topic….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/>
          </a:bodyPr>
          <a:lstStyle/>
          <a:p>
            <a:r>
              <a:rPr lang="en-US"/>
              <a:t>This is a complex (and interesting!) topic in CS theory</a:t>
            </a:r>
          </a:p>
          <a:p>
            <a:r>
              <a:rPr lang="en-US"/>
              <a:t>In these slides, we will approach things from a simpler viewpoint than you’d get in a CS theory course (like CS 3120)</a:t>
            </a:r>
          </a:p>
          <a:p>
            <a:endParaRPr lang="en-US"/>
          </a:p>
          <a:p>
            <a:r>
              <a:rPr lang="en-US"/>
              <a:t>For example, the math and theory related to this starts with </a:t>
            </a:r>
            <a:r>
              <a:rPr lang="en-US" b="1" i="1"/>
              <a:t>decision problems</a:t>
            </a:r>
          </a:p>
          <a:p>
            <a:pPr lvl="1"/>
            <a:r>
              <a:rPr lang="en-US"/>
              <a:t>But we’re not going to say much about that, and instead we’ll be less formal than perhaps we should be</a:t>
            </a: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499149" y="1600200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81280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P</a:t>
                </a:r>
              </a:p>
              <a:p>
                <a:pPr lvl="1"/>
                <a:r>
                  <a:rPr lang="en-US"/>
                  <a:t>P is the set of problems solvable in polynomial time</a:t>
                </a:r>
              </a:p>
              <a:p>
                <a:pPr lvl="2"/>
                <a:r>
                  <a:rPr lang="en-US" b="0"/>
                  <a:t>Find a solution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/>
              </a:p>
              <a:p>
                <a:r>
                  <a:rPr lang="en-US"/>
                  <a:t>NP</a:t>
                </a:r>
              </a:p>
              <a:p>
                <a:pPr lvl="1"/>
                <a:r>
                  <a:rPr lang="en-US"/>
                  <a:t>Non-Deterministic Polynomial Time</a:t>
                </a:r>
              </a:p>
              <a:p>
                <a:pPr lvl="1"/>
                <a:r>
                  <a:rPr lang="en-US"/>
                  <a:t>NP is the set of problems </a:t>
                </a:r>
                <a:r>
                  <a:rPr lang="en-US" b="1" i="1"/>
                  <a:t>verifiable</a:t>
                </a:r>
                <a:r>
                  <a:rPr lang="en-US"/>
                  <a:t> in polynomial time</a:t>
                </a:r>
              </a:p>
              <a:p>
                <a:pPr lvl="2"/>
                <a:r>
                  <a:rPr lang="en-US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/>
              </a:p>
              <a:p>
                <a:r>
                  <a:rPr lang="en-US"/>
                  <a:t>Open Problem: Does P=NP?</a:t>
                </a:r>
              </a:p>
              <a:p>
                <a:pPr lvl="1"/>
                <a:r>
                  <a:rPr lang="en-US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8128000" cy="4525963"/>
              </a:xfrm>
              <a:blipFill>
                <a:blip r:embed="rId2"/>
                <a:stretch>
                  <a:fillRect l="-1500" t="-135" r="-750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050367" y="2670367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72255" y="301835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943" y="2042783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NP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6F39C-0C84-4D2E-9F44-03A48C047FCF}"/>
              </a:ext>
            </a:extLst>
          </p:cNvPr>
          <p:cNvSpPr/>
          <p:nvPr/>
        </p:nvSpPr>
        <p:spPr>
          <a:xfrm>
            <a:off x="9677400" y="4860472"/>
            <a:ext cx="1929228" cy="18246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69649C-5FE7-7E04-E91E-28ADBF0D1162}"/>
              </a:ext>
            </a:extLst>
          </p:cNvPr>
          <p:cNvSpPr txBox="1"/>
          <p:nvPr/>
        </p:nvSpPr>
        <p:spPr>
          <a:xfrm>
            <a:off x="10131132" y="5471024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P = NP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DECA5-CFFE-95A2-CEA2-02AA3C7CE75A}"/>
              </a:ext>
            </a:extLst>
          </p:cNvPr>
          <p:cNvSpPr txBox="1"/>
          <p:nvPr/>
        </p:nvSpPr>
        <p:spPr>
          <a:xfrm>
            <a:off x="10269091" y="4100131"/>
            <a:ext cx="781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-or-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6701-812D-ED88-4AEB-EA8A64A3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NP-Complete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C7F6-BCFB-36FF-4E72-866F1321B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4830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Computer scientists have identified a group of problems we call</a:t>
                </a:r>
                <a:br>
                  <a:rPr lang="en-US"/>
                </a:br>
                <a:r>
                  <a:rPr lang="en-US" b="1"/>
                  <a:t>NP-Complete</a:t>
                </a:r>
              </a:p>
              <a:p>
                <a:r>
                  <a:rPr lang="en-US"/>
                  <a:t>A problem A </a:t>
                </a:r>
                <a:r>
                  <a:rPr lang="en-US" altLang="en-US" sz="3200">
                    <a:ea typeface="ＭＳ Ｐゴシック" panose="020B0600070205080204" pitchFamily="34" charset="-128"/>
                    <a:sym typeface="Symbol" pitchFamily="2" charset="2"/>
                  </a:rPr>
                  <a:t> NP-Complete if:</a:t>
                </a:r>
                <a:endParaRPr lang="en-US"/>
              </a:p>
              <a:p>
                <a:pPr lvl="1"/>
                <a:r>
                  <a:rPr lang="en-US"/>
                  <a:t>A </a:t>
                </a:r>
                <a:r>
                  <a:rPr lang="en-US" altLang="en-US" sz="2800">
                    <a:ea typeface="ＭＳ Ｐゴシック" panose="020B0600070205080204" pitchFamily="34" charset="-128"/>
                    <a:sym typeface="Symbol" pitchFamily="2" charset="2"/>
                  </a:rPr>
                  <a:t> </a:t>
                </a:r>
                <a:r>
                  <a:rPr lang="en-US"/>
                  <a:t>NP (a solution can be verified in polynomial time)</a:t>
                </a:r>
              </a:p>
              <a:p>
                <a:pPr lvl="1"/>
                <a:r>
                  <a:rPr lang="en-US"/>
                  <a:t>Any other problem in NP can be reduced to A in polynomial time, i.e.</a:t>
                </a:r>
                <a:br>
                  <a:rPr lang="en-US"/>
                </a:br>
                <a:r>
                  <a:rPr lang="en-US"/>
                  <a:t>for any B</a:t>
                </a:r>
                <a:r>
                  <a:rPr lang="en-US" altLang="en-US" sz="2800">
                    <a:ea typeface="ＭＳ Ｐゴシック" panose="020B0600070205080204" pitchFamily="34" charset="-128"/>
                    <a:sym typeface="Symbol" pitchFamily="2" charset="2"/>
                  </a:rPr>
                  <a:t>  </a:t>
                </a:r>
                <a:r>
                  <a:rPr lang="en-US"/>
                  <a:t>NP, B </a:t>
                </a:r>
                <a:r>
                  <a:rPr lang="en-US" altLang="en-US" sz="2800">
                    <a:ea typeface="ＭＳ Ｐゴシック" panose="020B0600070205080204" pitchFamily="34" charset="-128"/>
                    <a:sym typeface="Symbol" pitchFamily="2" charset="2"/>
                  </a:rPr>
                  <a:t></a:t>
                </a:r>
                <a:r>
                  <a:rPr lang="en-US" altLang="en-US" sz="2800" baseline="-25000">
                    <a:ea typeface="ＭＳ Ｐゴシック" panose="020B0600070205080204" pitchFamily="34" charset="-128"/>
                    <a:sym typeface="Symbol" pitchFamily="2" charset="2"/>
                  </a:rPr>
                  <a:t>p</a:t>
                </a:r>
                <a:r>
                  <a:rPr lang="en-US" altLang="en-US" sz="2800">
                    <a:ea typeface="ＭＳ Ｐゴシック" panose="020B0600070205080204" pitchFamily="34" charset="-128"/>
                    <a:sym typeface="Symbol" pitchFamily="2" charset="2"/>
                  </a:rPr>
                  <a:t> A</a:t>
                </a:r>
              </a:p>
              <a:p>
                <a:r>
                  <a:rPr lang="en-US">
                    <a:ea typeface="ＭＳ Ｐゴシック" panose="020B0600070205080204" pitchFamily="34" charset="-128"/>
                    <a:sym typeface="Symbol" pitchFamily="2" charset="2"/>
                  </a:rPr>
                  <a:t>Some consequences</a:t>
                </a:r>
              </a:p>
              <a:p>
                <a:pPr lvl="1"/>
                <a:r>
                  <a:rPr lang="en-US">
                    <a:ea typeface="ＭＳ Ｐゴシック" panose="020B0600070205080204" pitchFamily="34" charset="-128"/>
                    <a:sym typeface="Symbol" pitchFamily="2" charset="2"/>
                  </a:rPr>
                  <a:t>There must be a reduction between any two NP-Complete problems</a:t>
                </a:r>
              </a:p>
              <a:p>
                <a:pPr lvl="1"/>
                <a:r>
                  <a:rPr lang="en-US">
                    <a:ea typeface="ＭＳ Ｐゴシック" panose="020B0600070205080204" pitchFamily="34" charset="-128"/>
                    <a:sym typeface="Symbol" pitchFamily="2" charset="2"/>
                  </a:rPr>
                  <a:t>If one NP-Complete problem has a polynomial solution, all problems in NP-Complete and NP are polynomial, and thus P = NP</a:t>
                </a:r>
              </a:p>
              <a:p>
                <a:pPr lvl="1"/>
                <a:r>
                  <a:rPr lang="en-US">
                    <a:ea typeface="ＭＳ Ｐゴシック" panose="020B0600070205080204" pitchFamily="34" charset="-128"/>
                    <a:sym typeface="Symbol" pitchFamily="2" charset="2"/>
                  </a:rPr>
                  <a:t>If one NP-Complete problem has an exponential lower bound, they all do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2" charset="2"/>
                      </a:rPr>
                      <m:t>𝑁𝑃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C7F6-BCFB-36FF-4E72-866F1321B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4830763"/>
              </a:xfrm>
              <a:blipFill>
                <a:blip r:embed="rId2"/>
                <a:stretch>
                  <a:fillRect l="-1111" t="-1768" r="-833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43C59-5EDB-19B0-5E86-C62437A3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E366-ADA5-548A-67D5-9A000732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Take-Aways for CS 3100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A61B5-1709-0132-E3F4-C0DB0356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What an NP-Complete Problem is</a:t>
            </a:r>
          </a:p>
          <a:p>
            <a:pPr lvl="1"/>
            <a:r>
              <a:rPr lang="en-US"/>
              <a:t>Informally: a group of problems that are “equivalent” in that they’re either all polynomial or all exponential, and we don’t know which</a:t>
            </a:r>
          </a:p>
          <a:p>
            <a:r>
              <a:rPr lang="en-US"/>
              <a:t>The big open question in CS:  Does P=NP?</a:t>
            </a:r>
          </a:p>
          <a:p>
            <a:pPr lvl="1"/>
            <a:r>
              <a:rPr lang="en-US"/>
              <a:t>Given a problem, if we can verify a solution is polynomial time, does this mean we can always solve it directly in polynomial time?</a:t>
            </a:r>
          </a:p>
          <a:p>
            <a:r>
              <a:rPr lang="en-US"/>
              <a:t>Some problems we’ve studied are NP-Complete problems</a:t>
            </a:r>
          </a:p>
          <a:p>
            <a:pPr lvl="1"/>
            <a:r>
              <a:rPr lang="en-US"/>
              <a:t>Max Independent Set, Min Vertex Cover, dynamic programming problems that are pseudo-polynomial</a:t>
            </a:r>
          </a:p>
          <a:p>
            <a:pPr marL="0" indent="0" algn="ctr">
              <a:buNone/>
            </a:pPr>
            <a:endParaRPr lang="en-US" i="1"/>
          </a:p>
          <a:p>
            <a:pPr marL="0" indent="0" algn="ctr">
              <a:buNone/>
            </a:pPr>
            <a:r>
              <a:rPr lang="en-US" i="1"/>
              <a:t>More about this topic in CS3120!</a:t>
            </a:r>
            <a:br>
              <a:rPr lang="en-US" i="1"/>
            </a:br>
            <a:r>
              <a:rPr lang="en-US">
                <a:hlinkClick r:id="rId2"/>
              </a:rPr>
              <a:t>https://en.wikipedia.org/wiki/NP-completeness</a:t>
            </a: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A32B5-B4FD-E209-44AA-0E5157CA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0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" t="-5466" r="-6187" b="-750"/>
          <a:stretch/>
        </p:blipFill>
        <p:spPr bwMode="auto">
          <a:xfrm>
            <a:off x="3086454" y="4186444"/>
            <a:ext cx="581579" cy="7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6" y="4577958"/>
            <a:ext cx="797278" cy="7221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926051" y="1413405"/>
            <a:ext cx="507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Draw Edges between people who don’t get along</a:t>
            </a:r>
          </a:p>
          <a:p>
            <a:r>
              <a:rPr lang="en-US"/>
              <a:t>Find the maximum number of people who get along</a:t>
            </a:r>
          </a:p>
        </p:txBody>
      </p:sp>
      <p:sp>
        <p:nvSpPr>
          <p:cNvPr id="3" name="AutoShape 2" descr="Boris Johnso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4" descr="Uncharted Brexit waters: UK's Boris Johnson faces 2020 tests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9" r="20761"/>
          <a:stretch/>
        </p:blipFill>
        <p:spPr bwMode="auto">
          <a:xfrm>
            <a:off x="3190137" y="1478016"/>
            <a:ext cx="583321" cy="73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7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Maximum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Independent set: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 is an independent set if no two nodes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/>
                  <a:t> share an edge</a:t>
                </a:r>
              </a:p>
              <a:p>
                <a:r>
                  <a:rPr lang="en-US"/>
                  <a:t>Maximum Independent Set Problem: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find the maximum independent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Prince Har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06" y="2690352"/>
            <a:ext cx="5851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ghan mark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3885433" y="3361691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rince Char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911" y="3891454"/>
            <a:ext cx="645104" cy="74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8" t="-5466" r="-6187" b="-750"/>
          <a:stretch/>
        </p:blipFill>
        <p:spPr bwMode="auto">
          <a:xfrm>
            <a:off x="3086454" y="4186444"/>
            <a:ext cx="581579" cy="78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rince georg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3" r="33853" b="32798"/>
          <a:stretch/>
        </p:blipFill>
        <p:spPr bwMode="auto">
          <a:xfrm>
            <a:off x="1831975" y="1455090"/>
            <a:ext cx="614470" cy="68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Image result for justin trudeau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1" r="18091" b="33959"/>
          <a:stretch/>
        </p:blipFill>
        <p:spPr bwMode="auto">
          <a:xfrm>
            <a:off x="8003444" y="5781280"/>
            <a:ext cx="548808" cy="84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Elton Joh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2" t="4042" r="23983" b="31143"/>
          <a:stretch/>
        </p:blipFill>
        <p:spPr bwMode="auto">
          <a:xfrm>
            <a:off x="7170034" y="4639834"/>
            <a:ext cx="582207" cy="9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Image result for theresa may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42012" b="42122"/>
          <a:stretch/>
        </p:blipFill>
        <p:spPr bwMode="auto">
          <a:xfrm>
            <a:off x="2012512" y="5300103"/>
            <a:ext cx="553327" cy="82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6" name="Picture 32" descr="https://www.cs.virginia.edu/~asb/images/me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8" t="8287" r="14462" b="3562"/>
          <a:stretch/>
        </p:blipFill>
        <p:spPr bwMode="auto">
          <a:xfrm>
            <a:off x="5930439" y="3679430"/>
            <a:ext cx="687004" cy="9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angela merkel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0" r="30251" b="40439"/>
          <a:stretch/>
        </p:blipFill>
        <p:spPr bwMode="auto">
          <a:xfrm>
            <a:off x="4802831" y="4752366"/>
            <a:ext cx="695829" cy="96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Image result for paul mccartney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9" r="14441" b="27809"/>
          <a:stretch/>
        </p:blipFill>
        <p:spPr bwMode="auto">
          <a:xfrm>
            <a:off x="7688421" y="2589729"/>
            <a:ext cx="778308" cy="8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036" idx="3"/>
          </p:cNvCxnSpPr>
          <p:nvPr/>
        </p:nvCxnSpPr>
        <p:spPr>
          <a:xfrm>
            <a:off x="2446445" y="1797566"/>
            <a:ext cx="743692" cy="460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8" idx="3"/>
            <a:endCxn id="1056" idx="1"/>
          </p:cNvCxnSpPr>
          <p:nvPr/>
        </p:nvCxnSpPr>
        <p:spPr>
          <a:xfrm>
            <a:off x="4616953" y="3727451"/>
            <a:ext cx="1313486" cy="4137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  <a:endCxn id="1060" idx="1"/>
          </p:cNvCxnSpPr>
          <p:nvPr/>
        </p:nvCxnSpPr>
        <p:spPr>
          <a:xfrm flipV="1">
            <a:off x="2989647" y="3034948"/>
            <a:ext cx="4698775" cy="211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30" idx="1"/>
            <a:endCxn id="1060" idx="2"/>
          </p:cNvCxnSpPr>
          <p:nvPr/>
        </p:nvCxnSpPr>
        <p:spPr>
          <a:xfrm flipH="1" flipV="1">
            <a:off x="8077575" y="3480168"/>
            <a:ext cx="896336" cy="7854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30" idx="1"/>
            <a:endCxn id="1056" idx="3"/>
          </p:cNvCxnSpPr>
          <p:nvPr/>
        </p:nvCxnSpPr>
        <p:spPr>
          <a:xfrm flipH="1" flipV="1">
            <a:off x="6617443" y="4141234"/>
            <a:ext cx="2356468" cy="1244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30" idx="1"/>
            <a:endCxn id="1044" idx="3"/>
          </p:cNvCxnSpPr>
          <p:nvPr/>
        </p:nvCxnSpPr>
        <p:spPr>
          <a:xfrm flipH="1">
            <a:off x="7752241" y="4265645"/>
            <a:ext cx="1221671" cy="82535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30" idx="1"/>
            <a:endCxn id="1042" idx="0"/>
          </p:cNvCxnSpPr>
          <p:nvPr/>
        </p:nvCxnSpPr>
        <p:spPr>
          <a:xfrm flipH="1">
            <a:off x="8277849" y="4265644"/>
            <a:ext cx="696063" cy="151563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42" idx="1"/>
            <a:endCxn id="1052" idx="3"/>
          </p:cNvCxnSpPr>
          <p:nvPr/>
        </p:nvCxnSpPr>
        <p:spPr>
          <a:xfrm flipH="1" flipV="1">
            <a:off x="2565838" y="5714723"/>
            <a:ext cx="5437606" cy="49128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044" idx="1"/>
            <a:endCxn id="1058" idx="3"/>
          </p:cNvCxnSpPr>
          <p:nvPr/>
        </p:nvCxnSpPr>
        <p:spPr>
          <a:xfrm flipH="1">
            <a:off x="5498659" y="5091000"/>
            <a:ext cx="1671374" cy="1425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32" idx="1"/>
            <a:endCxn id="1052" idx="0"/>
          </p:cNvCxnSpPr>
          <p:nvPr/>
        </p:nvCxnSpPr>
        <p:spPr>
          <a:xfrm flipH="1">
            <a:off x="2289176" y="4577958"/>
            <a:ext cx="797278" cy="7221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 descr="Boris Johnso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4" descr="Uncharted Brexit waters: UK's Boris Johnson faces 2020 tests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9" r="20761"/>
          <a:stretch/>
        </p:blipFill>
        <p:spPr bwMode="auto">
          <a:xfrm>
            <a:off x="3190137" y="1478016"/>
            <a:ext cx="583321" cy="73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E111CEF-8FD1-A716-182C-3C3FDA27C046}"/>
              </a:ext>
            </a:extLst>
          </p:cNvPr>
          <p:cNvSpPr/>
          <p:nvPr/>
        </p:nvSpPr>
        <p:spPr>
          <a:xfrm>
            <a:off x="1630276" y="1299638"/>
            <a:ext cx="1066800" cy="995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0E4A29-8E92-DF13-521E-FBD1CEAFC9E5}"/>
              </a:ext>
            </a:extLst>
          </p:cNvPr>
          <p:cNvSpPr/>
          <p:nvPr/>
        </p:nvSpPr>
        <p:spPr>
          <a:xfrm>
            <a:off x="1930334" y="2389557"/>
            <a:ext cx="1271007" cy="133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C056FF-21C4-96D8-781F-17B3988C93C1}"/>
              </a:ext>
            </a:extLst>
          </p:cNvPr>
          <p:cNvSpPr/>
          <p:nvPr/>
        </p:nvSpPr>
        <p:spPr>
          <a:xfrm>
            <a:off x="3779521" y="3056112"/>
            <a:ext cx="1271007" cy="133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9BE5FB-0147-CD5F-52C9-5B7AEE8778E9}"/>
              </a:ext>
            </a:extLst>
          </p:cNvPr>
          <p:cNvSpPr/>
          <p:nvPr/>
        </p:nvSpPr>
        <p:spPr>
          <a:xfrm>
            <a:off x="4495800" y="4605706"/>
            <a:ext cx="1271007" cy="133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A5FF91-70C8-F63F-3FAE-FAECDDB60715}"/>
              </a:ext>
            </a:extLst>
          </p:cNvPr>
          <p:cNvSpPr/>
          <p:nvPr/>
        </p:nvSpPr>
        <p:spPr>
          <a:xfrm>
            <a:off x="8660959" y="3575103"/>
            <a:ext cx="1271007" cy="133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429F7A-64FD-ED83-846D-CA228E6013D4}"/>
              </a:ext>
            </a:extLst>
          </p:cNvPr>
          <p:cNvSpPr/>
          <p:nvPr/>
        </p:nvSpPr>
        <p:spPr>
          <a:xfrm>
            <a:off x="2806745" y="3936759"/>
            <a:ext cx="1271007" cy="13378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626AC-722E-EC1D-4C5D-D1E10CD91215}"/>
              </a:ext>
            </a:extLst>
          </p:cNvPr>
          <p:cNvSpPr txBox="1"/>
          <p:nvPr/>
        </p:nvSpPr>
        <p:spPr>
          <a:xfrm>
            <a:off x="5339034" y="1476112"/>
            <a:ext cx="331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Independent set of size 6</a:t>
            </a:r>
          </a:p>
        </p:txBody>
      </p:sp>
    </p:spTree>
    <p:extLst>
      <p:ext uri="{BB962C8B-B14F-4D97-AF65-F5344CB8AC3E}">
        <p14:creationId xmlns:p14="http://schemas.microsoft.com/office/powerpoint/2010/main" val="13434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5179497" y="4800601"/>
            <a:ext cx="1060704" cy="914400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4290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10400" y="3048000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2648" y="1345324"/>
            <a:ext cx="914400" cy="91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8" idx="1"/>
            <a:endCxn id="11" idx="2"/>
          </p:cNvCxnSpPr>
          <p:nvPr/>
        </p:nvCxnSpPr>
        <p:spPr>
          <a:xfrm flipV="1">
            <a:off x="6240202" y="3962401"/>
            <a:ext cx="1227399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886201" y="3962401"/>
            <a:ext cx="1293297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2" idx="1"/>
            <a:endCxn id="10" idx="0"/>
          </p:cNvCxnSpPr>
          <p:nvPr/>
        </p:nvCxnSpPr>
        <p:spPr>
          <a:xfrm flipH="1">
            <a:off x="3886200" y="1802524"/>
            <a:ext cx="1366448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0"/>
            <a:endCxn id="12" idx="3"/>
          </p:cNvCxnSpPr>
          <p:nvPr/>
        </p:nvCxnSpPr>
        <p:spPr>
          <a:xfrm flipH="1" flipV="1">
            <a:off x="6167048" y="1802524"/>
            <a:ext cx="1300552" cy="12454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2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Baseball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7239000" y="129217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Need to place defenders on bases such that every edge is defended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30814" y="2075957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What’s the fewest number of defenders needed?</a:t>
            </a:r>
          </a:p>
        </p:txBody>
      </p:sp>
    </p:spTree>
    <p:extLst>
      <p:ext uri="{BB962C8B-B14F-4D97-AF65-F5344CB8AC3E}">
        <p14:creationId xmlns:p14="http://schemas.microsoft.com/office/powerpoint/2010/main" val="257706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  <a:p>
                <a:r>
                  <a:rPr lang="en-US"/>
                  <a:t>Minimum Vertex Cover: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cxnSp>
        <p:nvCxnSpPr>
          <p:cNvPr id="14" name="Straight Connector 13"/>
          <p:cNvCxnSpPr>
            <a:stCxn id="8" idx="1"/>
            <a:endCxn id="23" idx="2"/>
          </p:cNvCxnSpPr>
          <p:nvPr/>
        </p:nvCxnSpPr>
        <p:spPr>
          <a:xfrm flipV="1">
            <a:off x="4711377" y="5562601"/>
            <a:ext cx="1570890" cy="490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2"/>
            <a:endCxn id="8" idx="3"/>
          </p:cNvCxnSpPr>
          <p:nvPr/>
        </p:nvCxnSpPr>
        <p:spPr>
          <a:xfrm>
            <a:off x="3578088" y="5181601"/>
            <a:ext cx="602937" cy="87104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3" idx="1"/>
            <a:endCxn id="10" idx="3"/>
          </p:cNvCxnSpPr>
          <p:nvPr/>
        </p:nvCxnSpPr>
        <p:spPr>
          <a:xfrm flipH="1" flipV="1">
            <a:off x="3806687" y="4953000"/>
            <a:ext cx="2246980" cy="381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8" idx="2"/>
            <a:endCxn id="10" idx="0"/>
          </p:cNvCxnSpPr>
          <p:nvPr/>
        </p:nvCxnSpPr>
        <p:spPr>
          <a:xfrm>
            <a:off x="2409825" y="3032236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3"/>
            <a:endCxn id="29" idx="1"/>
          </p:cNvCxnSpPr>
          <p:nvPr/>
        </p:nvCxnSpPr>
        <p:spPr>
          <a:xfrm flipV="1">
            <a:off x="2638425" y="2447105"/>
            <a:ext cx="1734926" cy="3565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26" idx="1"/>
          </p:cNvCxnSpPr>
          <p:nvPr/>
        </p:nvCxnSpPr>
        <p:spPr>
          <a:xfrm>
            <a:off x="4830552" y="2447105"/>
            <a:ext cx="2408449" cy="5867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2"/>
            <a:endCxn id="27" idx="0"/>
          </p:cNvCxnSpPr>
          <p:nvPr/>
        </p:nvCxnSpPr>
        <p:spPr>
          <a:xfrm flipH="1">
            <a:off x="4137081" y="2675705"/>
            <a:ext cx="464871" cy="78679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7" idx="3"/>
            <a:endCxn id="30" idx="1"/>
          </p:cNvCxnSpPr>
          <p:nvPr/>
        </p:nvCxnSpPr>
        <p:spPr>
          <a:xfrm>
            <a:off x="4365681" y="3691099"/>
            <a:ext cx="959855" cy="41975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2"/>
            <a:endCxn id="30" idx="0"/>
          </p:cNvCxnSpPr>
          <p:nvPr/>
        </p:nvCxnSpPr>
        <p:spPr>
          <a:xfrm flipH="1">
            <a:off x="5554136" y="3262477"/>
            <a:ext cx="1913465" cy="6197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9" idx="3"/>
            <a:endCxn id="63" idx="1"/>
          </p:cNvCxnSpPr>
          <p:nvPr/>
        </p:nvCxnSpPr>
        <p:spPr>
          <a:xfrm flipV="1">
            <a:off x="4830552" y="1709900"/>
            <a:ext cx="909851" cy="73720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26" idx="0"/>
            <a:endCxn id="63" idx="3"/>
          </p:cNvCxnSpPr>
          <p:nvPr/>
        </p:nvCxnSpPr>
        <p:spPr>
          <a:xfrm flipH="1" flipV="1">
            <a:off x="6197602" y="1709901"/>
            <a:ext cx="1269998" cy="10953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3" idx="0"/>
            <a:endCxn id="30" idx="2"/>
          </p:cNvCxnSpPr>
          <p:nvPr/>
        </p:nvCxnSpPr>
        <p:spPr>
          <a:xfrm flipH="1" flipV="1">
            <a:off x="5554135" y="4339458"/>
            <a:ext cx="728132" cy="765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23" idx="0"/>
            <a:endCxn id="26" idx="2"/>
          </p:cNvCxnSpPr>
          <p:nvPr/>
        </p:nvCxnSpPr>
        <p:spPr>
          <a:xfrm flipV="1">
            <a:off x="6282268" y="3262478"/>
            <a:ext cx="1185333" cy="184292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 rot="10800000">
            <a:off x="4181025" y="5938348"/>
            <a:ext cx="530353" cy="457201"/>
            <a:chOff x="2133600" y="4191000"/>
            <a:chExt cx="1060704" cy="914400"/>
          </a:xfrm>
        </p:grpSpPr>
        <p:sp>
          <p:nvSpPr>
            <p:cNvPr id="7" name="Isosceles Triangle 6"/>
            <p:cNvSpPr/>
            <p:nvPr/>
          </p:nvSpPr>
          <p:spPr>
            <a:xfrm>
              <a:off x="2133600" y="4191000"/>
              <a:ext cx="1060704" cy="457200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33600" y="4648200"/>
              <a:ext cx="1060704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349487" y="4724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053667" y="51054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9000" y="2805277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08480" y="3462499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81225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73351" y="2218504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25535" y="3882257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40402" y="1481300"/>
            <a:ext cx="457200" cy="45720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239000" y="129217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Vertex cover of size 5</a:t>
            </a:r>
          </a:p>
        </p:txBody>
      </p:sp>
    </p:spTree>
    <p:extLst>
      <p:ext uri="{BB962C8B-B14F-4D97-AF65-F5344CB8AC3E}">
        <p14:creationId xmlns:p14="http://schemas.microsoft.com/office/powerpoint/2010/main" val="3147721120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EE7D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CS4102-S22c</vt:lpstr>
      <vt:lpstr>PowerPoint Presentation</vt:lpstr>
      <vt:lpstr>Two Ways to use Reductions</vt:lpstr>
      <vt:lpstr>Party Problem</vt:lpstr>
      <vt:lpstr>Maximum Independent Set</vt:lpstr>
      <vt:lpstr>Example</vt:lpstr>
      <vt:lpstr>Generalized Baseball</vt:lpstr>
      <vt:lpstr>Generalized Baseball</vt:lpstr>
      <vt:lpstr>Minimum Vertex Cover</vt:lpstr>
      <vt:lpstr>Example</vt:lpstr>
      <vt:lpstr>MaxIndSet≤_VMinVertCov</vt:lpstr>
      <vt:lpstr>We need to build this Reduction</vt:lpstr>
      <vt:lpstr>Reduction Idea</vt:lpstr>
      <vt:lpstr>Reduction Idea</vt:lpstr>
      <vt:lpstr>MaxVertCov V-Time Reducible to MinIndSet</vt:lpstr>
      <vt:lpstr>Proof: ⇒</vt:lpstr>
      <vt:lpstr>Proof: ⇐</vt:lpstr>
      <vt:lpstr>MaxIndSet V-Time Reducible to MinVertCov</vt:lpstr>
      <vt:lpstr>MinVertCov V-Time Reducible to MaxIndSet </vt:lpstr>
      <vt:lpstr>Corollary</vt:lpstr>
      <vt:lpstr>Corollary</vt:lpstr>
      <vt:lpstr>Conclusion</vt:lpstr>
      <vt:lpstr>NP Complete Problems: A Short Overview</vt:lpstr>
      <vt:lpstr>Problems and Exponential Solutions</vt:lpstr>
      <vt:lpstr>Exponential? It’s an Open Question</vt:lpstr>
      <vt:lpstr>Before we go further on this topic….</vt:lpstr>
      <vt:lpstr>Classes of Problems: P vs NP</vt:lpstr>
      <vt:lpstr>NP-Complete Problems</vt:lpstr>
      <vt:lpstr>Take-Aways for CS 3100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revision>2</cp:revision>
  <dcterms:created xsi:type="dcterms:W3CDTF">2017-08-21T20:54:06Z</dcterms:created>
  <dcterms:modified xsi:type="dcterms:W3CDTF">2024-04-18T13:12:29Z</dcterms:modified>
</cp:coreProperties>
</file>