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645" r:id="rId2"/>
    <p:sldId id="1100" r:id="rId3"/>
    <p:sldId id="770" r:id="rId4"/>
    <p:sldId id="751" r:id="rId5"/>
    <p:sldId id="773" r:id="rId6"/>
    <p:sldId id="1101" r:id="rId7"/>
    <p:sldId id="782" r:id="rId8"/>
    <p:sldId id="783" r:id="rId9"/>
    <p:sldId id="784" r:id="rId10"/>
    <p:sldId id="785" r:id="rId11"/>
    <p:sldId id="786" r:id="rId12"/>
    <p:sldId id="789" r:id="rId13"/>
    <p:sldId id="1098" r:id="rId14"/>
    <p:sldId id="792" r:id="rId15"/>
    <p:sldId id="799" r:id="rId16"/>
    <p:sldId id="794" r:id="rId17"/>
    <p:sldId id="1102" r:id="rId18"/>
    <p:sldId id="1103" r:id="rId19"/>
    <p:sldId id="842" r:id="rId20"/>
    <p:sldId id="262" r:id="rId21"/>
    <p:sldId id="850" r:id="rId22"/>
    <p:sldId id="268" r:id="rId23"/>
    <p:sldId id="342" r:id="rId24"/>
    <p:sldId id="846" r:id="rId25"/>
    <p:sldId id="315" r:id="rId26"/>
    <p:sldId id="851" r:id="rId27"/>
    <p:sldId id="312" r:id="rId28"/>
    <p:sldId id="313" r:id="rId29"/>
    <p:sldId id="852" r:id="rId30"/>
    <p:sldId id="1105" r:id="rId31"/>
    <p:sldId id="276" r:id="rId32"/>
    <p:sldId id="34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7FF"/>
    <a:srgbClr val="FF33CC"/>
    <a:srgbClr val="00B0F0"/>
    <a:srgbClr val="FFFF00"/>
    <a:srgbClr val="00CCFF"/>
    <a:srgbClr val="33CC33"/>
    <a:srgbClr val="996600"/>
    <a:srgbClr val="CC6600"/>
    <a:srgbClr val="0099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46"/>
    <p:restoredTop sz="92901" autoAdjust="0"/>
  </p:normalViewPr>
  <p:slideViewPr>
    <p:cSldViewPr>
      <p:cViewPr varScale="1">
        <p:scale>
          <a:sx n="130" d="100"/>
          <a:sy n="130" d="100"/>
        </p:scale>
        <p:origin x="216" y="2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9/15/22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6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E913D-325D-4B30-8E23-50203DB58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06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60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58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08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980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544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419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5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2724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31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88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5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4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41533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48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66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711.png"/><Relationship Id="rId7" Type="http://schemas.openxmlformats.org/officeDocument/2006/relationships/image" Target="../media/image92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1.png"/><Relationship Id="rId11" Type="http://schemas.openxmlformats.org/officeDocument/2006/relationships/image" Target="../media/image110.png"/><Relationship Id="rId5" Type="http://schemas.openxmlformats.org/officeDocument/2006/relationships/image" Target="../media/image900.png"/><Relationship Id="rId10" Type="http://schemas.openxmlformats.org/officeDocument/2006/relationships/image" Target="../media/image109.png"/><Relationship Id="rId4" Type="http://schemas.openxmlformats.org/officeDocument/2006/relationships/image" Target="../media/image771.png"/><Relationship Id="rId9" Type="http://schemas.openxmlformats.org/officeDocument/2006/relationships/image" Target="../media/image9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24.xml"/><Relationship Id="rId13" Type="http://schemas.openxmlformats.org/officeDocument/2006/relationships/tags" Target="../tags/tag29.xml"/><Relationship Id="rId3" Type="http://schemas.openxmlformats.org/officeDocument/2006/relationships/tags" Target="../tags/tag19.xml"/><Relationship Id="rId7" Type="http://schemas.openxmlformats.org/officeDocument/2006/relationships/tags" Target="../tags/tag23.xml"/><Relationship Id="rId12" Type="http://schemas.openxmlformats.org/officeDocument/2006/relationships/tags" Target="../tags/tag28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6" Type="http://schemas.openxmlformats.org/officeDocument/2006/relationships/tags" Target="../tags/tag32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tags" Target="../tags/tag27.xml"/><Relationship Id="rId5" Type="http://schemas.openxmlformats.org/officeDocument/2006/relationships/tags" Target="../tags/tag21.xml"/><Relationship Id="rId15" Type="http://schemas.openxmlformats.org/officeDocument/2006/relationships/tags" Target="../tags/tag31.xml"/><Relationship Id="rId10" Type="http://schemas.openxmlformats.org/officeDocument/2006/relationships/tags" Target="../tags/tag26.xml"/><Relationship Id="rId4" Type="http://schemas.openxmlformats.org/officeDocument/2006/relationships/tags" Target="../tags/tag20.xml"/><Relationship Id="rId9" Type="http://schemas.openxmlformats.org/officeDocument/2006/relationships/tags" Target="../tags/tag25.xml"/><Relationship Id="rId14" Type="http://schemas.openxmlformats.org/officeDocument/2006/relationships/tags" Target="../tags/tag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4.xml"/><Relationship Id="rId1" Type="http://schemas.openxmlformats.org/officeDocument/2006/relationships/tags" Target="../tags/tag3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B6CE7-81B2-8049-9E87-758163BB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90600"/>
            <a:ext cx="10363200" cy="1470025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3175">
                  <a:solidFill>
                    <a:schemeClr val="bg1"/>
                  </a:solidFill>
                </a:ln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</a:rPr>
              <a:t>CS 3100 DSA2</a:t>
            </a:r>
            <a:br>
              <a:rPr lang="en-US" sz="8000" dirty="0"/>
            </a:b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Mark Floryan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D58644-965A-D547-8284-0CF0702A7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3187700"/>
            <a:ext cx="8534400" cy="2667000"/>
          </a:xfrm>
        </p:spPr>
        <p:txBody>
          <a:bodyPr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Topics: NP, NP-Hard, NP Complete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Readings:  CLRS Chapter 34 (be selective)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82174-F7C5-3845-B17B-CDFA1796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3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10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3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&quot;No&quot; Symbol 32"/>
          <p:cNvSpPr/>
          <p:nvPr/>
        </p:nvSpPr>
        <p:spPr>
          <a:xfrm>
            <a:off x="5638801" y="1349446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5346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773199"/>
            <a:ext cx="3215508" cy="4843619"/>
          </a:xfrm>
          <a:prstGeom prst="rect">
            <a:avLst/>
          </a:prstGeom>
          <a:solidFill>
            <a:srgbClr val="FFA7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Reduction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Solver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700" y="1403866"/>
                <a:ext cx="2162580" cy="369332"/>
              </a:xfrm>
              <a:prstGeom prst="rect">
                <a:avLst/>
              </a:prstGeom>
              <a:blipFill>
                <a:blip r:embed="rId2"/>
                <a:stretch>
                  <a:fillRect t="-6667" r="-1163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177" y="1371600"/>
                <a:ext cx="2310697" cy="369332"/>
              </a:xfrm>
              <a:prstGeom prst="rect">
                <a:avLst/>
              </a:prstGeom>
              <a:blipFill>
                <a:blip r:embed="rId3"/>
                <a:stretch>
                  <a:fillRect t="-6897" r="-1093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9" y="4873374"/>
                <a:ext cx="1500667" cy="369332"/>
              </a:xfrm>
              <a:prstGeom prst="rect">
                <a:avLst/>
              </a:prstGeom>
              <a:blipFill>
                <a:blip r:embed="rId4"/>
                <a:stretch>
                  <a:fillRect l="-3361" t="-10345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659" y="1806836"/>
                <a:ext cx="625924" cy="1184190"/>
              </a:xfrm>
              <a:prstGeom prst="flowChartMagneticDisk">
                <a:avLst/>
              </a:prstGeom>
              <a:blipFill>
                <a:blip r:embed="rId5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392" y="1892573"/>
                <a:ext cx="625924" cy="1004887"/>
              </a:xfrm>
              <a:prstGeom prst="rect">
                <a:avLst/>
              </a:prstGeom>
              <a:blipFill>
                <a:blip r:embed="rId6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Solution for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8525" y="4727933"/>
                <a:ext cx="1486241" cy="369332"/>
              </a:xfrm>
              <a:prstGeom prst="rect">
                <a:avLst/>
              </a:prstGeom>
              <a:blipFill>
                <a:blip r:embed="rId7"/>
                <a:stretch>
                  <a:fillRect l="-2542" t="-689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627562" y="2137483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725391" y="3466305"/>
            <a:ext cx="1086255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79962" y="4839965"/>
            <a:ext cx="2840038" cy="993815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479573" y="6215041"/>
            <a:ext cx="113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29638" y="1752600"/>
            <a:ext cx="3333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a node, </a:t>
            </a:r>
            <a:r>
              <a:rPr lang="en-US" dirty="0" err="1"/>
              <a:t>etc</a:t>
            </a:r>
            <a:r>
              <a:rPr lang="en-US" dirty="0"/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978" y="2971801"/>
                <a:ext cx="2213022" cy="646331"/>
              </a:xfrm>
              <a:prstGeom prst="rect">
                <a:avLst/>
              </a:prstGeom>
              <a:blipFill>
                <a:blip r:embed="rId8"/>
                <a:stretch>
                  <a:fillRect l="-2286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Relate Solutions of problem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𝑩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to Solutions of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𝑨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837" y="4247821"/>
                <a:ext cx="3333428" cy="646331"/>
              </a:xfrm>
              <a:prstGeom prst="rect">
                <a:avLst/>
              </a:prstGeom>
              <a:blipFill>
                <a:blip r:embed="rId9"/>
                <a:stretch>
                  <a:fillRect l="-1521" t="-1923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𝑌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7741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0" name="Flowchart: Magnetic Disk 279"/>
              <p:cNvSpPr/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solidFill>
                <a:srgbClr val="FF505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𝑋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0" name="Flowchart: Magnetic Disk 27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171" y="5140410"/>
                <a:ext cx="625924" cy="1184190"/>
              </a:xfrm>
              <a:prstGeom prst="flowChartMagneticDisk">
                <a:avLst/>
              </a:prstGeom>
              <a:blipFill>
                <a:blip r:embed="rId11"/>
                <a:stretch>
                  <a:fillRect l="-9434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676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9144000" y="2282633"/>
            <a:ext cx="2292734" cy="229273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of Problems: P vs NP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P</a:t>
                </a:r>
              </a:p>
              <a:p>
                <a:pPr lvl="1"/>
                <a:r>
                  <a:rPr lang="en-US" dirty="0"/>
                  <a:t>Deterministic Polynomial Time</a:t>
                </a:r>
              </a:p>
              <a:p>
                <a:pPr lvl="1"/>
                <a:r>
                  <a:rPr lang="en-US" dirty="0"/>
                  <a:t>P is the set of problems solvable in polynomial time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NP</a:t>
                </a:r>
              </a:p>
              <a:p>
                <a:pPr lvl="1"/>
                <a:r>
                  <a:rPr lang="en-US" dirty="0"/>
                  <a:t>Non-Deterministic Polynomial Time</a:t>
                </a:r>
              </a:p>
              <a:p>
                <a:pPr lvl="1"/>
                <a:r>
                  <a:rPr lang="en-US" dirty="0"/>
                  <a:t>NP is the set of problems </a:t>
                </a:r>
                <a:r>
                  <a:rPr lang="en-US" b="1" i="1" dirty="0"/>
                  <a:t>verifiable</a:t>
                </a:r>
                <a:r>
                  <a:rPr lang="en-US" dirty="0"/>
                  <a:t> in polynomial time</a:t>
                </a:r>
              </a:p>
              <a:p>
                <a:pPr lvl="2"/>
                <a:r>
                  <a:rPr lang="en-US" dirty="0"/>
                  <a:t>Verify a proposed solution (not find one)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some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Open Problem: Does P=NP?</a:t>
                </a:r>
              </a:p>
              <a:p>
                <a:pPr lvl="1"/>
                <a:r>
                  <a:rPr lang="en-US" dirty="0"/>
                  <a:t>Certainly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72" t="-168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12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9695218" y="3273232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117106" y="3621222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1794" y="2725216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3674257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-Independent Set is NP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show: Given a potential solution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, can we </a:t>
                </a:r>
                <a:r>
                  <a:rPr lang="en-US" b="1" dirty="0"/>
                  <a:t>verify</a:t>
                </a:r>
                <a:r>
                  <a:rPr lang="en-US" dirty="0"/>
                  <a:t> it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0" y="1600201"/>
                <a:ext cx="8686800" cy="1231826"/>
              </a:xfrm>
              <a:blipFill>
                <a:blip r:embed="rId3"/>
                <a:stretch>
                  <a:fillRect l="-1752" r="-1606"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/>
              <p:cNvSpPr txBox="1">
                <a:spLocks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How can we verify it?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𝑉</m:t>
                    </m:r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 is an independent set?  Takes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𝑂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106136"/>
                <a:ext cx="8534400" cy="1839675"/>
              </a:xfrm>
              <a:prstGeom prst="rect">
                <a:avLst/>
              </a:prstGeom>
              <a:blipFill>
                <a:blip r:embed="rId4"/>
                <a:stretch>
                  <a:fillRect l="-1783" t="-3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b="1" dirty="0"/>
                  <a:t>Therefore, </a:t>
                </a:r>
                <a:r>
                  <a:rPr lang="en-US" b="1" i="1" dirty="0"/>
                  <a:t>k-</a:t>
                </a:r>
                <a:r>
                  <a:rPr lang="en-US" b="1" i="1" dirty="0" err="1"/>
                  <a:t>IndSet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⊆</m:t>
                    </m:r>
                    <m:r>
                      <a:rPr lang="en-US" b="1" i="1">
                        <a:latin typeface="Cambria Math"/>
                      </a:rPr>
                      <m:t>𝑵𝑷</m:t>
                    </m:r>
                  </m:oMath>
                </a14:m>
                <a:r>
                  <a:rPr lang="en-US" b="1" dirty="0"/>
                  <a:t> 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3B6D8EC-8AEC-5F47-97A5-D2DAD6784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5009906"/>
                <a:ext cx="8534400" cy="1002333"/>
              </a:xfrm>
              <a:prstGeom prst="rect">
                <a:avLst/>
              </a:prstGeom>
              <a:blipFill>
                <a:blip r:embed="rId5"/>
                <a:stretch>
                  <a:fillRect l="-1783" t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59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How can we try to figure out if P=NP?</a:t>
                </a:r>
              </a:p>
              <a:p>
                <a:r>
                  <a:rPr lang="en-US" dirty="0"/>
                  <a:t>Identify problems at least as “hard” as any NP</a:t>
                </a:r>
              </a:p>
              <a:p>
                <a:pPr lvl="1"/>
                <a:r>
                  <a:rPr lang="en-US" dirty="0"/>
                  <a:t>If any of these “hard” problems can be solved in polynomial time, then all NP problems can be solved in polynomial time.</a:t>
                </a:r>
              </a:p>
              <a:p>
                <a:r>
                  <a:rPr lang="en-US" dirty="0"/>
                  <a:t>Definition: NP-Hard: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is NP-Hard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∀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∈</m:t>
                    </m:r>
                    <m:r>
                      <a:rPr lang="en-US" b="0" i="1" smtClean="0">
                        <a:latin typeface="Cambria Math"/>
                      </a:rPr>
                      <m:t>𝑁𝑃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 in polynomial time</a:t>
                </a:r>
              </a:p>
              <a:p>
                <a:pPr lvl="1"/>
                <a:r>
                  <a:rPr lang="en-US" dirty="0"/>
                  <a:t>Remember: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/>
                  <a:t> is not harder than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8088284" cy="4756150"/>
              </a:xfrm>
              <a:blipFill>
                <a:blip r:embed="rId2"/>
                <a:stretch>
                  <a:fillRect l="-1727" t="-8267" r="-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14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995950" y="36590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9470968" y="4649623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892856" y="49976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857544" y="42093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9" name="Oval 8"/>
          <p:cNvSpPr/>
          <p:nvPr/>
        </p:nvSpPr>
        <p:spPr>
          <a:xfrm>
            <a:off x="9296400" y="1395193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550487" y="2251153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74040" y="2715059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</p:spTree>
    <p:extLst>
      <p:ext uri="{BB962C8B-B14F-4D97-AF65-F5344CB8AC3E}">
        <p14:creationId xmlns:p14="http://schemas.microsoft.com/office/powerpoint/2010/main" val="3702501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Polynomial Reduction &amp; Relative Hardness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15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don’t</a:t>
            </a:r>
            <a:r>
              <a:rPr lang="en-US" sz="2400" b="1" dirty="0"/>
              <a:t> know how to solve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 problem we </a:t>
            </a:r>
            <a:r>
              <a:rPr lang="en-US" sz="2400" b="1" u="sng" dirty="0"/>
              <a:t>do</a:t>
            </a:r>
            <a:r>
              <a:rPr lang="en-US" sz="2400" b="1" dirty="0"/>
              <a:t> know how to solve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223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NP-Complete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NP-Complete = NP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∩</m:t>
                    </m:r>
                  </m:oMath>
                </a14:m>
                <a:r>
                  <a:rPr lang="en-US" b="1" dirty="0"/>
                  <a:t> NP-Hard</a:t>
                </a:r>
              </a:p>
              <a:p>
                <a:pPr lvl="1"/>
                <a:r>
                  <a:rPr lang="en-US" dirty="0"/>
                  <a:t>The “hardest” of all the problems in NP</a:t>
                </a:r>
              </a:p>
              <a:p>
                <a:pPr lvl="1"/>
                <a:r>
                  <a:rPr lang="en-US" dirty="0"/>
                  <a:t>An NP-C problem is polynomial </a:t>
                </a:r>
                <a:r>
                  <a:rPr lang="en-US" dirty="0" err="1"/>
                  <a:t>iff</a:t>
                </a:r>
                <a:r>
                  <a:rPr lang="en-US" dirty="0"/>
                  <a:t> all NP problems are polynomial.  I.e. P=NP</a:t>
                </a:r>
              </a:p>
              <a:p>
                <a:pPr lvl="1"/>
                <a:r>
                  <a:rPr lang="en-US" dirty="0"/>
                  <a:t>If P=NP, then all NP-C problems are polynomial</a:t>
                </a:r>
              </a:p>
              <a:p>
                <a:pPr lvl="1"/>
                <a:r>
                  <a:rPr lang="en-US" dirty="0"/>
                  <a:t>“Together they stand, together they fall”</a:t>
                </a:r>
              </a:p>
              <a:p>
                <a:r>
                  <a:rPr lang="en-US" b="1" dirty="0"/>
                  <a:t>How to show a problem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US" b="1" dirty="0"/>
                  <a:t> is NP-Complete?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belongs to NP</a:t>
                </a:r>
              </a:p>
              <a:p>
                <a:pPr lvl="2"/>
                <a:r>
                  <a:rPr lang="en-US" dirty="0"/>
                  <a:t>Show we can verify a solution in polynomial time</a:t>
                </a:r>
              </a:p>
              <a:p>
                <a:pPr lvl="1"/>
                <a:r>
                  <a:rPr lang="en-US" dirty="0"/>
                  <a:t>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NP-Hard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∀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𝑁𝑃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𝐴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 (That sounds really hard to do!)</a:t>
                </a:r>
              </a:p>
              <a:p>
                <a:pPr lvl="2"/>
                <a:r>
                  <a:rPr lang="en-US" dirty="0"/>
                  <a:t>Or, show a reduction from another NP-Hard problem. (But we need to have a proven NP-Hard problem.)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42859"/>
                <a:ext cx="7667910" cy="5013491"/>
              </a:xfrm>
              <a:blipFill>
                <a:blip r:embed="rId2"/>
                <a:stretch>
                  <a:fillRect l="-1987" t="-2020" r="-1490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16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55125" y="7369164"/>
            <a:ext cx="48351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We now just need a FIRST NP-Hard problem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575601F-694E-9D45-BFB1-BD99FE14BD3E}"/>
              </a:ext>
            </a:extLst>
          </p:cNvPr>
          <p:cNvSpPr/>
          <p:nvPr/>
        </p:nvSpPr>
        <p:spPr>
          <a:xfrm>
            <a:off x="8995950" y="3659024"/>
            <a:ext cx="2292734" cy="2292734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E0B588-DE6B-1848-AFF8-12F9C226A1FA}"/>
              </a:ext>
            </a:extLst>
          </p:cNvPr>
          <p:cNvSpPr/>
          <p:nvPr/>
        </p:nvSpPr>
        <p:spPr>
          <a:xfrm>
            <a:off x="9470968" y="4649623"/>
            <a:ext cx="1219200" cy="1219200"/>
          </a:xfrm>
          <a:prstGeom prst="ellipse">
            <a:avLst/>
          </a:prstGeom>
          <a:solidFill>
            <a:srgbClr val="00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38552E-D92D-E04A-9A32-16087FFF243C}"/>
              </a:ext>
            </a:extLst>
          </p:cNvPr>
          <p:cNvSpPr txBox="1"/>
          <p:nvPr/>
        </p:nvSpPr>
        <p:spPr>
          <a:xfrm>
            <a:off x="9892856" y="4997613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B479B-DCD8-3F44-97B3-8761B3B7E6AA}"/>
              </a:ext>
            </a:extLst>
          </p:cNvPr>
          <p:cNvSpPr txBox="1"/>
          <p:nvPr/>
        </p:nvSpPr>
        <p:spPr>
          <a:xfrm>
            <a:off x="9857544" y="4209338"/>
            <a:ext cx="6126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6F35D6-027D-3346-9324-E081A14B4C63}"/>
              </a:ext>
            </a:extLst>
          </p:cNvPr>
          <p:cNvSpPr/>
          <p:nvPr/>
        </p:nvSpPr>
        <p:spPr>
          <a:xfrm>
            <a:off x="9296400" y="1395193"/>
            <a:ext cx="1916084" cy="2819400"/>
          </a:xfrm>
          <a:prstGeom prst="ellipse">
            <a:avLst/>
          </a:prstGeom>
          <a:solidFill>
            <a:srgbClr val="4F81BD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2D587A-C314-0F41-AA73-3E7F4B95236F}"/>
              </a:ext>
            </a:extLst>
          </p:cNvPr>
          <p:cNvSpPr txBox="1"/>
          <p:nvPr/>
        </p:nvSpPr>
        <p:spPr>
          <a:xfrm>
            <a:off x="9550487" y="2251153"/>
            <a:ext cx="1435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NP-Hard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2ED550-DDC4-074F-A444-2737AC7E1AE0}"/>
              </a:ext>
            </a:extLst>
          </p:cNvPr>
          <p:cNvSpPr txBox="1"/>
          <p:nvPr/>
        </p:nvSpPr>
        <p:spPr>
          <a:xfrm>
            <a:off x="9574040" y="2715059"/>
            <a:ext cx="163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At least as “hard” as NP</a:t>
            </a:r>
          </a:p>
        </p:txBody>
      </p: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412E41DA-CF6D-E344-A056-4E8E729D9328}"/>
              </a:ext>
            </a:extLst>
          </p:cNvPr>
          <p:cNvSpPr/>
          <p:nvPr/>
        </p:nvSpPr>
        <p:spPr>
          <a:xfrm>
            <a:off x="7711483" y="1395193"/>
            <a:ext cx="923071" cy="618052"/>
          </a:xfrm>
          <a:prstGeom prst="wedgeRoundRectCallout">
            <a:avLst>
              <a:gd name="adj1" fmla="val 184359"/>
              <a:gd name="adj2" fmla="val 3548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NP-C</a:t>
            </a:r>
          </a:p>
        </p:txBody>
      </p:sp>
    </p:spTree>
    <p:extLst>
      <p:ext uri="{BB962C8B-B14F-4D97-AF65-F5344CB8AC3E}">
        <p14:creationId xmlns:p14="http://schemas.microsoft.com/office/powerpoint/2010/main" val="158775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“Stand and Fall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17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NP-C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other NP-C </a:t>
            </a:r>
            <a:br>
              <a:rPr lang="en-US" sz="2400" b="1" dirty="0"/>
            </a:br>
            <a:r>
              <a:rPr lang="en-US" sz="24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8908108" y="394183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B could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29415" y="3545649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A could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078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88720" y="1454735"/>
            <a:ext cx="3215508" cy="51620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A7FF"/>
                </a:solidFill>
              </a:rPr>
              <a:t>“Stand and Fall Together”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02888" y="2044210"/>
            <a:ext cx="26113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NP-C problem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243033" y="1454734"/>
            <a:ext cx="284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Any other NP-C </a:t>
            </a:r>
            <a:br>
              <a:rPr lang="en-US" sz="2400" b="1" dirty="0"/>
            </a:br>
            <a:r>
              <a:rPr lang="en-US" sz="2400" b="1" dirty="0"/>
              <a:t>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749" y="4726663"/>
                <a:ext cx="1935082" cy="461665"/>
              </a:xfrm>
              <a:prstGeom prst="rect">
                <a:avLst/>
              </a:prstGeom>
              <a:blipFill>
                <a:blip r:embed="rId2"/>
                <a:stretch>
                  <a:fillRect l="-522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Flowchart: Magnetic Disk 21"/>
              <p:cNvSpPr/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solidFill>
                            <a:schemeClr val="tx1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sz="40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Flowchart: Magnetic Disk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7361" y="2060349"/>
                <a:ext cx="625924" cy="1184190"/>
              </a:xfrm>
              <a:prstGeom prst="flowChartMagneticDisk">
                <a:avLst/>
              </a:prstGeom>
              <a:blipFill>
                <a:blip r:embed="rId3"/>
                <a:stretch>
                  <a:fillRect l="-11538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Solution for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</a:rPr>
                      <m:t>𝑨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354" y="4650030"/>
                <a:ext cx="1915845" cy="461665"/>
              </a:xfrm>
              <a:prstGeom prst="rect">
                <a:avLst/>
              </a:prstGeom>
              <a:blipFill>
                <a:blip r:embed="rId4"/>
                <a:stretch>
                  <a:fillRect l="-5298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utoShape 5"/>
          <p:cNvSpPr>
            <a:spLocks noChangeArrowheads="1"/>
          </p:cNvSpPr>
          <p:nvPr/>
        </p:nvSpPr>
        <p:spPr bwMode="auto">
          <a:xfrm>
            <a:off x="4721275" y="2872538"/>
            <a:ext cx="2840038" cy="75997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000" dirty="0"/>
          </a:p>
        </p:txBody>
      </p:sp>
      <p:sp>
        <p:nvSpPr>
          <p:cNvPr id="31" name="AutoShape 5"/>
          <p:cNvSpPr>
            <a:spLocks noChangeArrowheads="1"/>
          </p:cNvSpPr>
          <p:nvPr/>
        </p:nvSpPr>
        <p:spPr bwMode="auto">
          <a:xfrm rot="5400000">
            <a:off x="8467260" y="3871206"/>
            <a:ext cx="823923" cy="701516"/>
          </a:xfrm>
          <a:prstGeom prst="rightArrow">
            <a:avLst>
              <a:gd name="adj1" fmla="val 52315"/>
              <a:gd name="adj2" fmla="val 59192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dirty="0"/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 rot="10800000">
            <a:off x="4722103" y="4811917"/>
            <a:ext cx="2840038" cy="993815"/>
          </a:xfrm>
          <a:prstGeom prst="rightArrow">
            <a:avLst>
              <a:gd name="adj1" fmla="val 52315"/>
              <a:gd name="adj2" fmla="val 60630"/>
            </a:avLst>
          </a:prstGeom>
          <a:noFill/>
          <a:ln w="31750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/>
            <a:endParaRPr lang="en-US" altLang="en-US" sz="2800" dirty="0"/>
          </a:p>
        </p:txBody>
      </p:sp>
      <p:sp>
        <p:nvSpPr>
          <p:cNvPr id="35" name="TextBox 34"/>
          <p:cNvSpPr txBox="1"/>
          <p:nvPr/>
        </p:nvSpPr>
        <p:spPr>
          <a:xfrm>
            <a:off x="5155018" y="1444128"/>
            <a:ext cx="16128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Polynomial</a:t>
            </a:r>
            <a:br>
              <a:rPr lang="en-US" sz="2400" b="1" dirty="0"/>
            </a:br>
            <a:r>
              <a:rPr lang="en-US" sz="2400" b="1" dirty="0"/>
              <a:t>Reduction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Instances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  <m:r>
                      <a:rPr lang="en-US" sz="2000" b="1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Instances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538" y="2231271"/>
                <a:ext cx="3333428" cy="707886"/>
              </a:xfrm>
              <a:prstGeom prst="rect">
                <a:avLst/>
              </a:prstGeom>
              <a:blipFill>
                <a:blip r:embed="rId5"/>
                <a:stretch>
                  <a:fillRect l="-1901"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Box 276"/>
              <p:cNvSpPr txBox="1"/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Using any Algorithm for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/>
                      </a:rPr>
                      <m:t>𝑩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77" name="TextBox 2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2591" y="3304423"/>
                <a:ext cx="3569809" cy="461665"/>
              </a:xfrm>
              <a:prstGeom prst="rect">
                <a:avLst/>
              </a:prstGeom>
              <a:blipFill>
                <a:blip r:embed="rId6"/>
                <a:stretch>
                  <a:fillRect l="-247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8" name="TextBox 277"/>
              <p:cNvSpPr txBox="1"/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Map Solutions of problem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𝑩</m:t>
                    </m:r>
                    <m:r>
                      <a:rPr lang="en-US" sz="20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Solutions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/>
                      </a:rPr>
                      <m:t>𝑨</m:t>
                    </m:r>
                  </m:oMath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278" name="TextBox 2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245" y="4020047"/>
                <a:ext cx="3333428" cy="707886"/>
              </a:xfrm>
              <a:prstGeom prst="rect">
                <a:avLst/>
              </a:prstGeom>
              <a:blipFill>
                <a:blip r:embed="rId7"/>
                <a:stretch>
                  <a:fillRect l="-2281"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Rectangle 278"/>
              <p:cNvSpPr/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9" name="Rectangle 27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640" y="5242707"/>
                <a:ext cx="625924" cy="1004887"/>
              </a:xfrm>
              <a:prstGeom prst="rect">
                <a:avLst/>
              </a:prstGeom>
              <a:blipFill>
                <a:blip r:embed="rId8"/>
                <a:stretch>
                  <a:fillRect l="-25000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/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solidFill>
                <a:srgbClr val="FFFF00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000" i="1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Flowchart: Magnetic Disk 279">
                <a:extLst>
                  <a:ext uri="{FF2B5EF4-FFF2-40B4-BE49-F238E27FC236}">
                    <a16:creationId xmlns:a16="http://schemas.microsoft.com/office/drawing/2014/main" id="{695455C0-679C-C348-BAB8-1292588A46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481" y="2060349"/>
                <a:ext cx="625924" cy="1184190"/>
              </a:xfrm>
              <a:prstGeom prst="flowChartMagneticDisk">
                <a:avLst/>
              </a:prstGeom>
              <a:blipFill>
                <a:blip r:embed="rId9"/>
                <a:stretch>
                  <a:fillRect l="-9615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/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4000" b="0" i="1" baseline="-25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baseline="-25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B262D6B-2253-6240-94C1-D2CD2D3E9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4910" y="5242707"/>
                <a:ext cx="625924" cy="1004887"/>
              </a:xfrm>
              <a:prstGeom prst="rect">
                <a:avLst/>
              </a:prstGeom>
              <a:blipFill>
                <a:blip r:embed="rId10"/>
                <a:stretch>
                  <a:fillRect l="-23077" r="-3846"/>
                </a:stretch>
              </a:blip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7D7354E-F05E-D94E-A383-5A086AC07D12}"/>
              </a:ext>
            </a:extLst>
          </p:cNvPr>
          <p:cNvSpPr txBox="1"/>
          <p:nvPr/>
        </p:nvSpPr>
        <p:spPr>
          <a:xfrm>
            <a:off x="451921" y="3476993"/>
            <a:ext cx="3125632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If A </a:t>
            </a:r>
            <a:r>
              <a:rPr lang="en-US" sz="2400" b="1" u="sng" dirty="0">
                <a:solidFill>
                  <a:srgbClr val="FF0000"/>
                </a:solidFill>
              </a:rPr>
              <a:t>cannot</a:t>
            </a:r>
            <a:r>
              <a:rPr lang="en-US" sz="2400" b="1" dirty="0">
                <a:solidFill>
                  <a:srgbClr val="FF0000"/>
                </a:solidFill>
              </a:rPr>
              <a:t> be solved in polynomial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FAD5281-B1F3-6245-9F13-C3A8A452B0B7}"/>
              </a:ext>
            </a:extLst>
          </p:cNvPr>
          <p:cNvSpPr txBox="1"/>
          <p:nvPr/>
        </p:nvSpPr>
        <p:spPr>
          <a:xfrm>
            <a:off x="8734480" y="3885157"/>
            <a:ext cx="3322784" cy="830997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Then B cannot be solved in polynomial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/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accent2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𝑨</m:t>
                      </m:r>
                      <m:sSub>
                        <m:sSubPr>
                          <m:ctrlP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≤</m:t>
                          </m:r>
                        </m:e>
                        <m:sub>
                          <m:r>
                            <a:rPr lang="en-US" sz="3600" b="1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𝒑</m:t>
                          </m:r>
                        </m:sub>
                      </m:sSub>
                      <m:r>
                        <a:rPr lang="en-US" sz="3600" b="1" i="1">
                          <a:solidFill>
                            <a:srgbClr val="FF0000"/>
                          </a:solidFill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en-US" sz="36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417B01E-C36E-AA48-9452-45464B21E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88" y="1258667"/>
                <a:ext cx="1758750" cy="695960"/>
              </a:xfrm>
              <a:prstGeom prst="rect">
                <a:avLst/>
              </a:prstGeom>
              <a:blipFill>
                <a:blip r:embed="rId11"/>
                <a:stretch>
                  <a:fillRect b="-5000"/>
                </a:stretch>
              </a:blipFill>
              <a:ln w="508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703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81A0D-9E7C-E640-8EC7-A5B179DC1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Where We 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7DA0D-9CD8-1C48-96E6-B87F28616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Focusing on “hard” problems, those that seem to be exponential</a:t>
            </a:r>
          </a:p>
          <a:p>
            <a:r>
              <a:rPr lang="en-US" dirty="0"/>
              <a:t>Reductions used to show “hardness” relationships between problems</a:t>
            </a:r>
          </a:p>
          <a:p>
            <a:r>
              <a:rPr lang="en-US" dirty="0"/>
              <a:t>Starting to define “classes” of problems based on complexity issues</a:t>
            </a:r>
          </a:p>
          <a:p>
            <a:pPr lvl="1"/>
            <a:r>
              <a:rPr lang="en-US" dirty="0"/>
              <a:t>P are problems that can be solved in polynomial time</a:t>
            </a:r>
          </a:p>
          <a:p>
            <a:pPr lvl="1"/>
            <a:r>
              <a:rPr lang="en-US" dirty="0"/>
              <a:t>NP are problems where a solution can be verified in polynomial time</a:t>
            </a:r>
          </a:p>
          <a:p>
            <a:pPr lvl="1"/>
            <a:r>
              <a:rPr lang="en-US" dirty="0"/>
              <a:t>NP-hard are problems that are at least as hard as anything in NP</a:t>
            </a:r>
          </a:p>
          <a:p>
            <a:pPr lvl="1"/>
            <a:r>
              <a:rPr lang="en-US" dirty="0"/>
              <a:t>NP-complete are NP-hard problems that “stand or fall together”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7A024-E923-F243-8856-C4AD8B43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9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8ADC-F6F6-C043-8CC0-36C31B64D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Preliminaries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538D5-BB5F-F043-9A7C-1C14D0119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756151"/>
          </a:xfrm>
        </p:spPr>
        <p:txBody>
          <a:bodyPr anchor="t" anchorCtr="0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Before we go further on this topic….</a:t>
            </a:r>
          </a:p>
          <a:p>
            <a:r>
              <a:rPr lang="en-US" dirty="0"/>
              <a:t>This is a complex (and interesting!) topic in CS theory</a:t>
            </a:r>
          </a:p>
          <a:p>
            <a:r>
              <a:rPr lang="en-US" dirty="0"/>
              <a:t>In our few lectures, we may approach things from a simpler viewpoint than you’d get in a CS theory course</a:t>
            </a:r>
          </a:p>
          <a:p>
            <a:endParaRPr lang="en-US" dirty="0"/>
          </a:p>
          <a:p>
            <a:r>
              <a:rPr lang="en-US" dirty="0"/>
              <a:t>The math and theory related to NP-complete problems starts with </a:t>
            </a:r>
            <a:r>
              <a:rPr lang="en-US" b="1" i="1" dirty="0"/>
              <a:t>decision problems</a:t>
            </a:r>
          </a:p>
          <a:p>
            <a:pPr lvl="1"/>
            <a:r>
              <a:rPr lang="en-US" dirty="0"/>
              <a:t>What’s that?  Let’s use vertex cover as an example</a:t>
            </a:r>
          </a:p>
          <a:p>
            <a:pPr lvl="1"/>
            <a:r>
              <a:rPr lang="en-US" dirty="0"/>
              <a:t>What’s described next applies to any optimization problems we’ve seen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09992-77A5-DF4B-9481-0C319EF9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289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EB0E06BA-D4D8-2B41-8594-6067164C7E0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Review: </a:t>
            </a:r>
            <a:r>
              <a:rPr lang="en-US" altLang="en-US" b="1">
                <a:ea typeface="ＭＳ Ｐゴシック" panose="020B0600070205080204" pitchFamily="34" charset="-128"/>
              </a:rPr>
              <a:t>P</a:t>
            </a:r>
            <a:r>
              <a:rPr lang="en-US" altLang="en-US">
                <a:ea typeface="ＭＳ Ｐゴシック" panose="020B0600070205080204" pitchFamily="34" charset="-128"/>
              </a:rPr>
              <a:t> And </a:t>
            </a:r>
            <a:r>
              <a:rPr lang="en-US" altLang="en-US" b="1">
                <a:ea typeface="ＭＳ Ｐゴシック" panose="020B0600070205080204" pitchFamily="34" charset="-128"/>
              </a:rPr>
              <a:t>NP </a:t>
            </a:r>
            <a:r>
              <a:rPr lang="en-US" altLang="en-US">
                <a:ea typeface="ＭＳ Ｐゴシック" panose="020B0600070205080204" pitchFamily="34" charset="-128"/>
              </a:rPr>
              <a:t>Summary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E7CEC3E4-CE7A-6B48-9D6D-8C715B98B7B2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en-US" b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= set of problems that can be solved in polynomial time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  <a:r>
              <a:rPr lang="en-US" altLang="en-US" dirty="0">
                <a:ea typeface="ＭＳ Ｐゴシック" panose="020B0600070205080204" pitchFamily="34" charset="-128"/>
              </a:rPr>
              <a:t> = set of problems for which a solution can be verified in polynomial time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Note: this is a more “informal” definition, but it’s fine for CS4102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See later slide on ”certificates” for more info.</a:t>
            </a:r>
          </a:p>
          <a:p>
            <a:r>
              <a:rPr lang="en-US" altLang="en-US" b="1" dirty="0">
                <a:ea typeface="ＭＳ Ｐゴシック" panose="020B0600070205080204" pitchFamily="34" charset="-128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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</a:p>
          <a:p>
            <a:r>
              <a:rPr lang="en-US" altLang="en-US" dirty="0">
                <a:ea typeface="ＭＳ Ｐゴシック" panose="020B0600070205080204" pitchFamily="34" charset="-128"/>
              </a:rPr>
              <a:t>Open question: Does</a:t>
            </a:r>
            <a:r>
              <a:rPr lang="en-US" altLang="en-US" b="1" dirty="0">
                <a:ea typeface="ＭＳ Ｐゴシック" panose="020B0600070205080204" pitchFamily="34" charset="-128"/>
              </a:rPr>
              <a:t> P = NP</a:t>
            </a:r>
            <a:r>
              <a:rPr lang="en-US" altLang="en-US" dirty="0">
                <a:ea typeface="ＭＳ Ｐゴシック" panose="020B0600070205080204" pitchFamily="34" charset="-128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7466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2222656C-81CE-2A4C-847B-ECA5E8D394E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More Reminders and Some Consequences</a:t>
            </a: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E28EBC3C-B1D5-BB46-A62C-3A49532D8DA7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sz="3600" b="1" dirty="0">
                <a:ea typeface="ＭＳ Ｐゴシック" panose="020B0600070205080204" pitchFamily="34" charset="-128"/>
              </a:rPr>
              <a:t>Definition of NP-Hard and NP-Complete: 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If all problems A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NP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are reducible to B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, then B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is </a:t>
            </a:r>
            <a:r>
              <a:rPr lang="en-US" altLang="en-US" sz="3200" i="1" dirty="0">
                <a:solidFill>
                  <a:schemeClr val="tx2"/>
                </a:solidFill>
                <a:ea typeface="ＭＳ Ｐゴシック" panose="020B0600070205080204" pitchFamily="34" charset="-128"/>
                <a:sym typeface="Symbol" pitchFamily="2" charset="2"/>
              </a:rPr>
              <a:t>NP-Hard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We say B is </a:t>
            </a:r>
            <a:r>
              <a:rPr lang="en-US" altLang="en-US" sz="3200" i="1" dirty="0">
                <a:solidFill>
                  <a:schemeClr val="tx2"/>
                </a:solidFill>
                <a:ea typeface="ＭＳ Ｐゴシック" panose="020B0600070205080204" pitchFamily="34" charset="-128"/>
                <a:sym typeface="Symbol" pitchFamily="2" charset="2"/>
              </a:rPr>
              <a:t>NP-Complete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 if:</a:t>
            </a:r>
          </a:p>
          <a:p>
            <a:pPr lvl="2"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B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is NP-Hard</a:t>
            </a:r>
            <a:endParaRPr lang="en-US" altLang="en-US" sz="2800" u="sng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2">
              <a:lnSpc>
                <a:spcPct val="90000"/>
              </a:lnSpc>
            </a:pPr>
            <a:r>
              <a:rPr lang="en-US" altLang="en-US" sz="2800" u="sng" dirty="0">
                <a:ea typeface="ＭＳ Ｐゴシック" panose="020B0600070205080204" pitchFamily="34" charset="-128"/>
                <a:sym typeface="Symbol" pitchFamily="2" charset="2"/>
              </a:rPr>
              <a:t>and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28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</a:p>
          <a:p>
            <a:pPr lvl="2">
              <a:lnSpc>
                <a:spcPct val="90000"/>
              </a:lnSpc>
            </a:pPr>
            <a:endParaRPr lang="en-US" altLang="en-US" sz="2800" b="1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3600" dirty="0">
                <a:ea typeface="ＭＳ Ｐゴシック" panose="020B0600070205080204" pitchFamily="34" charset="-128"/>
              </a:rPr>
              <a:t>Any NP-C must reduce to any other NP-C.  Can you see why?</a:t>
            </a:r>
            <a:br>
              <a:rPr lang="en-US" altLang="en-US" sz="3600" dirty="0">
                <a:ea typeface="ＭＳ Ｐゴシック" panose="020B0600070205080204" pitchFamily="34" charset="-128"/>
              </a:rPr>
            </a:br>
            <a:endParaRPr lang="en-US" altLang="en-US" sz="36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3600" dirty="0">
                <a:ea typeface="ＭＳ Ｐゴシック" panose="020B0600070205080204" pitchFamily="34" charset="-128"/>
              </a:rPr>
              <a:t>If B </a:t>
            </a:r>
            <a:r>
              <a:rPr lang="en-US" altLang="en-US" sz="36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36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3600" dirty="0">
                <a:ea typeface="ＭＳ Ｐゴシック" panose="020B0600070205080204" pitchFamily="34" charset="-128"/>
                <a:sym typeface="Symbol" pitchFamily="2" charset="2"/>
              </a:rPr>
              <a:t> C and B</a:t>
            </a:r>
            <a:r>
              <a:rPr lang="en-US" altLang="en-US" sz="3600" dirty="0">
                <a:ea typeface="ＭＳ Ｐゴシック" panose="020B0600070205080204" pitchFamily="34" charset="-128"/>
              </a:rPr>
              <a:t> is NP-Complete, C is also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Don’t see why?  We’ll show details in two more slides</a:t>
            </a:r>
          </a:p>
          <a:p>
            <a:pPr lvl="1">
              <a:lnSpc>
                <a:spcPct val="90000"/>
              </a:lnSpc>
            </a:pPr>
            <a:r>
              <a:rPr lang="en-US" altLang="en-US" sz="3200" dirty="0">
                <a:ea typeface="ＭＳ Ｐゴシック" panose="020B0600070205080204" pitchFamily="34" charset="-128"/>
              </a:rPr>
              <a:t>As long as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C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.  Otherwise can only say C</a:t>
            </a:r>
            <a:r>
              <a:rPr lang="en-US" altLang="en-US" sz="3200" dirty="0"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3200" b="1" dirty="0">
                <a:ea typeface="ＭＳ Ｐゴシック" panose="020B0600070205080204" pitchFamily="34" charset="-128"/>
                <a:sym typeface="Symbol" pitchFamily="2" charset="2"/>
              </a:rPr>
              <a:t>NP-hard.</a:t>
            </a:r>
          </a:p>
        </p:txBody>
      </p:sp>
    </p:spTree>
    <p:extLst>
      <p:ext uri="{BB962C8B-B14F-4D97-AF65-F5344CB8AC3E}">
        <p14:creationId xmlns:p14="http://schemas.microsoft.com/office/powerpoint/2010/main" val="3937515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31C14DF2-E222-0D4C-8572-9A2BB3EF1D6F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Proving NP-Completeness</a:t>
            </a:r>
          </a:p>
        </p:txBody>
      </p:sp>
      <p:sp>
        <p:nvSpPr>
          <p:cNvPr id="1626115" name="Rectangle 3">
            <a:extLst>
              <a:ext uri="{FF2B5EF4-FFF2-40B4-BE49-F238E27FC236}">
                <a16:creationId xmlns:a16="http://schemas.microsoft.com/office/drawing/2014/main" id="{8C0063CE-AC81-574C-8F66-1AADE8F3ADAD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What steps do we have to take to prove a problem B</a:t>
            </a:r>
            <a:r>
              <a:rPr lang="en-US" altLang="en-US" b="1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is NP-Complete?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Pick a known NP-Hard (or NP-Complete) problem A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Assuming there is one!  (More later.)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Reduce A to B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Describe a transformation that maps instances of A to instances of B,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such that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yes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for instance of B =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yes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for instance of A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Prove the transformation works</a:t>
            </a:r>
          </a:p>
          <a:p>
            <a:pPr lvl="2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Prove it runs in polynomial time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Oh yeah, prove B 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b="1" dirty="0">
                <a:ea typeface="ＭＳ Ｐゴシック" panose="020B0600070205080204" pitchFamily="34" charset="-128"/>
              </a:rPr>
              <a:t>NP</a:t>
            </a:r>
          </a:p>
        </p:txBody>
      </p:sp>
    </p:spTree>
    <p:extLst>
      <p:ext uri="{BB962C8B-B14F-4D97-AF65-F5344CB8AC3E}">
        <p14:creationId xmlns:p14="http://schemas.microsoft.com/office/powerpoint/2010/main" val="28632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61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6115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2A07671A-692C-0F4B-95B4-160387D8E073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600" b="1">
                <a:ea typeface="ＭＳ Ｐゴシック" panose="020B0600070205080204" pitchFamily="34" charset="-128"/>
              </a:rPr>
              <a:t>Order of the Reduction When Proving NP-Completeness</a:t>
            </a:r>
          </a:p>
        </p:txBody>
      </p:sp>
      <p:sp>
        <p:nvSpPr>
          <p:cNvPr id="1725443" name="Rectangle 3">
            <a:extLst>
              <a:ext uri="{FF2B5EF4-FFF2-40B4-BE49-F238E27FC236}">
                <a16:creationId xmlns:a16="http://schemas.microsoft.com/office/drawing/2014/main" id="{8C2D65AA-EFE9-ED43-9B20-D87DE111DAA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0" y="1524000"/>
            <a:ext cx="10363200" cy="4800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800" dirty="0">
                <a:ea typeface="ＭＳ Ｐゴシック" panose="020B0600070205080204" pitchFamily="34" charset="-128"/>
              </a:rPr>
              <a:t>To prove B is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NP-C</a:t>
            </a:r>
            <a:r>
              <a:rPr lang="en-US" altLang="en-US" sz="2800" dirty="0">
                <a:ea typeface="ＭＳ Ｐゴシック" panose="020B0600070205080204" pitchFamily="34" charset="-128"/>
              </a:rPr>
              <a:t>, show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 where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NP-Hard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Why have the known NP-Hard problem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on the left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?  Shouldn’t it be the other way around? (No!)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If A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NP-Hard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then:    all NP problems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A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If you show 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then:</a:t>
            </a:r>
            <a:br>
              <a:rPr lang="en-US" altLang="en-US" sz="2800" dirty="0">
                <a:ea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</a:rPr>
              <a:t>         any-NP-problem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A 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endParaRPr lang="en-US" altLang="en-US" sz="2800" dirty="0">
              <a:ea typeface="ＭＳ Ｐゴシック" panose="020B0600070205080204" pitchFamily="34" charset="-128"/>
            </a:endParaRPr>
          </a:p>
          <a:p>
            <a:endParaRPr lang="en-US" altLang="en-US" sz="2800" dirty="0">
              <a:ea typeface="ＭＳ Ｐゴシック" panose="020B0600070205080204" pitchFamily="34" charset="-128"/>
            </a:endParaRPr>
          </a:p>
          <a:p>
            <a:r>
              <a:rPr lang="en-US" altLang="en-US" sz="2800" dirty="0">
                <a:ea typeface="ＭＳ Ｐゴシック" panose="020B0600070205080204" pitchFamily="34" charset="-128"/>
              </a:rPr>
              <a:t>Thus any problem in NP can be reduced to B if the two transformations are applied in sequence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both are polynomial</a:t>
            </a:r>
          </a:p>
          <a:p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NP-C are “complete” because:  if A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NP-C and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A </a:t>
            </a:r>
            <a:r>
              <a:rPr lang="en-US" altLang="en-US" sz="2800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 B</a:t>
            </a:r>
            <a:r>
              <a:rPr lang="en-US" altLang="en-US" sz="2800" dirty="0">
                <a:ea typeface="ＭＳ Ｐゴシック" panose="020B0600070205080204" pitchFamily="34" charset="-128"/>
              </a:rPr>
              <a:t>, then B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NP-c</a:t>
            </a:r>
          </a:p>
          <a:p>
            <a:pPr lvl="1"/>
            <a:r>
              <a:rPr lang="en-US" altLang="en-US" sz="2400" dirty="0">
                <a:ea typeface="ＭＳ Ｐゴシック" panose="020B0600070205080204" pitchFamily="34" charset="-128"/>
              </a:rPr>
              <a:t>As long as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both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 </a:t>
            </a:r>
            <a:r>
              <a:rPr lang="en-US" altLang="en-US" sz="2400" b="1" dirty="0">
                <a:ea typeface="ＭＳ Ｐゴシック" panose="020B0600070205080204" pitchFamily="34" charset="-128"/>
                <a:sym typeface="Symbol" pitchFamily="2" charset="2"/>
              </a:rPr>
              <a:t>NP</a:t>
            </a: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004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5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7A66-6345-4641-B63F-B5350C91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BDFAB-AEBE-204C-9B5C-58C77AA26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Where we want to go next:</a:t>
            </a:r>
          </a:p>
          <a:p>
            <a:pPr lvl="1"/>
            <a:r>
              <a:rPr lang="en-US" dirty="0"/>
              <a:t>Are there any NP-Hard problems?  Are there any NP-C problems?</a:t>
            </a:r>
          </a:p>
          <a:p>
            <a:pPr marL="0" indent="0">
              <a:buNone/>
            </a:pPr>
            <a:endParaRPr lang="en-US" sz="2800" dirty="0">
              <a:latin typeface="Tahoma" charset="0"/>
              <a:sym typeface="Symbol" charset="0"/>
            </a:endParaRPr>
          </a:p>
          <a:p>
            <a:r>
              <a:rPr lang="en-US" sz="2800" dirty="0">
                <a:latin typeface="Tahoma" charset="0"/>
                <a:sym typeface="Symbol" charset="0"/>
              </a:rPr>
              <a:t>Reminder: why do we care?</a:t>
            </a:r>
          </a:p>
          <a:p>
            <a:pPr lvl="1"/>
            <a:r>
              <a:rPr lang="en-US" sz="2400" dirty="0">
                <a:latin typeface="Tahoma" charset="0"/>
                <a:sym typeface="Symbol" charset="0"/>
              </a:rPr>
              <a:t>We know</a:t>
            </a:r>
            <a:r>
              <a:rPr lang="en-US" sz="2400" i="1" dirty="0">
                <a:latin typeface="Tahoma" charset="0"/>
                <a:sym typeface="Symbol" charset="0"/>
              </a:rPr>
              <a:t> </a:t>
            </a:r>
            <a:r>
              <a:rPr lang="en-US" sz="2400" b="1" i="1" dirty="0">
                <a:latin typeface="Tahoma" charset="0"/>
                <a:sym typeface="Symbol" charset="0"/>
              </a:rPr>
              <a:t>P </a:t>
            </a:r>
            <a:r>
              <a:rPr lang="en-US" sz="2400" i="1" dirty="0">
                <a:latin typeface="Tahoma" charset="0"/>
                <a:sym typeface="Symbol" charset="0"/>
              </a:rPr>
              <a:t> </a:t>
            </a:r>
            <a:r>
              <a:rPr lang="en-US" sz="2400" b="1" i="1" dirty="0">
                <a:latin typeface="Tahoma" charset="0"/>
                <a:sym typeface="Symbol" charset="0"/>
              </a:rPr>
              <a:t> NP</a:t>
            </a:r>
            <a:r>
              <a:rPr lang="en-US" sz="2400" i="1" dirty="0">
                <a:latin typeface="Tahoma" charset="0"/>
                <a:sym typeface="Symbol" charset="0"/>
              </a:rPr>
              <a:t> </a:t>
            </a:r>
          </a:p>
          <a:p>
            <a:pPr lvl="1"/>
            <a:r>
              <a:rPr lang="en-US" sz="2400" dirty="0">
                <a:latin typeface="Tahoma" charset="0"/>
              </a:rPr>
              <a:t>But are they equal or is it a proper subset?</a:t>
            </a:r>
          </a:p>
          <a:p>
            <a:pPr lvl="1"/>
            <a:r>
              <a:rPr lang="en-US" sz="2400" dirty="0">
                <a:latin typeface="Tahoma" charset="0"/>
              </a:rPr>
              <a:t>In other words, is there a problem in </a:t>
            </a:r>
            <a:r>
              <a:rPr lang="en-US" sz="2400" b="1" dirty="0">
                <a:latin typeface="Tahoma" charset="0"/>
              </a:rPr>
              <a:t>NP</a:t>
            </a:r>
            <a:r>
              <a:rPr lang="en-US" sz="2400" dirty="0">
                <a:latin typeface="Tahoma" charset="0"/>
              </a:rPr>
              <a:t> that cannot be directly solved in polynomial time?</a:t>
            </a:r>
            <a:br>
              <a:rPr lang="en-US" sz="2400" dirty="0">
                <a:latin typeface="Tahoma" charset="0"/>
              </a:rPr>
            </a:br>
            <a:r>
              <a:rPr lang="en-US" sz="2400" dirty="0">
                <a:latin typeface="Tahoma" charset="0"/>
              </a:rPr>
              <a:t>Do some problems in NP have an exponential lower bound?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Is P = NP?  Or not?  (The big question!)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D58E6-415F-F847-B850-1069DE888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608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0AAB046-5BE9-7945-9244-12ED9B6B03AD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But You Need One NP-Hard First…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F83019B8-1A6A-D04C-81A1-F828E59E4D6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295400"/>
            <a:ext cx="10896600" cy="5105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If you have one NP-Hard problem, you can use the technique just described to prove other problems are NP-Hard and NP-c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We need an NP-Hard problem to start this off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definition of NP-Hard was created to prove a point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There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might be</a:t>
            </a:r>
            <a:r>
              <a:rPr lang="en-US" altLang="en-US" sz="2400" dirty="0">
                <a:ea typeface="ＭＳ Ｐゴシック" panose="020B0600070205080204" pitchFamily="34" charset="-128"/>
              </a:rPr>
              <a:t> problems that are at least as hard as </a:t>
            </a:r>
            <a:r>
              <a:rPr lang="ja-JP" altLang="en-US" sz="2400">
                <a:ea typeface="ＭＳ Ｐゴシック" panose="020B0600070205080204" pitchFamily="34" charset="-128"/>
              </a:rPr>
              <a:t>“</a:t>
            </a:r>
            <a:r>
              <a:rPr lang="en-US" altLang="ja-JP" sz="2400" dirty="0">
                <a:ea typeface="ＭＳ Ｐゴシック" panose="020B0600070205080204" pitchFamily="34" charset="-128"/>
              </a:rPr>
              <a:t>anything</a:t>
            </a:r>
            <a:r>
              <a:rPr lang="ja-JP" altLang="en-US" sz="2400">
                <a:ea typeface="ＭＳ Ｐゴシック" panose="020B0600070205080204" pitchFamily="34" charset="-128"/>
              </a:rPr>
              <a:t>”</a:t>
            </a:r>
            <a:r>
              <a:rPr lang="en-US" altLang="ja-JP" sz="2400" dirty="0">
                <a:ea typeface="ＭＳ Ｐゴシック" panose="020B0600070205080204" pitchFamily="34" charset="-128"/>
              </a:rPr>
              <a:t> (i.e. all NP problems)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really NP-complete problems?</a:t>
            </a:r>
          </a:p>
          <a:p>
            <a:pPr>
              <a:lnSpc>
                <a:spcPct val="90000"/>
              </a:lnSpc>
            </a:pPr>
            <a:r>
              <a:rPr lang="en-US" altLang="en-US" sz="2800" b="1" dirty="0">
                <a:ea typeface="ＭＳ Ｐゴシック" panose="020B0600070205080204" pitchFamily="34" charset="-128"/>
              </a:rPr>
              <a:t>Cook-Levin Theorem:  The satisfiability problem (SAT) is NP-Complete.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Stephen Cook proved this </a:t>
            </a:r>
            <a:r>
              <a:rPr lang="ja-JP" altLang="en-US" sz="2000">
                <a:ea typeface="ＭＳ Ｐゴシック" panose="020B0600070205080204" pitchFamily="34" charset="-128"/>
              </a:rPr>
              <a:t>“</a:t>
            </a:r>
            <a:r>
              <a:rPr lang="en-US" altLang="ja-JP" sz="2000" dirty="0">
                <a:ea typeface="ＭＳ Ｐゴシック" panose="020B0600070205080204" pitchFamily="34" charset="-128"/>
              </a:rPr>
              <a:t>directly</a:t>
            </a:r>
            <a:r>
              <a:rPr lang="ja-JP" altLang="en-US" sz="2000">
                <a:ea typeface="ＭＳ Ｐゴシック" panose="020B0600070205080204" pitchFamily="34" charset="-128"/>
              </a:rPr>
              <a:t>”</a:t>
            </a:r>
            <a:r>
              <a:rPr lang="en-US" altLang="ja-JP" sz="2000" dirty="0">
                <a:ea typeface="ＭＳ Ｐゴシック" panose="020B0600070205080204" pitchFamily="34" charset="-128"/>
              </a:rPr>
              <a:t>, from first principles, in 1971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Proven independently by Leonid Levin (USSR)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Showed that any problem that meets the definition of NP can be transformed in polynomial time to a CNF formula.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Proof outside the scope of this course (lucky you)</a:t>
            </a:r>
          </a:p>
        </p:txBody>
      </p:sp>
    </p:spTree>
    <p:extLst>
      <p:ext uri="{BB962C8B-B14F-4D97-AF65-F5344CB8AC3E}">
        <p14:creationId xmlns:p14="http://schemas.microsoft.com/office/powerpoint/2010/main" val="2759295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DC1F014-B0AD-734C-BED6-75179533D317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More About The SAT Problem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1B83A67C-0E01-5844-BD4B-DD223A866EF8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The first problem to be proved NP-Complete was </a:t>
            </a:r>
            <a:r>
              <a:rPr lang="en-US" altLang="en-US" sz="28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satisfiability</a:t>
            </a:r>
            <a:r>
              <a:rPr lang="en-US" altLang="en-US" sz="2800" dirty="0">
                <a:ea typeface="ＭＳ Ｐゴシック" panose="020B0600070205080204" pitchFamily="34" charset="-128"/>
              </a:rPr>
              <a:t> (SAT):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Given a Boolean expression on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</a:t>
            </a:r>
            <a:r>
              <a:rPr lang="en-US" altLang="en-US" sz="2400" dirty="0">
                <a:ea typeface="ＭＳ Ｐゴシック" panose="020B0600070205080204" pitchFamily="34" charset="-128"/>
              </a:rPr>
              <a:t> variables, can we assign values such that the expression is TRUE?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Ex: ((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en-US" sz="2400" dirty="0">
                <a:ea typeface="ＭＳ Ｐゴシック" panose="020B0600070205080204" pitchFamily="34" charset="-128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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((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 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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  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)) </a:t>
            </a:r>
            <a:r>
              <a:rPr lang="en-US" altLang="en-US" sz="2400" i="1" dirty="0">
                <a:ea typeface="ＭＳ Ｐゴシック" panose="020B0600070205080204" pitchFamily="34" charset="-128"/>
                <a:sym typeface="Symbol" pitchFamily="2" charset="2"/>
              </a:rPr>
              <a:t>x</a:t>
            </a:r>
            <a:r>
              <a:rPr lang="en-US" altLang="en-US" sz="2400" i="1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  <a:sym typeface="Symbol" pitchFamily="2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You might imagine that lots of decision problems could be expressed as a complex logical expression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And Cook and Levin proved you were right!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Proved the general result that </a:t>
            </a:r>
            <a:r>
              <a:rPr lang="en-US" altLang="en-US" sz="2400" b="1" u="sng" dirty="0">
                <a:ea typeface="ＭＳ Ｐゴシック" panose="020B0600070205080204" pitchFamily="34" charset="-128"/>
                <a:sym typeface="Symbol" pitchFamily="2" charset="2"/>
              </a:rPr>
              <a:t>any</a:t>
            </a:r>
            <a:r>
              <a:rPr lang="en-US" altLang="en-US" sz="2400" b="1" dirty="0">
                <a:ea typeface="ＭＳ Ｐゴシック" panose="020B0600070205080204" pitchFamily="34" charset="-128"/>
                <a:sym typeface="Symbol" pitchFamily="2" charset="2"/>
              </a:rPr>
              <a:t> NP problem can be expressed this way</a:t>
            </a:r>
          </a:p>
        </p:txBody>
      </p:sp>
    </p:spTree>
    <p:extLst>
      <p:ext uri="{BB962C8B-B14F-4D97-AF65-F5344CB8AC3E}">
        <p14:creationId xmlns:p14="http://schemas.microsoft.com/office/powerpoint/2010/main" val="8828110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E248308-656D-834C-910F-EBC96027FFC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Conjunctive Normal Form (CNF)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53C3387A-C619-F240-9D05-D2916E6B0363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09600" y="1524000"/>
            <a:ext cx="9753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Even if the form of the Boolean expression is simplified, the problem may be NP-Complete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Literal</a:t>
            </a:r>
            <a:r>
              <a:rPr lang="en-US" altLang="en-US" sz="2400" dirty="0">
                <a:ea typeface="ＭＳ Ｐゴシック" panose="020B0600070205080204" pitchFamily="34" charset="-128"/>
              </a:rPr>
              <a:t>: an occurrence of a Boolean or its negation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 Boolean formula is in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conjunctive normal form</a:t>
            </a:r>
            <a:r>
              <a:rPr lang="en-US" altLang="en-US" sz="2400" dirty="0">
                <a:ea typeface="ＭＳ Ｐゴシック" panose="020B0600070205080204" pitchFamily="34" charset="-128"/>
              </a:rPr>
              <a:t>, or </a:t>
            </a: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, if it is an AND of clauses, each of which is an OR of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</a:t>
            </a:r>
            <a:r>
              <a:rPr lang="en-US" altLang="en-US" sz="2400" dirty="0">
                <a:ea typeface="ＭＳ Ｐゴシック" panose="020B0600070205080204" pitchFamily="34" charset="-128"/>
              </a:rPr>
              <a:t>: each clause has exactly 3 distinct literals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Ex: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(x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2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1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  (x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5 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3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  x</a:t>
            </a:r>
            <a:r>
              <a:rPr lang="en-US" altLang="en-US" sz="2000" baseline="-25000" dirty="0">
                <a:ea typeface="ＭＳ Ｐゴシック" panose="020B0600070205080204" pitchFamily="34" charset="-128"/>
                <a:sym typeface="Symbol" pitchFamily="2" charset="2"/>
              </a:rPr>
              <a:t>4</a:t>
            </a:r>
            <a:r>
              <a:rPr lang="en-US" altLang="en-US" sz="2000" dirty="0">
                <a:ea typeface="ＭＳ Ｐゴシック" panose="020B0600070205080204" pitchFamily="34" charset="-128"/>
                <a:sym typeface="Symbol" pitchFamily="2" charset="2"/>
              </a:rPr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>
                <a:ea typeface="ＭＳ Ｐゴシック" panose="020B0600070205080204" pitchFamily="34" charset="-128"/>
              </a:rPr>
              <a:t>Notice: true if at least one literal in each clause is true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  <a:sym typeface="Symbol" pitchFamily="2" charset="2"/>
              </a:rPr>
              <a:t>Note: Arbitrary SAT expressions can be translated into CNF forms by introducing intermediate variables etc.</a:t>
            </a:r>
          </a:p>
        </p:txBody>
      </p:sp>
    </p:spTree>
    <p:extLst>
      <p:ext uri="{BB962C8B-B14F-4D97-AF65-F5344CB8AC3E}">
        <p14:creationId xmlns:p14="http://schemas.microsoft.com/office/powerpoint/2010/main" val="915470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F080C729-7865-3741-BBDF-77747ECC8D0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The 3-CNF Problem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C11A355F-7E96-914D-9499-4F72520C556E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Satisfiability of Boolean formulas in 3-CNF form (the </a:t>
            </a:r>
            <a:r>
              <a:rPr lang="en-US" altLang="en-US" i="1" dirty="0">
                <a:solidFill>
                  <a:schemeClr val="tx2"/>
                </a:solidFill>
                <a:ea typeface="ＭＳ Ｐゴシック" panose="020B0600070205080204" pitchFamily="34" charset="-128"/>
              </a:rPr>
              <a:t>3-CNF Problem</a:t>
            </a:r>
            <a:r>
              <a:rPr lang="en-US" altLang="en-US" dirty="0">
                <a:ea typeface="ＭＳ Ｐゴシック" panose="020B0600070205080204" pitchFamily="34" charset="-128"/>
              </a:rPr>
              <a:t>) is NP-Complete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Proof: Also done by Cook (“part 2” of Cook’s theorem)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But it’s not that hard to show SAT </a:t>
            </a:r>
            <a:r>
              <a:rPr lang="en-US" altLang="en-US" baseline="-25000" dirty="0">
                <a:ea typeface="ＭＳ Ｐゴシック" panose="020B0600070205080204" pitchFamily="34" charset="-128"/>
                <a:sym typeface="Symbol" pitchFamily="2" charset="2"/>
              </a:rPr>
              <a:t>p</a:t>
            </a:r>
            <a:r>
              <a:rPr lang="en-US" altLang="en-US" dirty="0">
                <a:ea typeface="ＭＳ Ｐゴシック" panose="020B0600070205080204" pitchFamily="34" charset="-128"/>
                <a:sym typeface="Symbol" pitchFamily="2" charset="2"/>
              </a:rPr>
              <a:t> 3-CNF</a:t>
            </a:r>
            <a:endParaRPr lang="en-US" altLang="en-US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The reason we care about the 3-CNF problem is that it is relatively easy to reduce to others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ea typeface="ＭＳ Ｐゴシック" panose="020B0600070205080204" pitchFamily="34" charset="-128"/>
              </a:rPr>
              <a:t>Thus by proving 3-CNF is NP-Complete we can prove many seemingly unrelated problems are NP-Complete</a:t>
            </a:r>
          </a:p>
        </p:txBody>
      </p:sp>
    </p:spTree>
    <p:extLst>
      <p:ext uri="{BB962C8B-B14F-4D97-AF65-F5344CB8AC3E}">
        <p14:creationId xmlns:p14="http://schemas.microsoft.com/office/powerpoint/2010/main" val="27809423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C36879A-ADF6-4E4E-B776-2A7FA92C2DE8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Joining the Club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A40704A5-CFBE-5F4A-BB96-53267D64C49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1447800" y="1524000"/>
            <a:ext cx="8991600" cy="48768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Given one NP-c problem, others can join the club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Prove that SAT reduces to another problem, and so on…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Membership in NP-c grows…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Classic textbook: </a:t>
            </a:r>
            <a:r>
              <a:rPr lang="en-US" altLang="en-US" sz="2400" dirty="0" err="1">
                <a:ea typeface="ＭＳ Ｐゴシック" panose="020B0600070205080204" pitchFamily="34" charset="-128"/>
              </a:rPr>
              <a:t>Garey</a:t>
            </a:r>
            <a:r>
              <a:rPr lang="en-US" altLang="en-US" sz="2400" dirty="0">
                <a:ea typeface="ＭＳ Ｐゴシック" panose="020B0600070205080204" pitchFamily="34" charset="-128"/>
              </a:rPr>
              <a:t>, M. and D. Johnson,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i="1" dirty="0">
                <a:ea typeface="ＭＳ Ｐゴシック" panose="020B0600070205080204" pitchFamily="34" charset="-128"/>
              </a:rPr>
              <a:t>Computers and Intractability: A Guide to the Theory of NP-Completeness,</a:t>
            </a:r>
            <a:r>
              <a:rPr lang="en-US" altLang="en-US" sz="2400" dirty="0">
                <a:ea typeface="ＭＳ Ｐゴシック" panose="020B0600070205080204" pitchFamily="34" charset="-128"/>
              </a:rPr>
              <a:t> 1979.</a:t>
            </a:r>
          </a:p>
          <a:p>
            <a:pPr lvl="1">
              <a:lnSpc>
                <a:spcPct val="90000"/>
              </a:lnSpc>
              <a:buFont typeface="Times New Roman" panose="02020603050405020304" pitchFamily="18" charset="0"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grpSp>
        <p:nvGrpSpPr>
          <p:cNvPr id="27651" name="Group 24">
            <a:extLst>
              <a:ext uri="{FF2B5EF4-FFF2-40B4-BE49-F238E27FC236}">
                <a16:creationId xmlns:a16="http://schemas.microsoft.com/office/drawing/2014/main" id="{DBFA1D97-D202-C745-AAFF-7188EC617562}"/>
              </a:ext>
            </a:extLst>
          </p:cNvPr>
          <p:cNvGrpSpPr>
            <a:grpSpLocks/>
          </p:cNvGrpSpPr>
          <p:nvPr>
            <p:custDataLst>
              <p:tags r:id="rId3"/>
            </p:custDataLst>
          </p:nvPr>
        </p:nvGrpSpPr>
        <p:grpSpPr bwMode="auto">
          <a:xfrm>
            <a:off x="2362201" y="2895601"/>
            <a:ext cx="7313613" cy="1851025"/>
            <a:chOff x="336" y="2208"/>
            <a:chExt cx="4607" cy="1166"/>
          </a:xfrm>
        </p:grpSpPr>
        <p:sp>
          <p:nvSpPr>
            <p:cNvPr id="27652" name="Text Box 6">
              <a:extLst>
                <a:ext uri="{FF2B5EF4-FFF2-40B4-BE49-F238E27FC236}">
                  <a16:creationId xmlns:a16="http://schemas.microsoft.com/office/drawing/2014/main" id="{BB382666-700D-F145-8142-9291142A7A13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336" y="2208"/>
              <a:ext cx="41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SAT</a:t>
              </a:r>
            </a:p>
          </p:txBody>
        </p:sp>
        <p:sp>
          <p:nvSpPr>
            <p:cNvPr id="27653" name="Text Box 7">
              <a:extLst>
                <a:ext uri="{FF2B5EF4-FFF2-40B4-BE49-F238E27FC236}">
                  <a16:creationId xmlns:a16="http://schemas.microsoft.com/office/drawing/2014/main" id="{E820D181-FD32-F548-A413-5C2B8546754F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1248" y="2208"/>
              <a:ext cx="950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3-CNF-SAT</a:t>
              </a:r>
            </a:p>
          </p:txBody>
        </p:sp>
        <p:sp>
          <p:nvSpPr>
            <p:cNvPr id="27654" name="Text Box 8">
              <a:extLst>
                <a:ext uri="{FF2B5EF4-FFF2-40B4-BE49-F238E27FC236}">
                  <a16:creationId xmlns:a16="http://schemas.microsoft.com/office/drawing/2014/main" id="{55433BDE-1F1A-CE48-8521-85B559D83C18}"/>
                </a:ext>
              </a:extLst>
            </p:cNvPr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296" y="2928"/>
              <a:ext cx="718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 dirty="0"/>
                <a:t>CLIQUE</a:t>
              </a:r>
            </a:p>
          </p:txBody>
        </p:sp>
        <p:sp>
          <p:nvSpPr>
            <p:cNvPr id="27655" name="Text Box 9">
              <a:extLst>
                <a:ext uri="{FF2B5EF4-FFF2-40B4-BE49-F238E27FC236}">
                  <a16:creationId xmlns:a16="http://schemas.microsoft.com/office/drawing/2014/main" id="{86A6A4A6-CC2F-DE4D-992C-8CA40BBA9AAF}"/>
                </a:ext>
              </a:extLst>
            </p:cNvPr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832" y="2208"/>
              <a:ext cx="1169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SUBSET-SUM</a:t>
              </a:r>
            </a:p>
          </p:txBody>
        </p:sp>
        <p:sp>
          <p:nvSpPr>
            <p:cNvPr id="27656" name="Text Box 10">
              <a:extLst>
                <a:ext uri="{FF2B5EF4-FFF2-40B4-BE49-F238E27FC236}">
                  <a16:creationId xmlns:a16="http://schemas.microsoft.com/office/drawing/2014/main" id="{15DA4C19-15CF-364D-9999-03A05D147702}"/>
                </a:ext>
              </a:extLst>
            </p:cNvPr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448" y="2928"/>
              <a:ext cx="815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VERTEX-</a:t>
              </a:r>
              <a:br>
                <a:rPr lang="en-US" altLang="en-US" i="0"/>
              </a:br>
              <a:r>
                <a:rPr lang="en-US" altLang="en-US" i="0"/>
                <a:t>COVER</a:t>
              </a:r>
            </a:p>
          </p:txBody>
        </p:sp>
        <p:sp>
          <p:nvSpPr>
            <p:cNvPr id="27657" name="Text Box 11">
              <a:extLst>
                <a:ext uri="{FF2B5EF4-FFF2-40B4-BE49-F238E27FC236}">
                  <a16:creationId xmlns:a16="http://schemas.microsoft.com/office/drawing/2014/main" id="{B61AF424-DB88-864F-83AC-24E633703B37}"/>
                </a:ext>
              </a:extLst>
            </p:cNvPr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3552" y="2928"/>
              <a:ext cx="657" cy="446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HAM-</a:t>
              </a:r>
              <a:br>
                <a:rPr lang="en-US" altLang="en-US" i="0"/>
              </a:br>
              <a:r>
                <a:rPr lang="en-US" altLang="en-US" i="0"/>
                <a:t>CYCLE</a:t>
              </a:r>
            </a:p>
          </p:txBody>
        </p:sp>
        <p:sp>
          <p:nvSpPr>
            <p:cNvPr id="27658" name="Text Box 12">
              <a:extLst>
                <a:ext uri="{FF2B5EF4-FFF2-40B4-BE49-F238E27FC236}">
                  <a16:creationId xmlns:a16="http://schemas.microsoft.com/office/drawing/2014/main" id="{2440B377-4DAF-404D-9057-6A0ED8CD74DD}"/>
                </a:ext>
              </a:extLst>
            </p:cNvPr>
            <p:cNvSpPr txBox="1"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4512" y="2928"/>
              <a:ext cx="431" cy="252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0"/>
                <a:t>TSP</a:t>
              </a:r>
            </a:p>
          </p:txBody>
        </p:sp>
        <p:sp>
          <p:nvSpPr>
            <p:cNvPr id="27659" name="Line 13">
              <a:extLst>
                <a:ext uri="{FF2B5EF4-FFF2-40B4-BE49-F238E27FC236}">
                  <a16:creationId xmlns:a16="http://schemas.microsoft.com/office/drawing/2014/main" id="{1A7D4544-58F0-5946-9674-8FA779313721}"/>
                </a:ext>
              </a:extLst>
            </p:cNvPr>
            <p:cNvSpPr>
              <a:spLocks noChangeShapeType="1"/>
            </p:cNvSpPr>
            <p:nvPr>
              <p:custDataLst>
                <p:tags r:id="rId11"/>
              </p:custDataLst>
            </p:nvPr>
          </p:nvSpPr>
          <p:spPr bwMode="auto">
            <a:xfrm>
              <a:off x="768" y="2352"/>
              <a:ext cx="48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0" name="Line 15">
              <a:extLst>
                <a:ext uri="{FF2B5EF4-FFF2-40B4-BE49-F238E27FC236}">
                  <a16:creationId xmlns:a16="http://schemas.microsoft.com/office/drawing/2014/main" id="{03A6951F-E7B9-5049-B2E8-7889A81A63C0}"/>
                </a:ext>
              </a:extLst>
            </p:cNvPr>
            <p:cNvSpPr>
              <a:spLocks noChangeShapeType="1"/>
            </p:cNvSpPr>
            <p:nvPr>
              <p:custDataLst>
                <p:tags r:id="rId12"/>
              </p:custDataLst>
            </p:nvPr>
          </p:nvSpPr>
          <p:spPr bwMode="auto">
            <a:xfrm>
              <a:off x="2208" y="2352"/>
              <a:ext cx="62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1" name="Line 16">
              <a:extLst>
                <a:ext uri="{FF2B5EF4-FFF2-40B4-BE49-F238E27FC236}">
                  <a16:creationId xmlns:a16="http://schemas.microsoft.com/office/drawing/2014/main" id="{9CF12494-64F2-4C4E-8BFB-8A8929A2E0BC}"/>
                </a:ext>
              </a:extLst>
            </p:cNvPr>
            <p:cNvSpPr>
              <a:spLocks noChangeShapeType="1"/>
            </p:cNvSpPr>
            <p:nvPr>
              <p:custDataLst>
                <p:tags r:id="rId13"/>
              </p:custDataLst>
            </p:nvPr>
          </p:nvSpPr>
          <p:spPr bwMode="auto">
            <a:xfrm>
              <a:off x="1392" y="2496"/>
              <a:ext cx="144" cy="43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2" name="Line 17">
              <a:extLst>
                <a:ext uri="{FF2B5EF4-FFF2-40B4-BE49-F238E27FC236}">
                  <a16:creationId xmlns:a16="http://schemas.microsoft.com/office/drawing/2014/main" id="{CF773F4B-53C2-8640-849A-2078996B4E67}"/>
                </a:ext>
              </a:extLst>
            </p:cNvPr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2064" y="3072"/>
              <a:ext cx="38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3" name="Line 18">
              <a:extLst>
                <a:ext uri="{FF2B5EF4-FFF2-40B4-BE49-F238E27FC236}">
                  <a16:creationId xmlns:a16="http://schemas.microsoft.com/office/drawing/2014/main" id="{54A7105C-404D-1D48-AA0E-0BA8C46587F6}"/>
                </a:ext>
              </a:extLst>
            </p:cNvPr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3312" y="3168"/>
              <a:ext cx="240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9">
              <a:extLst>
                <a:ext uri="{FF2B5EF4-FFF2-40B4-BE49-F238E27FC236}">
                  <a16:creationId xmlns:a16="http://schemas.microsoft.com/office/drawing/2014/main" id="{E13576B0-A114-D44E-9995-842441FD2141}"/>
                </a:ext>
              </a:extLst>
            </p:cNvPr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4224" y="3072"/>
              <a:ext cx="28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88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 of the Vertex Cover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</p:spPr>
            <p:txBody>
              <a:bodyPr anchor="t" anchorCtr="0"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Vertex Cover: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b="0" i="1" smtClean="0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is a vertex cover if every edge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𝐸</m:t>
                    </m:r>
                  </m:oMath>
                </a14:m>
                <a:r>
                  <a:rPr lang="en-US" dirty="0"/>
                  <a:t> has one of its endpoints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r>
                  <a:rPr lang="en-US" b="1" dirty="0">
                    <a:solidFill>
                      <a:schemeClr val="accent1"/>
                    </a:solidFill>
                  </a:rPr>
                  <a:t>Minimum Vertex Cover Problem: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Given a </a:t>
                </a:r>
                <a:r>
                  <a:rPr lang="en-US" dirty="0">
                    <a:solidFill>
                      <a:srgbClr val="C00000"/>
                    </a:solidFill>
                  </a:rPr>
                  <a:t>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find the minimum vertex 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Result is C, a set of vertices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Result is True or False</a:t>
                </a:r>
              </a:p>
              <a:p>
                <a:pPr lvl="1"/>
                <a:r>
                  <a:rPr lang="en-US" dirty="0"/>
                  <a:t>This is the </a:t>
                </a:r>
                <a:r>
                  <a:rPr lang="en-US" b="1" i="1" dirty="0">
                    <a:solidFill>
                      <a:schemeClr val="accent1"/>
                    </a:solidFill>
                  </a:rPr>
                  <a:t>decision problem form </a:t>
                </a:r>
                <a:r>
                  <a:rPr lang="en-US" dirty="0"/>
                  <a:t>of Vertex Cover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10972800" cy="4984751"/>
              </a:xfrm>
              <a:blipFill>
                <a:blip r:embed="rId2"/>
                <a:stretch>
                  <a:fillRect l="-1387" t="-1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3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E763-F4AB-9043-94F1-039891F72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1F2F1-2D56-9543-A86E-6C59BD4FA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4529D-355D-E541-A79F-491C57D5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134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“Consequences” of NP-Completeness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>
                <a:latin typeface="Tahoma" charset="0"/>
              </a:rPr>
              <a:t>NP-Complete is the set of </a:t>
            </a:r>
            <a:r>
              <a:rPr lang="ja-JP" altLang="en-US" sz="2800">
                <a:latin typeface="Tahoma" charset="0"/>
              </a:rPr>
              <a:t>“</a:t>
            </a:r>
            <a:r>
              <a:rPr lang="en-US" sz="2800" dirty="0">
                <a:latin typeface="Tahoma" charset="0"/>
              </a:rPr>
              <a:t>hardest</a:t>
            </a:r>
            <a:r>
              <a:rPr lang="ja-JP" altLang="en-US" sz="2800" dirty="0">
                <a:latin typeface="Tahoma" charset="0"/>
              </a:rPr>
              <a:t>”</a:t>
            </a:r>
            <a:r>
              <a:rPr lang="en-US" sz="2800" dirty="0">
                <a:latin typeface="Tahoma" charset="0"/>
              </a:rPr>
              <a:t> problems in NP, with these important properties: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If any </a:t>
            </a:r>
            <a:r>
              <a:rPr lang="en-US" sz="2400" i="1" dirty="0">
                <a:latin typeface="Tahoma" charset="0"/>
                <a:ea typeface="ＭＳ Ｐゴシック" charset="0"/>
              </a:rPr>
              <a:t>one </a:t>
            </a:r>
            <a:r>
              <a:rPr lang="en-US" sz="2400" dirty="0">
                <a:latin typeface="Tahoma" charset="0"/>
                <a:ea typeface="ＭＳ Ｐゴシック" charset="0"/>
              </a:rPr>
              <a:t> 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 </a:t>
            </a:r>
            <a:r>
              <a:rPr lang="en-US" sz="2400" dirty="0">
                <a:latin typeface="Tahoma" charset="0"/>
                <a:ea typeface="ＭＳ Ｐゴシック" charset="0"/>
              </a:rPr>
              <a:t>NP-Complete problem can be solved in polynomial time…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…and in fact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 </a:t>
            </a:r>
            <a:r>
              <a:rPr lang="en-US" sz="2400" dirty="0">
                <a:latin typeface="Tahoma" charset="0"/>
                <a:ea typeface="ＭＳ Ｐゴシック" charset="0"/>
              </a:rPr>
              <a:t>problem in </a:t>
            </a:r>
            <a:r>
              <a:rPr lang="en-US" sz="2400" b="1" dirty="0">
                <a:latin typeface="Tahoma" charset="0"/>
                <a:ea typeface="ＭＳ Ｐゴシック" charset="0"/>
              </a:rPr>
              <a:t>NP</a:t>
            </a:r>
            <a:r>
              <a:rPr lang="en-US" sz="2400" dirty="0">
                <a:latin typeface="Tahoma" charset="0"/>
                <a:ea typeface="ＭＳ Ｐゴシック" charset="0"/>
              </a:rPr>
              <a:t> can be solved in polynomial time (which would show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)</a:t>
            </a:r>
          </a:p>
          <a:p>
            <a:pPr lvl="1"/>
            <a:r>
              <a:rPr lang="en-US" sz="2400" dirty="0">
                <a:latin typeface="Tahoma" charset="0"/>
                <a:ea typeface="ＭＳ Ｐゴシック" charset="0"/>
              </a:rPr>
              <a:t>Or, prove an exponential lower-bound for </a:t>
            </a:r>
            <a:r>
              <a:rPr lang="en-US" sz="2400" i="1" dirty="0">
                <a:latin typeface="Tahoma" charset="0"/>
                <a:ea typeface="ＭＳ Ｐゴシック" charset="0"/>
              </a:rPr>
              <a:t>any single</a:t>
            </a:r>
            <a:r>
              <a:rPr lang="en-US" sz="2400" dirty="0">
                <a:latin typeface="Tahoma" charset="0"/>
                <a:ea typeface="ＭＳ Ｐゴシック" charset="0"/>
              </a:rPr>
              <a:t>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problem, then </a:t>
            </a:r>
            <a:r>
              <a:rPr lang="en-US" sz="2400" i="1" dirty="0">
                <a:latin typeface="Tahoma" charset="0"/>
                <a:ea typeface="ＭＳ Ｐゴシック" charset="0"/>
              </a:rPr>
              <a:t>every</a:t>
            </a:r>
            <a:r>
              <a:rPr lang="en-US" sz="2400" dirty="0">
                <a:latin typeface="Tahoma" charset="0"/>
                <a:ea typeface="ＭＳ Ｐゴシック" charset="0"/>
              </a:rPr>
              <a:t>  </a:t>
            </a:r>
            <a:r>
              <a:rPr lang="en-US" sz="2400" b="1" dirty="0">
                <a:latin typeface="Tahoma" charset="0"/>
                <a:ea typeface="ＭＳ Ｐゴシック" charset="0"/>
              </a:rPr>
              <a:t>NP-hard</a:t>
            </a:r>
            <a:r>
              <a:rPr lang="en-US" sz="2400" dirty="0">
                <a:latin typeface="Tahoma" charset="0"/>
                <a:ea typeface="ＭＳ Ｐゴシック" charset="0"/>
              </a:rPr>
              <a:t> problem (including </a:t>
            </a:r>
            <a:r>
              <a:rPr lang="en-US" sz="2400" b="1" dirty="0">
                <a:latin typeface="Tahoma" charset="0"/>
                <a:ea typeface="ＭＳ Ｐゴシック" charset="0"/>
              </a:rPr>
              <a:t>NP-C</a:t>
            </a:r>
            <a:r>
              <a:rPr lang="en-US" sz="2400" dirty="0">
                <a:latin typeface="Tahoma" charset="0"/>
                <a:ea typeface="ＭＳ Ｐゴシック" charset="0"/>
              </a:rPr>
              <a:t>) is exponential</a:t>
            </a:r>
          </a:p>
          <a:p>
            <a:pPr marL="457200" lvl="1" indent="0">
              <a:buNone/>
            </a:pPr>
            <a:endParaRPr lang="en-US" sz="2400" dirty="0">
              <a:latin typeface="Tahoma" charset="0"/>
              <a:ea typeface="ＭＳ Ｐゴシック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Tahoma" charset="0"/>
                <a:ea typeface="ＭＳ Ｐゴシック" charset="0"/>
              </a:rPr>
              <a:t>Therefore: solve (say) traveling salesperson problem in O(</a:t>
            </a:r>
            <a:r>
              <a:rPr lang="en-US" sz="2400" i="1" dirty="0">
                <a:latin typeface="Tahoma" charset="0"/>
                <a:ea typeface="ＭＳ Ｐゴシック" charset="0"/>
              </a:rPr>
              <a:t>n</a:t>
            </a:r>
            <a:r>
              <a:rPr lang="en-US" sz="2400" baseline="30000" dirty="0">
                <a:latin typeface="Tahoma" charset="0"/>
                <a:ea typeface="ＭＳ Ｐゴシック" charset="0"/>
              </a:rPr>
              <a:t>100</a:t>
            </a:r>
            <a:r>
              <a:rPr lang="en-US" sz="2400" dirty="0">
                <a:latin typeface="Tahoma" charset="0"/>
                <a:ea typeface="ＭＳ Ｐゴシック" charset="0"/>
              </a:rPr>
              <a:t>) time, you</a:t>
            </a:r>
            <a:r>
              <a:rPr lang="fr-FR" altLang="ja-JP" sz="2400" dirty="0">
                <a:latin typeface="Tahoma" charset="0"/>
                <a:ea typeface="ＭＳ Ｐゴシック" charset="0"/>
              </a:rPr>
              <a:t>'</a:t>
            </a:r>
            <a:r>
              <a:rPr lang="en-US" sz="2400" dirty="0" err="1">
                <a:latin typeface="Tahoma" charset="0"/>
                <a:ea typeface="ＭＳ Ｐゴシック" charset="0"/>
              </a:rPr>
              <a:t>ve</a:t>
            </a:r>
            <a:r>
              <a:rPr lang="en-US" sz="2400" dirty="0">
                <a:latin typeface="Tahoma" charset="0"/>
                <a:ea typeface="ＭＳ Ｐゴシック" charset="0"/>
              </a:rPr>
              <a:t> proved that </a:t>
            </a:r>
            <a:r>
              <a:rPr lang="en-US" sz="2400" b="1" dirty="0">
                <a:latin typeface="Tahoma" charset="0"/>
                <a:ea typeface="ＭＳ Ｐゴシック" charset="0"/>
              </a:rPr>
              <a:t>P = NP</a:t>
            </a:r>
            <a:r>
              <a:rPr lang="en-US" sz="2400" dirty="0">
                <a:latin typeface="Tahoma" charset="0"/>
                <a:ea typeface="ＭＳ Ｐゴシック" charset="0"/>
              </a:rPr>
              <a:t>.  Retire rich &amp; famous!</a:t>
            </a:r>
          </a:p>
        </p:txBody>
      </p:sp>
    </p:spTree>
    <p:extLst>
      <p:ext uri="{BB962C8B-B14F-4D97-AF65-F5344CB8AC3E}">
        <p14:creationId xmlns:p14="http://schemas.microsoft.com/office/powerpoint/2010/main" val="16416802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B0B5365-AE68-B449-80E5-97D49E233821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 sz="3200">
                <a:ea typeface="ＭＳ Ｐゴシック" panose="020B0600070205080204" pitchFamily="34" charset="-128"/>
              </a:rPr>
              <a:t>Can a Problem be NP-Hard but not NP-C?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DA1A36A9-9BC7-074D-ADE3-7D8289286D70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762000" y="1524000"/>
            <a:ext cx="9677400" cy="47244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So, find a reduction and then try to prove B </a:t>
            </a:r>
            <a:r>
              <a:rPr lang="en-US" altLang="en-US" sz="2800" dirty="0">
                <a:ea typeface="ＭＳ Ｐゴシック" panose="020B0600070205080204" pitchFamily="34" charset="-128"/>
                <a:sym typeface="Symbol" pitchFamily="2" charset="2"/>
              </a:rPr>
              <a:t></a:t>
            </a:r>
            <a:r>
              <a:rPr lang="en-US" altLang="en-US" sz="2800" dirty="0">
                <a:ea typeface="ＭＳ Ｐゴシック" panose="020B0600070205080204" pitchFamily="34" charset="-128"/>
              </a:rPr>
              <a:t> </a:t>
            </a:r>
            <a:r>
              <a:rPr lang="en-US" altLang="en-US" sz="2800" b="1" dirty="0">
                <a:ea typeface="ＭＳ Ｐゴシック" panose="020B0600070205080204" pitchFamily="34" charset="-128"/>
              </a:rPr>
              <a:t>NP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What if you can</a:t>
            </a:r>
            <a:r>
              <a:rPr lang="ja-JP" altLang="en-US" sz="2400" i="1">
                <a:solidFill>
                  <a:schemeClr val="accent1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400" i="1" dirty="0">
                <a:solidFill>
                  <a:schemeClr val="accent1"/>
                </a:solidFill>
                <a:ea typeface="ＭＳ Ｐゴシック" panose="020B0600070205080204" pitchFamily="34" charset="-128"/>
              </a:rPr>
              <a:t>t?</a:t>
            </a:r>
            <a:endParaRPr lang="en-US" altLang="ja-JP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Are there any problems B that are NP-hard but not NP-complete?  This means: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All problems in NP reduce to B .  (A known NP-Hard problem can be reduced to B.)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But, B cannot be proved to be in NP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ＭＳ Ｐゴシック" panose="020B0600070205080204" pitchFamily="34" charset="-128"/>
              </a:rPr>
              <a:t>Yes!  Some examples: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Non-decision forms of known NP-Cs (e.g. TSP)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The halting problem. (Transform a SAT expression to a Turing machine.)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ea typeface="ＭＳ Ｐゴシック" panose="020B0600070205080204" pitchFamily="34" charset="-128"/>
              </a:rPr>
              <a:t>Others.</a:t>
            </a:r>
          </a:p>
        </p:txBody>
      </p:sp>
    </p:spTree>
    <p:extLst>
      <p:ext uri="{BB962C8B-B14F-4D97-AF65-F5344CB8AC3E}">
        <p14:creationId xmlns:p14="http://schemas.microsoft.com/office/powerpoint/2010/main" val="31470592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</p:spPr>
            <p:txBody>
              <a:bodyPr anchor="t" anchorCtr="0"/>
              <a:lstStyle/>
              <a:p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Vertex Cover Problem:</a:t>
                </a:r>
                <a:r>
                  <a:rPr lang="en-US" dirty="0"/>
                  <a:t> Given a graph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=(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𝑉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𝐸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u="sng" dirty="0"/>
                  <a:t>and</a:t>
                </a:r>
                <a:r>
                  <a:rPr lang="en-US" dirty="0"/>
                  <a:t> an </a:t>
                </a:r>
                <a:r>
                  <a:rPr lang="en-US" dirty="0">
                    <a:solidFill>
                      <a:srgbClr val="C00000"/>
                    </a:solidFill>
                  </a:rPr>
                  <a:t>integer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determine if there is a vertex cover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𝑪</m:t>
                    </m:r>
                  </m:oMath>
                </a14:m>
                <a:r>
                  <a:rPr lang="en-US" b="1" dirty="0"/>
                  <a:t> of size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𝒌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414036"/>
                <a:ext cx="10972800" cy="4712127"/>
              </a:xfrm>
              <a:blipFill>
                <a:blip r:embed="rId2"/>
                <a:stretch>
                  <a:fillRect l="-1387" t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FA7964A-C2FA-DC4F-BCC4-6BF5D320DBA2}"/>
              </a:ext>
            </a:extLst>
          </p:cNvPr>
          <p:cNvGrpSpPr/>
          <p:nvPr/>
        </p:nvGrpSpPr>
        <p:grpSpPr>
          <a:xfrm>
            <a:off x="1371600" y="4117181"/>
            <a:ext cx="2514600" cy="2281238"/>
            <a:chOff x="657225" y="1481300"/>
            <a:chExt cx="5514975" cy="4914248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57DF2B2-07E5-1D4F-BC6D-C7B2DDEB25A5}"/>
                </a:ext>
              </a:extLst>
            </p:cNvPr>
            <p:cNvCxnSpPr>
              <a:cxnSpLocks/>
              <a:stCxn id="29" idx="1"/>
              <a:endCxn id="21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2691B65-1E79-D645-914E-D071FC632D50}"/>
                </a:ext>
              </a:extLst>
            </p:cNvPr>
            <p:cNvCxnSpPr>
              <a:cxnSpLocks/>
              <a:stCxn id="20" idx="2"/>
              <a:endCxn id="29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3ACAB44-8D08-D046-9D3F-77FEFEF5A41F}"/>
                </a:ext>
              </a:extLst>
            </p:cNvPr>
            <p:cNvCxnSpPr>
              <a:cxnSpLocks/>
              <a:stCxn id="21" idx="1"/>
              <a:endCxn id="2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5E0764-D9DB-4D42-B399-66D87C501FD4}"/>
                </a:ext>
              </a:extLst>
            </p:cNvPr>
            <p:cNvCxnSpPr>
              <a:cxnSpLocks/>
              <a:stCxn id="24" idx="2"/>
              <a:endCxn id="2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E34E4D2-8AC2-D44D-AAC6-467F79220276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C09ED0-6FD4-CC4A-97E2-DF3B165E197A}"/>
                </a:ext>
              </a:extLst>
            </p:cNvPr>
            <p:cNvCxnSpPr>
              <a:cxnSpLocks/>
              <a:stCxn id="25" idx="3"/>
              <a:endCxn id="22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3F79F63-25EC-134D-BD2A-59EC22165472}"/>
                </a:ext>
              </a:extLst>
            </p:cNvPr>
            <p:cNvCxnSpPr>
              <a:cxnSpLocks/>
              <a:stCxn id="25" idx="2"/>
              <a:endCxn id="23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67A437A-17C1-7442-B354-F922EA81C00B}"/>
                </a:ext>
              </a:extLst>
            </p:cNvPr>
            <p:cNvCxnSpPr>
              <a:cxnSpLocks/>
              <a:stCxn id="23" idx="3"/>
              <a:endCxn id="26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E7A80BB-EF7D-4A4D-A7CA-685F74AFACD0}"/>
                </a:ext>
              </a:extLst>
            </p:cNvPr>
            <p:cNvCxnSpPr>
              <a:cxnSpLocks/>
              <a:stCxn id="22" idx="2"/>
              <a:endCxn id="26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8071BE2-133F-BA4E-B54E-28BED1546189}"/>
                </a:ext>
              </a:extLst>
            </p:cNvPr>
            <p:cNvCxnSpPr>
              <a:cxnSpLocks/>
              <a:stCxn id="25" idx="3"/>
              <a:endCxn id="27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B9EE51-95A9-0F45-BE59-6C651F5BF207}"/>
                </a:ext>
              </a:extLst>
            </p:cNvPr>
            <p:cNvCxnSpPr>
              <a:cxnSpLocks/>
              <a:stCxn id="22" idx="0"/>
              <a:endCxn id="27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2D402CD-9070-7F42-8C33-B56A16ADECDC}"/>
                </a:ext>
              </a:extLst>
            </p:cNvPr>
            <p:cNvCxnSpPr>
              <a:cxnSpLocks/>
              <a:stCxn id="21" idx="0"/>
              <a:endCxn id="26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BFB8CC0-2A03-7A44-A66A-29AA22593E30}"/>
                </a:ext>
              </a:extLst>
            </p:cNvPr>
            <p:cNvCxnSpPr>
              <a:cxnSpLocks/>
              <a:stCxn id="21" idx="0"/>
              <a:endCxn id="22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EBF3C25-10D5-6C4F-9437-7054FBCD30DB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28" name="Isosceles Triangle 69">
                <a:extLst>
                  <a:ext uri="{FF2B5EF4-FFF2-40B4-BE49-F238E27FC236}">
                    <a16:creationId xmlns:a16="http://schemas.microsoft.com/office/drawing/2014/main" id="{63450425-D9D7-5F40-B76B-ACFDCECBDDBF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8353D7-9548-E845-BA05-7913D2F77602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25962F2-67E8-7A4F-BD1B-2001C8319BB6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E43C9FA-AFF7-B548-9D2D-E58B20766E85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68CD6E5-3625-C84D-8CB7-B3007F8D0D9F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D92259B-444F-6C4B-BE1E-65A0F418AB7D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82D3C1E-C353-8B45-99E5-EFBC44378F3E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478DE4F-18B0-754D-91CB-14AC8D935309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1ADE967-C62D-ED4C-A5B4-248FA5E5FF20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454ABE4-80CF-CF4D-83FA-429E677BAECE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4FC45B-BEA0-0F4B-961A-C731D602192B}"/>
              </a:ext>
            </a:extLst>
          </p:cNvPr>
          <p:cNvGrpSpPr/>
          <p:nvPr/>
        </p:nvGrpSpPr>
        <p:grpSpPr>
          <a:xfrm>
            <a:off x="5206223" y="4026212"/>
            <a:ext cx="2514600" cy="2281238"/>
            <a:chOff x="657225" y="1481300"/>
            <a:chExt cx="5514975" cy="4914248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A2DBEEE-F485-5F4C-A777-1801821F3FC6}"/>
                </a:ext>
              </a:extLst>
            </p:cNvPr>
            <p:cNvCxnSpPr>
              <a:cxnSpLocks/>
              <a:stCxn id="54" idx="1"/>
              <a:endCxn id="46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F6ECAF1-7E2D-0043-8639-7822ECF197DA}"/>
                </a:ext>
              </a:extLst>
            </p:cNvPr>
            <p:cNvCxnSpPr>
              <a:cxnSpLocks/>
              <a:stCxn id="45" idx="2"/>
              <a:endCxn id="54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013A88-0F5C-AE4E-98C5-4B27E3928788}"/>
                </a:ext>
              </a:extLst>
            </p:cNvPr>
            <p:cNvCxnSpPr>
              <a:cxnSpLocks/>
              <a:stCxn id="46" idx="1"/>
              <a:endCxn id="45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60D2E43-2C9C-EF43-86B1-068EDB8ADB66}"/>
                </a:ext>
              </a:extLst>
            </p:cNvPr>
            <p:cNvCxnSpPr>
              <a:cxnSpLocks/>
              <a:stCxn id="49" idx="2"/>
              <a:endCxn id="45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397FB1-58D7-434F-938D-1CF68781CF00}"/>
                </a:ext>
              </a:extLst>
            </p:cNvPr>
            <p:cNvCxnSpPr>
              <a:cxnSpLocks/>
              <a:stCxn id="49" idx="3"/>
              <a:endCxn id="50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6DB25B-0523-344A-9C1E-6602F0DBBDBB}"/>
                </a:ext>
              </a:extLst>
            </p:cNvPr>
            <p:cNvCxnSpPr>
              <a:cxnSpLocks/>
              <a:stCxn id="50" idx="3"/>
              <a:endCxn id="47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B1BF9AD-F630-E84B-9EA7-90435F1D28EB}"/>
                </a:ext>
              </a:extLst>
            </p:cNvPr>
            <p:cNvCxnSpPr>
              <a:cxnSpLocks/>
              <a:stCxn id="50" idx="2"/>
              <a:endCxn id="48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CE68CAB-D39F-7241-9CEE-BDF31F619D4F}"/>
                </a:ext>
              </a:extLst>
            </p:cNvPr>
            <p:cNvCxnSpPr>
              <a:cxnSpLocks/>
              <a:stCxn id="48" idx="3"/>
              <a:endCxn id="51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00E0912-AE3E-B243-BE35-7C959641D2CE}"/>
                </a:ext>
              </a:extLst>
            </p:cNvPr>
            <p:cNvCxnSpPr>
              <a:cxnSpLocks/>
              <a:stCxn id="47" idx="2"/>
              <a:endCxn id="51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C8C9127-C7E9-B84B-B4C2-6F1205B730AD}"/>
                </a:ext>
              </a:extLst>
            </p:cNvPr>
            <p:cNvCxnSpPr>
              <a:cxnSpLocks/>
              <a:stCxn id="50" idx="3"/>
              <a:endCxn id="52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2E38055-A919-5C4E-AB25-3E22751CEA29}"/>
                </a:ext>
              </a:extLst>
            </p:cNvPr>
            <p:cNvCxnSpPr>
              <a:cxnSpLocks/>
              <a:stCxn id="47" idx="0"/>
              <a:endCxn id="52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54AB2C1-75DE-2148-B2B5-FA9CAE1B76A5}"/>
                </a:ext>
              </a:extLst>
            </p:cNvPr>
            <p:cNvCxnSpPr>
              <a:cxnSpLocks/>
              <a:stCxn id="46" idx="0"/>
              <a:endCxn id="51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6D931874-AC39-EA4C-8BC1-F2CC02FDDF6F}"/>
                </a:ext>
              </a:extLst>
            </p:cNvPr>
            <p:cNvCxnSpPr>
              <a:cxnSpLocks/>
              <a:stCxn id="46" idx="0"/>
              <a:endCxn id="47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49F9F7C-BD6C-264D-89DF-CC92943D8D89}"/>
                </a:ext>
              </a:extLst>
            </p:cNvPr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53" name="Isosceles Triangle 69">
                <a:extLst>
                  <a:ext uri="{FF2B5EF4-FFF2-40B4-BE49-F238E27FC236}">
                    <a16:creationId xmlns:a16="http://schemas.microsoft.com/office/drawing/2014/main" id="{33F5FD3F-CA02-BB46-B89B-517D8F114356}"/>
                  </a:ext>
                </a:extLst>
              </p:cNvPr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B2DC8B4-FA70-BE44-8105-35DF0F91FBA6}"/>
                  </a:ext>
                </a:extLst>
              </p:cNvPr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BBB794C-F4AB-B147-9402-62A7184C6569}"/>
                </a:ext>
              </a:extLst>
            </p:cNvPr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B20E7D3-E81F-2A4C-BD95-029F9B395BAE}"/>
                </a:ext>
              </a:extLst>
            </p:cNvPr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DD042-D75C-4743-AD7E-442627506746}"/>
                </a:ext>
              </a:extLst>
            </p:cNvPr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03F0CB0-3477-BE42-99DB-3B11DE37FF85}"/>
                </a:ext>
              </a:extLst>
            </p:cNvPr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57C7400-EB7B-C941-AF51-E385933E2245}"/>
                </a:ext>
              </a:extLst>
            </p:cNvPr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10920E7-7197-6A40-A827-1E594393B534}"/>
                </a:ext>
              </a:extLst>
            </p:cNvPr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0F370F43-590D-FD4B-8FE3-55FE38C6FD6D}"/>
                </a:ext>
              </a:extLst>
            </p:cNvPr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4913B7-00D3-7940-AAEF-C75CAE0B5AAC}"/>
                </a:ext>
              </a:extLst>
            </p:cNvPr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F767ED9E-A23B-F043-B4F8-8A8899B99EAB}"/>
              </a:ext>
            </a:extLst>
          </p:cNvPr>
          <p:cNvSpPr txBox="1"/>
          <p:nvPr/>
        </p:nvSpPr>
        <p:spPr>
          <a:xfrm>
            <a:off x="1082161" y="368997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384FF83-195C-0E4A-BBBC-D09450347A77}"/>
              </a:ext>
            </a:extLst>
          </p:cNvPr>
          <p:cNvSpPr txBox="1"/>
          <p:nvPr/>
        </p:nvSpPr>
        <p:spPr>
          <a:xfrm>
            <a:off x="4912077" y="3649239"/>
            <a:ext cx="342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True for k=5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DB32E1-357F-D144-BB87-8AFA6DF931C3}"/>
              </a:ext>
            </a:extLst>
          </p:cNvPr>
          <p:cNvSpPr txBox="1"/>
          <p:nvPr/>
        </p:nvSpPr>
        <p:spPr>
          <a:xfrm>
            <a:off x="8657335" y="4113022"/>
            <a:ext cx="26672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Is 5 the smallest?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True for k=4?</a:t>
            </a:r>
          </a:p>
        </p:txBody>
      </p:sp>
    </p:spTree>
    <p:extLst>
      <p:ext uri="{BB962C8B-B14F-4D97-AF65-F5344CB8AC3E}">
        <p14:creationId xmlns:p14="http://schemas.microsoft.com/office/powerpoint/2010/main" val="323715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Types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b="1" dirty="0"/>
                  <a:t>Decision Problems:</a:t>
                </a:r>
              </a:p>
              <a:p>
                <a:pPr lvl="1"/>
                <a:r>
                  <a:rPr lang="en-US" dirty="0"/>
                  <a:t>Is there a solution?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there a vertex cover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b="1" dirty="0"/>
                  <a:t>Optimal Value Problems:</a:t>
                </a:r>
              </a:p>
              <a:p>
                <a:pPr lvl="1"/>
                <a:r>
                  <a:rPr lang="en-US" dirty="0"/>
                  <a:t>E.g. What’s the min </a:t>
                </a:r>
                <a:r>
                  <a:rPr lang="en-US" i="1" dirty="0"/>
                  <a:t>k</a:t>
                </a:r>
                <a:r>
                  <a:rPr lang="en-US" dirty="0"/>
                  <a:t> for </a:t>
                </a:r>
                <a:r>
                  <a:rPr lang="en-US" i="1" dirty="0"/>
                  <a:t>k</a:t>
                </a:r>
                <a:r>
                  <a:rPr lang="en-US" dirty="0"/>
                  <a:t>-vertex cover decision problem?</a:t>
                </a:r>
              </a:p>
              <a:p>
                <a:r>
                  <a:rPr lang="en-US" b="1" dirty="0"/>
                  <a:t>Search Problems:</a:t>
                </a:r>
              </a:p>
              <a:p>
                <a:pPr lvl="1"/>
                <a:r>
                  <a:rPr lang="en-US" dirty="0"/>
                  <a:t>Find a solution</a:t>
                </a:r>
              </a:p>
              <a:p>
                <a:pPr lvl="2"/>
                <a:r>
                  <a:rPr lang="en-US" dirty="0"/>
                  <a:t>Result more complex than T/F or a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Find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b="1" dirty="0"/>
                  <a:t>Verification Problems:</a:t>
                </a:r>
              </a:p>
              <a:p>
                <a:pPr lvl="1"/>
                <a:r>
                  <a:rPr lang="en-US" dirty="0"/>
                  <a:t>Given a potential solution for an input, is that input valid?</a:t>
                </a:r>
              </a:p>
              <a:p>
                <a:pPr lvl="2"/>
                <a:r>
                  <a:rPr lang="en-US" dirty="0"/>
                  <a:t>Result is True/False</a:t>
                </a:r>
              </a:p>
              <a:p>
                <a:pPr lvl="1"/>
                <a:r>
                  <a:rPr lang="en-US" dirty="0"/>
                  <a:t>E.g. Is </a:t>
                </a:r>
                <a:r>
                  <a:rPr lang="en-US" b="1" dirty="0"/>
                  <a:t>set of vertices </a:t>
                </a:r>
                <a:r>
                  <a:rPr lang="en-US" dirty="0"/>
                  <a:t>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95400"/>
                <a:ext cx="10972800" cy="5060951"/>
              </a:xfrm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42516" y="1456978"/>
            <a:ext cx="2768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If we can solve this…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42516" y="2685871"/>
            <a:ext cx="3566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…Then we can solve this,…</a:t>
            </a:r>
            <a:br>
              <a:rPr lang="en-US" sz="2400" dirty="0">
                <a:solidFill>
                  <a:srgbClr val="FF0000"/>
                </a:solidFill>
              </a:rPr>
            </a:b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…and also this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624D4D6-58F4-614F-B169-E368E3F23175}"/>
              </a:ext>
            </a:extLst>
          </p:cNvPr>
          <p:cNvSpPr/>
          <p:nvPr/>
        </p:nvSpPr>
        <p:spPr>
          <a:xfrm>
            <a:off x="7809262" y="4345858"/>
            <a:ext cx="3505200" cy="1555751"/>
          </a:xfrm>
          <a:prstGeom prst="wedgeRoundRectCallout">
            <a:avLst>
              <a:gd name="adj1" fmla="val -159396"/>
              <a:gd name="adj2" fmla="val -480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 called NP</a:t>
            </a: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48E561A5-CCD1-FC4C-8E4D-724A811FCE74}"/>
              </a:ext>
            </a:extLst>
          </p:cNvPr>
          <p:cNvSpPr/>
          <p:nvPr/>
        </p:nvSpPr>
        <p:spPr>
          <a:xfrm>
            <a:off x="8407400" y="1700100"/>
            <a:ext cx="3505200" cy="1555751"/>
          </a:xfrm>
          <a:prstGeom prst="wedgeRoundRectCallout">
            <a:avLst>
              <a:gd name="adj1" fmla="val -185904"/>
              <a:gd name="adj2" fmla="val -3324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Looking ahead:</a:t>
            </a:r>
            <a:br>
              <a:rPr lang="en-US" sz="2400" dirty="0"/>
            </a:br>
            <a:r>
              <a:rPr lang="en-US" sz="2400" dirty="0"/>
              <a:t>We’ll use this to define a problem classes P and NP</a:t>
            </a:r>
          </a:p>
        </p:txBody>
      </p:sp>
    </p:spTree>
    <p:extLst>
      <p:ext uri="{BB962C8B-B14F-4D97-AF65-F5344CB8AC3E}">
        <p14:creationId xmlns:p14="http://schemas.microsoft.com/office/powerpoint/2010/main" val="389403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Using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VertexCover</a:t>
                </a:r>
                <a:r>
                  <a:rPr lang="en-US" dirty="0"/>
                  <a:t> decider to build a searcher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000" t="-17021" r="-3407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Remove nodes (and incident edges) one at a time </a:t>
                </a:r>
              </a:p>
              <a:p>
                <a:r>
                  <a:rPr lang="en-US" dirty="0"/>
                  <a:t>Check if there is a vertex cover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 (i.e. use the “decider”)</a:t>
                </a:r>
              </a:p>
              <a:p>
                <a:pPr lvl="1"/>
                <a:r>
                  <a:rPr lang="en-US" dirty="0"/>
                  <a:t>If so, then that removed node was part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vertex cover, </a:t>
                </a:r>
                <a:br>
                  <a:rPr lang="en-US" dirty="0"/>
                </a:b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Else, it wasn’t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/>
              <p:nvPr/>
            </p:nvSpPr>
            <p:spPr>
              <a:xfrm>
                <a:off x="67056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Did I need this node to cover its edges to have a vertex cover of size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5" name="Rounded Rectangular Callout 4">
                <a:extLst>
                  <a:ext uri="{FF2B5EF4-FFF2-40B4-BE49-F238E27FC236}">
                    <a16:creationId xmlns:a16="http://schemas.microsoft.com/office/drawing/2014/main" id="{049BFACB-4F9D-634A-84D5-DAB2CF9D55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800600"/>
                <a:ext cx="3352800" cy="1555751"/>
              </a:xfrm>
              <a:prstGeom prst="wedgeRoundRectCallout">
                <a:avLst>
                  <a:gd name="adj1" fmla="val -36669"/>
                  <a:gd name="adj2" fmla="val -64531"/>
                  <a:gd name="adj3" fmla="val 16667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/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noFill/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/>
                  <a:t>Note this is a reduction!</a:t>
                </a:r>
                <a:br>
                  <a:rPr lang="en-US" sz="2800" dirty="0"/>
                </a:br>
                <a:r>
                  <a:rPr lang="en-US" sz="2800" dirty="0"/>
                  <a:t>kVC-search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≤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kVC-decider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453AB1-F303-874D-88C3-DE915771B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1447800"/>
                <a:ext cx="4169859" cy="987322"/>
              </a:xfrm>
              <a:prstGeom prst="rect">
                <a:avLst/>
              </a:prstGeom>
              <a:blipFill>
                <a:blip r:embed="rId5"/>
                <a:stretch>
                  <a:fillRect l="-2703" t="-4878" r="-1502" b="-9756"/>
                </a:stretch>
              </a:blipFill>
              <a:ln w="50800">
                <a:solidFill>
                  <a:schemeClr val="accent4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660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7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5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288845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8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0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4</m:t>
                    </m:r>
                  </m:oMath>
                </a14:m>
                <a:r>
                  <a:rPr lang="en-US" dirty="0"/>
                  <a:t> Vertex Cover (Decision)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9</a:t>
            </a:fld>
            <a:endParaRPr lang="en-US"/>
          </a:p>
        </p:txBody>
      </p:sp>
      <p:grpSp>
        <p:nvGrpSpPr>
          <p:cNvPr id="53" name="Group 52"/>
          <p:cNvGrpSpPr/>
          <p:nvPr/>
        </p:nvGrpSpPr>
        <p:grpSpPr>
          <a:xfrm>
            <a:off x="2181226" y="1481300"/>
            <a:ext cx="5514975" cy="4914248"/>
            <a:chOff x="657225" y="1481300"/>
            <a:chExt cx="5514975" cy="4914248"/>
          </a:xfrm>
        </p:grpSpPr>
        <p:cxnSp>
          <p:nvCxnSpPr>
            <p:cNvPr id="14" name="Straight Connector 13"/>
            <p:cNvCxnSpPr>
              <a:stCxn id="8" idx="1"/>
              <a:endCxn id="23" idx="2"/>
            </p:cNvCxnSpPr>
            <p:nvPr/>
          </p:nvCxnSpPr>
          <p:spPr>
            <a:xfrm flipV="1">
              <a:off x="3187377" y="5562600"/>
              <a:ext cx="1570890" cy="490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10" idx="2"/>
              <a:endCxn id="8" idx="3"/>
            </p:cNvCxnSpPr>
            <p:nvPr/>
          </p:nvCxnSpPr>
          <p:spPr>
            <a:xfrm>
              <a:off x="2054087" y="5181600"/>
              <a:ext cx="602937" cy="87104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23" idx="1"/>
              <a:endCxn id="10" idx="3"/>
            </p:cNvCxnSpPr>
            <p:nvPr/>
          </p:nvCxnSpPr>
          <p:spPr>
            <a:xfrm flipH="1" flipV="1">
              <a:off x="2282687" y="4953000"/>
              <a:ext cx="2246980" cy="38100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8" idx="2"/>
              <a:endCxn id="10" idx="0"/>
            </p:cNvCxnSpPr>
            <p:nvPr/>
          </p:nvCxnSpPr>
          <p:spPr>
            <a:xfrm>
              <a:off x="885825" y="3032235"/>
              <a:ext cx="1168262" cy="169216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28" idx="3"/>
              <a:endCxn id="29" idx="1"/>
            </p:cNvCxnSpPr>
            <p:nvPr/>
          </p:nvCxnSpPr>
          <p:spPr>
            <a:xfrm flipV="1">
              <a:off x="1114425" y="2447104"/>
              <a:ext cx="1734926" cy="356531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29" idx="3"/>
              <a:endCxn id="26" idx="1"/>
            </p:cNvCxnSpPr>
            <p:nvPr/>
          </p:nvCxnSpPr>
          <p:spPr>
            <a:xfrm>
              <a:off x="3306551" y="2447104"/>
              <a:ext cx="2408449" cy="586773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29" idx="2"/>
              <a:endCxn id="27" idx="0"/>
            </p:cNvCxnSpPr>
            <p:nvPr/>
          </p:nvCxnSpPr>
          <p:spPr>
            <a:xfrm flipH="1">
              <a:off x="2613080" y="2675704"/>
              <a:ext cx="464871" cy="786795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27" idx="3"/>
              <a:endCxn id="30" idx="1"/>
            </p:cNvCxnSpPr>
            <p:nvPr/>
          </p:nvCxnSpPr>
          <p:spPr>
            <a:xfrm>
              <a:off x="2841680" y="3691099"/>
              <a:ext cx="959855" cy="419758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26" idx="2"/>
              <a:endCxn id="30" idx="0"/>
            </p:cNvCxnSpPr>
            <p:nvPr/>
          </p:nvCxnSpPr>
          <p:spPr>
            <a:xfrm flipH="1">
              <a:off x="4030135" y="3262477"/>
              <a:ext cx="1913465" cy="61978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29" idx="3"/>
              <a:endCxn id="63" idx="1"/>
            </p:cNvCxnSpPr>
            <p:nvPr/>
          </p:nvCxnSpPr>
          <p:spPr>
            <a:xfrm flipV="1">
              <a:off x="3306551" y="1709900"/>
              <a:ext cx="952184" cy="737204"/>
            </a:xfrm>
            <a:prstGeom prst="line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 w="76200">
              <a:solidFill>
                <a:schemeClr val="tx1">
                  <a:alpha val="2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26" idx="0"/>
              <a:endCxn id="63" idx="3"/>
            </p:cNvCxnSpPr>
            <p:nvPr/>
          </p:nvCxnSpPr>
          <p:spPr>
            <a:xfrm flipH="1" flipV="1">
              <a:off x="4715935" y="1709900"/>
              <a:ext cx="1227665" cy="1095377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23" idx="0"/>
              <a:endCxn id="30" idx="2"/>
            </p:cNvCxnSpPr>
            <p:nvPr/>
          </p:nvCxnSpPr>
          <p:spPr>
            <a:xfrm flipH="1" flipV="1">
              <a:off x="4030135" y="4339457"/>
              <a:ext cx="728132" cy="76594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23" idx="0"/>
              <a:endCxn id="26" idx="2"/>
            </p:cNvCxnSpPr>
            <p:nvPr/>
          </p:nvCxnSpPr>
          <p:spPr>
            <a:xfrm flipV="1">
              <a:off x="4758267" y="3262477"/>
              <a:ext cx="1185333" cy="1842923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/>
            <p:cNvGrpSpPr/>
            <p:nvPr/>
          </p:nvGrpSpPr>
          <p:grpSpPr>
            <a:xfrm rot="10800000">
              <a:off x="2657024" y="5938347"/>
              <a:ext cx="530353" cy="457201"/>
              <a:chOff x="2133600" y="4191000"/>
              <a:chExt cx="1060704" cy="914400"/>
            </a:xfrm>
          </p:grpSpPr>
          <p:sp>
            <p:nvSpPr>
              <p:cNvPr id="7" name="Isosceles Triangle 6"/>
              <p:cNvSpPr/>
              <p:nvPr/>
            </p:nvSpPr>
            <p:spPr>
              <a:xfrm>
                <a:off x="2133600" y="4191000"/>
                <a:ext cx="1060704" cy="457200"/>
              </a:xfrm>
              <a:prstGeom prst="triangle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2133600" y="4648200"/>
                <a:ext cx="1060704" cy="457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n>
                    <a:solidFill>
                      <a:schemeClr val="tx2">
                        <a:lumMod val="60000"/>
                        <a:lumOff val="40000"/>
                      </a:schemeClr>
                    </a:solidFill>
                  </a:ln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1825487" y="4724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529667" y="5105400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715000" y="2805277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84480" y="3462499"/>
              <a:ext cx="457200" cy="4572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57225" y="2575035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  <a:alpha val="60000"/>
              </a:scheme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849351" y="2218504"/>
              <a:ext cx="457200" cy="457200"/>
            </a:xfrm>
            <a:prstGeom prst="rect">
              <a:avLst/>
            </a:prstGeom>
            <a:solidFill>
              <a:srgbClr val="FF0000">
                <a:alpha val="60000"/>
              </a:srgbClr>
            </a:solidFill>
            <a:ln>
              <a:solidFill>
                <a:schemeClr val="tx1">
                  <a:alpha val="2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01535" y="3882257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4258735" y="1481300"/>
              <a:ext cx="457200" cy="4572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Is there a set of nodes of 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4</m:t>
                    </m:r>
                  </m:oMath>
                </a14:m>
                <a:r>
                  <a:rPr lang="en-US" sz="2400" dirty="0"/>
                  <a:t> which covers every edge?</a:t>
                </a: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158135"/>
                <a:ext cx="4038600" cy="830997"/>
              </a:xfrm>
              <a:prstGeom prst="rect">
                <a:avLst/>
              </a:prstGeom>
              <a:blipFill>
                <a:blip r:embed="rId3"/>
                <a:stretch>
                  <a:fillRect l="-219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8648700" y="1987672"/>
            <a:ext cx="1066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Yes!</a:t>
            </a:r>
          </a:p>
        </p:txBody>
      </p:sp>
      <p:sp>
        <p:nvSpPr>
          <p:cNvPr id="3" name="&quot;No&quot; Symbol 2"/>
          <p:cNvSpPr/>
          <p:nvPr/>
        </p:nvSpPr>
        <p:spPr>
          <a:xfrm>
            <a:off x="2055848" y="2451300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&quot;No&quot; Symbol 31"/>
          <p:cNvSpPr/>
          <p:nvPr/>
        </p:nvSpPr>
        <p:spPr>
          <a:xfrm>
            <a:off x="4247974" y="2100419"/>
            <a:ext cx="707955" cy="707955"/>
          </a:xfrm>
          <a:prstGeom prst="noSmoking">
            <a:avLst>
              <a:gd name="adj" fmla="val 9278"/>
            </a:avLst>
          </a:prstGeom>
          <a:solidFill>
            <a:srgbClr val="FFFF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40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41883</TotalTime>
  <Words>2568</Words>
  <Application>Microsoft Macintosh PowerPoint</Application>
  <PresentationFormat>Widescreen</PresentationFormat>
  <Paragraphs>324</Paragraphs>
  <Slides>32</Slides>
  <Notes>2</Notes>
  <HiddenSlides>5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ＭＳ Ｐゴシック</vt:lpstr>
      <vt:lpstr>Arial</vt:lpstr>
      <vt:lpstr>Calibri</vt:lpstr>
      <vt:lpstr>Cambria Math</vt:lpstr>
      <vt:lpstr>Helvetica Neue</vt:lpstr>
      <vt:lpstr>Helvetica Neue Thin</vt:lpstr>
      <vt:lpstr>Symbol</vt:lpstr>
      <vt:lpstr>Tahoma</vt:lpstr>
      <vt:lpstr>Times New Roman</vt:lpstr>
      <vt:lpstr>CS4102-SlimGray</vt:lpstr>
      <vt:lpstr>CS 3100 DSA2 Mark Floryan</vt:lpstr>
      <vt:lpstr>Some Preliminaries</vt:lpstr>
      <vt:lpstr>Forms of the Vertex Cover Problem</vt:lpstr>
      <vt:lpstr>k Vertex Cover</vt:lpstr>
      <vt:lpstr>Problem Types</vt:lpstr>
      <vt:lpstr>Using a k-VertexCover decider to build a searcher</vt:lpstr>
      <vt:lpstr>5 Vertex Cover (Decision)</vt:lpstr>
      <vt:lpstr>4 Vertex Cover (Decision)</vt:lpstr>
      <vt:lpstr>4 Vertex Cover (Decision)</vt:lpstr>
      <vt:lpstr>3 Vertex Cover (Decision)</vt:lpstr>
      <vt:lpstr>Reduction</vt:lpstr>
      <vt:lpstr>Classes of Problems: P vs NP</vt:lpstr>
      <vt:lpstr>k-Independent Set is NP</vt:lpstr>
      <vt:lpstr>NP-Hard</vt:lpstr>
      <vt:lpstr>Polynomial Reduction &amp; Relative Hardness</vt:lpstr>
      <vt:lpstr>NP-Complete</vt:lpstr>
      <vt:lpstr>“Stand and Fall Together”</vt:lpstr>
      <vt:lpstr>“Stand and Fall Together”</vt:lpstr>
      <vt:lpstr>Summary of Where We Are</vt:lpstr>
      <vt:lpstr>Review: P And NP Summary</vt:lpstr>
      <vt:lpstr>More Reminders and Some Consequences</vt:lpstr>
      <vt:lpstr>Proving NP-Completeness</vt:lpstr>
      <vt:lpstr>Order of the Reduction When Proving NP-Completeness</vt:lpstr>
      <vt:lpstr>What’s Next?</vt:lpstr>
      <vt:lpstr>But You Need One NP-Hard First…</vt:lpstr>
      <vt:lpstr>More About The SAT Problem</vt:lpstr>
      <vt:lpstr>Conjunctive Normal Form (CNF)</vt:lpstr>
      <vt:lpstr>The 3-CNF Problem</vt:lpstr>
      <vt:lpstr>Joining the Club</vt:lpstr>
      <vt:lpstr>PowerPoint Presentation</vt:lpstr>
      <vt:lpstr>“Consequences” of NP-Completeness</vt:lpstr>
      <vt:lpstr>Can a Problem be NP-Hard but not NP-C?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3212</cp:revision>
  <cp:lastPrinted>2020-04-22T16:31:35Z</cp:lastPrinted>
  <dcterms:created xsi:type="dcterms:W3CDTF">2017-08-21T20:54:06Z</dcterms:created>
  <dcterms:modified xsi:type="dcterms:W3CDTF">2022-09-15T13:49:39Z</dcterms:modified>
</cp:coreProperties>
</file>