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2"/>
  </p:notesMasterIdLst>
  <p:sldIdLst>
    <p:sldId id="517" r:id="rId2"/>
    <p:sldId id="294" r:id="rId3"/>
    <p:sldId id="373" r:id="rId4"/>
    <p:sldId id="374" r:id="rId5"/>
    <p:sldId id="381" r:id="rId6"/>
    <p:sldId id="382" r:id="rId7"/>
    <p:sldId id="386" r:id="rId8"/>
    <p:sldId id="518" r:id="rId9"/>
    <p:sldId id="387" r:id="rId10"/>
    <p:sldId id="389" r:id="rId11"/>
    <p:sldId id="390" r:id="rId12"/>
    <p:sldId id="515" r:id="rId13"/>
    <p:sldId id="513" r:id="rId14"/>
    <p:sldId id="520" r:id="rId15"/>
    <p:sldId id="521" r:id="rId16"/>
    <p:sldId id="393" r:id="rId17"/>
    <p:sldId id="394" r:id="rId18"/>
    <p:sldId id="395" r:id="rId19"/>
    <p:sldId id="516" r:id="rId20"/>
    <p:sldId id="397" r:id="rId21"/>
    <p:sldId id="398" r:id="rId22"/>
    <p:sldId id="399" r:id="rId23"/>
    <p:sldId id="522" r:id="rId24"/>
    <p:sldId id="401" r:id="rId25"/>
    <p:sldId id="471" r:id="rId26"/>
    <p:sldId id="469" r:id="rId27"/>
    <p:sldId id="514" r:id="rId28"/>
    <p:sldId id="519" r:id="rId29"/>
    <p:sldId id="523" r:id="rId30"/>
    <p:sldId id="4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23"/>
    <p:restoredTop sz="94647"/>
  </p:normalViewPr>
  <p:slideViewPr>
    <p:cSldViewPr snapToGrid="0" snapToObjects="1">
      <p:cViewPr varScale="1">
        <p:scale>
          <a:sx n="111" d="100"/>
          <a:sy n="111" d="100"/>
        </p:scale>
        <p:origin x="240"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8/15/25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25</a:t>
            </a:fld>
            <a:endParaRPr lang="en-US"/>
          </a:p>
        </p:txBody>
      </p:sp>
    </p:spTree>
    <p:extLst>
      <p:ext uri="{BB962C8B-B14F-4D97-AF65-F5344CB8AC3E}">
        <p14:creationId xmlns:p14="http://schemas.microsoft.com/office/powerpoint/2010/main" val="368626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26</a:t>
            </a:fld>
            <a:endParaRPr lang="en-US"/>
          </a:p>
        </p:txBody>
      </p:sp>
    </p:spTree>
    <p:extLst>
      <p:ext uri="{BB962C8B-B14F-4D97-AF65-F5344CB8AC3E}">
        <p14:creationId xmlns:p14="http://schemas.microsoft.com/office/powerpoint/2010/main" val="1126432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F03FD6-E464-0C4C-AD1F-92F68F41F954}" type="datetime1">
              <a:rPr lang="en-US" smtClean="0"/>
              <a:t>8/15/25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F801B0-9F23-F243-84B9-BEC46CDB0BC2}" type="datetime1">
              <a:rPr lang="en-US" smtClean="0"/>
              <a:t>8/15/25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CB4E04-8F6A-F94F-8BFF-658EDD830355}" type="datetime1">
              <a:rPr lang="en-US" smtClean="0"/>
              <a:t>8/15/25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063B03-91D2-AC47-8D7F-91A4FB43B756}" type="datetime1">
              <a:rPr lang="en-US" smtClean="0"/>
              <a:t>8/15/25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7F30CE-3314-6B44-B607-223154F0ADF1}" type="datetime1">
              <a:rPr lang="en-US" smtClean="0"/>
              <a:t>8/15/25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47C206-360B-CE42-8EAE-E49DBDD4E5CA}" type="datetime1">
              <a:rPr lang="en-US" smtClean="0"/>
              <a:t>8/15/25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E1441D-46D1-FD4E-BCA7-AD3B014AF9F2}" type="datetime1">
              <a:rPr lang="en-US" smtClean="0"/>
              <a:t>8/15/25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F60A-23FA-9E44-9759-3F40A3ECC794}" type="datetime1">
              <a:rPr lang="en-US" smtClean="0"/>
              <a:t>8/15/25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B8A9D-DDA1-F447-B7C3-4CB22C5C7F93}" type="datetime1">
              <a:rPr lang="en-US" smtClean="0"/>
              <a:t>8/15/25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04CBC-4D9F-F24C-9A4C-39D909BD0F82}" type="datetime1">
              <a:rPr lang="en-US" smtClean="0"/>
              <a:t>8/15/25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1C8E33-BDB1-1546-B48D-0189A396F63E}" type="datetime1">
              <a:rPr lang="en-US" smtClean="0"/>
              <a:t>8/15/25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17446A-7E39-8C40-B8BB-860F94CA135F}" type="datetime1">
              <a:rPr lang="en-US" smtClean="0"/>
              <a:t>8/15/25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99F9AA-E88C-1B4B-AD5A-EE84036F1657}" type="datetime1">
              <a:rPr lang="en-US" smtClean="0"/>
              <a:t>8/15/25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5593B-D4AC-6143-A16F-BDFEB7F29284}" type="datetime1">
              <a:rPr lang="en-US" smtClean="0"/>
              <a:t>8/15/25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3B359-F763-344E-BAB0-431589190C61}" type="datetime1">
              <a:rPr lang="en-US" smtClean="0"/>
              <a:t>8/15/25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024956-64B6-6442-9D39-7674234E53D6}" type="datetime1">
              <a:rPr lang="en-US" smtClean="0"/>
              <a:t>8/15/25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3749D1-9F5F-BB48-A888-4818CBAD068F}" type="datetime1">
              <a:rPr lang="en-US" smtClean="0"/>
              <a:t>8/15/25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048834-FB01-A54D-AE76-AB6246977CF7}" type="datetime1">
              <a:rPr lang="en-US" smtClean="0"/>
              <a:t>8/15/25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Median_of_media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3.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2.png"/><Relationship Id="rId2" Type="http://schemas.openxmlformats.org/officeDocument/2006/relationships/image" Target="../media/image16.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30.png"/><Relationship Id="rId10" Type="http://schemas.openxmlformats.org/officeDocument/2006/relationships/image" Target="../media/image24.png"/><Relationship Id="rId19" Type="http://schemas.openxmlformats.org/officeDocument/2006/relationships/image" Target="../media/image3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3.png"/><Relationship Id="rId18" Type="http://schemas.openxmlformats.org/officeDocument/2006/relationships/image" Target="../media/image46.png"/><Relationship Id="rId3" Type="http://schemas.openxmlformats.org/officeDocument/2006/relationships/image" Target="../media/image37.png"/><Relationship Id="rId7" Type="http://schemas.openxmlformats.org/officeDocument/2006/relationships/image" Target="../media/image19.png"/><Relationship Id="rId12" Type="http://schemas.openxmlformats.org/officeDocument/2006/relationships/image" Target="../media/image42.png"/><Relationship Id="rId17" Type="http://schemas.openxmlformats.org/officeDocument/2006/relationships/image" Target="../media/image45.png"/><Relationship Id="rId2" Type="http://schemas.openxmlformats.org/officeDocument/2006/relationships/image" Target="../media/image36.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1.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image" Target="../media/image23.png"/><Relationship Id="rId4" Type="http://schemas.openxmlformats.org/officeDocument/2006/relationships/image" Target="../media/image38.png"/><Relationship Id="rId9" Type="http://schemas.openxmlformats.org/officeDocument/2006/relationships/image" Target="../media/image33.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Median_of_medians" TargetMode="External"/><Relationship Id="rId2" Type="http://schemas.openxmlformats.org/officeDocument/2006/relationships/hyperlink" Target="https://en.wikipedia.org/wiki/Quicksel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534741"/>
            <a:ext cx="8791575" cy="2387600"/>
          </a:xfrm>
        </p:spPr>
        <p:txBody>
          <a:bodyPr>
            <a:normAutofit/>
          </a:bodyPr>
          <a:lstStyle/>
          <a:p>
            <a:pPr algn="ctr"/>
            <a:r>
              <a:rPr lang="en-US" dirty="0" err="1"/>
              <a:t>Quickselect</a:t>
            </a:r>
            <a:r>
              <a:rPr lang="en-US" dirty="0"/>
              <a:t> and Median of Medians:</a:t>
            </a:r>
            <a:br>
              <a:rPr lang="en-US" dirty="0"/>
            </a:br>
            <a:r>
              <a:rPr lang="en-US" dirty="0"/>
              <a:t>Improving Quicksort</a:t>
            </a:r>
          </a:p>
        </p:txBody>
      </p:sp>
      <p:sp>
        <p:nvSpPr>
          <p:cNvPr id="3" name="Subtitle 2"/>
          <p:cNvSpPr>
            <a:spLocks noGrp="1"/>
          </p:cNvSpPr>
          <p:nvPr>
            <p:ph type="subTitle" idx="1"/>
          </p:nvPr>
        </p:nvSpPr>
        <p:spPr>
          <a:xfrm>
            <a:off x="1876424" y="4014416"/>
            <a:ext cx="8791575" cy="1655762"/>
          </a:xfrm>
        </p:spPr>
        <p:txBody>
          <a:bodyPr/>
          <a:lstStyle/>
          <a:p>
            <a:pPr algn="ctr"/>
            <a:r>
              <a:rPr lang="en-US" dirty="0"/>
              <a:t>CS 3100: DSA2</a:t>
            </a:r>
          </a:p>
          <a:p>
            <a:pPr algn="ctr"/>
            <a:r>
              <a:rPr lang="en-US" dirty="0"/>
              <a:t>Mark Floryan</a:t>
            </a:r>
          </a:p>
        </p:txBody>
      </p:sp>
    </p:spTree>
    <p:extLst>
      <p:ext uri="{BB962C8B-B14F-4D97-AF65-F5344CB8AC3E}">
        <p14:creationId xmlns:p14="http://schemas.microsoft.com/office/powerpoint/2010/main" val="3193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75618"/>
            <a:ext cx="9905998" cy="685800"/>
          </a:xfrm>
        </p:spPr>
        <p:txBody>
          <a:bodyPr/>
          <a:lstStyle/>
          <a:p>
            <a:pPr algn="ctr"/>
            <a:r>
              <a:rPr lang="en-US" dirty="0" err="1"/>
              <a:t>QuickSelect</a:t>
            </a:r>
            <a:r>
              <a:rPr lang="en-US" dirty="0"/>
              <a:t>: Basic Idea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134738" y="1683159"/>
                <a:ext cx="6019800" cy="504216"/>
              </a:xfrm>
            </p:spPr>
            <p:txBody>
              <a:bodyPr>
                <a:normAutofit lnSpcReduction="10000"/>
              </a:bodyPr>
              <a:lstStyle/>
              <a:p>
                <a:pPr marL="0" indent="0">
                  <a:buNone/>
                </a:pPr>
                <a:r>
                  <a:rPr lang="en-US" dirty="0"/>
                  <a:t>Given: a list, pick </a:t>
                </a:r>
                <a:r>
                  <a:rPr lang="en-US" dirty="0">
                    <a:solidFill>
                      <a:schemeClr val="accent2"/>
                    </a:solidFill>
                  </a:rPr>
                  <a:t>a pivot value </a:t>
                </a:r>
                <a14:m>
                  <m:oMath xmlns:m="http://schemas.openxmlformats.org/officeDocument/2006/math">
                    <m:r>
                      <m:rPr>
                        <m:sty m:val="p"/>
                      </m:rPr>
                      <a:rPr lang="en-US" b="0" i="0" smtClean="0">
                        <a:solidFill>
                          <a:schemeClr val="accent2"/>
                        </a:solidFill>
                        <a:latin typeface="Cambria Math" panose="02040503050406030204" pitchFamily="18" charset="0"/>
                      </a:rPr>
                      <m:t>x</m:t>
                    </m:r>
                  </m:oMath>
                </a14:m>
                <a:endParaRPr lang="en-US" dirty="0">
                  <a:solidFill>
                    <a:srgbClr val="FF33CC"/>
                  </a:solidFill>
                </a:endParaRPr>
              </a:p>
              <a:p>
                <a:pPr marL="0" indent="0">
                  <a:buNone/>
                </a:pPr>
                <a:endParaRPr lang="en-US" dirty="0">
                  <a:solidFill>
                    <a:srgbClr val="FF33CC"/>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134738" y="1683159"/>
                <a:ext cx="6019800" cy="504216"/>
              </a:xfrm>
              <a:blipFill>
                <a:blip r:embed="rId2"/>
                <a:stretch>
                  <a:fillRect l="-1684" t="-7317" b="-19512"/>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80F2B009-9493-8635-F0DE-9C8FF45FBA57}"/>
              </a:ext>
            </a:extLst>
          </p:cNvPr>
          <p:cNvGrpSpPr/>
          <p:nvPr/>
        </p:nvGrpSpPr>
        <p:grpSpPr>
          <a:xfrm>
            <a:off x="2209516" y="2225474"/>
            <a:ext cx="6403360" cy="533400"/>
            <a:chOff x="2209516" y="3729319"/>
            <a:chExt cx="6403360" cy="533400"/>
          </a:xfrm>
        </p:grpSpPr>
        <p:sp>
          <p:nvSpPr>
            <p:cNvPr id="5" name="Rectangle 4"/>
            <p:cNvSpPr/>
            <p:nvPr/>
          </p:nvSpPr>
          <p:spPr>
            <a:xfrm>
              <a:off x="8079476" y="372931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6" name="Rectangle 5"/>
            <p:cNvSpPr/>
            <p:nvPr/>
          </p:nvSpPr>
          <p:spPr>
            <a:xfrm>
              <a:off x="2743200"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7" name="Rectangle 6"/>
            <p:cNvSpPr/>
            <p:nvPr/>
          </p:nvSpPr>
          <p:spPr>
            <a:xfrm>
              <a:off x="3277169"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8" name="Rectangle 7"/>
            <p:cNvSpPr/>
            <p:nvPr/>
          </p:nvSpPr>
          <p:spPr>
            <a:xfrm>
              <a:off x="3810569"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9" name="Rectangle 8"/>
            <p:cNvSpPr/>
            <p:nvPr/>
          </p:nvSpPr>
          <p:spPr>
            <a:xfrm>
              <a:off x="4343969"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10" name="Rectangle 9"/>
            <p:cNvSpPr/>
            <p:nvPr/>
          </p:nvSpPr>
          <p:spPr>
            <a:xfrm>
              <a:off x="4877938"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11" name="Rectangle 10"/>
            <p:cNvSpPr/>
            <p:nvPr/>
          </p:nvSpPr>
          <p:spPr>
            <a:xfrm>
              <a:off x="5411338"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2" name="Rectangle 11"/>
            <p:cNvSpPr/>
            <p:nvPr/>
          </p:nvSpPr>
          <p:spPr>
            <a:xfrm>
              <a:off x="5944738"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3" name="Rectangle 12"/>
            <p:cNvSpPr/>
            <p:nvPr/>
          </p:nvSpPr>
          <p:spPr>
            <a:xfrm>
              <a:off x="6478707"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4" name="Rectangle 13"/>
            <p:cNvSpPr/>
            <p:nvPr/>
          </p:nvSpPr>
          <p:spPr>
            <a:xfrm>
              <a:off x="7012107"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5" name="Rectangle 14"/>
            <p:cNvSpPr/>
            <p:nvPr/>
          </p:nvSpPr>
          <p:spPr>
            <a:xfrm>
              <a:off x="7545507"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6" name="Rectangle 15"/>
            <p:cNvSpPr/>
            <p:nvPr/>
          </p:nvSpPr>
          <p:spPr>
            <a:xfrm>
              <a:off x="2209516" y="372931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grpSp>
      <p:grpSp>
        <p:nvGrpSpPr>
          <p:cNvPr id="34" name="Group 33">
            <a:extLst>
              <a:ext uri="{FF2B5EF4-FFF2-40B4-BE49-F238E27FC236}">
                <a16:creationId xmlns:a16="http://schemas.microsoft.com/office/drawing/2014/main" id="{853DECE0-76C2-24AB-5C7C-2413B147548B}"/>
              </a:ext>
            </a:extLst>
          </p:cNvPr>
          <p:cNvGrpSpPr/>
          <p:nvPr/>
        </p:nvGrpSpPr>
        <p:grpSpPr>
          <a:xfrm>
            <a:off x="2209800" y="4150658"/>
            <a:ext cx="6403076" cy="533400"/>
            <a:chOff x="2209800" y="5369860"/>
            <a:chExt cx="6403076" cy="533400"/>
          </a:xfrm>
        </p:grpSpPr>
        <p:sp>
          <p:nvSpPr>
            <p:cNvPr id="20" name="Rectangle 19"/>
            <p:cNvSpPr/>
            <p:nvPr/>
          </p:nvSpPr>
          <p:spPr>
            <a:xfrm>
              <a:off x="2209800" y="536986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1" name="Rectangle 20"/>
            <p:cNvSpPr/>
            <p:nvPr/>
          </p:nvSpPr>
          <p:spPr>
            <a:xfrm>
              <a:off x="2743200" y="536986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2" name="Rectangle 21"/>
            <p:cNvSpPr/>
            <p:nvPr/>
          </p:nvSpPr>
          <p:spPr>
            <a:xfrm>
              <a:off x="3277169" y="536986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3" name="Rectangle 22"/>
            <p:cNvSpPr/>
            <p:nvPr/>
          </p:nvSpPr>
          <p:spPr>
            <a:xfrm>
              <a:off x="3810569" y="536986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4" name="Rectangle 23"/>
            <p:cNvSpPr/>
            <p:nvPr/>
          </p:nvSpPr>
          <p:spPr>
            <a:xfrm>
              <a:off x="4343969" y="536986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5" name="Rectangle 24"/>
            <p:cNvSpPr/>
            <p:nvPr/>
          </p:nvSpPr>
          <p:spPr>
            <a:xfrm>
              <a:off x="4877938" y="536986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Rectangle 25"/>
            <p:cNvSpPr/>
            <p:nvPr/>
          </p:nvSpPr>
          <p:spPr>
            <a:xfrm>
              <a:off x="5411338" y="536986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7" name="Rectangle 26"/>
            <p:cNvSpPr/>
            <p:nvPr/>
          </p:nvSpPr>
          <p:spPr>
            <a:xfrm>
              <a:off x="5944738" y="5369860"/>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28" name="Rectangle 27"/>
            <p:cNvSpPr/>
            <p:nvPr/>
          </p:nvSpPr>
          <p:spPr>
            <a:xfrm>
              <a:off x="6478707" y="536986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29" name="Rectangle 28"/>
            <p:cNvSpPr/>
            <p:nvPr/>
          </p:nvSpPr>
          <p:spPr>
            <a:xfrm>
              <a:off x="7012107" y="536986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30" name="Rectangle 29"/>
            <p:cNvSpPr/>
            <p:nvPr/>
          </p:nvSpPr>
          <p:spPr>
            <a:xfrm>
              <a:off x="7545507" y="536986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1" name="Rectangle 30"/>
            <p:cNvSpPr/>
            <p:nvPr/>
          </p:nvSpPr>
          <p:spPr>
            <a:xfrm>
              <a:off x="8079476" y="536986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grpSp>
      <p:sp>
        <p:nvSpPr>
          <p:cNvPr id="17" name="TextBox 16">
            <a:extLst>
              <a:ext uri="{FF2B5EF4-FFF2-40B4-BE49-F238E27FC236}">
                <a16:creationId xmlns:a16="http://schemas.microsoft.com/office/drawing/2014/main" id="{BF13B7B4-9512-A34C-8AF6-7E30084430FF}"/>
              </a:ext>
            </a:extLst>
          </p:cNvPr>
          <p:cNvSpPr txBox="1"/>
          <p:nvPr/>
        </p:nvSpPr>
        <p:spPr>
          <a:xfrm>
            <a:off x="8571362" y="1011937"/>
            <a:ext cx="2971800" cy="923330"/>
          </a:xfrm>
          <a:prstGeom prst="rect">
            <a:avLst/>
          </a:prstGeom>
          <a:noFill/>
          <a:ln>
            <a:solidFill>
              <a:schemeClr val="tx1"/>
            </a:solidFill>
          </a:ln>
        </p:spPr>
        <p:txBody>
          <a:bodyPr wrap="square" rtlCol="0">
            <a:spAutoFit/>
          </a:bodyPr>
          <a:lstStyle/>
          <a:p>
            <a:r>
              <a:rPr lang="en-US" dirty="0"/>
              <a:t>Note: now using “x” to refer to  pivot value. We called it “p” in previous slides.</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67DBD4C-8915-A550-419F-CAB638D9ED14}"/>
                  </a:ext>
                </a:extLst>
              </p:cNvPr>
              <p:cNvSpPr txBox="1">
                <a:spLocks/>
              </p:cNvSpPr>
              <p:nvPr/>
            </p:nvSpPr>
            <p:spPr>
              <a:xfrm>
                <a:off x="2134738" y="3424518"/>
                <a:ext cx="5514130" cy="6858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Goal: All elements</a:t>
                </a:r>
                <a:r>
                  <a:rPr lang="en-US" dirty="0">
                    <a:solidFill>
                      <a:srgbClr val="FFCC00"/>
                    </a:solidFill>
                  </a:rPr>
                  <a:t> </a:t>
                </a:r>
                <a14:m>
                  <m:oMath xmlns:m="http://schemas.openxmlformats.org/officeDocument/2006/math">
                    <m:r>
                      <a:rPr lang="en-US" i="1" dirty="0" smtClean="0">
                        <a:solidFill>
                          <a:schemeClr val="accent5"/>
                        </a:solidFill>
                        <a:latin typeface="Cambria Math"/>
                      </a:rPr>
                      <m:t>&lt;</m:t>
                    </m:r>
                    <m:r>
                      <a:rPr lang="en-US" i="1" dirty="0" smtClean="0">
                        <a:solidFill>
                          <a:schemeClr val="accent5"/>
                        </a:solidFill>
                        <a:latin typeface="Cambria Math"/>
                      </a:rPr>
                      <m:t>𝑝</m:t>
                    </m:r>
                  </m:oMath>
                </a14:m>
                <a:r>
                  <a:rPr lang="en-US" dirty="0">
                    <a:solidFill>
                      <a:schemeClr val="accent5"/>
                    </a:solidFill>
                  </a:rPr>
                  <a:t> on left</a:t>
                </a:r>
                <a:r>
                  <a:rPr lang="en-US" dirty="0"/>
                  <a:t>, all </a:t>
                </a:r>
                <a14:m>
                  <m:oMath xmlns:m="http://schemas.openxmlformats.org/officeDocument/2006/math">
                    <m:r>
                      <a:rPr lang="en-US" i="1" dirty="0" smtClean="0">
                        <a:solidFill>
                          <a:schemeClr val="accent3"/>
                        </a:solidFill>
                        <a:latin typeface="Cambria Math"/>
                      </a:rPr>
                      <m:t>&gt;</m:t>
                    </m:r>
                    <m:r>
                      <a:rPr lang="en-US" i="1" dirty="0" smtClean="0">
                        <a:solidFill>
                          <a:schemeClr val="accent3"/>
                        </a:solidFill>
                        <a:latin typeface="Cambria Math"/>
                      </a:rPr>
                      <m:t>𝑝</m:t>
                    </m:r>
                  </m:oMath>
                </a14:m>
                <a:r>
                  <a:rPr lang="en-US" dirty="0">
                    <a:solidFill>
                      <a:schemeClr val="accent3"/>
                    </a:solidFill>
                  </a:rPr>
                  <a:t> on right</a:t>
                </a:r>
                <a:r>
                  <a:rPr lang="en-US" dirty="0"/>
                  <a:t>, </a:t>
                </a:r>
                <a:r>
                  <a:rPr lang="en-US" dirty="0">
                    <a:solidFill>
                      <a:schemeClr val="accent2"/>
                    </a:solidFill>
                  </a:rPr>
                  <a:t>pivot in correct position</a:t>
                </a:r>
              </a:p>
            </p:txBody>
          </p:sp>
        </mc:Choice>
        <mc:Fallback>
          <p:sp>
            <p:nvSpPr>
              <p:cNvPr id="33" name="Content Placeholder 2">
                <a:extLst>
                  <a:ext uri="{FF2B5EF4-FFF2-40B4-BE49-F238E27FC236}">
                    <a16:creationId xmlns:a16="http://schemas.microsoft.com/office/drawing/2014/main" id="{467DBD4C-8915-A550-419F-CAB638D9ED14}"/>
                  </a:ext>
                </a:extLst>
              </p:cNvPr>
              <p:cNvSpPr txBox="1">
                <a:spLocks noRot="1" noChangeAspect="1" noMove="1" noResize="1" noEditPoints="1" noAdjustHandles="1" noChangeArrowheads="1" noChangeShapeType="1" noTextEdit="1"/>
              </p:cNvSpPr>
              <p:nvPr/>
            </p:nvSpPr>
            <p:spPr>
              <a:xfrm>
                <a:off x="2134738" y="3424518"/>
                <a:ext cx="5514130" cy="685800"/>
              </a:xfrm>
              <a:prstGeom prst="rect">
                <a:avLst/>
              </a:prstGeom>
              <a:blipFill>
                <a:blip r:embed="rId3"/>
                <a:stretch>
                  <a:fillRect l="-1379" t="-14545" r="-1839" b="-10909"/>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8605CFB8-253E-9F34-8254-B0BA44BB6CA4}"/>
              </a:ext>
            </a:extLst>
          </p:cNvPr>
          <p:cNvSpPr txBox="1"/>
          <p:nvPr/>
        </p:nvSpPr>
        <p:spPr>
          <a:xfrm>
            <a:off x="6790265" y="5724011"/>
            <a:ext cx="3922023" cy="923330"/>
          </a:xfrm>
          <a:prstGeom prst="rect">
            <a:avLst/>
          </a:prstGeom>
          <a:noFill/>
          <a:ln>
            <a:solidFill>
              <a:schemeClr val="tx1"/>
            </a:solidFill>
          </a:ln>
        </p:spPr>
        <p:txBody>
          <a:bodyPr wrap="square" rtlCol="0">
            <a:spAutoFit/>
          </a:bodyPr>
          <a:lstStyle/>
          <a:p>
            <a:r>
              <a:rPr lang="en-US" dirty="0"/>
              <a:t>Hmmm…seems familiar. Are we going to have the same problem as before? Let’s keep going for now…</a:t>
            </a:r>
          </a:p>
        </p:txBody>
      </p:sp>
      <p:cxnSp>
        <p:nvCxnSpPr>
          <p:cNvPr id="37" name="Straight Connector 36">
            <a:extLst>
              <a:ext uri="{FF2B5EF4-FFF2-40B4-BE49-F238E27FC236}">
                <a16:creationId xmlns:a16="http://schemas.microsoft.com/office/drawing/2014/main" id="{D9F1CD6F-F75A-D66A-C132-D8CA18455F79}"/>
              </a:ext>
            </a:extLst>
          </p:cNvPr>
          <p:cNvCxnSpPr/>
          <p:nvPr/>
        </p:nvCxnSpPr>
        <p:spPr>
          <a:xfrm>
            <a:off x="6678706" y="4930588"/>
            <a:ext cx="600101" cy="75303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6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42686"/>
            <a:ext cx="9905998" cy="658321"/>
          </a:xfrm>
        </p:spPr>
        <p:txBody>
          <a:bodyPr/>
          <a:lstStyle/>
          <a:p>
            <a:pPr algn="ctr"/>
            <a:r>
              <a:rPr lang="en-US" dirty="0"/>
              <a:t>Conquer</a:t>
            </a:r>
          </a:p>
        </p:txBody>
      </p:sp>
      <mc:AlternateContent xmlns:mc="http://schemas.openxmlformats.org/markup-compatibility/2006">
        <mc:Choice xmlns:a14="http://schemas.microsoft.com/office/drawing/2010/main" Requires="a14">
          <p:sp>
            <p:nvSpPr>
              <p:cNvPr id="22" name="TextBox 21"/>
              <p:cNvSpPr txBox="1"/>
              <p:nvPr/>
            </p:nvSpPr>
            <p:spPr>
              <a:xfrm>
                <a:off x="2074016" y="3060192"/>
                <a:ext cx="8136907" cy="461665"/>
              </a:xfrm>
              <a:prstGeom prst="rect">
                <a:avLst/>
              </a:prstGeom>
              <a:noFill/>
              <a:ln>
                <a:solidFill>
                  <a:schemeClr val="tx1">
                    <a:lumMod val="95000"/>
                  </a:schemeClr>
                </a:solidFill>
              </a:ln>
            </p:spPr>
            <p:txBody>
              <a:bodyPr wrap="none" rtlCol="0">
                <a:spAutoFit/>
              </a:bodyPr>
              <a:lstStyle/>
              <a:p>
                <a14:m>
                  <m:oMath xmlns:m="http://schemas.openxmlformats.org/officeDocument/2006/math">
                    <m:r>
                      <a:rPr lang="en-US" sz="2400" i="1" dirty="0" smtClean="0">
                        <a:latin typeface="Cambria Math" panose="02040503050406030204" pitchFamily="18" charset="0"/>
                      </a:rPr>
                      <m:t>𝑥</m:t>
                    </m:r>
                    <m:r>
                      <a:rPr lang="en-US" sz="2400" b="0" i="1" dirty="0" smtClean="0">
                        <a:latin typeface="Cambria Math" panose="02040503050406030204" pitchFamily="18" charset="0"/>
                      </a:rPr>
                      <m:t>=8</m:t>
                    </m:r>
                    <m:r>
                      <a:rPr lang="en-US" sz="2400" i="1" dirty="0">
                        <a:latin typeface="Cambria Math" panose="02040503050406030204" pitchFamily="18" charset="0"/>
                      </a:rPr>
                      <m:t> </m:t>
                    </m:r>
                    <m:r>
                      <m:rPr>
                        <m:sty m:val="p"/>
                      </m:rPr>
                      <a:rPr lang="en-US" sz="2400" b="0" i="0" dirty="0" smtClean="0">
                        <a:latin typeface="Cambria Math" panose="02040503050406030204" pitchFamily="18" charset="0"/>
                      </a:rPr>
                      <m:t>put</m:t>
                    </m:r>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e</m:t>
                    </m:r>
                  </m:oMath>
                </a14:m>
                <a:r>
                  <a:rPr lang="en-US" sz="2400" dirty="0"/>
                  <a:t>xactly where it belongs at </a:t>
                </a:r>
                <a:r>
                  <a:rPr lang="en-US" sz="2400" u="sng" dirty="0"/>
                  <a:t>position 8</a:t>
                </a:r>
                <a:r>
                  <a:rPr lang="en-US" sz="2400" dirty="0"/>
                  <a:t> (the split-point)</a:t>
                </a:r>
              </a:p>
            </p:txBody>
          </p:sp>
        </mc:Choice>
        <mc:Fallback>
          <p:sp>
            <p:nvSpPr>
              <p:cNvPr id="22" name="TextBox 21"/>
              <p:cNvSpPr txBox="1">
                <a:spLocks noRot="1" noChangeAspect="1" noMove="1" noResize="1" noEditPoints="1" noAdjustHandles="1" noChangeArrowheads="1" noChangeShapeType="1" noTextEdit="1"/>
              </p:cNvSpPr>
              <p:nvPr/>
            </p:nvSpPr>
            <p:spPr>
              <a:xfrm>
                <a:off x="2074016" y="3060192"/>
                <a:ext cx="8136907" cy="461665"/>
              </a:xfrm>
              <a:prstGeom prst="rect">
                <a:avLst/>
              </a:prstGeom>
              <a:blipFill>
                <a:blip r:embed="rId2"/>
                <a:stretch>
                  <a:fillRect t="-7895" b="-28947"/>
                </a:stretch>
              </a:blipFill>
              <a:ln>
                <a:solidFill>
                  <a:schemeClr val="tx1">
                    <a:lumMod val="95000"/>
                  </a:schemeClr>
                </a:solidFill>
              </a:ln>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28FF2F8F-B2D1-E366-6218-0F1FA9179D9A}"/>
              </a:ext>
            </a:extLst>
          </p:cNvPr>
          <p:cNvGrpSpPr/>
          <p:nvPr/>
        </p:nvGrpSpPr>
        <p:grpSpPr>
          <a:xfrm>
            <a:off x="3271568" y="1038480"/>
            <a:ext cx="6560763" cy="1951678"/>
            <a:chOff x="2214528" y="1190881"/>
            <a:chExt cx="6560763" cy="1951678"/>
          </a:xfrm>
        </p:grpSpPr>
        <p:sp>
          <p:nvSpPr>
            <p:cNvPr id="6" name="Rectangle 5"/>
            <p:cNvSpPr/>
            <p:nvPr/>
          </p:nvSpPr>
          <p:spPr>
            <a:xfrm>
              <a:off x="2217031" y="1777404"/>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7" name="Rectangle 6"/>
            <p:cNvSpPr/>
            <p:nvPr/>
          </p:nvSpPr>
          <p:spPr>
            <a:xfrm>
              <a:off x="2750431" y="1777404"/>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8" name="Rectangle 7"/>
            <p:cNvSpPr/>
            <p:nvPr/>
          </p:nvSpPr>
          <p:spPr>
            <a:xfrm>
              <a:off x="3284400" y="1777404"/>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9" name="Rectangle 8"/>
            <p:cNvSpPr/>
            <p:nvPr/>
          </p:nvSpPr>
          <p:spPr>
            <a:xfrm>
              <a:off x="3817800" y="1777404"/>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0" name="Rectangle 9"/>
            <p:cNvSpPr/>
            <p:nvPr/>
          </p:nvSpPr>
          <p:spPr>
            <a:xfrm>
              <a:off x="4351200" y="1777404"/>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1" name="Rectangle 10"/>
            <p:cNvSpPr/>
            <p:nvPr/>
          </p:nvSpPr>
          <p:spPr>
            <a:xfrm>
              <a:off x="4885169" y="1777404"/>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Rectangle 11"/>
            <p:cNvSpPr/>
            <p:nvPr/>
          </p:nvSpPr>
          <p:spPr>
            <a:xfrm>
              <a:off x="5418569" y="1777404"/>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3" name="Rectangle 12"/>
            <p:cNvSpPr/>
            <p:nvPr/>
          </p:nvSpPr>
          <p:spPr>
            <a:xfrm>
              <a:off x="5951969" y="1777404"/>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14" name="Rectangle 13"/>
            <p:cNvSpPr/>
            <p:nvPr/>
          </p:nvSpPr>
          <p:spPr>
            <a:xfrm>
              <a:off x="6485938" y="1777404"/>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15" name="Rectangle 14"/>
            <p:cNvSpPr/>
            <p:nvPr/>
          </p:nvSpPr>
          <p:spPr>
            <a:xfrm>
              <a:off x="7019338" y="1777404"/>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6" name="Rectangle 15"/>
            <p:cNvSpPr/>
            <p:nvPr/>
          </p:nvSpPr>
          <p:spPr>
            <a:xfrm>
              <a:off x="7552738" y="1777404"/>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17" name="Rectangle 16"/>
            <p:cNvSpPr/>
            <p:nvPr/>
          </p:nvSpPr>
          <p:spPr>
            <a:xfrm>
              <a:off x="8086707" y="1777404"/>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18" name="Right Brace 17"/>
            <p:cNvSpPr/>
            <p:nvPr/>
          </p:nvSpPr>
          <p:spPr>
            <a:xfrm rot="5400000">
              <a:off x="3858601" y="669236"/>
              <a:ext cx="451798" cy="3734939"/>
            </a:xfrm>
            <a:prstGeom prst="rightBrace">
              <a:avLst>
                <a:gd name="adj1" fmla="val 8333"/>
                <a:gd name="adj2" fmla="val 49690"/>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2783787" y="2617105"/>
                  <a:ext cx="2289922" cy="461665"/>
                </a:xfrm>
                <a:prstGeom prst="rect">
                  <a:avLst/>
                </a:prstGeom>
                <a:noFill/>
              </p:spPr>
              <p:txBody>
                <a:bodyPr wrap="none" rtlCol="0">
                  <a:spAutoFit/>
                </a:bodyPr>
                <a:lstStyle/>
                <a:p>
                  <a:r>
                    <a:rPr lang="en-US" sz="2400" dirty="0"/>
                    <a:t>All elements </a:t>
                  </a:r>
                  <a14:m>
                    <m:oMath xmlns:m="http://schemas.openxmlformats.org/officeDocument/2006/math">
                      <m:r>
                        <a:rPr lang="en-US" sz="2400" i="1" dirty="0">
                          <a:latin typeface="Cambria Math"/>
                        </a:rPr>
                        <m:t>&lt;</m:t>
                      </m:r>
                      <m:r>
                        <a:rPr lang="en-US" sz="2400" b="0" i="1" dirty="0" smtClean="0">
                          <a:latin typeface="Cambria Math" panose="02040503050406030204" pitchFamily="18" charset="0"/>
                        </a:rPr>
                        <m:t>𝑥</m:t>
                      </m:r>
                    </m:oMath>
                  </a14:m>
                  <a:endParaRPr lang="en-US" sz="2400" dirty="0"/>
                </a:p>
              </p:txBody>
            </p:sp>
          </mc:Choice>
          <mc:Fallback>
            <p:sp>
              <p:nvSpPr>
                <p:cNvPr id="19" name="TextBox 18"/>
                <p:cNvSpPr txBox="1">
                  <a:spLocks noRot="1" noChangeAspect="1" noMove="1" noResize="1" noEditPoints="1" noAdjustHandles="1" noChangeArrowheads="1" noChangeShapeType="1" noTextEdit="1"/>
                </p:cNvSpPr>
                <p:nvPr/>
              </p:nvSpPr>
              <p:spPr>
                <a:xfrm>
                  <a:off x="2783787" y="2617105"/>
                  <a:ext cx="2289922" cy="461665"/>
                </a:xfrm>
                <a:prstGeom prst="rect">
                  <a:avLst/>
                </a:prstGeom>
                <a:blipFill>
                  <a:blip r:embed="rId3"/>
                  <a:stretch>
                    <a:fillRect l="-4420" t="-7895" b="-28947"/>
                  </a:stretch>
                </a:blipFill>
              </p:spPr>
              <p:txBody>
                <a:bodyPr/>
                <a:lstStyle/>
                <a:p>
                  <a:r>
                    <a:rPr lang="en-US">
                      <a:noFill/>
                    </a:rPr>
                    <a:t> </a:t>
                  </a:r>
                </a:p>
              </p:txBody>
            </p:sp>
          </mc:Fallback>
        </mc:AlternateContent>
        <p:sp>
          <p:nvSpPr>
            <p:cNvPr id="20" name="Right Brace 19"/>
            <p:cNvSpPr/>
            <p:nvPr/>
          </p:nvSpPr>
          <p:spPr>
            <a:xfrm rot="5400000">
              <a:off x="7333004" y="1475498"/>
              <a:ext cx="451797" cy="2122410"/>
            </a:xfrm>
            <a:prstGeom prst="rightBrace">
              <a:avLst>
                <a:gd name="adj1" fmla="val 8333"/>
                <a:gd name="adj2" fmla="val 51091"/>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p:cNvSpPr txBox="1"/>
                <p:nvPr/>
              </p:nvSpPr>
              <p:spPr>
                <a:xfrm>
                  <a:off x="6485369" y="2617105"/>
                  <a:ext cx="2289922" cy="461665"/>
                </a:xfrm>
                <a:prstGeom prst="rect">
                  <a:avLst/>
                </a:prstGeom>
                <a:noFill/>
              </p:spPr>
              <p:txBody>
                <a:bodyPr wrap="none" rtlCol="0">
                  <a:spAutoFit/>
                </a:bodyPr>
                <a:lstStyle/>
                <a:p>
                  <a:r>
                    <a:rPr lang="en-US" sz="2400" dirty="0"/>
                    <a:t>All elements </a:t>
                  </a:r>
                  <a14:m>
                    <m:oMath xmlns:m="http://schemas.openxmlformats.org/officeDocument/2006/math">
                      <m:r>
                        <a:rPr lang="en-US" sz="2400" dirty="0">
                          <a:latin typeface="Cambria Math"/>
                        </a:rPr>
                        <m:t>&gt;</m:t>
                      </m:r>
                      <m:r>
                        <a:rPr lang="en-US" sz="2400" b="0" i="1" dirty="0" smtClean="0">
                          <a:latin typeface="Cambria Math" panose="02040503050406030204" pitchFamily="18" charset="0"/>
                        </a:rPr>
                        <m:t>𝑥</m:t>
                      </m:r>
                    </m:oMath>
                  </a14:m>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6485369" y="2617105"/>
                  <a:ext cx="2289922" cy="461665"/>
                </a:xfrm>
                <a:prstGeom prst="rect">
                  <a:avLst/>
                </a:prstGeom>
                <a:blipFill>
                  <a:blip r:embed="rId4"/>
                  <a:stretch>
                    <a:fillRect l="-3846" t="-7895" b="-28947"/>
                  </a:stretch>
                </a:blipFill>
              </p:spPr>
              <p:txBody>
                <a:bodyPr/>
                <a:lstStyle/>
                <a:p>
                  <a:r>
                    <a:rPr lang="en-US">
                      <a:noFill/>
                    </a:rPr>
                    <a:t> </a:t>
                  </a:r>
                </a:p>
              </p:txBody>
            </p:sp>
          </mc:Fallback>
        </mc:AlternateContent>
        <p:cxnSp>
          <p:nvCxnSpPr>
            <p:cNvPr id="24" name="Straight Arrow Connector 23"/>
            <p:cNvCxnSpPr>
              <a:cxnSpLocks/>
            </p:cNvCxnSpPr>
            <p:nvPr/>
          </p:nvCxnSpPr>
          <p:spPr>
            <a:xfrm flipV="1">
              <a:off x="6219771" y="2358145"/>
              <a:ext cx="0" cy="784414"/>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27C7BFA-6E1D-9043-A8EE-B11704E30E1C}"/>
                </a:ext>
              </a:extLst>
            </p:cNvPr>
            <p:cNvSpPr/>
            <p:nvPr/>
          </p:nvSpPr>
          <p:spPr>
            <a:xfrm>
              <a:off x="2754913"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7" name="Rectangle 26">
              <a:extLst>
                <a:ext uri="{FF2B5EF4-FFF2-40B4-BE49-F238E27FC236}">
                  <a16:creationId xmlns:a16="http://schemas.microsoft.com/office/drawing/2014/main" id="{F8132A3D-02CE-6E47-BB3C-C0B11E597570}"/>
                </a:ext>
              </a:extLst>
            </p:cNvPr>
            <p:cNvSpPr/>
            <p:nvPr/>
          </p:nvSpPr>
          <p:spPr>
            <a:xfrm>
              <a:off x="3288313"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Rectangle 27">
              <a:extLst>
                <a:ext uri="{FF2B5EF4-FFF2-40B4-BE49-F238E27FC236}">
                  <a16:creationId xmlns:a16="http://schemas.microsoft.com/office/drawing/2014/main" id="{FF442279-5755-054F-BBB9-69E9CB069DA6}"/>
                </a:ext>
              </a:extLst>
            </p:cNvPr>
            <p:cNvSpPr/>
            <p:nvPr/>
          </p:nvSpPr>
          <p:spPr>
            <a:xfrm>
              <a:off x="3822282"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9" name="Rectangle 28">
              <a:extLst>
                <a:ext uri="{FF2B5EF4-FFF2-40B4-BE49-F238E27FC236}">
                  <a16:creationId xmlns:a16="http://schemas.microsoft.com/office/drawing/2014/main" id="{AB913808-44AC-7445-991F-DCFAB0853FEA}"/>
                </a:ext>
              </a:extLst>
            </p:cNvPr>
            <p:cNvSpPr/>
            <p:nvPr/>
          </p:nvSpPr>
          <p:spPr>
            <a:xfrm>
              <a:off x="4355682"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0" name="Rectangle 29">
              <a:extLst>
                <a:ext uri="{FF2B5EF4-FFF2-40B4-BE49-F238E27FC236}">
                  <a16:creationId xmlns:a16="http://schemas.microsoft.com/office/drawing/2014/main" id="{D6792E55-1E21-4849-BDCF-5785D4F0C932}"/>
                </a:ext>
              </a:extLst>
            </p:cNvPr>
            <p:cNvSpPr/>
            <p:nvPr/>
          </p:nvSpPr>
          <p:spPr>
            <a:xfrm>
              <a:off x="4889082"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1" name="Rectangle 30">
              <a:extLst>
                <a:ext uri="{FF2B5EF4-FFF2-40B4-BE49-F238E27FC236}">
                  <a16:creationId xmlns:a16="http://schemas.microsoft.com/office/drawing/2014/main" id="{8228A65A-9ECA-2042-B322-D332C667099B}"/>
                </a:ext>
              </a:extLst>
            </p:cNvPr>
            <p:cNvSpPr/>
            <p:nvPr/>
          </p:nvSpPr>
          <p:spPr>
            <a:xfrm>
              <a:off x="5423051"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2" name="Rectangle 31">
              <a:extLst>
                <a:ext uri="{FF2B5EF4-FFF2-40B4-BE49-F238E27FC236}">
                  <a16:creationId xmlns:a16="http://schemas.microsoft.com/office/drawing/2014/main" id="{0275CDB7-8CF7-EF45-B385-4F51D319EEF2}"/>
                </a:ext>
              </a:extLst>
            </p:cNvPr>
            <p:cNvSpPr/>
            <p:nvPr/>
          </p:nvSpPr>
          <p:spPr>
            <a:xfrm>
              <a:off x="5956451"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3" name="Rectangle 32">
              <a:extLst>
                <a:ext uri="{FF2B5EF4-FFF2-40B4-BE49-F238E27FC236}">
                  <a16:creationId xmlns:a16="http://schemas.microsoft.com/office/drawing/2014/main" id="{7EB7FEF8-BA76-5E4E-B857-A1427D4A2860}"/>
                </a:ext>
              </a:extLst>
            </p:cNvPr>
            <p:cNvSpPr/>
            <p:nvPr/>
          </p:nvSpPr>
          <p:spPr>
            <a:xfrm>
              <a:off x="6489851"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4" name="Rectangle 33">
              <a:extLst>
                <a:ext uri="{FF2B5EF4-FFF2-40B4-BE49-F238E27FC236}">
                  <a16:creationId xmlns:a16="http://schemas.microsoft.com/office/drawing/2014/main" id="{FF0C92D7-B3C1-FA42-A1E2-71CE83E9E56F}"/>
                </a:ext>
              </a:extLst>
            </p:cNvPr>
            <p:cNvSpPr/>
            <p:nvPr/>
          </p:nvSpPr>
          <p:spPr>
            <a:xfrm>
              <a:off x="7023820"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35" name="Rectangle 34">
              <a:extLst>
                <a:ext uri="{FF2B5EF4-FFF2-40B4-BE49-F238E27FC236}">
                  <a16:creationId xmlns:a16="http://schemas.microsoft.com/office/drawing/2014/main" id="{2266B635-ACC6-B74C-A7BE-F5C37B983CE3}"/>
                </a:ext>
              </a:extLst>
            </p:cNvPr>
            <p:cNvSpPr/>
            <p:nvPr/>
          </p:nvSpPr>
          <p:spPr>
            <a:xfrm>
              <a:off x="7557220"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6" name="Rectangle 35">
              <a:extLst>
                <a:ext uri="{FF2B5EF4-FFF2-40B4-BE49-F238E27FC236}">
                  <a16:creationId xmlns:a16="http://schemas.microsoft.com/office/drawing/2014/main" id="{D6B13150-683C-8F45-B059-3720B654C18C}"/>
                </a:ext>
              </a:extLst>
            </p:cNvPr>
            <p:cNvSpPr/>
            <p:nvPr/>
          </p:nvSpPr>
          <p:spPr>
            <a:xfrm>
              <a:off x="8090620" y="1190881"/>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37" name="Rectangle 36">
              <a:extLst>
                <a:ext uri="{FF2B5EF4-FFF2-40B4-BE49-F238E27FC236}">
                  <a16:creationId xmlns:a16="http://schemas.microsoft.com/office/drawing/2014/main" id="{B87809A6-08C9-F34A-A4F4-D433852FD64B}"/>
                </a:ext>
              </a:extLst>
            </p:cNvPr>
            <p:cNvSpPr/>
            <p:nvPr/>
          </p:nvSpPr>
          <p:spPr>
            <a:xfrm>
              <a:off x="2214528" y="1199846"/>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40" name="TextBox 39">
            <a:extLst>
              <a:ext uri="{FF2B5EF4-FFF2-40B4-BE49-F238E27FC236}">
                <a16:creationId xmlns:a16="http://schemas.microsoft.com/office/drawing/2014/main" id="{22AD3856-05E7-7246-802C-4ED2A2E41152}"/>
              </a:ext>
            </a:extLst>
          </p:cNvPr>
          <p:cNvSpPr txBox="1"/>
          <p:nvPr/>
        </p:nvSpPr>
        <p:spPr>
          <a:xfrm>
            <a:off x="1470213" y="1133405"/>
            <a:ext cx="990600" cy="646331"/>
          </a:xfrm>
          <a:prstGeom prst="rect">
            <a:avLst/>
          </a:prstGeom>
          <a:noFill/>
          <a:ln w="19050">
            <a:solidFill>
              <a:schemeClr val="tx1"/>
            </a:solidFill>
          </a:ln>
        </p:spPr>
        <p:txBody>
          <a:bodyPr wrap="square" rtlCol="0">
            <a:spAutoFit/>
          </a:bodyPr>
          <a:lstStyle/>
          <a:p>
            <a:r>
              <a:rPr lang="en-US" dirty="0"/>
              <a:t>Position</a:t>
            </a:r>
          </a:p>
          <a:p>
            <a:r>
              <a:rPr lang="en-US" dirty="0"/>
              <a:t>in list</a:t>
            </a:r>
          </a:p>
        </p:txBody>
      </p:sp>
      <p:cxnSp>
        <p:nvCxnSpPr>
          <p:cNvPr id="41" name="Straight Arrow Connector 40">
            <a:extLst>
              <a:ext uri="{FF2B5EF4-FFF2-40B4-BE49-F238E27FC236}">
                <a16:creationId xmlns:a16="http://schemas.microsoft.com/office/drawing/2014/main" id="{181BF424-FEFB-CE4B-BDAC-D11DC89452A8}"/>
              </a:ext>
            </a:extLst>
          </p:cNvPr>
          <p:cNvCxnSpPr>
            <a:cxnSpLocks/>
          </p:cNvCxnSpPr>
          <p:nvPr/>
        </p:nvCxnSpPr>
        <p:spPr>
          <a:xfrm flipV="1">
            <a:off x="2462742" y="1314144"/>
            <a:ext cx="65300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072272-BFD0-95CB-A274-C983C79E4E4B}"/>
              </a:ext>
            </a:extLst>
          </p:cNvPr>
          <p:cNvCxnSpPr>
            <a:cxnSpLocks/>
          </p:cNvCxnSpPr>
          <p:nvPr/>
        </p:nvCxnSpPr>
        <p:spPr>
          <a:xfrm>
            <a:off x="251012" y="3774142"/>
            <a:ext cx="1163618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49A31DE-BBB9-54AD-0FF8-9D7CFE4C05F2}"/>
              </a:ext>
            </a:extLst>
          </p:cNvPr>
          <p:cNvSpPr txBox="1"/>
          <p:nvPr/>
        </p:nvSpPr>
        <p:spPr>
          <a:xfrm>
            <a:off x="999566" y="4125410"/>
            <a:ext cx="3066112" cy="830997"/>
          </a:xfrm>
          <a:prstGeom prst="rect">
            <a:avLst/>
          </a:prstGeom>
          <a:noFill/>
          <a:ln>
            <a:solidFill>
              <a:schemeClr val="tx1">
                <a:lumMod val="95000"/>
              </a:schemeClr>
            </a:solidFill>
          </a:ln>
        </p:spPr>
        <p:txBody>
          <a:bodyPr wrap="square" rtlCol="0">
            <a:spAutoFit/>
          </a:bodyPr>
          <a:lstStyle/>
          <a:p>
            <a:r>
              <a:rPr lang="en-US" sz="2400" dirty="0"/>
              <a:t>Example 1: Looking for 4</a:t>
            </a:r>
            <a:r>
              <a:rPr lang="en-US" sz="2400" baseline="30000" dirty="0"/>
              <a:t>th</a:t>
            </a:r>
            <a:r>
              <a:rPr lang="en-US" sz="2400" dirty="0"/>
              <a:t> order statistic</a:t>
            </a:r>
          </a:p>
        </p:txBody>
      </p:sp>
      <p:sp>
        <p:nvSpPr>
          <p:cNvPr id="45" name="TextBox 44">
            <a:extLst>
              <a:ext uri="{FF2B5EF4-FFF2-40B4-BE49-F238E27FC236}">
                <a16:creationId xmlns:a16="http://schemas.microsoft.com/office/drawing/2014/main" id="{D7F3F2D8-4CA1-E548-95DB-8550338ACDB1}"/>
              </a:ext>
            </a:extLst>
          </p:cNvPr>
          <p:cNvSpPr txBox="1"/>
          <p:nvPr/>
        </p:nvSpPr>
        <p:spPr>
          <a:xfrm>
            <a:off x="4512051" y="4125410"/>
            <a:ext cx="3066112" cy="830997"/>
          </a:xfrm>
          <a:prstGeom prst="rect">
            <a:avLst/>
          </a:prstGeom>
          <a:noFill/>
          <a:ln>
            <a:solidFill>
              <a:schemeClr val="tx1">
                <a:lumMod val="95000"/>
              </a:schemeClr>
            </a:solidFill>
          </a:ln>
        </p:spPr>
        <p:txBody>
          <a:bodyPr wrap="square" rtlCol="0">
            <a:spAutoFit/>
          </a:bodyPr>
          <a:lstStyle/>
          <a:p>
            <a:r>
              <a:rPr lang="en-US" sz="2400" dirty="0"/>
              <a:t>Example 2: Looking for 7</a:t>
            </a:r>
            <a:r>
              <a:rPr lang="en-US" sz="2400" baseline="30000" dirty="0"/>
              <a:t>th</a:t>
            </a:r>
            <a:r>
              <a:rPr lang="en-US" sz="2400" dirty="0"/>
              <a:t> order statistic</a:t>
            </a:r>
          </a:p>
        </p:txBody>
      </p:sp>
      <p:sp>
        <p:nvSpPr>
          <p:cNvPr id="46" name="TextBox 45">
            <a:extLst>
              <a:ext uri="{FF2B5EF4-FFF2-40B4-BE49-F238E27FC236}">
                <a16:creationId xmlns:a16="http://schemas.microsoft.com/office/drawing/2014/main" id="{905F2382-F449-5510-28E0-9DA47DD55E57}"/>
              </a:ext>
            </a:extLst>
          </p:cNvPr>
          <p:cNvSpPr txBox="1"/>
          <p:nvPr/>
        </p:nvSpPr>
        <p:spPr>
          <a:xfrm>
            <a:off x="8000656" y="4125410"/>
            <a:ext cx="3066112" cy="830997"/>
          </a:xfrm>
          <a:prstGeom prst="rect">
            <a:avLst/>
          </a:prstGeom>
          <a:noFill/>
          <a:ln>
            <a:solidFill>
              <a:schemeClr val="tx1">
                <a:lumMod val="95000"/>
              </a:schemeClr>
            </a:solidFill>
          </a:ln>
        </p:spPr>
        <p:txBody>
          <a:bodyPr wrap="square" rtlCol="0">
            <a:spAutoFit/>
          </a:bodyPr>
          <a:lstStyle/>
          <a:p>
            <a:r>
              <a:rPr lang="en-US" sz="2400" dirty="0"/>
              <a:t>Example 2: Looking for 10</a:t>
            </a:r>
            <a:r>
              <a:rPr lang="en-US" sz="2400" baseline="30000" dirty="0"/>
              <a:t>th</a:t>
            </a:r>
            <a:r>
              <a:rPr lang="en-US" sz="2400" dirty="0"/>
              <a:t> order statistic</a:t>
            </a:r>
          </a:p>
        </p:txBody>
      </p:sp>
      <p:sp>
        <p:nvSpPr>
          <p:cNvPr id="47" name="TextBox 46">
            <a:extLst>
              <a:ext uri="{FF2B5EF4-FFF2-40B4-BE49-F238E27FC236}">
                <a16:creationId xmlns:a16="http://schemas.microsoft.com/office/drawing/2014/main" id="{4C84BB69-388B-6216-981A-55E19E4DB270}"/>
              </a:ext>
            </a:extLst>
          </p:cNvPr>
          <p:cNvSpPr txBox="1"/>
          <p:nvPr/>
        </p:nvSpPr>
        <p:spPr>
          <a:xfrm>
            <a:off x="999566" y="5100764"/>
            <a:ext cx="3066112" cy="1569660"/>
          </a:xfrm>
          <a:prstGeom prst="rect">
            <a:avLst/>
          </a:prstGeom>
          <a:solidFill>
            <a:schemeClr val="tx1">
              <a:lumMod val="95000"/>
            </a:schemeClr>
          </a:solidFill>
          <a:ln>
            <a:solidFill>
              <a:schemeClr val="bg1"/>
            </a:solidFill>
          </a:ln>
        </p:spPr>
        <p:txBody>
          <a:bodyPr wrap="square" rtlCol="0">
            <a:spAutoFit/>
          </a:bodyPr>
          <a:lstStyle/>
          <a:p>
            <a:r>
              <a:rPr lang="en-US" sz="2400" dirty="0">
                <a:solidFill>
                  <a:schemeClr val="bg1"/>
                </a:solidFill>
              </a:rPr>
              <a:t>Because </a:t>
            </a:r>
            <a:r>
              <a:rPr lang="en-US" sz="2400" dirty="0">
                <a:solidFill>
                  <a:schemeClr val="accent5"/>
                </a:solidFill>
              </a:rPr>
              <a:t>4 </a:t>
            </a:r>
            <a:r>
              <a:rPr lang="en-US" sz="2400" dirty="0">
                <a:solidFill>
                  <a:schemeClr val="bg1"/>
                </a:solidFill>
              </a:rPr>
              <a:t>&lt; </a:t>
            </a:r>
            <a:r>
              <a:rPr lang="en-US" sz="2400" dirty="0">
                <a:solidFill>
                  <a:schemeClr val="accent2"/>
                </a:solidFill>
              </a:rPr>
              <a:t>7</a:t>
            </a:r>
            <a:br>
              <a:rPr lang="en-US" sz="2400" dirty="0">
                <a:solidFill>
                  <a:schemeClr val="accent2"/>
                </a:solidFill>
              </a:rPr>
            </a:br>
            <a:br>
              <a:rPr lang="en-US" sz="2400" dirty="0">
                <a:solidFill>
                  <a:schemeClr val="accent2"/>
                </a:solidFill>
              </a:rPr>
            </a:br>
            <a:r>
              <a:rPr lang="en-US" sz="2400" dirty="0">
                <a:solidFill>
                  <a:schemeClr val="bg1"/>
                </a:solidFill>
              </a:rPr>
              <a:t>Solution is </a:t>
            </a:r>
            <a:r>
              <a:rPr lang="en-US" sz="2400" dirty="0">
                <a:solidFill>
                  <a:schemeClr val="bg1"/>
                </a:solidFill>
                <a:latin typeface="Courier New" panose="02070309020205020404" pitchFamily="49" charset="0"/>
                <a:cs typeface="Courier New" panose="02070309020205020404" pitchFamily="49" charset="0"/>
              </a:rPr>
              <a:t>solve(</a:t>
            </a:r>
            <a:r>
              <a:rPr lang="en-US" sz="2400" dirty="0" err="1">
                <a:solidFill>
                  <a:schemeClr val="accent5"/>
                </a:solidFill>
                <a:latin typeface="Courier New" panose="02070309020205020404" pitchFamily="49" charset="0"/>
                <a:cs typeface="Courier New" panose="02070309020205020404" pitchFamily="49" charset="0"/>
              </a:rPr>
              <a:t>left</a:t>
            </a:r>
            <a:r>
              <a:rPr lang="en-US" sz="2400" dirty="0" err="1">
                <a:solidFill>
                  <a:schemeClr val="bg1"/>
                </a:solidFill>
                <a:latin typeface="Courier New" panose="02070309020205020404" pitchFamily="49" charset="0"/>
                <a:cs typeface="Courier New" panose="02070309020205020404" pitchFamily="49" charset="0"/>
              </a:rPr>
              <a:t>,i</a:t>
            </a:r>
            <a:r>
              <a:rPr lang="en-US" sz="2400" dirty="0">
                <a:solidFill>
                  <a:schemeClr val="bg1"/>
                </a:solidFill>
                <a:latin typeface="Courier New" panose="02070309020205020404" pitchFamily="49" charset="0"/>
                <a:cs typeface="Courier New" panose="02070309020205020404" pitchFamily="49" charset="0"/>
              </a:rPr>
              <a:t>)</a:t>
            </a:r>
          </a:p>
        </p:txBody>
      </p:sp>
      <p:sp>
        <p:nvSpPr>
          <p:cNvPr id="48" name="TextBox 47">
            <a:extLst>
              <a:ext uri="{FF2B5EF4-FFF2-40B4-BE49-F238E27FC236}">
                <a16:creationId xmlns:a16="http://schemas.microsoft.com/office/drawing/2014/main" id="{CA6B68E1-DBEF-C0CF-0428-1A27BFD15F79}"/>
              </a:ext>
            </a:extLst>
          </p:cNvPr>
          <p:cNvSpPr txBox="1"/>
          <p:nvPr/>
        </p:nvSpPr>
        <p:spPr>
          <a:xfrm>
            <a:off x="4512051" y="5100764"/>
            <a:ext cx="3066112" cy="1569660"/>
          </a:xfrm>
          <a:prstGeom prst="rect">
            <a:avLst/>
          </a:prstGeom>
          <a:solidFill>
            <a:schemeClr val="tx1">
              <a:lumMod val="95000"/>
            </a:schemeClr>
          </a:solidFill>
          <a:ln>
            <a:solidFill>
              <a:schemeClr val="bg1"/>
            </a:solidFill>
          </a:ln>
        </p:spPr>
        <p:txBody>
          <a:bodyPr wrap="square" rtlCol="0">
            <a:spAutoFit/>
          </a:bodyPr>
          <a:lstStyle/>
          <a:p>
            <a:r>
              <a:rPr lang="en-US" sz="2400" dirty="0">
                <a:solidFill>
                  <a:schemeClr val="bg1"/>
                </a:solidFill>
              </a:rPr>
              <a:t>Because 7 == </a:t>
            </a:r>
            <a:r>
              <a:rPr lang="en-US" sz="2400" dirty="0">
                <a:solidFill>
                  <a:schemeClr val="accent2"/>
                </a:solidFill>
              </a:rPr>
              <a:t>7</a:t>
            </a:r>
            <a:br>
              <a:rPr lang="en-US" sz="2400" dirty="0">
                <a:solidFill>
                  <a:schemeClr val="accent2"/>
                </a:solidFill>
              </a:rPr>
            </a:br>
            <a:br>
              <a:rPr lang="en-US" sz="2400" dirty="0">
                <a:solidFill>
                  <a:schemeClr val="accent2"/>
                </a:solidFill>
              </a:rPr>
            </a:br>
            <a:r>
              <a:rPr lang="en-US" sz="2400" dirty="0">
                <a:solidFill>
                  <a:schemeClr val="bg1"/>
                </a:solidFill>
              </a:rPr>
              <a:t>Solution is </a:t>
            </a:r>
            <a:br>
              <a:rPr lang="en-US" sz="2400" dirty="0">
                <a:solidFill>
                  <a:schemeClr val="bg1"/>
                </a:solidFill>
              </a:rPr>
            </a:br>
            <a:r>
              <a:rPr lang="en-US" sz="2400" dirty="0">
                <a:solidFill>
                  <a:schemeClr val="bg1"/>
                </a:solidFill>
                <a:latin typeface="Courier New" panose="02070309020205020404" pitchFamily="49" charset="0"/>
                <a:cs typeface="Courier New" panose="02070309020205020404" pitchFamily="49" charset="0"/>
              </a:rPr>
              <a:t>return </a:t>
            </a:r>
            <a:r>
              <a:rPr lang="en-US" sz="2400" dirty="0">
                <a:solidFill>
                  <a:schemeClr val="accent2"/>
                </a:solidFill>
                <a:latin typeface="Courier New" panose="02070309020205020404" pitchFamily="49" charset="0"/>
                <a:cs typeface="Courier New" panose="02070309020205020404" pitchFamily="49" charset="0"/>
              </a:rPr>
              <a:t>pivot</a:t>
            </a:r>
          </a:p>
        </p:txBody>
      </p:sp>
      <p:sp>
        <p:nvSpPr>
          <p:cNvPr id="49" name="TextBox 48">
            <a:extLst>
              <a:ext uri="{FF2B5EF4-FFF2-40B4-BE49-F238E27FC236}">
                <a16:creationId xmlns:a16="http://schemas.microsoft.com/office/drawing/2014/main" id="{9EF73EA3-32B2-EAE7-639B-A2F71D7A75FD}"/>
              </a:ext>
            </a:extLst>
          </p:cNvPr>
          <p:cNvSpPr txBox="1"/>
          <p:nvPr/>
        </p:nvSpPr>
        <p:spPr>
          <a:xfrm>
            <a:off x="8000655" y="5136624"/>
            <a:ext cx="3285909" cy="1477328"/>
          </a:xfrm>
          <a:prstGeom prst="rect">
            <a:avLst/>
          </a:prstGeom>
          <a:solidFill>
            <a:schemeClr val="tx1">
              <a:lumMod val="95000"/>
            </a:schemeClr>
          </a:solidFill>
          <a:ln>
            <a:solidFill>
              <a:schemeClr val="bg1"/>
            </a:solidFill>
          </a:ln>
        </p:spPr>
        <p:txBody>
          <a:bodyPr wrap="square" rtlCol="0">
            <a:spAutoFit/>
          </a:bodyPr>
          <a:lstStyle/>
          <a:p>
            <a:r>
              <a:rPr lang="en-US" sz="2400" dirty="0">
                <a:solidFill>
                  <a:schemeClr val="bg1"/>
                </a:solidFill>
              </a:rPr>
              <a:t>Because </a:t>
            </a:r>
            <a:r>
              <a:rPr lang="en-US" sz="2400" dirty="0">
                <a:solidFill>
                  <a:schemeClr val="accent3"/>
                </a:solidFill>
              </a:rPr>
              <a:t>10</a:t>
            </a:r>
            <a:r>
              <a:rPr lang="en-US" sz="2400" dirty="0">
                <a:solidFill>
                  <a:schemeClr val="accent5"/>
                </a:solidFill>
              </a:rPr>
              <a:t> </a:t>
            </a:r>
            <a:r>
              <a:rPr lang="en-US" sz="2400" dirty="0">
                <a:solidFill>
                  <a:schemeClr val="bg1"/>
                </a:solidFill>
              </a:rPr>
              <a:t>&gt; </a:t>
            </a:r>
            <a:r>
              <a:rPr lang="en-US" sz="2400" dirty="0">
                <a:solidFill>
                  <a:schemeClr val="accent2"/>
                </a:solidFill>
              </a:rPr>
              <a:t>7</a:t>
            </a:r>
            <a:br>
              <a:rPr lang="en-US" sz="2400" dirty="0">
                <a:solidFill>
                  <a:schemeClr val="accent2"/>
                </a:solidFill>
              </a:rPr>
            </a:br>
            <a:br>
              <a:rPr lang="en-US" sz="2400" dirty="0">
                <a:solidFill>
                  <a:schemeClr val="accent2"/>
                </a:solidFill>
              </a:rPr>
            </a:br>
            <a:r>
              <a:rPr lang="en-US" sz="2400" dirty="0">
                <a:solidFill>
                  <a:schemeClr val="bg1"/>
                </a:solidFill>
              </a:rPr>
              <a:t>Solution is </a:t>
            </a:r>
            <a:br>
              <a:rPr lang="en-US" sz="2400" dirty="0">
                <a:solidFill>
                  <a:schemeClr val="bg1"/>
                </a:solidFill>
              </a:rPr>
            </a:br>
            <a:r>
              <a:rPr lang="en-US" dirty="0">
                <a:solidFill>
                  <a:schemeClr val="bg1"/>
                </a:solidFill>
                <a:latin typeface="Courier New" panose="02070309020205020404" pitchFamily="49" charset="0"/>
                <a:cs typeface="Courier New" panose="02070309020205020404" pitchFamily="49" charset="0"/>
              </a:rPr>
              <a:t>solve(</a:t>
            </a:r>
            <a:r>
              <a:rPr lang="en-US" dirty="0">
                <a:solidFill>
                  <a:schemeClr val="accent3"/>
                </a:solidFill>
                <a:latin typeface="Courier New" panose="02070309020205020404" pitchFamily="49" charset="0"/>
                <a:cs typeface="Courier New" panose="02070309020205020404" pitchFamily="49" charset="0"/>
              </a:rPr>
              <a:t>right</a:t>
            </a:r>
            <a:r>
              <a:rPr lang="en-US" dirty="0">
                <a:solidFill>
                  <a:schemeClr val="bg1"/>
                </a:solidFill>
                <a:latin typeface="Courier New" panose="02070309020205020404" pitchFamily="49" charset="0"/>
                <a:cs typeface="Courier New" panose="02070309020205020404" pitchFamily="49" charset="0"/>
              </a:rPr>
              <a:t>,i-</a:t>
            </a:r>
            <a:r>
              <a:rPr lang="en-US" dirty="0">
                <a:solidFill>
                  <a:schemeClr val="accent2"/>
                </a:solidFill>
                <a:latin typeface="Courier New" panose="02070309020205020404" pitchFamily="49" charset="0"/>
                <a:cs typeface="Courier New" panose="02070309020205020404" pitchFamily="49" charset="0"/>
              </a:rPr>
              <a:t>pivot</a:t>
            </a:r>
            <a:r>
              <a:rPr lang="en-US" dirty="0">
                <a:solidFill>
                  <a:schemeClr val="bg1"/>
                </a:solidFill>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193639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C00A-56C8-624E-A850-FF584D86A21E}"/>
              </a:ext>
            </a:extLst>
          </p:cNvPr>
          <p:cNvSpPr>
            <a:spLocks noGrp="1"/>
          </p:cNvSpPr>
          <p:nvPr>
            <p:ph type="title"/>
          </p:nvPr>
        </p:nvSpPr>
        <p:spPr>
          <a:xfrm>
            <a:off x="1143001" y="235801"/>
            <a:ext cx="9905998" cy="602399"/>
          </a:xfrm>
        </p:spPr>
        <p:txBody>
          <a:bodyPr/>
          <a:lstStyle/>
          <a:p>
            <a:pPr algn="ctr"/>
            <a:r>
              <a:rPr lang="en-US" dirty="0"/>
              <a:t>CLRS Pseudocode for </a:t>
            </a:r>
            <a:r>
              <a:rPr lang="en-US" dirty="0" err="1"/>
              <a:t>Quickselect</a:t>
            </a:r>
            <a:endParaRPr lang="en-US" dirty="0"/>
          </a:p>
        </p:txBody>
      </p:sp>
      <p:pic>
        <p:nvPicPr>
          <p:cNvPr id="6" name="Content Placeholder 5" descr="A picture containing bird&#10;&#10;Description automatically generated">
            <a:extLst>
              <a:ext uri="{FF2B5EF4-FFF2-40B4-BE49-F238E27FC236}">
                <a16:creationId xmlns:a16="http://schemas.microsoft.com/office/drawing/2014/main" id="{2A944143-6C65-7E4A-8536-DFA677B1F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162" y="1404712"/>
            <a:ext cx="7515943" cy="3900566"/>
          </a:xfrm>
        </p:spPr>
      </p:pic>
      <p:sp>
        <p:nvSpPr>
          <p:cNvPr id="12" name="TextBox 11">
            <a:extLst>
              <a:ext uri="{FF2B5EF4-FFF2-40B4-BE49-F238E27FC236}">
                <a16:creationId xmlns:a16="http://schemas.microsoft.com/office/drawing/2014/main" id="{DC3DFB82-57C0-D745-A4D2-DEAC3EFE7E2A}"/>
              </a:ext>
            </a:extLst>
          </p:cNvPr>
          <p:cNvSpPr txBox="1"/>
          <p:nvPr/>
        </p:nvSpPr>
        <p:spPr>
          <a:xfrm>
            <a:off x="807162" y="5351835"/>
            <a:ext cx="7515943" cy="646331"/>
          </a:xfrm>
          <a:prstGeom prst="rect">
            <a:avLst/>
          </a:prstGeom>
          <a:noFill/>
        </p:spPr>
        <p:txBody>
          <a:bodyPr wrap="square" rtlCol="0">
            <a:spAutoFit/>
          </a:bodyPr>
          <a:lstStyle/>
          <a:p>
            <a:r>
              <a:rPr lang="en-US" dirty="0"/>
              <a:t>Note: In CLRS, they’re using a partition that randomly chooses the pivot element.</a:t>
            </a:r>
          </a:p>
          <a:p>
            <a:r>
              <a:rPr lang="en-US" dirty="0"/>
              <a:t>That’s why you see “Randomized” in the names here. Ignore that for the moment.</a:t>
            </a:r>
          </a:p>
        </p:txBody>
      </p:sp>
      <p:sp>
        <p:nvSpPr>
          <p:cNvPr id="5" name="TextBox 4">
            <a:extLst>
              <a:ext uri="{FF2B5EF4-FFF2-40B4-BE49-F238E27FC236}">
                <a16:creationId xmlns:a16="http://schemas.microsoft.com/office/drawing/2014/main" id="{C86B4FF3-E32F-E448-8DE7-CDFB572C7993}"/>
              </a:ext>
            </a:extLst>
          </p:cNvPr>
          <p:cNvSpPr txBox="1"/>
          <p:nvPr/>
        </p:nvSpPr>
        <p:spPr>
          <a:xfrm>
            <a:off x="8435790" y="1407771"/>
            <a:ext cx="2971800" cy="1754326"/>
          </a:xfrm>
          <a:prstGeom prst="rect">
            <a:avLst/>
          </a:prstGeom>
          <a:noFill/>
          <a:ln>
            <a:solidFill>
              <a:schemeClr val="tx1"/>
            </a:solidFill>
          </a:ln>
        </p:spPr>
        <p:txBody>
          <a:bodyPr wrap="square" rtlCol="0">
            <a:spAutoFit/>
          </a:bodyPr>
          <a:lstStyle/>
          <a:p>
            <a:r>
              <a:rPr lang="en-US" dirty="0"/>
              <a:t>A – the list</a:t>
            </a:r>
          </a:p>
          <a:p>
            <a:r>
              <a:rPr lang="en-US" dirty="0"/>
              <a:t>p – index of first item</a:t>
            </a:r>
            <a:br>
              <a:rPr lang="en-US" dirty="0"/>
            </a:br>
            <a:r>
              <a:rPr lang="en-US" dirty="0"/>
              <a:t>r – index of last item</a:t>
            </a:r>
          </a:p>
          <a:p>
            <a:r>
              <a:rPr lang="en-US" dirty="0" err="1"/>
              <a:t>i</a:t>
            </a:r>
            <a:r>
              <a:rPr lang="en-US" dirty="0"/>
              <a:t> – find </a:t>
            </a:r>
            <a:r>
              <a:rPr lang="en-US" i="1" dirty="0" err="1"/>
              <a:t>i</a:t>
            </a:r>
            <a:r>
              <a:rPr lang="en-US" dirty="0" err="1"/>
              <a:t>th</a:t>
            </a:r>
            <a:r>
              <a:rPr lang="en-US" dirty="0"/>
              <a:t> smallest item</a:t>
            </a:r>
          </a:p>
          <a:p>
            <a:r>
              <a:rPr lang="en-US" dirty="0"/>
              <a:t>q – pivot location</a:t>
            </a:r>
          </a:p>
          <a:p>
            <a:r>
              <a:rPr lang="en-US" dirty="0"/>
              <a:t>k – number on left + 1</a:t>
            </a:r>
          </a:p>
        </p:txBody>
      </p:sp>
    </p:spTree>
    <p:extLst>
      <p:ext uri="{BB962C8B-B14F-4D97-AF65-F5344CB8AC3E}">
        <p14:creationId xmlns:p14="http://schemas.microsoft.com/office/powerpoint/2010/main" val="386830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53DF-8731-D344-BB8C-CDB311309063}"/>
              </a:ext>
            </a:extLst>
          </p:cNvPr>
          <p:cNvSpPr>
            <a:spLocks noGrp="1"/>
          </p:cNvSpPr>
          <p:nvPr>
            <p:ph type="title"/>
          </p:nvPr>
        </p:nvSpPr>
        <p:spPr>
          <a:xfrm>
            <a:off x="1143001" y="510941"/>
            <a:ext cx="9905998" cy="726188"/>
          </a:xfrm>
        </p:spPr>
        <p:txBody>
          <a:bodyPr/>
          <a:lstStyle/>
          <a:p>
            <a:pPr algn="ctr"/>
            <a:r>
              <a:rPr lang="en-US" dirty="0"/>
              <a:t>Work These Examples!</a:t>
            </a:r>
          </a:p>
        </p:txBody>
      </p:sp>
      <p:sp>
        <p:nvSpPr>
          <p:cNvPr id="3" name="Content Placeholder 2">
            <a:extLst>
              <a:ext uri="{FF2B5EF4-FFF2-40B4-BE49-F238E27FC236}">
                <a16:creationId xmlns:a16="http://schemas.microsoft.com/office/drawing/2014/main" id="{030FADE0-18A7-1042-B878-1EA7F1EE726F}"/>
              </a:ext>
            </a:extLst>
          </p:cNvPr>
          <p:cNvSpPr>
            <a:spLocks noGrp="1"/>
          </p:cNvSpPr>
          <p:nvPr>
            <p:ph idx="1"/>
          </p:nvPr>
        </p:nvSpPr>
        <p:spPr>
          <a:xfrm>
            <a:off x="3174953" y="1998802"/>
            <a:ext cx="5842094" cy="2860395"/>
          </a:xfrm>
          <a:ln>
            <a:solidFill>
              <a:schemeClr val="tx1">
                <a:lumMod val="95000"/>
              </a:schemeClr>
            </a:solidFill>
          </a:ln>
        </p:spPr>
        <p:txBody>
          <a:bodyPr/>
          <a:lstStyle/>
          <a:p>
            <a:r>
              <a:rPr lang="en-US" dirty="0"/>
              <a:t>For each of the following calls, show</a:t>
            </a:r>
          </a:p>
          <a:p>
            <a:pPr lvl="1"/>
            <a:r>
              <a:rPr lang="en-US" dirty="0"/>
              <a:t>The value of </a:t>
            </a:r>
            <a:r>
              <a:rPr lang="en-US" i="1" dirty="0"/>
              <a:t>q</a:t>
            </a:r>
            <a:r>
              <a:rPr lang="en-US" dirty="0"/>
              <a:t> after each partition,</a:t>
            </a:r>
          </a:p>
          <a:p>
            <a:pPr lvl="1"/>
            <a:r>
              <a:rPr lang="en-US" dirty="0"/>
              <a:t>Which recursive calls made</a:t>
            </a:r>
          </a:p>
          <a:p>
            <a:pPr marL="971550" lvl="1" indent="-514350">
              <a:buFont typeface="+mj-lt"/>
              <a:buAutoNum type="arabicPeriod"/>
            </a:pPr>
            <a:r>
              <a:rPr lang="en-US" dirty="0"/>
              <a:t>Select( [3, 2, 9, 0, 7, 5, 6, 1], p=0, r=7, </a:t>
            </a:r>
            <a:r>
              <a:rPr lang="en-US" dirty="0" err="1"/>
              <a:t>i</a:t>
            </a:r>
            <a:r>
              <a:rPr lang="en-US" dirty="0"/>
              <a:t>=2)</a:t>
            </a:r>
          </a:p>
          <a:p>
            <a:pPr marL="971550" lvl="1" indent="-514350">
              <a:buFont typeface="+mj-lt"/>
              <a:buAutoNum type="arabicPeriod"/>
            </a:pPr>
            <a:r>
              <a:rPr lang="en-US" dirty="0"/>
              <a:t>Select( [3, 2, 9, 0, 7, 5, 6, 1], p=0, r=7, </a:t>
            </a:r>
            <a:r>
              <a:rPr lang="en-US" dirty="0" err="1"/>
              <a:t>i</a:t>
            </a:r>
            <a:r>
              <a:rPr lang="en-US" dirty="0"/>
              <a:t>=5)</a:t>
            </a:r>
          </a:p>
          <a:p>
            <a:pPr marL="971550" lvl="1" indent="-514350">
              <a:buFont typeface="+mj-lt"/>
              <a:buAutoNum type="arabicPeriod"/>
            </a:pPr>
            <a:r>
              <a:rPr lang="en-US" dirty="0"/>
              <a:t>Select( [3, 2, 9, 0, 7, 5, 6, 1], p=0, r=7, </a:t>
            </a:r>
            <a:r>
              <a:rPr lang="en-US" dirty="0" err="1"/>
              <a:t>i</a:t>
            </a:r>
            <a:r>
              <a:rPr lang="en-US" dirty="0"/>
              <a:t>=7)</a:t>
            </a:r>
          </a:p>
          <a:p>
            <a:pPr lvl="1"/>
            <a:endParaRPr lang="en-US" dirty="0"/>
          </a:p>
        </p:txBody>
      </p:sp>
    </p:spTree>
    <p:extLst>
      <p:ext uri="{BB962C8B-B14F-4D97-AF65-F5344CB8AC3E}">
        <p14:creationId xmlns:p14="http://schemas.microsoft.com/office/powerpoint/2010/main" val="211838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77D6B-E624-982F-2DDD-B9611EDA2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A1824-ACB4-7636-1E2B-6C66F940D62C}"/>
              </a:ext>
            </a:extLst>
          </p:cNvPr>
          <p:cNvSpPr>
            <a:spLocks noGrp="1"/>
          </p:cNvSpPr>
          <p:nvPr>
            <p:ph type="title"/>
          </p:nvPr>
        </p:nvSpPr>
        <p:spPr>
          <a:xfrm>
            <a:off x="1143001" y="228600"/>
            <a:ext cx="9905998" cy="753084"/>
          </a:xfrm>
        </p:spPr>
        <p:txBody>
          <a:bodyPr/>
          <a:lstStyle/>
          <a:p>
            <a:pPr algn="ctr"/>
            <a:r>
              <a:rPr lang="en-US" dirty="0" err="1"/>
              <a:t>QuickSelect</a:t>
            </a:r>
            <a:r>
              <a:rPr lang="en-US" dirty="0"/>
              <a:t> Run Time (Best)</a:t>
            </a:r>
          </a:p>
        </p:txBody>
      </p:sp>
      <p:sp>
        <p:nvSpPr>
          <p:cNvPr id="3" name="Content Placeholder 2">
            <a:extLst>
              <a:ext uri="{FF2B5EF4-FFF2-40B4-BE49-F238E27FC236}">
                <a16:creationId xmlns:a16="http://schemas.microsoft.com/office/drawing/2014/main" id="{899BF914-E9EB-1941-4905-967AA3BB22C9}"/>
              </a:ext>
            </a:extLst>
          </p:cNvPr>
          <p:cNvSpPr>
            <a:spLocks noGrp="1"/>
          </p:cNvSpPr>
          <p:nvPr>
            <p:ph idx="1"/>
          </p:nvPr>
        </p:nvSpPr>
        <p:spPr>
          <a:xfrm>
            <a:off x="3382917" y="4428515"/>
            <a:ext cx="5343669" cy="533398"/>
          </a:xfrm>
        </p:spPr>
        <p:txBody>
          <a:bodyPr>
            <a:normAutofit/>
          </a:bodyPr>
          <a:lstStyle/>
          <a:p>
            <a:pPr marL="0" indent="0">
              <a:buNone/>
            </a:pPr>
            <a:r>
              <a:rPr lang="en-US" dirty="0"/>
              <a:t>Then we divide in half each time and get:</a:t>
            </a:r>
          </a:p>
        </p:txBody>
      </p:sp>
      <p:sp>
        <p:nvSpPr>
          <p:cNvPr id="6" name="Rectangle 5">
            <a:extLst>
              <a:ext uri="{FF2B5EF4-FFF2-40B4-BE49-F238E27FC236}">
                <a16:creationId xmlns:a16="http://schemas.microsoft.com/office/drawing/2014/main" id="{6592E97F-264F-5715-E140-0E2D671B0AD6}"/>
              </a:ext>
            </a:extLst>
          </p:cNvPr>
          <p:cNvSpPr/>
          <p:nvPr/>
        </p:nvSpPr>
        <p:spPr>
          <a:xfrm>
            <a:off x="2628193"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7" name="Rectangle 6">
            <a:extLst>
              <a:ext uri="{FF2B5EF4-FFF2-40B4-BE49-F238E27FC236}">
                <a16:creationId xmlns:a16="http://schemas.microsoft.com/office/drawing/2014/main" id="{E7E8F5AB-2322-5288-9376-F40B372F2CEA}"/>
              </a:ext>
            </a:extLst>
          </p:cNvPr>
          <p:cNvSpPr/>
          <p:nvPr/>
        </p:nvSpPr>
        <p:spPr>
          <a:xfrm>
            <a:off x="3161593"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8" name="Rectangle 7">
            <a:extLst>
              <a:ext uri="{FF2B5EF4-FFF2-40B4-BE49-F238E27FC236}">
                <a16:creationId xmlns:a16="http://schemas.microsoft.com/office/drawing/2014/main" id="{8AB238EA-7F95-55BC-69EB-6BA13FD13C66}"/>
              </a:ext>
            </a:extLst>
          </p:cNvPr>
          <p:cNvSpPr/>
          <p:nvPr/>
        </p:nvSpPr>
        <p:spPr>
          <a:xfrm>
            <a:off x="36955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9" name="Rectangle 8">
            <a:extLst>
              <a:ext uri="{FF2B5EF4-FFF2-40B4-BE49-F238E27FC236}">
                <a16:creationId xmlns:a16="http://schemas.microsoft.com/office/drawing/2014/main" id="{7268887A-43EC-A65B-EFBA-8C03BD5B7378}"/>
              </a:ext>
            </a:extLst>
          </p:cNvPr>
          <p:cNvSpPr/>
          <p:nvPr/>
        </p:nvSpPr>
        <p:spPr>
          <a:xfrm>
            <a:off x="42289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0" name="Rectangle 9">
            <a:extLst>
              <a:ext uri="{FF2B5EF4-FFF2-40B4-BE49-F238E27FC236}">
                <a16:creationId xmlns:a16="http://schemas.microsoft.com/office/drawing/2014/main" id="{4A6FFD67-848D-3DA3-194B-D1F3E2EB3E42}"/>
              </a:ext>
            </a:extLst>
          </p:cNvPr>
          <p:cNvSpPr/>
          <p:nvPr/>
        </p:nvSpPr>
        <p:spPr>
          <a:xfrm>
            <a:off x="47623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1" name="Rectangle 10">
            <a:extLst>
              <a:ext uri="{FF2B5EF4-FFF2-40B4-BE49-F238E27FC236}">
                <a16:creationId xmlns:a16="http://schemas.microsoft.com/office/drawing/2014/main" id="{BA41B1B9-D120-2CB7-56F5-85832C275CD1}"/>
              </a:ext>
            </a:extLst>
          </p:cNvPr>
          <p:cNvSpPr/>
          <p:nvPr/>
        </p:nvSpPr>
        <p:spPr>
          <a:xfrm>
            <a:off x="5296331"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Rectangle 11">
            <a:extLst>
              <a:ext uri="{FF2B5EF4-FFF2-40B4-BE49-F238E27FC236}">
                <a16:creationId xmlns:a16="http://schemas.microsoft.com/office/drawing/2014/main" id="{B4728D7D-A1D2-96D4-7DEB-A3A420B89CC7}"/>
              </a:ext>
            </a:extLst>
          </p:cNvPr>
          <p:cNvSpPr/>
          <p:nvPr/>
        </p:nvSpPr>
        <p:spPr>
          <a:xfrm>
            <a:off x="5829731" y="1943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3" name="Rectangle 12">
            <a:extLst>
              <a:ext uri="{FF2B5EF4-FFF2-40B4-BE49-F238E27FC236}">
                <a16:creationId xmlns:a16="http://schemas.microsoft.com/office/drawing/2014/main" id="{4792E8F1-B19F-268B-0C53-E9357DFE56C2}"/>
              </a:ext>
            </a:extLst>
          </p:cNvPr>
          <p:cNvSpPr/>
          <p:nvPr/>
        </p:nvSpPr>
        <p:spPr>
          <a:xfrm>
            <a:off x="6363131"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14" name="Rectangle 13">
            <a:extLst>
              <a:ext uri="{FF2B5EF4-FFF2-40B4-BE49-F238E27FC236}">
                <a16:creationId xmlns:a16="http://schemas.microsoft.com/office/drawing/2014/main" id="{6A04E0DF-C937-CD30-01B0-36C746840FF2}"/>
              </a:ext>
            </a:extLst>
          </p:cNvPr>
          <p:cNvSpPr/>
          <p:nvPr/>
        </p:nvSpPr>
        <p:spPr>
          <a:xfrm>
            <a:off x="68971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15" name="Rectangle 14">
            <a:extLst>
              <a:ext uri="{FF2B5EF4-FFF2-40B4-BE49-F238E27FC236}">
                <a16:creationId xmlns:a16="http://schemas.microsoft.com/office/drawing/2014/main" id="{81E99128-E70B-82AB-95FB-A2D8BCA82AB1}"/>
              </a:ext>
            </a:extLst>
          </p:cNvPr>
          <p:cNvSpPr/>
          <p:nvPr/>
        </p:nvSpPr>
        <p:spPr>
          <a:xfrm>
            <a:off x="74305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6" name="Rectangle 15">
            <a:extLst>
              <a:ext uri="{FF2B5EF4-FFF2-40B4-BE49-F238E27FC236}">
                <a16:creationId xmlns:a16="http://schemas.microsoft.com/office/drawing/2014/main" id="{F4796892-24F8-7651-CC5E-2EBBAD6AA486}"/>
              </a:ext>
            </a:extLst>
          </p:cNvPr>
          <p:cNvSpPr/>
          <p:nvPr/>
        </p:nvSpPr>
        <p:spPr>
          <a:xfrm>
            <a:off x="79639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17" name="Rectangle 16">
            <a:extLst>
              <a:ext uri="{FF2B5EF4-FFF2-40B4-BE49-F238E27FC236}">
                <a16:creationId xmlns:a16="http://schemas.microsoft.com/office/drawing/2014/main" id="{52B3C338-1D8A-5E35-B088-6E904EA72629}"/>
              </a:ext>
            </a:extLst>
          </p:cNvPr>
          <p:cNvSpPr/>
          <p:nvPr/>
        </p:nvSpPr>
        <p:spPr>
          <a:xfrm>
            <a:off x="8497869"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19" name="Rectangle 18">
            <a:extLst>
              <a:ext uri="{FF2B5EF4-FFF2-40B4-BE49-F238E27FC236}">
                <a16:creationId xmlns:a16="http://schemas.microsoft.com/office/drawing/2014/main" id="{D177F765-6ADA-F28A-2C63-95575B46D5AF}"/>
              </a:ext>
            </a:extLst>
          </p:cNvPr>
          <p:cNvSpPr/>
          <p:nvPr/>
        </p:nvSpPr>
        <p:spPr>
          <a:xfrm>
            <a:off x="2628193"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0" name="Rectangle 19">
            <a:extLst>
              <a:ext uri="{FF2B5EF4-FFF2-40B4-BE49-F238E27FC236}">
                <a16:creationId xmlns:a16="http://schemas.microsoft.com/office/drawing/2014/main" id="{420B923C-A4B9-419C-E040-D8C26D802669}"/>
              </a:ext>
            </a:extLst>
          </p:cNvPr>
          <p:cNvSpPr/>
          <p:nvPr/>
        </p:nvSpPr>
        <p:spPr>
          <a:xfrm>
            <a:off x="3161593"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1" name="Rectangle 20">
            <a:extLst>
              <a:ext uri="{FF2B5EF4-FFF2-40B4-BE49-F238E27FC236}">
                <a16:creationId xmlns:a16="http://schemas.microsoft.com/office/drawing/2014/main" id="{C105F410-63CC-7C37-252B-0EBDDA7A0A0C}"/>
              </a:ext>
            </a:extLst>
          </p:cNvPr>
          <p:cNvSpPr/>
          <p:nvPr/>
        </p:nvSpPr>
        <p:spPr>
          <a:xfrm>
            <a:off x="3695562" y="3086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2" name="Rectangle 21">
            <a:extLst>
              <a:ext uri="{FF2B5EF4-FFF2-40B4-BE49-F238E27FC236}">
                <a16:creationId xmlns:a16="http://schemas.microsoft.com/office/drawing/2014/main" id="{0E7F58F0-A76C-932D-C87B-D7E8301721AA}"/>
              </a:ext>
            </a:extLst>
          </p:cNvPr>
          <p:cNvSpPr/>
          <p:nvPr/>
        </p:nvSpPr>
        <p:spPr>
          <a:xfrm>
            <a:off x="4228962"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3" name="Rectangle 22">
            <a:extLst>
              <a:ext uri="{FF2B5EF4-FFF2-40B4-BE49-F238E27FC236}">
                <a16:creationId xmlns:a16="http://schemas.microsoft.com/office/drawing/2014/main" id="{E21B403C-9955-782B-1AE6-AF1446F1C066}"/>
              </a:ext>
            </a:extLst>
          </p:cNvPr>
          <p:cNvSpPr/>
          <p:nvPr/>
        </p:nvSpPr>
        <p:spPr>
          <a:xfrm>
            <a:off x="4762362"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4" name="Rectangle 23">
            <a:extLst>
              <a:ext uri="{FF2B5EF4-FFF2-40B4-BE49-F238E27FC236}">
                <a16:creationId xmlns:a16="http://schemas.microsoft.com/office/drawing/2014/main" id="{9584BB0D-4802-2FF1-06B7-70F83BB5EF2A}"/>
              </a:ext>
            </a:extLst>
          </p:cNvPr>
          <p:cNvSpPr/>
          <p:nvPr/>
        </p:nvSpPr>
        <p:spPr>
          <a:xfrm>
            <a:off x="5296331"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5" name="Rectangle 24">
            <a:extLst>
              <a:ext uri="{FF2B5EF4-FFF2-40B4-BE49-F238E27FC236}">
                <a16:creationId xmlns:a16="http://schemas.microsoft.com/office/drawing/2014/main" id="{4933BC46-CB60-AD19-18E1-28ACD5F942BB}"/>
              </a:ext>
            </a:extLst>
          </p:cNvPr>
          <p:cNvSpPr/>
          <p:nvPr/>
        </p:nvSpPr>
        <p:spPr>
          <a:xfrm>
            <a:off x="5829731" y="3086099"/>
            <a:ext cx="533400" cy="5334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6" name="Rectangle 25">
            <a:extLst>
              <a:ext uri="{FF2B5EF4-FFF2-40B4-BE49-F238E27FC236}">
                <a16:creationId xmlns:a16="http://schemas.microsoft.com/office/drawing/2014/main" id="{DC12C888-F188-C45C-A4A4-305AAE048046}"/>
              </a:ext>
            </a:extLst>
          </p:cNvPr>
          <p:cNvSpPr/>
          <p:nvPr/>
        </p:nvSpPr>
        <p:spPr>
          <a:xfrm>
            <a:off x="6363131"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27" name="Rectangle 26">
            <a:extLst>
              <a:ext uri="{FF2B5EF4-FFF2-40B4-BE49-F238E27FC236}">
                <a16:creationId xmlns:a16="http://schemas.microsoft.com/office/drawing/2014/main" id="{DA09C684-07A2-D789-6A10-083D0E47AAF0}"/>
              </a:ext>
            </a:extLst>
          </p:cNvPr>
          <p:cNvSpPr/>
          <p:nvPr/>
        </p:nvSpPr>
        <p:spPr>
          <a:xfrm>
            <a:off x="6897100"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28" name="Rectangle 27">
            <a:extLst>
              <a:ext uri="{FF2B5EF4-FFF2-40B4-BE49-F238E27FC236}">
                <a16:creationId xmlns:a16="http://schemas.microsoft.com/office/drawing/2014/main" id="{45B77CC0-8178-A095-A07C-DA77A6123622}"/>
              </a:ext>
            </a:extLst>
          </p:cNvPr>
          <p:cNvSpPr/>
          <p:nvPr/>
        </p:nvSpPr>
        <p:spPr>
          <a:xfrm>
            <a:off x="7430500" y="3086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29" name="Rectangle 28">
            <a:extLst>
              <a:ext uri="{FF2B5EF4-FFF2-40B4-BE49-F238E27FC236}">
                <a16:creationId xmlns:a16="http://schemas.microsoft.com/office/drawing/2014/main" id="{05691346-386E-8318-55E8-2307FBC51586}"/>
              </a:ext>
            </a:extLst>
          </p:cNvPr>
          <p:cNvSpPr/>
          <p:nvPr/>
        </p:nvSpPr>
        <p:spPr>
          <a:xfrm>
            <a:off x="7963900"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30" name="Rectangle 29">
            <a:extLst>
              <a:ext uri="{FF2B5EF4-FFF2-40B4-BE49-F238E27FC236}">
                <a16:creationId xmlns:a16="http://schemas.microsoft.com/office/drawing/2014/main" id="{5AF14FF4-16D6-7785-4FB9-B9730833B647}"/>
              </a:ext>
            </a:extLst>
          </p:cNvPr>
          <p:cNvSpPr/>
          <p:nvPr/>
        </p:nvSpPr>
        <p:spPr>
          <a:xfrm>
            <a:off x="8497869"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mc:AlternateContent xmlns:mc="http://schemas.openxmlformats.org/markup-compatibility/2006">
        <mc:Choice xmlns:a14="http://schemas.microsoft.com/office/drawing/2010/main" Requires="a14">
          <p:sp>
            <p:nvSpPr>
              <p:cNvPr id="31" name="Content Placeholder 2">
                <a:extLst>
                  <a:ext uri="{FF2B5EF4-FFF2-40B4-BE49-F238E27FC236}">
                    <a16:creationId xmlns:a16="http://schemas.microsoft.com/office/drawing/2014/main" id="{5317C227-EF21-7901-C708-92B43B43E29A}"/>
                  </a:ext>
                </a:extLst>
              </p:cNvPr>
              <p:cNvSpPr txBox="1">
                <a:spLocks/>
              </p:cNvSpPr>
              <p:nvPr/>
            </p:nvSpPr>
            <p:spPr>
              <a:xfrm>
                <a:off x="3382918" y="5001135"/>
                <a:ext cx="5343669" cy="1104899"/>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dirty="0">
                    <a:solidFill>
                      <a:schemeClr val="bg1"/>
                    </a:solidFill>
                  </a:rPr>
                  <a:t>S</a:t>
                </a:r>
                <a14:m>
                  <m:oMath xmlns:m="http://schemas.openxmlformats.org/officeDocument/2006/math">
                    <m:d>
                      <m:dPr>
                        <m:ctrlPr>
                          <a:rPr lang="en-US" sz="2800" i="1" dirty="0">
                            <a:solidFill>
                              <a:schemeClr val="bg1"/>
                            </a:solidFill>
                            <a:latin typeface="Cambria Math" panose="02040503050406030204" pitchFamily="18" charset="0"/>
                          </a:rPr>
                        </m:ctrlPr>
                      </m:dPr>
                      <m:e>
                        <m:r>
                          <a:rPr lang="en-US" sz="2800" i="1" dirty="0">
                            <a:solidFill>
                              <a:schemeClr val="bg1"/>
                            </a:solidFill>
                            <a:latin typeface="Cambria Math"/>
                          </a:rPr>
                          <m:t>𝑛</m:t>
                        </m:r>
                      </m:e>
                    </m:d>
                    <m:r>
                      <a:rPr lang="en-US" sz="2800" i="1" dirty="0">
                        <a:solidFill>
                          <a:schemeClr val="bg1"/>
                        </a:solidFill>
                        <a:latin typeface="Cambria Math"/>
                      </a:rPr>
                      <m:t>=2</m:t>
                    </m:r>
                    <m:r>
                      <a:rPr lang="en-US" sz="2800" b="0" i="1" dirty="0" smtClean="0">
                        <a:solidFill>
                          <a:schemeClr val="bg1"/>
                        </a:solidFill>
                        <a:latin typeface="Cambria Math" panose="02040503050406030204" pitchFamily="18" charset="0"/>
                      </a:rPr>
                      <m:t>𝑆</m:t>
                    </m:r>
                    <m:d>
                      <m:dPr>
                        <m:ctrlPr>
                          <a:rPr lang="en-US" sz="2800" i="1" dirty="0">
                            <a:solidFill>
                              <a:schemeClr val="bg1"/>
                            </a:solidFill>
                            <a:latin typeface="Cambria Math" panose="02040503050406030204" pitchFamily="18" charset="0"/>
                          </a:rPr>
                        </m:ctrlPr>
                      </m:dPr>
                      <m:e>
                        <m:f>
                          <m:fPr>
                            <m:ctrlPr>
                              <a:rPr lang="en-US" sz="2800" i="1" dirty="0">
                                <a:solidFill>
                                  <a:schemeClr val="bg1"/>
                                </a:solidFill>
                                <a:latin typeface="Cambria Math" panose="02040503050406030204" pitchFamily="18" charset="0"/>
                              </a:rPr>
                            </m:ctrlPr>
                          </m:fPr>
                          <m:num>
                            <m:r>
                              <a:rPr lang="en-US" sz="2800" i="1" dirty="0">
                                <a:solidFill>
                                  <a:schemeClr val="bg1"/>
                                </a:solidFill>
                                <a:latin typeface="Cambria Math"/>
                              </a:rPr>
                              <m:t>𝑛</m:t>
                            </m:r>
                          </m:num>
                          <m:den>
                            <m:r>
                              <a:rPr lang="en-US" sz="2800" i="1" dirty="0">
                                <a:solidFill>
                                  <a:schemeClr val="bg1"/>
                                </a:solidFill>
                                <a:latin typeface="Cambria Math"/>
                              </a:rPr>
                              <m:t>2</m:t>
                            </m:r>
                          </m:den>
                        </m:f>
                      </m:e>
                    </m:d>
                    <m:r>
                      <a:rPr lang="en-US" sz="2800" i="1" dirty="0">
                        <a:solidFill>
                          <a:schemeClr val="bg1"/>
                        </a:solidFill>
                        <a:latin typeface="Cambria Math"/>
                      </a:rPr>
                      <m:t>+</m:t>
                    </m:r>
                    <m:r>
                      <a:rPr lang="en-US" sz="2800" i="1" dirty="0">
                        <a:solidFill>
                          <a:schemeClr val="bg1"/>
                        </a:solidFill>
                        <a:latin typeface="Cambria Math"/>
                      </a:rPr>
                      <m:t>𝑛</m:t>
                    </m:r>
                    <m:r>
                      <a:rPr lang="en-US" sz="2800" b="0" i="1" dirty="0" smtClean="0">
                        <a:solidFill>
                          <a:schemeClr val="bg1"/>
                        </a:solidFill>
                        <a:latin typeface="Cambria Math" panose="02040503050406030204" pitchFamily="18" charset="0"/>
                      </a:rPr>
                      <m:t>=</m:t>
                    </m:r>
                    <m:r>
                      <m:rPr>
                        <m:sty m:val="p"/>
                      </m:rPr>
                      <a:rPr lang="en-US" sz="2800" b="0" i="0" dirty="0" smtClean="0">
                        <a:solidFill>
                          <a:schemeClr val="bg1"/>
                        </a:solidFill>
                        <a:latin typeface="Cambria Math" panose="02040503050406030204" pitchFamily="18" charset="0"/>
                      </a:rPr>
                      <m:t>Θ</m:t>
                    </m:r>
                    <m:r>
                      <a:rPr lang="en-US" sz="2800" b="0" i="1" dirty="0" smtClean="0">
                        <a:solidFill>
                          <a:schemeClr val="bg1"/>
                        </a:solidFill>
                        <a:latin typeface="Cambria Math" panose="02040503050406030204" pitchFamily="18" charset="0"/>
                      </a:rPr>
                      <m:t>(</m:t>
                    </m:r>
                    <m:r>
                      <a:rPr lang="en-US" sz="2800" b="0" i="1" dirty="0" smtClean="0">
                        <a:solidFill>
                          <a:schemeClr val="bg1"/>
                        </a:solidFill>
                        <a:latin typeface="Cambria Math" panose="02040503050406030204" pitchFamily="18" charset="0"/>
                      </a:rPr>
                      <m:t>𝑛𝑙𝑜𝑔𝑛</m:t>
                    </m:r>
                    <m:r>
                      <a:rPr lang="en-US" sz="2800" b="0" i="1" dirty="0" smtClean="0">
                        <a:solidFill>
                          <a:schemeClr val="bg1"/>
                        </a:solidFill>
                        <a:latin typeface="Cambria Math" panose="02040503050406030204" pitchFamily="18" charset="0"/>
                      </a:rPr>
                      <m:t>)</m:t>
                    </m:r>
                  </m:oMath>
                </a14:m>
                <a:endParaRPr lang="en-US" sz="2800" dirty="0">
                  <a:solidFill>
                    <a:schemeClr val="bg1"/>
                  </a:solidFill>
                </a:endParaRPr>
              </a:p>
            </p:txBody>
          </p:sp>
        </mc:Choice>
        <mc:Fallback>
          <p:sp>
            <p:nvSpPr>
              <p:cNvPr id="31" name="Content Placeholder 2">
                <a:extLst>
                  <a:ext uri="{FF2B5EF4-FFF2-40B4-BE49-F238E27FC236}">
                    <a16:creationId xmlns:a16="http://schemas.microsoft.com/office/drawing/2014/main" id="{5317C227-EF21-7901-C708-92B43B43E29A}"/>
                  </a:ext>
                </a:extLst>
              </p:cNvPr>
              <p:cNvSpPr txBox="1">
                <a:spLocks noRot="1" noChangeAspect="1" noMove="1" noResize="1" noEditPoints="1" noAdjustHandles="1" noChangeArrowheads="1" noChangeShapeType="1" noTextEdit="1"/>
              </p:cNvSpPr>
              <p:nvPr/>
            </p:nvSpPr>
            <p:spPr>
              <a:xfrm>
                <a:off x="3382918" y="5001135"/>
                <a:ext cx="5343669" cy="1104899"/>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999FEE59-15BB-BAAF-CF93-EB5BFDE31CAD}"/>
              </a:ext>
            </a:extLst>
          </p:cNvPr>
          <p:cNvSpPr txBox="1">
            <a:spLocks/>
          </p:cNvSpPr>
          <p:nvPr/>
        </p:nvSpPr>
        <p:spPr>
          <a:xfrm>
            <a:off x="2628193" y="1409701"/>
            <a:ext cx="4801447" cy="53339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If the </a:t>
            </a:r>
            <a:r>
              <a:rPr lang="en-US" dirty="0">
                <a:solidFill>
                  <a:schemeClr val="accent2"/>
                </a:solidFill>
              </a:rPr>
              <a:t>pivot</a:t>
            </a:r>
            <a:r>
              <a:rPr lang="en-US" dirty="0"/>
              <a:t> is always the median:</a:t>
            </a:r>
          </a:p>
        </p:txBody>
      </p:sp>
    </p:spTree>
    <p:extLst>
      <p:ext uri="{BB962C8B-B14F-4D97-AF65-F5344CB8AC3E}">
        <p14:creationId xmlns:p14="http://schemas.microsoft.com/office/powerpoint/2010/main" val="33530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739E4-6B05-34D1-93CB-2DE21071B2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F9777-C119-9243-4A8B-A13863B432B4}"/>
              </a:ext>
            </a:extLst>
          </p:cNvPr>
          <p:cNvSpPr>
            <a:spLocks noGrp="1"/>
          </p:cNvSpPr>
          <p:nvPr>
            <p:ph type="title"/>
          </p:nvPr>
        </p:nvSpPr>
        <p:spPr>
          <a:xfrm>
            <a:off x="1143001" y="275618"/>
            <a:ext cx="9905998" cy="685800"/>
          </a:xfrm>
        </p:spPr>
        <p:txBody>
          <a:bodyPr/>
          <a:lstStyle/>
          <a:p>
            <a:pPr algn="ctr"/>
            <a:r>
              <a:rPr lang="en-US" dirty="0" err="1"/>
              <a:t>QuickSelect</a:t>
            </a:r>
            <a:r>
              <a:rPr lang="en-US" dirty="0"/>
              <a:t> Run Time (Worst)</a:t>
            </a:r>
          </a:p>
        </p:txBody>
      </p:sp>
      <p:grpSp>
        <p:nvGrpSpPr>
          <p:cNvPr id="39" name="Group 38">
            <a:extLst>
              <a:ext uri="{FF2B5EF4-FFF2-40B4-BE49-F238E27FC236}">
                <a16:creationId xmlns:a16="http://schemas.microsoft.com/office/drawing/2014/main" id="{B91A61C3-F698-7B41-7C3D-6FA7DF7B25CD}"/>
              </a:ext>
            </a:extLst>
          </p:cNvPr>
          <p:cNvGrpSpPr/>
          <p:nvPr/>
        </p:nvGrpSpPr>
        <p:grpSpPr>
          <a:xfrm>
            <a:off x="2894462" y="2133600"/>
            <a:ext cx="6403076" cy="533400"/>
            <a:chOff x="2894462" y="2133600"/>
            <a:chExt cx="6403076" cy="533400"/>
          </a:xfrm>
        </p:grpSpPr>
        <p:sp>
          <p:nvSpPr>
            <p:cNvPr id="6" name="Rectangle 5">
              <a:extLst>
                <a:ext uri="{FF2B5EF4-FFF2-40B4-BE49-F238E27FC236}">
                  <a16:creationId xmlns:a16="http://schemas.microsoft.com/office/drawing/2014/main" id="{FF90AB48-6B13-ECE7-5D6F-D5AC5E2D2408}"/>
                </a:ext>
              </a:extLst>
            </p:cNvPr>
            <p:cNvSpPr/>
            <p:nvPr/>
          </p:nvSpPr>
          <p:spPr>
            <a:xfrm>
              <a:off x="2894462" y="2133600"/>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7" name="Rectangle 6">
              <a:extLst>
                <a:ext uri="{FF2B5EF4-FFF2-40B4-BE49-F238E27FC236}">
                  <a16:creationId xmlns:a16="http://schemas.microsoft.com/office/drawing/2014/main" id="{61E40352-F341-0C86-2A2F-66AEF0650B84}"/>
                </a:ext>
              </a:extLst>
            </p:cNvPr>
            <p:cNvSpPr/>
            <p:nvPr/>
          </p:nvSpPr>
          <p:spPr>
            <a:xfrm>
              <a:off x="3427862"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8" name="Rectangle 7">
              <a:extLst>
                <a:ext uri="{FF2B5EF4-FFF2-40B4-BE49-F238E27FC236}">
                  <a16:creationId xmlns:a16="http://schemas.microsoft.com/office/drawing/2014/main" id="{758A4920-B1B5-0EEC-2B55-4F735A37E156}"/>
                </a:ext>
              </a:extLst>
            </p:cNvPr>
            <p:cNvSpPr/>
            <p:nvPr/>
          </p:nvSpPr>
          <p:spPr>
            <a:xfrm>
              <a:off x="3961831"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9" name="Rectangle 8">
              <a:extLst>
                <a:ext uri="{FF2B5EF4-FFF2-40B4-BE49-F238E27FC236}">
                  <a16:creationId xmlns:a16="http://schemas.microsoft.com/office/drawing/2014/main" id="{753FB757-E2E3-2267-C688-12F4B04E68EB}"/>
                </a:ext>
              </a:extLst>
            </p:cNvPr>
            <p:cNvSpPr/>
            <p:nvPr/>
          </p:nvSpPr>
          <p:spPr>
            <a:xfrm>
              <a:off x="4495231"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0" name="Rectangle 9">
              <a:extLst>
                <a:ext uri="{FF2B5EF4-FFF2-40B4-BE49-F238E27FC236}">
                  <a16:creationId xmlns:a16="http://schemas.microsoft.com/office/drawing/2014/main" id="{E59F7305-9D5E-0936-C60B-92D1A3E0EFC1}"/>
                </a:ext>
              </a:extLst>
            </p:cNvPr>
            <p:cNvSpPr/>
            <p:nvPr/>
          </p:nvSpPr>
          <p:spPr>
            <a:xfrm>
              <a:off x="5028631"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1" name="Rectangle 10">
              <a:extLst>
                <a:ext uri="{FF2B5EF4-FFF2-40B4-BE49-F238E27FC236}">
                  <a16:creationId xmlns:a16="http://schemas.microsoft.com/office/drawing/2014/main" id="{F22E4BDF-0945-A9B1-669B-BFA017F4B033}"/>
                </a:ext>
              </a:extLst>
            </p:cNvPr>
            <p:cNvSpPr/>
            <p:nvPr/>
          </p:nvSpPr>
          <p:spPr>
            <a:xfrm>
              <a:off x="5562600"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Rectangle 11">
              <a:extLst>
                <a:ext uri="{FF2B5EF4-FFF2-40B4-BE49-F238E27FC236}">
                  <a16:creationId xmlns:a16="http://schemas.microsoft.com/office/drawing/2014/main" id="{B9A07B80-D838-1CB5-D5BD-038882148546}"/>
                </a:ext>
              </a:extLst>
            </p:cNvPr>
            <p:cNvSpPr/>
            <p:nvPr/>
          </p:nvSpPr>
          <p:spPr>
            <a:xfrm>
              <a:off x="6096000"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3" name="Rectangle 12">
              <a:extLst>
                <a:ext uri="{FF2B5EF4-FFF2-40B4-BE49-F238E27FC236}">
                  <a16:creationId xmlns:a16="http://schemas.microsoft.com/office/drawing/2014/main" id="{B484AE42-6633-6B56-1138-3DF8301E6F95}"/>
                </a:ext>
              </a:extLst>
            </p:cNvPr>
            <p:cNvSpPr/>
            <p:nvPr/>
          </p:nvSpPr>
          <p:spPr>
            <a:xfrm>
              <a:off x="6629400"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14" name="Rectangle 13">
              <a:extLst>
                <a:ext uri="{FF2B5EF4-FFF2-40B4-BE49-F238E27FC236}">
                  <a16:creationId xmlns:a16="http://schemas.microsoft.com/office/drawing/2014/main" id="{BA0B84CD-95EA-6A5E-8AE6-34F7B687A068}"/>
                </a:ext>
              </a:extLst>
            </p:cNvPr>
            <p:cNvSpPr/>
            <p:nvPr/>
          </p:nvSpPr>
          <p:spPr>
            <a:xfrm>
              <a:off x="7163369"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15" name="Rectangle 14">
              <a:extLst>
                <a:ext uri="{FF2B5EF4-FFF2-40B4-BE49-F238E27FC236}">
                  <a16:creationId xmlns:a16="http://schemas.microsoft.com/office/drawing/2014/main" id="{C3552E71-9393-2660-4137-26163FDF68E5}"/>
                </a:ext>
              </a:extLst>
            </p:cNvPr>
            <p:cNvSpPr/>
            <p:nvPr/>
          </p:nvSpPr>
          <p:spPr>
            <a:xfrm>
              <a:off x="7696769"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6" name="Rectangle 15">
              <a:extLst>
                <a:ext uri="{FF2B5EF4-FFF2-40B4-BE49-F238E27FC236}">
                  <a16:creationId xmlns:a16="http://schemas.microsoft.com/office/drawing/2014/main" id="{EB1EDE91-636A-9A2A-AD98-C9510A1ABA71}"/>
                </a:ext>
              </a:extLst>
            </p:cNvPr>
            <p:cNvSpPr/>
            <p:nvPr/>
          </p:nvSpPr>
          <p:spPr>
            <a:xfrm>
              <a:off x="8230169"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17" name="Rectangle 16">
              <a:extLst>
                <a:ext uri="{FF2B5EF4-FFF2-40B4-BE49-F238E27FC236}">
                  <a16:creationId xmlns:a16="http://schemas.microsoft.com/office/drawing/2014/main" id="{E7E18D22-B687-527A-0D65-FA455ACB6E3C}"/>
                </a:ext>
              </a:extLst>
            </p:cNvPr>
            <p:cNvSpPr/>
            <p:nvPr/>
          </p:nvSpPr>
          <p:spPr>
            <a:xfrm>
              <a:off x="8764138"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grpSp>
      <p:grpSp>
        <p:nvGrpSpPr>
          <p:cNvPr id="40" name="Group 39">
            <a:extLst>
              <a:ext uri="{FF2B5EF4-FFF2-40B4-BE49-F238E27FC236}">
                <a16:creationId xmlns:a16="http://schemas.microsoft.com/office/drawing/2014/main" id="{DA8F5CE9-B4FB-052D-4454-6ABDA8A31B26}"/>
              </a:ext>
            </a:extLst>
          </p:cNvPr>
          <p:cNvGrpSpPr/>
          <p:nvPr/>
        </p:nvGrpSpPr>
        <p:grpSpPr>
          <a:xfrm>
            <a:off x="2894462" y="3169024"/>
            <a:ext cx="6403076" cy="533400"/>
            <a:chOff x="2894462" y="3276600"/>
            <a:chExt cx="6403076" cy="533400"/>
          </a:xfrm>
        </p:grpSpPr>
        <p:sp>
          <p:nvSpPr>
            <p:cNvPr id="19" name="Rectangle 18">
              <a:extLst>
                <a:ext uri="{FF2B5EF4-FFF2-40B4-BE49-F238E27FC236}">
                  <a16:creationId xmlns:a16="http://schemas.microsoft.com/office/drawing/2014/main" id="{71E670BA-2A4D-451A-89E4-F806DD01F759}"/>
                </a:ext>
              </a:extLst>
            </p:cNvPr>
            <p:cNvSpPr/>
            <p:nvPr/>
          </p:nvSpPr>
          <p:spPr>
            <a:xfrm>
              <a:off x="2894462" y="3276600"/>
              <a:ext cx="533400" cy="5334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0" name="Rectangle 19">
              <a:extLst>
                <a:ext uri="{FF2B5EF4-FFF2-40B4-BE49-F238E27FC236}">
                  <a16:creationId xmlns:a16="http://schemas.microsoft.com/office/drawing/2014/main" id="{B730068A-8EBD-305A-540B-14C9B8361092}"/>
                </a:ext>
              </a:extLst>
            </p:cNvPr>
            <p:cNvSpPr/>
            <p:nvPr/>
          </p:nvSpPr>
          <p:spPr>
            <a:xfrm>
              <a:off x="3427862" y="3276600"/>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1" name="Rectangle 20">
              <a:extLst>
                <a:ext uri="{FF2B5EF4-FFF2-40B4-BE49-F238E27FC236}">
                  <a16:creationId xmlns:a16="http://schemas.microsoft.com/office/drawing/2014/main" id="{60EB7908-6D62-1EF1-72D4-D8C5078D3ABB}"/>
                </a:ext>
              </a:extLst>
            </p:cNvPr>
            <p:cNvSpPr/>
            <p:nvPr/>
          </p:nvSpPr>
          <p:spPr>
            <a:xfrm>
              <a:off x="3961831"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2" name="Rectangle 21">
              <a:extLst>
                <a:ext uri="{FF2B5EF4-FFF2-40B4-BE49-F238E27FC236}">
                  <a16:creationId xmlns:a16="http://schemas.microsoft.com/office/drawing/2014/main" id="{21DB1007-ABE5-FB14-2B5C-9FE7B43B89F2}"/>
                </a:ext>
              </a:extLst>
            </p:cNvPr>
            <p:cNvSpPr/>
            <p:nvPr/>
          </p:nvSpPr>
          <p:spPr>
            <a:xfrm>
              <a:off x="4495231"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3" name="Rectangle 22">
              <a:extLst>
                <a:ext uri="{FF2B5EF4-FFF2-40B4-BE49-F238E27FC236}">
                  <a16:creationId xmlns:a16="http://schemas.microsoft.com/office/drawing/2014/main" id="{32CEB0D1-A3DF-0A21-5966-017F096FBB9E}"/>
                </a:ext>
              </a:extLst>
            </p:cNvPr>
            <p:cNvSpPr/>
            <p:nvPr/>
          </p:nvSpPr>
          <p:spPr>
            <a:xfrm>
              <a:off x="5028631"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4" name="Rectangle 23">
              <a:extLst>
                <a:ext uri="{FF2B5EF4-FFF2-40B4-BE49-F238E27FC236}">
                  <a16:creationId xmlns:a16="http://schemas.microsoft.com/office/drawing/2014/main" id="{DA88ECCB-5217-44F6-0AD1-1F9AF0B664F5}"/>
                </a:ext>
              </a:extLst>
            </p:cNvPr>
            <p:cNvSpPr/>
            <p:nvPr/>
          </p:nvSpPr>
          <p:spPr>
            <a:xfrm>
              <a:off x="5562600"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5" name="Rectangle 24">
              <a:extLst>
                <a:ext uri="{FF2B5EF4-FFF2-40B4-BE49-F238E27FC236}">
                  <a16:creationId xmlns:a16="http://schemas.microsoft.com/office/drawing/2014/main" id="{F191FB6C-C8F9-7604-C661-435D4FDFCD10}"/>
                </a:ext>
              </a:extLst>
            </p:cNvPr>
            <p:cNvSpPr/>
            <p:nvPr/>
          </p:nvSpPr>
          <p:spPr>
            <a:xfrm>
              <a:off x="6096000"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6" name="Rectangle 25">
              <a:extLst>
                <a:ext uri="{FF2B5EF4-FFF2-40B4-BE49-F238E27FC236}">
                  <a16:creationId xmlns:a16="http://schemas.microsoft.com/office/drawing/2014/main" id="{B547D19B-67FC-AFDF-1DA4-D1272C6FE56D}"/>
                </a:ext>
              </a:extLst>
            </p:cNvPr>
            <p:cNvSpPr/>
            <p:nvPr/>
          </p:nvSpPr>
          <p:spPr>
            <a:xfrm>
              <a:off x="6629400"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27" name="Rectangle 26">
              <a:extLst>
                <a:ext uri="{FF2B5EF4-FFF2-40B4-BE49-F238E27FC236}">
                  <a16:creationId xmlns:a16="http://schemas.microsoft.com/office/drawing/2014/main" id="{E2240BB8-7366-4159-8E48-F245E866886E}"/>
                </a:ext>
              </a:extLst>
            </p:cNvPr>
            <p:cNvSpPr/>
            <p:nvPr/>
          </p:nvSpPr>
          <p:spPr>
            <a:xfrm>
              <a:off x="7163369"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28" name="Rectangle 27">
              <a:extLst>
                <a:ext uri="{FF2B5EF4-FFF2-40B4-BE49-F238E27FC236}">
                  <a16:creationId xmlns:a16="http://schemas.microsoft.com/office/drawing/2014/main" id="{EDA18D99-DD7F-4C4A-1AEE-841E9E9C6899}"/>
                </a:ext>
              </a:extLst>
            </p:cNvPr>
            <p:cNvSpPr/>
            <p:nvPr/>
          </p:nvSpPr>
          <p:spPr>
            <a:xfrm>
              <a:off x="7696769"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29" name="Rectangle 28">
              <a:extLst>
                <a:ext uri="{FF2B5EF4-FFF2-40B4-BE49-F238E27FC236}">
                  <a16:creationId xmlns:a16="http://schemas.microsoft.com/office/drawing/2014/main" id="{DB16575B-5497-88CF-45F1-A8FE6400DFE1}"/>
                </a:ext>
              </a:extLst>
            </p:cNvPr>
            <p:cNvSpPr/>
            <p:nvPr/>
          </p:nvSpPr>
          <p:spPr>
            <a:xfrm>
              <a:off x="8230169"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30" name="Rectangle 29">
              <a:extLst>
                <a:ext uri="{FF2B5EF4-FFF2-40B4-BE49-F238E27FC236}">
                  <a16:creationId xmlns:a16="http://schemas.microsoft.com/office/drawing/2014/main" id="{979532F8-9EF1-8893-065C-CB286AE5982C}"/>
                </a:ext>
              </a:extLst>
            </p:cNvPr>
            <p:cNvSpPr/>
            <p:nvPr/>
          </p:nvSpPr>
          <p:spPr>
            <a:xfrm>
              <a:off x="8764138"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grpSp>
      <p:sp>
        <p:nvSpPr>
          <p:cNvPr id="32" name="Content Placeholder 2">
            <a:extLst>
              <a:ext uri="{FF2B5EF4-FFF2-40B4-BE49-F238E27FC236}">
                <a16:creationId xmlns:a16="http://schemas.microsoft.com/office/drawing/2014/main" id="{11D12508-8F05-1EF9-C576-77341FCA77A0}"/>
              </a:ext>
            </a:extLst>
          </p:cNvPr>
          <p:cNvSpPr txBox="1">
            <a:spLocks/>
          </p:cNvSpPr>
          <p:nvPr/>
        </p:nvSpPr>
        <p:spPr>
          <a:xfrm>
            <a:off x="2894462" y="1447801"/>
            <a:ext cx="6403076" cy="54231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If the pivot is always at the extreme:</a:t>
            </a:r>
          </a:p>
        </p:txBody>
      </p:sp>
      <p:sp>
        <p:nvSpPr>
          <p:cNvPr id="37" name="Content Placeholder 2">
            <a:extLst>
              <a:ext uri="{FF2B5EF4-FFF2-40B4-BE49-F238E27FC236}">
                <a16:creationId xmlns:a16="http://schemas.microsoft.com/office/drawing/2014/main" id="{436B0990-6113-7147-8557-296AA6993959}"/>
              </a:ext>
            </a:extLst>
          </p:cNvPr>
          <p:cNvSpPr>
            <a:spLocks noGrp="1"/>
          </p:cNvSpPr>
          <p:nvPr>
            <p:ph idx="1"/>
          </p:nvPr>
        </p:nvSpPr>
        <p:spPr>
          <a:xfrm>
            <a:off x="3395917" y="4563084"/>
            <a:ext cx="5343669" cy="533398"/>
          </a:xfrm>
        </p:spPr>
        <p:txBody>
          <a:bodyPr>
            <a:normAutofit fontScale="92500"/>
          </a:bodyPr>
          <a:lstStyle/>
          <a:p>
            <a:pPr marL="0" indent="0">
              <a:buNone/>
            </a:pPr>
            <a:r>
              <a:rPr lang="en-US" dirty="0"/>
              <a:t>Then we shorten by one each time and get:</a:t>
            </a:r>
          </a:p>
        </p:txBody>
      </p:sp>
      <mc:AlternateContent xmlns:mc="http://schemas.openxmlformats.org/markup-compatibility/2006">
        <mc:Choice xmlns:a14="http://schemas.microsoft.com/office/drawing/2010/main" Requires="a14">
          <p:sp>
            <p:nvSpPr>
              <p:cNvPr id="38" name="Content Placeholder 2">
                <a:extLst>
                  <a:ext uri="{FF2B5EF4-FFF2-40B4-BE49-F238E27FC236}">
                    <a16:creationId xmlns:a16="http://schemas.microsoft.com/office/drawing/2014/main" id="{5451DE35-981F-1025-238D-91EAC54B71FB}"/>
                  </a:ext>
                </a:extLst>
              </p:cNvPr>
              <p:cNvSpPr txBox="1">
                <a:spLocks/>
              </p:cNvSpPr>
              <p:nvPr/>
            </p:nvSpPr>
            <p:spPr>
              <a:xfrm>
                <a:off x="3395918" y="5135705"/>
                <a:ext cx="5343669" cy="713862"/>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dirty="0">
                    <a:solidFill>
                      <a:schemeClr val="bg1"/>
                    </a:solidFill>
                  </a:rPr>
                  <a:t>S</a:t>
                </a:r>
                <a14:m>
                  <m:oMath xmlns:m="http://schemas.openxmlformats.org/officeDocument/2006/math">
                    <m:d>
                      <m:dPr>
                        <m:ctrlPr>
                          <a:rPr lang="en-US" sz="2800" i="1" dirty="0">
                            <a:solidFill>
                              <a:schemeClr val="bg1"/>
                            </a:solidFill>
                            <a:latin typeface="Cambria Math" panose="02040503050406030204" pitchFamily="18" charset="0"/>
                          </a:rPr>
                        </m:ctrlPr>
                      </m:dPr>
                      <m:e>
                        <m:r>
                          <a:rPr lang="en-US" sz="2800" i="1" dirty="0">
                            <a:solidFill>
                              <a:schemeClr val="bg1"/>
                            </a:solidFill>
                            <a:latin typeface="Cambria Math"/>
                          </a:rPr>
                          <m:t>𝑛</m:t>
                        </m:r>
                      </m:e>
                    </m:d>
                    <m:r>
                      <a:rPr lang="en-US" sz="2800" i="1" dirty="0">
                        <a:solidFill>
                          <a:schemeClr val="bg1"/>
                        </a:solidFill>
                        <a:latin typeface="Cambria Math"/>
                      </a:rPr>
                      <m:t>=</m:t>
                    </m:r>
                    <m:r>
                      <a:rPr lang="en-US" sz="2800" b="0" i="1" dirty="0" smtClean="0">
                        <a:solidFill>
                          <a:schemeClr val="bg1"/>
                        </a:solidFill>
                        <a:latin typeface="Cambria Math" panose="02040503050406030204" pitchFamily="18" charset="0"/>
                      </a:rPr>
                      <m:t>𝑆</m:t>
                    </m:r>
                    <m:d>
                      <m:dPr>
                        <m:ctrlPr>
                          <a:rPr lang="en-US" sz="2800" i="1" dirty="0">
                            <a:solidFill>
                              <a:schemeClr val="bg1"/>
                            </a:solidFill>
                            <a:latin typeface="Cambria Math" panose="02040503050406030204" pitchFamily="18" charset="0"/>
                          </a:rPr>
                        </m:ctrlPr>
                      </m:dPr>
                      <m:e>
                        <m:r>
                          <a:rPr lang="en-US" sz="2800" b="0" i="1" dirty="0" smtClean="0">
                            <a:solidFill>
                              <a:schemeClr val="bg1"/>
                            </a:solidFill>
                            <a:latin typeface="Cambria Math" panose="02040503050406030204" pitchFamily="18" charset="0"/>
                          </a:rPr>
                          <m:t>𝑛</m:t>
                        </m:r>
                        <m:r>
                          <a:rPr lang="en-US" sz="2800" b="0" i="1" dirty="0" smtClean="0">
                            <a:solidFill>
                              <a:schemeClr val="bg1"/>
                            </a:solidFill>
                            <a:latin typeface="Cambria Math" panose="02040503050406030204" pitchFamily="18" charset="0"/>
                          </a:rPr>
                          <m:t>−1</m:t>
                        </m:r>
                      </m:e>
                    </m:d>
                    <m:r>
                      <a:rPr lang="en-US" sz="2800" i="1" dirty="0">
                        <a:solidFill>
                          <a:schemeClr val="bg1"/>
                        </a:solidFill>
                        <a:latin typeface="Cambria Math"/>
                      </a:rPr>
                      <m:t>+</m:t>
                    </m:r>
                    <m:r>
                      <a:rPr lang="en-US" sz="2800" i="1" dirty="0">
                        <a:solidFill>
                          <a:schemeClr val="bg1"/>
                        </a:solidFill>
                        <a:latin typeface="Cambria Math"/>
                      </a:rPr>
                      <m:t>𝑛</m:t>
                    </m:r>
                    <m:r>
                      <a:rPr lang="en-US" sz="2800" b="0" i="1" dirty="0" smtClean="0">
                        <a:solidFill>
                          <a:schemeClr val="bg1"/>
                        </a:solidFill>
                        <a:latin typeface="Cambria Math" panose="02040503050406030204" pitchFamily="18" charset="0"/>
                      </a:rPr>
                      <m:t>=</m:t>
                    </m:r>
                    <m:r>
                      <m:rPr>
                        <m:sty m:val="p"/>
                      </m:rPr>
                      <a:rPr lang="en-US" sz="2800" b="0" i="0" dirty="0" smtClean="0">
                        <a:solidFill>
                          <a:schemeClr val="bg1"/>
                        </a:solidFill>
                        <a:latin typeface="Cambria Math" panose="02040503050406030204" pitchFamily="18" charset="0"/>
                      </a:rPr>
                      <m:t>Θ</m:t>
                    </m:r>
                    <m:r>
                      <a:rPr lang="en-US" sz="2800" b="0" i="1" dirty="0" smtClean="0">
                        <a:solidFill>
                          <a:schemeClr val="bg1"/>
                        </a:solidFill>
                        <a:latin typeface="Cambria Math" panose="02040503050406030204" pitchFamily="18" charset="0"/>
                      </a:rPr>
                      <m:t>(</m:t>
                    </m:r>
                    <m:sSup>
                      <m:sSupPr>
                        <m:ctrlPr>
                          <a:rPr lang="en-US" sz="2800" b="0" i="1" dirty="0" smtClean="0">
                            <a:solidFill>
                              <a:schemeClr val="bg1"/>
                            </a:solidFill>
                            <a:latin typeface="Cambria Math" panose="02040503050406030204" pitchFamily="18" charset="0"/>
                          </a:rPr>
                        </m:ctrlPr>
                      </m:sSupPr>
                      <m:e>
                        <m:r>
                          <a:rPr lang="en-US" sz="2800" b="0" i="1" dirty="0" smtClean="0">
                            <a:solidFill>
                              <a:schemeClr val="bg1"/>
                            </a:solidFill>
                            <a:latin typeface="Cambria Math" panose="02040503050406030204" pitchFamily="18" charset="0"/>
                          </a:rPr>
                          <m:t>𝑛</m:t>
                        </m:r>
                      </m:e>
                      <m:sup>
                        <m:r>
                          <a:rPr lang="en-US" sz="2800" b="0" i="1" dirty="0" smtClean="0">
                            <a:solidFill>
                              <a:schemeClr val="bg1"/>
                            </a:solidFill>
                            <a:latin typeface="Cambria Math" panose="02040503050406030204" pitchFamily="18" charset="0"/>
                          </a:rPr>
                          <m:t>2</m:t>
                        </m:r>
                      </m:sup>
                    </m:sSup>
                    <m:r>
                      <a:rPr lang="en-US" sz="2800" b="0" i="1" dirty="0" smtClean="0">
                        <a:solidFill>
                          <a:schemeClr val="bg1"/>
                        </a:solidFill>
                        <a:latin typeface="Cambria Math" panose="02040503050406030204" pitchFamily="18" charset="0"/>
                      </a:rPr>
                      <m:t>)</m:t>
                    </m:r>
                  </m:oMath>
                </a14:m>
                <a:endParaRPr lang="en-US" sz="2800" dirty="0">
                  <a:solidFill>
                    <a:schemeClr val="bg1"/>
                  </a:solidFill>
                </a:endParaRPr>
              </a:p>
            </p:txBody>
          </p:sp>
        </mc:Choice>
        <mc:Fallback>
          <p:sp>
            <p:nvSpPr>
              <p:cNvPr id="38" name="Content Placeholder 2">
                <a:extLst>
                  <a:ext uri="{FF2B5EF4-FFF2-40B4-BE49-F238E27FC236}">
                    <a16:creationId xmlns:a16="http://schemas.microsoft.com/office/drawing/2014/main" id="{5451DE35-981F-1025-238D-91EAC54B71FB}"/>
                  </a:ext>
                </a:extLst>
              </p:cNvPr>
              <p:cNvSpPr txBox="1">
                <a:spLocks noRot="1" noChangeAspect="1" noMove="1" noResize="1" noEditPoints="1" noAdjustHandles="1" noChangeArrowheads="1" noChangeShapeType="1" noTextEdit="1"/>
              </p:cNvSpPr>
              <p:nvPr/>
            </p:nvSpPr>
            <p:spPr>
              <a:xfrm>
                <a:off x="3395918" y="5135705"/>
                <a:ext cx="5343669" cy="713862"/>
              </a:xfrm>
              <a:prstGeom prst="rect">
                <a:avLst/>
              </a:prstGeom>
              <a:blipFill>
                <a:blip r:embed="rId2"/>
                <a:stretch>
                  <a:fillRect b="-10169"/>
                </a:stretch>
              </a:blipFill>
              <a:ln>
                <a:solidFill>
                  <a:schemeClr val="bg1"/>
                </a:solidFill>
              </a:ln>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6C55E82-CF94-133F-A30D-CC928C1E9818}"/>
              </a:ext>
            </a:extLst>
          </p:cNvPr>
          <p:cNvSpPr txBox="1">
            <a:spLocks/>
          </p:cNvSpPr>
          <p:nvPr/>
        </p:nvSpPr>
        <p:spPr>
          <a:xfrm>
            <a:off x="9942359" y="3568002"/>
            <a:ext cx="1836762" cy="11116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Ugh! We have the same problem as last time!</a:t>
            </a:r>
          </a:p>
        </p:txBody>
      </p:sp>
      <p:cxnSp>
        <p:nvCxnSpPr>
          <p:cNvPr id="5" name="Straight Connector 4">
            <a:extLst>
              <a:ext uri="{FF2B5EF4-FFF2-40B4-BE49-F238E27FC236}">
                <a16:creationId xmlns:a16="http://schemas.microsoft.com/office/drawing/2014/main" id="{C11FA0C6-4042-590F-B4B9-FFFA3760A7EF}"/>
              </a:ext>
            </a:extLst>
          </p:cNvPr>
          <p:cNvCxnSpPr/>
          <p:nvPr/>
        </p:nvCxnSpPr>
        <p:spPr>
          <a:xfrm flipV="1">
            <a:off x="8937812" y="4285129"/>
            <a:ext cx="869576" cy="8505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365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73400"/>
            <a:ext cx="9905998" cy="672400"/>
          </a:xfrm>
        </p:spPr>
        <p:txBody>
          <a:bodyPr>
            <a:normAutofit/>
          </a:bodyPr>
          <a:lstStyle/>
          <a:p>
            <a:pPr algn="ctr"/>
            <a:r>
              <a:rPr lang="en-US" dirty="0"/>
              <a:t>Summary So Far!</a:t>
            </a:r>
          </a:p>
        </p:txBody>
      </p:sp>
      <p:sp>
        <p:nvSpPr>
          <p:cNvPr id="8" name="TextBox 7">
            <a:extLst>
              <a:ext uri="{FF2B5EF4-FFF2-40B4-BE49-F238E27FC236}">
                <a16:creationId xmlns:a16="http://schemas.microsoft.com/office/drawing/2014/main" id="{AA8CF648-E130-F557-8F73-2B0C3B794F6F}"/>
              </a:ext>
            </a:extLst>
          </p:cNvPr>
          <p:cNvSpPr txBox="1"/>
          <p:nvPr/>
        </p:nvSpPr>
        <p:spPr>
          <a:xfrm>
            <a:off x="1286437" y="1514882"/>
            <a:ext cx="9973234" cy="830997"/>
          </a:xfrm>
          <a:prstGeom prst="rect">
            <a:avLst/>
          </a:prstGeom>
          <a:solidFill>
            <a:schemeClr val="tx1">
              <a:lumMod val="95000"/>
            </a:schemeClr>
          </a:solidFill>
          <a:ln>
            <a:solidFill>
              <a:schemeClr val="bg1"/>
            </a:solidFill>
          </a:ln>
        </p:spPr>
        <p:txBody>
          <a:bodyPr wrap="square" rtlCol="0">
            <a:spAutoFit/>
          </a:bodyPr>
          <a:lstStyle/>
          <a:p>
            <a:r>
              <a:rPr lang="en-US" sz="2400" b="1" i="1" u="sng" dirty="0">
                <a:solidFill>
                  <a:schemeClr val="bg1"/>
                </a:solidFill>
              </a:rPr>
              <a:t>Quicksort</a:t>
            </a:r>
            <a:r>
              <a:rPr lang="en-US" sz="2400" dirty="0">
                <a:solidFill>
                  <a:schemeClr val="bg1"/>
                </a:solidFill>
              </a:rPr>
              <a:t>: Sorts a list of numbers. Uses a pivot to split the list. Degrades when a bad pivot is chosen over and over again.</a:t>
            </a:r>
            <a:endParaRPr lang="en-US" sz="2400" dirty="0">
              <a:solidFill>
                <a:schemeClr val="bg1"/>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1264613-4484-4594-4955-8BEBC266724A}"/>
              </a:ext>
            </a:extLst>
          </p:cNvPr>
          <p:cNvSpPr txBox="1"/>
          <p:nvPr/>
        </p:nvSpPr>
        <p:spPr>
          <a:xfrm>
            <a:off x="1286437" y="2499462"/>
            <a:ext cx="9973234" cy="461665"/>
          </a:xfrm>
          <a:prstGeom prst="rect">
            <a:avLst/>
          </a:prstGeom>
          <a:noFill/>
          <a:ln>
            <a:solidFill>
              <a:schemeClr val="tx1">
                <a:lumMod val="95000"/>
              </a:schemeClr>
            </a:solidFill>
          </a:ln>
        </p:spPr>
        <p:txBody>
          <a:bodyPr wrap="square" rtlCol="0">
            <a:spAutoFit/>
          </a:bodyPr>
          <a:lstStyle/>
          <a:p>
            <a:r>
              <a:rPr lang="en-US" sz="2400" b="1" i="1" u="sng" dirty="0">
                <a:solidFill>
                  <a:schemeClr val="tx1">
                    <a:lumMod val="95000"/>
                  </a:schemeClr>
                </a:solidFill>
              </a:rPr>
              <a:t>Idea</a:t>
            </a:r>
            <a:r>
              <a:rPr lang="en-US" sz="2400" dirty="0">
                <a:solidFill>
                  <a:schemeClr val="tx1">
                    <a:lumMod val="95000"/>
                  </a:schemeClr>
                </a:solidFill>
              </a:rPr>
              <a:t>: Design an algorithm that picks the best pivot (median) every time</a:t>
            </a:r>
            <a:endParaRPr lang="en-US" sz="2400" dirty="0">
              <a:solidFill>
                <a:schemeClr val="tx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E99F4233-8548-B5C2-D672-FB447261C09B}"/>
              </a:ext>
            </a:extLst>
          </p:cNvPr>
          <p:cNvSpPr txBox="1"/>
          <p:nvPr/>
        </p:nvSpPr>
        <p:spPr>
          <a:xfrm>
            <a:off x="1286437" y="3262999"/>
            <a:ext cx="9973234" cy="830997"/>
          </a:xfrm>
          <a:prstGeom prst="rect">
            <a:avLst/>
          </a:prstGeom>
          <a:solidFill>
            <a:schemeClr val="tx1">
              <a:lumMod val="95000"/>
            </a:schemeClr>
          </a:solidFill>
          <a:ln>
            <a:solidFill>
              <a:schemeClr val="bg1"/>
            </a:solidFill>
          </a:ln>
        </p:spPr>
        <p:txBody>
          <a:bodyPr wrap="square" rtlCol="0">
            <a:spAutoFit/>
          </a:bodyPr>
          <a:lstStyle/>
          <a:p>
            <a:r>
              <a:rPr lang="en-US" sz="2400" b="1" i="1" u="sng" dirty="0" err="1">
                <a:solidFill>
                  <a:schemeClr val="bg1"/>
                </a:solidFill>
              </a:rPr>
              <a:t>Quickselect</a:t>
            </a:r>
            <a:r>
              <a:rPr lang="en-US" sz="2400" dirty="0">
                <a:solidFill>
                  <a:schemeClr val="bg1"/>
                </a:solidFill>
              </a:rPr>
              <a:t>: Can quickly find the median (to choose pivot). But this algorithm itself chooses a pivot. Degrades if bad pivot chosen.</a:t>
            </a:r>
            <a:endParaRPr lang="en-US" sz="2400" dirty="0">
              <a:solidFill>
                <a:schemeClr val="bg1"/>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83DC9901-8C74-1C97-E8FD-361282655B32}"/>
              </a:ext>
            </a:extLst>
          </p:cNvPr>
          <p:cNvSpPr txBox="1"/>
          <p:nvPr/>
        </p:nvSpPr>
        <p:spPr>
          <a:xfrm>
            <a:off x="6656293" y="5343118"/>
            <a:ext cx="4392706" cy="1077218"/>
          </a:xfrm>
          <a:prstGeom prst="rect">
            <a:avLst/>
          </a:prstGeom>
          <a:noFill/>
          <a:ln>
            <a:noFill/>
          </a:ln>
        </p:spPr>
        <p:txBody>
          <a:bodyPr wrap="square" rtlCol="0">
            <a:spAutoFit/>
          </a:bodyPr>
          <a:lstStyle/>
          <a:p>
            <a:r>
              <a:rPr lang="en-US" sz="1600" dirty="0">
                <a:solidFill>
                  <a:schemeClr val="tx1">
                    <a:lumMod val="95000"/>
                  </a:schemeClr>
                </a:solidFill>
              </a:rPr>
              <a:t>Ok, what do we do now? We need to think of a different pivot choice method. Maybe just find a pivot that is good enough! Still going to use </a:t>
            </a:r>
            <a:r>
              <a:rPr lang="en-US" sz="1600" dirty="0" err="1">
                <a:solidFill>
                  <a:schemeClr val="tx1">
                    <a:lumMod val="95000"/>
                  </a:schemeClr>
                </a:solidFill>
              </a:rPr>
              <a:t>Quickselect</a:t>
            </a:r>
            <a:r>
              <a:rPr lang="en-US" sz="1600" dirty="0">
                <a:solidFill>
                  <a:schemeClr val="tx1">
                    <a:lumMod val="95000"/>
                  </a:schemeClr>
                </a:solidFill>
              </a:rPr>
              <a:t> so don’t forget about it yet!</a:t>
            </a:r>
            <a:endParaRPr lang="en-US" sz="1600" dirty="0">
              <a:solidFill>
                <a:schemeClr val="tx1">
                  <a:lumMod val="95000"/>
                </a:schemeClr>
              </a:solidFill>
              <a:latin typeface="Courier New" panose="02070309020205020404" pitchFamily="49" charset="0"/>
              <a:cs typeface="Courier New" panose="02070309020205020404" pitchFamily="49" charset="0"/>
            </a:endParaRPr>
          </a:p>
        </p:txBody>
      </p:sp>
      <p:cxnSp>
        <p:nvCxnSpPr>
          <p:cNvPr id="13" name="Straight Connector 12">
            <a:extLst>
              <a:ext uri="{FF2B5EF4-FFF2-40B4-BE49-F238E27FC236}">
                <a16:creationId xmlns:a16="http://schemas.microsoft.com/office/drawing/2014/main" id="{53DB9E60-2269-4EBC-0C9F-1A265F351639}"/>
              </a:ext>
            </a:extLst>
          </p:cNvPr>
          <p:cNvCxnSpPr/>
          <p:nvPr/>
        </p:nvCxnSpPr>
        <p:spPr>
          <a:xfrm flipH="1" flipV="1">
            <a:off x="7100047" y="4395868"/>
            <a:ext cx="555812" cy="9233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17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07481"/>
            <a:ext cx="9905998" cy="612351"/>
          </a:xfrm>
        </p:spPr>
        <p:txBody>
          <a:bodyPr/>
          <a:lstStyle/>
          <a:p>
            <a:pPr algn="ctr"/>
            <a:r>
              <a:rPr lang="en-US" dirty="0"/>
              <a:t>Pretty Good Pivot</a:t>
            </a:r>
          </a:p>
        </p:txBody>
      </p:sp>
      <p:sp>
        <p:nvSpPr>
          <p:cNvPr id="3" name="Content Placeholder 2"/>
          <p:cNvSpPr>
            <a:spLocks noGrp="1"/>
          </p:cNvSpPr>
          <p:nvPr>
            <p:ph idx="1"/>
          </p:nvPr>
        </p:nvSpPr>
        <p:spPr>
          <a:xfrm>
            <a:off x="1426252" y="1172167"/>
            <a:ext cx="9332258" cy="1078468"/>
          </a:xfrm>
          <a:solidFill>
            <a:schemeClr val="tx1">
              <a:lumMod val="95000"/>
            </a:schemeClr>
          </a:solidFill>
          <a:ln>
            <a:solidFill>
              <a:schemeClr val="bg1"/>
            </a:solidFill>
          </a:ln>
        </p:spPr>
        <p:txBody>
          <a:bodyPr anchor="ctr"/>
          <a:lstStyle/>
          <a:p>
            <a:pPr marL="0" indent="0">
              <a:buNone/>
            </a:pPr>
            <a:r>
              <a:rPr lang="en-US" b="1" i="1" u="sng" dirty="0">
                <a:solidFill>
                  <a:schemeClr val="bg1"/>
                </a:solidFill>
              </a:rPr>
              <a:t>Goal</a:t>
            </a:r>
            <a:r>
              <a:rPr lang="en-US" dirty="0">
                <a:solidFill>
                  <a:schemeClr val="bg1"/>
                </a:solidFill>
              </a:rPr>
              <a:t>: Choose a pivot that is somewhere in the middle 40 percent of the list. This is how we define a “pretty good pivot”</a:t>
            </a:r>
          </a:p>
        </p:txBody>
      </p:sp>
      <p:sp>
        <p:nvSpPr>
          <p:cNvPr id="32" name="TextBox 31"/>
          <p:cNvSpPr txBox="1"/>
          <p:nvPr/>
        </p:nvSpPr>
        <p:spPr>
          <a:xfrm>
            <a:off x="2070850" y="4129929"/>
            <a:ext cx="755335" cy="769441"/>
          </a:xfrm>
          <a:prstGeom prst="rect">
            <a:avLst/>
          </a:prstGeom>
          <a:noFill/>
        </p:spPr>
        <p:txBody>
          <a:bodyPr wrap="none" rtlCol="0">
            <a:spAutoFit/>
          </a:bodyPr>
          <a:lstStyle/>
          <a:p>
            <a:r>
              <a:rPr lang="en-US" sz="4400" dirty="0"/>
              <a:t>Or</a:t>
            </a:r>
          </a:p>
        </p:txBody>
      </p:sp>
      <p:grpSp>
        <p:nvGrpSpPr>
          <p:cNvPr id="5" name="Group 4">
            <a:extLst>
              <a:ext uri="{FF2B5EF4-FFF2-40B4-BE49-F238E27FC236}">
                <a16:creationId xmlns:a16="http://schemas.microsoft.com/office/drawing/2014/main" id="{21B5F1D9-7BFA-A328-748B-EA92347921BE}"/>
              </a:ext>
            </a:extLst>
          </p:cNvPr>
          <p:cNvGrpSpPr/>
          <p:nvPr/>
        </p:nvGrpSpPr>
        <p:grpSpPr>
          <a:xfrm>
            <a:off x="2894461" y="2652694"/>
            <a:ext cx="6403077" cy="3775861"/>
            <a:chOff x="2664724" y="2760269"/>
            <a:chExt cx="6403077" cy="3775861"/>
          </a:xfrm>
        </p:grpSpPr>
        <p:sp>
          <p:nvSpPr>
            <p:cNvPr id="7" name="Rectangle 6"/>
            <p:cNvSpPr/>
            <p:nvPr/>
          </p:nvSpPr>
          <p:spPr>
            <a:xfrm>
              <a:off x="2664724" y="35814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p:cNvSpPr/>
            <p:nvPr/>
          </p:nvSpPr>
          <p:spPr>
            <a:xfrm>
              <a:off x="3198124" y="35814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p:nvSpPr>
          <p:spPr>
            <a:xfrm>
              <a:off x="3732093" y="35814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p:nvSpPr>
          <p:spPr>
            <a:xfrm>
              <a:off x="4265493" y="35814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p:nvSpPr>
          <p:spPr>
            <a:xfrm>
              <a:off x="4798893" y="3581400"/>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p:nvSpPr>
          <p:spPr>
            <a:xfrm>
              <a:off x="5332862" y="35814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p:nvSpPr>
          <p:spPr>
            <a:xfrm>
              <a:off x="5866262" y="35814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p:cNvSpPr/>
            <p:nvPr/>
          </p:nvSpPr>
          <p:spPr>
            <a:xfrm>
              <a:off x="6399662" y="35814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Rectangle 14"/>
            <p:cNvSpPr/>
            <p:nvPr/>
          </p:nvSpPr>
          <p:spPr>
            <a:xfrm>
              <a:off x="6933631" y="35814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Rectangle 15"/>
            <p:cNvSpPr/>
            <p:nvPr/>
          </p:nvSpPr>
          <p:spPr>
            <a:xfrm>
              <a:off x="7467031" y="35814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ectangle 16"/>
            <p:cNvSpPr/>
            <p:nvPr/>
          </p:nvSpPr>
          <p:spPr>
            <a:xfrm>
              <a:off x="8000431" y="35814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p:cNvSpPr/>
            <p:nvPr/>
          </p:nvSpPr>
          <p:spPr>
            <a:xfrm>
              <a:off x="8534400" y="35814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2664724" y="51816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3198124" y="51816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p:nvSpPr>
          <p:spPr>
            <a:xfrm>
              <a:off x="3732093" y="51816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p:cNvSpPr/>
            <p:nvPr/>
          </p:nvSpPr>
          <p:spPr>
            <a:xfrm>
              <a:off x="4265493" y="51816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Rectangle 23"/>
            <p:cNvSpPr/>
            <p:nvPr/>
          </p:nvSpPr>
          <p:spPr>
            <a:xfrm>
              <a:off x="4798893" y="51816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p:cNvSpPr/>
            <p:nvPr/>
          </p:nvSpPr>
          <p:spPr>
            <a:xfrm>
              <a:off x="5332862" y="51816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25"/>
            <p:cNvSpPr/>
            <p:nvPr/>
          </p:nvSpPr>
          <p:spPr>
            <a:xfrm>
              <a:off x="5866262" y="5181600"/>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p:cNvSpPr/>
            <p:nvPr/>
          </p:nvSpPr>
          <p:spPr>
            <a:xfrm>
              <a:off x="6399662" y="5181600"/>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p:cNvSpPr/>
            <p:nvPr/>
          </p:nvSpPr>
          <p:spPr>
            <a:xfrm>
              <a:off x="6933631" y="5181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7467031" y="5181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8000431" y="5181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ectangle 30"/>
            <p:cNvSpPr/>
            <p:nvPr/>
          </p:nvSpPr>
          <p:spPr>
            <a:xfrm>
              <a:off x="8534400" y="5181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ight Brace 33"/>
            <p:cNvSpPr/>
            <p:nvPr/>
          </p:nvSpPr>
          <p:spPr>
            <a:xfrm rot="16200000">
              <a:off x="3505911" y="2288416"/>
              <a:ext cx="451798" cy="2134171"/>
            </a:xfrm>
            <a:prstGeom prst="rightBrace">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rot="5400000">
              <a:off x="7780697" y="4879694"/>
              <a:ext cx="451797" cy="2122410"/>
            </a:xfrm>
            <a:prstGeom prst="righ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a:xfrm>
              <a:off x="3396507" y="2760269"/>
              <a:ext cx="699230" cy="369332"/>
            </a:xfrm>
            <a:prstGeom prst="rect">
              <a:avLst/>
            </a:prstGeom>
          </p:spPr>
          <p:txBody>
            <a:bodyPr wrap="none">
              <a:spAutoFit/>
            </a:bodyPr>
            <a:lstStyle/>
            <a:p>
              <a:r>
                <a:rPr lang="en-US" dirty="0"/>
                <a:t>&gt;30%</a:t>
              </a:r>
            </a:p>
          </p:txBody>
        </p:sp>
        <p:sp>
          <p:nvSpPr>
            <p:cNvPr id="37" name="Rectangle 36"/>
            <p:cNvSpPr/>
            <p:nvPr/>
          </p:nvSpPr>
          <p:spPr>
            <a:xfrm>
              <a:off x="7656979" y="6166798"/>
              <a:ext cx="699230" cy="369332"/>
            </a:xfrm>
            <a:prstGeom prst="rect">
              <a:avLst/>
            </a:prstGeom>
          </p:spPr>
          <p:txBody>
            <a:bodyPr wrap="none">
              <a:spAutoFit/>
            </a:bodyPr>
            <a:lstStyle/>
            <a:p>
              <a:r>
                <a:rPr lang="en-US" dirty="0"/>
                <a:t>&gt;30%</a:t>
              </a:r>
            </a:p>
          </p:txBody>
        </p:sp>
        <p:sp>
          <p:nvSpPr>
            <p:cNvPr id="38" name="Rectangle 37"/>
            <p:cNvSpPr/>
            <p:nvPr/>
          </p:nvSpPr>
          <p:spPr>
            <a:xfrm>
              <a:off x="4789396" y="2963782"/>
              <a:ext cx="2146496" cy="3406529"/>
            </a:xfrm>
            <a:prstGeom prst="rect">
              <a:avLst/>
            </a:prstGeom>
            <a:solidFill>
              <a:schemeClr val="accent2">
                <a:alpha val="50196"/>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Pivot from this range</a:t>
              </a:r>
            </a:p>
          </p:txBody>
        </p:sp>
      </p:grpSp>
    </p:spTree>
    <p:extLst>
      <p:ext uri="{BB962C8B-B14F-4D97-AF65-F5344CB8AC3E}">
        <p14:creationId xmlns:p14="http://schemas.microsoft.com/office/powerpoint/2010/main" val="1264889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2682"/>
            <a:ext cx="9905998" cy="663435"/>
          </a:xfrm>
        </p:spPr>
        <p:txBody>
          <a:bodyPr/>
          <a:lstStyle/>
          <a:p>
            <a:pPr algn="ctr"/>
            <a:r>
              <a:rPr lang="en-US" dirty="0"/>
              <a:t>Median of Medians</a:t>
            </a:r>
          </a:p>
        </p:txBody>
      </p:sp>
      <p:sp>
        <p:nvSpPr>
          <p:cNvPr id="3" name="Content Placeholder 2"/>
          <p:cNvSpPr>
            <a:spLocks noGrp="1"/>
          </p:cNvSpPr>
          <p:nvPr>
            <p:ph idx="1"/>
          </p:nvPr>
        </p:nvSpPr>
        <p:spPr>
          <a:xfrm>
            <a:off x="1143000" y="1901170"/>
            <a:ext cx="9905999" cy="1515689"/>
          </a:xfrm>
          <a:solidFill>
            <a:schemeClr val="tx1">
              <a:lumMod val="95000"/>
            </a:schemeClr>
          </a:solidFill>
          <a:ln>
            <a:solidFill>
              <a:schemeClr val="bg1"/>
            </a:solidFill>
          </a:ln>
        </p:spPr>
        <p:txBody>
          <a:bodyPr>
            <a:normAutofit/>
          </a:bodyPr>
          <a:lstStyle/>
          <a:p>
            <a:pPr marL="0" indent="0">
              <a:buNone/>
            </a:pPr>
            <a:r>
              <a:rPr lang="en-US" b="1" i="1" u="sng" dirty="0">
                <a:solidFill>
                  <a:schemeClr val="bg1"/>
                </a:solidFill>
              </a:rPr>
              <a:t>Median of Medians</a:t>
            </a:r>
            <a:r>
              <a:rPr lang="en-US" dirty="0">
                <a:solidFill>
                  <a:schemeClr val="bg1"/>
                </a:solidFill>
              </a:rPr>
              <a:t>: Algorithm that finds some pivot that is within the middle 40 percent of the sorted list. Basic idea is to break the list into “chunks”, find the median of each chunk, then find the median of those medians.</a:t>
            </a:r>
          </a:p>
        </p:txBody>
      </p:sp>
      <p:sp>
        <p:nvSpPr>
          <p:cNvPr id="5" name="Content Placeholder 2">
            <a:extLst>
              <a:ext uri="{FF2B5EF4-FFF2-40B4-BE49-F238E27FC236}">
                <a16:creationId xmlns:a16="http://schemas.microsoft.com/office/drawing/2014/main" id="{A159E650-D5A6-C74B-3EAC-B6AC2BCCDA04}"/>
              </a:ext>
            </a:extLst>
          </p:cNvPr>
          <p:cNvSpPr txBox="1">
            <a:spLocks/>
          </p:cNvSpPr>
          <p:nvPr/>
        </p:nvSpPr>
        <p:spPr>
          <a:xfrm>
            <a:off x="1141411" y="3728012"/>
            <a:ext cx="9905999" cy="12544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CLRS, pp. 220-221</a:t>
            </a:r>
          </a:p>
          <a:p>
            <a:pPr marL="0" indent="0">
              <a:buNone/>
            </a:pPr>
            <a:r>
              <a:rPr lang="en-US" dirty="0">
                <a:hlinkClick r:id="rId2"/>
              </a:rPr>
              <a:t>https://en.wikipedia.org/wiki/Median_of_medians</a:t>
            </a:r>
            <a:endParaRPr lang="en-US" dirty="0"/>
          </a:p>
          <a:p>
            <a:endParaRPr lang="en-US" dirty="0"/>
          </a:p>
        </p:txBody>
      </p:sp>
    </p:spTree>
    <p:extLst>
      <p:ext uri="{BB962C8B-B14F-4D97-AF65-F5344CB8AC3E}">
        <p14:creationId xmlns:p14="http://schemas.microsoft.com/office/powerpoint/2010/main" val="379448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07963"/>
            <a:ext cx="9905998" cy="676882"/>
          </a:xfrm>
        </p:spPr>
        <p:txBody>
          <a:bodyPr/>
          <a:lstStyle/>
          <a:p>
            <a:pPr algn="ctr"/>
            <a:r>
              <a:rPr lang="en-US" dirty="0"/>
              <a:t>Median of Medians</a:t>
            </a:r>
          </a:p>
        </p:txBody>
      </p:sp>
      <p:grpSp>
        <p:nvGrpSpPr>
          <p:cNvPr id="5" name="Group 4">
            <a:extLst>
              <a:ext uri="{FF2B5EF4-FFF2-40B4-BE49-F238E27FC236}">
                <a16:creationId xmlns:a16="http://schemas.microsoft.com/office/drawing/2014/main" id="{5EDBAC14-102E-75A3-B7EA-4CC0C8E68A64}"/>
              </a:ext>
            </a:extLst>
          </p:cNvPr>
          <p:cNvGrpSpPr/>
          <p:nvPr/>
        </p:nvGrpSpPr>
        <p:grpSpPr>
          <a:xfrm>
            <a:off x="2500014" y="1944219"/>
            <a:ext cx="6403076" cy="266700"/>
            <a:chOff x="2400300" y="2286000"/>
            <a:chExt cx="6403076" cy="266700"/>
          </a:xfrm>
        </p:grpSpPr>
        <p:sp>
          <p:nvSpPr>
            <p:cNvPr id="6" name="Rectangle 5"/>
            <p:cNvSpPr/>
            <p:nvPr/>
          </p:nvSpPr>
          <p:spPr>
            <a:xfrm>
              <a:off x="2400300"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p:cNvSpPr/>
            <p:nvPr/>
          </p:nvSpPr>
          <p:spPr>
            <a:xfrm>
              <a:off x="2667000"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p:cNvSpPr/>
            <p:nvPr/>
          </p:nvSpPr>
          <p:spPr>
            <a:xfrm>
              <a:off x="2933985"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p:nvSpPr>
          <p:spPr>
            <a:xfrm>
              <a:off x="3200685"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p:nvSpPr>
          <p:spPr>
            <a:xfrm>
              <a:off x="3467385"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p:nvSpPr>
          <p:spPr>
            <a:xfrm>
              <a:off x="3734369"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p:nvSpPr>
          <p:spPr>
            <a:xfrm>
              <a:off x="4001069"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p:nvSpPr>
          <p:spPr>
            <a:xfrm>
              <a:off x="4267769"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p:cNvSpPr/>
            <p:nvPr/>
          </p:nvSpPr>
          <p:spPr>
            <a:xfrm>
              <a:off x="4534754"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Rectangle 14"/>
            <p:cNvSpPr/>
            <p:nvPr/>
          </p:nvSpPr>
          <p:spPr>
            <a:xfrm>
              <a:off x="4801454"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Rectangle 15"/>
            <p:cNvSpPr/>
            <p:nvPr/>
          </p:nvSpPr>
          <p:spPr>
            <a:xfrm>
              <a:off x="5068154"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ectangle 16"/>
            <p:cNvSpPr/>
            <p:nvPr/>
          </p:nvSpPr>
          <p:spPr>
            <a:xfrm>
              <a:off x="5335138"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Rectangle 18"/>
            <p:cNvSpPr/>
            <p:nvPr/>
          </p:nvSpPr>
          <p:spPr>
            <a:xfrm>
              <a:off x="5601838"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5868538"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6135523"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p:nvSpPr>
          <p:spPr>
            <a:xfrm>
              <a:off x="6402223"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p:cNvSpPr/>
            <p:nvPr/>
          </p:nvSpPr>
          <p:spPr>
            <a:xfrm>
              <a:off x="6668923"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Rectangle 23"/>
            <p:cNvSpPr/>
            <p:nvPr/>
          </p:nvSpPr>
          <p:spPr>
            <a:xfrm>
              <a:off x="6935907"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p:cNvSpPr/>
            <p:nvPr/>
          </p:nvSpPr>
          <p:spPr>
            <a:xfrm>
              <a:off x="7202607"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25"/>
            <p:cNvSpPr/>
            <p:nvPr/>
          </p:nvSpPr>
          <p:spPr>
            <a:xfrm>
              <a:off x="7469307"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p:cNvSpPr/>
            <p:nvPr/>
          </p:nvSpPr>
          <p:spPr>
            <a:xfrm>
              <a:off x="7736292"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p:cNvSpPr/>
            <p:nvPr/>
          </p:nvSpPr>
          <p:spPr>
            <a:xfrm>
              <a:off x="8002992"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8269692"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8536676"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2" name="Content Placeholder 2"/>
          <p:cNvSpPr>
            <a:spLocks noGrp="1"/>
          </p:cNvSpPr>
          <p:nvPr>
            <p:ph idx="1"/>
          </p:nvPr>
        </p:nvSpPr>
        <p:spPr>
          <a:xfrm>
            <a:off x="1353955" y="1147958"/>
            <a:ext cx="4226859" cy="576198"/>
          </a:xfrm>
          <a:ln>
            <a:solidFill>
              <a:schemeClr val="tx1">
                <a:lumMod val="95000"/>
              </a:schemeClr>
            </a:solidFill>
          </a:ln>
        </p:spPr>
        <p:txBody>
          <a:bodyPr/>
          <a:lstStyle/>
          <a:p>
            <a:pPr marL="0" indent="0">
              <a:buNone/>
            </a:pPr>
            <a:r>
              <a:rPr lang="en-US" dirty="0"/>
              <a:t>1. Break list into chunks of size 5</a:t>
            </a:r>
          </a:p>
        </p:txBody>
      </p:sp>
      <p:sp>
        <p:nvSpPr>
          <p:cNvPr id="33" name="Content Placeholder 2"/>
          <p:cNvSpPr txBox="1">
            <a:spLocks/>
          </p:cNvSpPr>
          <p:nvPr/>
        </p:nvSpPr>
        <p:spPr>
          <a:xfrm>
            <a:off x="1353956" y="2696305"/>
            <a:ext cx="5681382" cy="867159"/>
          </a:xfrm>
          <a:prstGeom prst="rect">
            <a:avLst/>
          </a:prstGeom>
          <a:ln>
            <a:solidFill>
              <a:schemeClr val="tx1">
                <a:lumMod val="9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2. Find the </a:t>
            </a:r>
            <a:r>
              <a:rPr lang="en-US" sz="2400" dirty="0">
                <a:solidFill>
                  <a:schemeClr val="accent4"/>
                </a:solidFill>
              </a:rPr>
              <a:t>median</a:t>
            </a:r>
            <a:r>
              <a:rPr lang="en-US" sz="2400" dirty="0"/>
              <a:t> of each chunk</a:t>
            </a:r>
            <a:br>
              <a:rPr lang="en-US" sz="2400" dirty="0"/>
            </a:br>
            <a:r>
              <a:rPr lang="en-US" sz="2400" dirty="0"/>
              <a:t>     (using insertion sort: n=5, 20 comparisons)</a:t>
            </a:r>
          </a:p>
        </p:txBody>
      </p:sp>
      <p:sp>
        <p:nvSpPr>
          <p:cNvPr id="59" name="Content Placeholder 2"/>
          <p:cNvSpPr txBox="1">
            <a:spLocks/>
          </p:cNvSpPr>
          <p:nvPr/>
        </p:nvSpPr>
        <p:spPr>
          <a:xfrm>
            <a:off x="1357424" y="4560150"/>
            <a:ext cx="6616806" cy="898707"/>
          </a:xfrm>
          <a:prstGeom prst="rect">
            <a:avLst/>
          </a:prstGeom>
          <a:ln>
            <a:solidFill>
              <a:schemeClr val="tx1">
                <a:lumMod val="9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3. Return </a:t>
            </a:r>
            <a:r>
              <a:rPr lang="en-US" sz="2400" dirty="0">
                <a:solidFill>
                  <a:schemeClr val="accent3"/>
                </a:solidFill>
              </a:rPr>
              <a:t>median</a:t>
            </a:r>
            <a:r>
              <a:rPr lang="en-US" sz="2400" dirty="0"/>
              <a:t> of </a:t>
            </a:r>
            <a:r>
              <a:rPr lang="en-US" sz="2400" dirty="0">
                <a:solidFill>
                  <a:schemeClr val="accent4"/>
                </a:solidFill>
              </a:rPr>
              <a:t>medians</a:t>
            </a:r>
            <a:r>
              <a:rPr lang="en-US" sz="2400" dirty="0">
                <a:solidFill>
                  <a:srgbClr val="7030A0"/>
                </a:solidFill>
              </a:rPr>
              <a:t> </a:t>
            </a:r>
            <a:r>
              <a:rPr lang="en-US" sz="2400" dirty="0"/>
              <a:t>(using </a:t>
            </a:r>
            <a:r>
              <a:rPr lang="en-US" sz="2400" dirty="0" err="1"/>
              <a:t>Quickselect</a:t>
            </a:r>
            <a:r>
              <a:rPr lang="en-US" sz="2400" dirty="0"/>
              <a:t>, this</a:t>
            </a:r>
            <a:br>
              <a:rPr lang="en-US" sz="2400" dirty="0"/>
            </a:br>
            <a:r>
              <a:rPr lang="en-US" sz="2400" dirty="0"/>
              <a:t>     algorithm, called recursively, on list of medians)</a:t>
            </a:r>
          </a:p>
        </p:txBody>
      </p:sp>
      <p:grpSp>
        <p:nvGrpSpPr>
          <p:cNvPr id="98" name="Group 97">
            <a:extLst>
              <a:ext uri="{FF2B5EF4-FFF2-40B4-BE49-F238E27FC236}">
                <a16:creationId xmlns:a16="http://schemas.microsoft.com/office/drawing/2014/main" id="{0D7583F5-ACD0-5B08-418B-D2C2DCBEA9D6}"/>
              </a:ext>
            </a:extLst>
          </p:cNvPr>
          <p:cNvGrpSpPr/>
          <p:nvPr/>
        </p:nvGrpSpPr>
        <p:grpSpPr>
          <a:xfrm>
            <a:off x="3298122" y="5845630"/>
            <a:ext cx="1336061" cy="266700"/>
            <a:chOff x="4399127" y="5943600"/>
            <a:chExt cx="1336061" cy="266700"/>
          </a:xfrm>
        </p:grpSpPr>
        <p:sp>
          <p:nvSpPr>
            <p:cNvPr id="60" name="Rectangle 59"/>
            <p:cNvSpPr/>
            <p:nvPr/>
          </p:nvSpPr>
          <p:spPr>
            <a:xfrm>
              <a:off x="4399127" y="5943600"/>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a:off x="4665827" y="5943600"/>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a:off x="4932527" y="5943600"/>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p:cNvSpPr/>
            <p:nvPr/>
          </p:nvSpPr>
          <p:spPr>
            <a:xfrm>
              <a:off x="5199227" y="5943600"/>
              <a:ext cx="266700" cy="2667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p:cNvSpPr/>
            <p:nvPr/>
          </p:nvSpPr>
          <p:spPr>
            <a:xfrm>
              <a:off x="5468488" y="5943600"/>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 name="TextBox 2">
            <a:extLst>
              <a:ext uri="{FF2B5EF4-FFF2-40B4-BE49-F238E27FC236}">
                <a16:creationId xmlns:a16="http://schemas.microsoft.com/office/drawing/2014/main" id="{CCC2CF03-A82F-524A-B67B-A4EEE6ED306F}"/>
              </a:ext>
            </a:extLst>
          </p:cNvPr>
          <p:cNvSpPr txBox="1"/>
          <p:nvPr/>
        </p:nvSpPr>
        <p:spPr>
          <a:xfrm>
            <a:off x="6418195" y="6123536"/>
            <a:ext cx="2627193" cy="646331"/>
          </a:xfrm>
          <a:prstGeom prst="rect">
            <a:avLst/>
          </a:prstGeom>
          <a:noFill/>
          <a:ln>
            <a:noFill/>
          </a:ln>
        </p:spPr>
        <p:txBody>
          <a:bodyPr wrap="square" rtlCol="0">
            <a:spAutoFit/>
          </a:bodyPr>
          <a:lstStyle/>
          <a:p>
            <a:r>
              <a:rPr lang="en-US" dirty="0"/>
              <a:t>List could be long, many more than 5 medians!</a:t>
            </a:r>
          </a:p>
        </p:txBody>
      </p:sp>
      <p:sp>
        <p:nvSpPr>
          <p:cNvPr id="67" name="TextBox 66">
            <a:extLst>
              <a:ext uri="{FF2B5EF4-FFF2-40B4-BE49-F238E27FC236}">
                <a16:creationId xmlns:a16="http://schemas.microsoft.com/office/drawing/2014/main" id="{5EDD57EE-6377-6547-BE44-B75243827CE8}"/>
              </a:ext>
            </a:extLst>
          </p:cNvPr>
          <p:cNvSpPr txBox="1"/>
          <p:nvPr/>
        </p:nvSpPr>
        <p:spPr>
          <a:xfrm>
            <a:off x="8903090" y="1125069"/>
            <a:ext cx="2552985" cy="646331"/>
          </a:xfrm>
          <a:prstGeom prst="rect">
            <a:avLst/>
          </a:prstGeom>
          <a:noFill/>
          <a:ln>
            <a:noFill/>
          </a:ln>
        </p:spPr>
        <p:txBody>
          <a:bodyPr wrap="square" rtlCol="0">
            <a:spAutoFit/>
          </a:bodyPr>
          <a:lstStyle/>
          <a:p>
            <a:r>
              <a:rPr lang="en-US" dirty="0"/>
              <a:t>List could be long, many more than 5 chunks!</a:t>
            </a:r>
          </a:p>
        </p:txBody>
      </p:sp>
      <p:cxnSp>
        <p:nvCxnSpPr>
          <p:cNvPr id="18" name="Straight Arrow Connector 17">
            <a:extLst>
              <a:ext uri="{FF2B5EF4-FFF2-40B4-BE49-F238E27FC236}">
                <a16:creationId xmlns:a16="http://schemas.microsoft.com/office/drawing/2014/main" id="{F4F120CC-1654-AF4E-B00B-A7CC4548F45B}"/>
              </a:ext>
            </a:extLst>
          </p:cNvPr>
          <p:cNvCxnSpPr>
            <a:cxnSpLocks/>
            <a:stCxn id="3" idx="1"/>
          </p:cNvCxnSpPr>
          <p:nvPr/>
        </p:nvCxnSpPr>
        <p:spPr>
          <a:xfrm flipH="1" flipV="1">
            <a:off x="4750822" y="6045592"/>
            <a:ext cx="1667373" cy="40111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32FF38F-4C11-F14E-9756-195D575B7697}"/>
              </a:ext>
            </a:extLst>
          </p:cNvPr>
          <p:cNvCxnSpPr>
            <a:cxnSpLocks/>
          </p:cNvCxnSpPr>
          <p:nvPr/>
        </p:nvCxnSpPr>
        <p:spPr>
          <a:xfrm flipH="1">
            <a:off x="8426983" y="1497524"/>
            <a:ext cx="476108" cy="31915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6CBA078-C923-D93E-5CEF-B3D668187BB2}"/>
              </a:ext>
            </a:extLst>
          </p:cNvPr>
          <p:cNvCxnSpPr>
            <a:cxnSpLocks/>
          </p:cNvCxnSpPr>
          <p:nvPr/>
        </p:nvCxnSpPr>
        <p:spPr>
          <a:xfrm>
            <a:off x="645459" y="2483222"/>
            <a:ext cx="1081061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07A9466A-6F12-74BF-9529-1A7B55B0195A}"/>
              </a:ext>
            </a:extLst>
          </p:cNvPr>
          <p:cNvGrpSpPr/>
          <p:nvPr/>
        </p:nvGrpSpPr>
        <p:grpSpPr>
          <a:xfrm>
            <a:off x="2533650" y="3788234"/>
            <a:ext cx="6403076" cy="266700"/>
            <a:chOff x="2533650" y="3788234"/>
            <a:chExt cx="6403076" cy="266700"/>
          </a:xfrm>
        </p:grpSpPr>
        <p:sp>
          <p:nvSpPr>
            <p:cNvPr id="73" name="Rectangle 72">
              <a:extLst>
                <a:ext uri="{FF2B5EF4-FFF2-40B4-BE49-F238E27FC236}">
                  <a16:creationId xmlns:a16="http://schemas.microsoft.com/office/drawing/2014/main" id="{BB8234F7-C4EA-991D-034D-3E1D857AF868}"/>
                </a:ext>
              </a:extLst>
            </p:cNvPr>
            <p:cNvSpPr/>
            <p:nvPr/>
          </p:nvSpPr>
          <p:spPr>
            <a:xfrm>
              <a:off x="2533650"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a:extLst>
                <a:ext uri="{FF2B5EF4-FFF2-40B4-BE49-F238E27FC236}">
                  <a16:creationId xmlns:a16="http://schemas.microsoft.com/office/drawing/2014/main" id="{51AE036D-CDD1-05BF-74B8-4FD837ED405E}"/>
                </a:ext>
              </a:extLst>
            </p:cNvPr>
            <p:cNvSpPr/>
            <p:nvPr/>
          </p:nvSpPr>
          <p:spPr>
            <a:xfrm>
              <a:off x="2800350"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a:extLst>
                <a:ext uri="{FF2B5EF4-FFF2-40B4-BE49-F238E27FC236}">
                  <a16:creationId xmlns:a16="http://schemas.microsoft.com/office/drawing/2014/main" id="{D0326984-68E9-EF8A-EB43-D63E9BDC92D2}"/>
                </a:ext>
              </a:extLst>
            </p:cNvPr>
            <p:cNvSpPr/>
            <p:nvPr/>
          </p:nvSpPr>
          <p:spPr>
            <a:xfrm>
              <a:off x="3067335"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a:extLst>
                <a:ext uri="{FF2B5EF4-FFF2-40B4-BE49-F238E27FC236}">
                  <a16:creationId xmlns:a16="http://schemas.microsoft.com/office/drawing/2014/main" id="{2743A0B3-4AEE-D9E6-B05F-32DDD782AECF}"/>
                </a:ext>
              </a:extLst>
            </p:cNvPr>
            <p:cNvSpPr/>
            <p:nvPr/>
          </p:nvSpPr>
          <p:spPr>
            <a:xfrm>
              <a:off x="3334035"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a:extLst>
                <a:ext uri="{FF2B5EF4-FFF2-40B4-BE49-F238E27FC236}">
                  <a16:creationId xmlns:a16="http://schemas.microsoft.com/office/drawing/2014/main" id="{C42AC5FD-1B5F-814F-5D43-3044ECDE6CB6}"/>
                </a:ext>
              </a:extLst>
            </p:cNvPr>
            <p:cNvSpPr/>
            <p:nvPr/>
          </p:nvSpPr>
          <p:spPr>
            <a:xfrm>
              <a:off x="3600735"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a:extLst>
                <a:ext uri="{FF2B5EF4-FFF2-40B4-BE49-F238E27FC236}">
                  <a16:creationId xmlns:a16="http://schemas.microsoft.com/office/drawing/2014/main" id="{D1244626-88B6-E94A-53F2-A5C9352DED86}"/>
                </a:ext>
              </a:extLst>
            </p:cNvPr>
            <p:cNvSpPr/>
            <p:nvPr/>
          </p:nvSpPr>
          <p:spPr>
            <a:xfrm>
              <a:off x="3867719"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a:extLst>
                <a:ext uri="{FF2B5EF4-FFF2-40B4-BE49-F238E27FC236}">
                  <a16:creationId xmlns:a16="http://schemas.microsoft.com/office/drawing/2014/main" id="{FA244936-7AB9-3085-C372-E4BE71DD1B1E}"/>
                </a:ext>
              </a:extLst>
            </p:cNvPr>
            <p:cNvSpPr/>
            <p:nvPr/>
          </p:nvSpPr>
          <p:spPr>
            <a:xfrm>
              <a:off x="4134419"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a:extLst>
                <a:ext uri="{FF2B5EF4-FFF2-40B4-BE49-F238E27FC236}">
                  <a16:creationId xmlns:a16="http://schemas.microsoft.com/office/drawing/2014/main" id="{D8B04866-532E-16EE-AB6E-6037B252E4DD}"/>
                </a:ext>
              </a:extLst>
            </p:cNvPr>
            <p:cNvSpPr/>
            <p:nvPr/>
          </p:nvSpPr>
          <p:spPr>
            <a:xfrm>
              <a:off x="4401119"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a:extLst>
                <a:ext uri="{FF2B5EF4-FFF2-40B4-BE49-F238E27FC236}">
                  <a16:creationId xmlns:a16="http://schemas.microsoft.com/office/drawing/2014/main" id="{B230B673-3E36-0190-73BC-750AAADE3158}"/>
                </a:ext>
              </a:extLst>
            </p:cNvPr>
            <p:cNvSpPr/>
            <p:nvPr/>
          </p:nvSpPr>
          <p:spPr>
            <a:xfrm>
              <a:off x="4668104"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a:extLst>
                <a:ext uri="{FF2B5EF4-FFF2-40B4-BE49-F238E27FC236}">
                  <a16:creationId xmlns:a16="http://schemas.microsoft.com/office/drawing/2014/main" id="{146FF77D-90E9-75CF-2AAA-3E4A5B5FDF55}"/>
                </a:ext>
              </a:extLst>
            </p:cNvPr>
            <p:cNvSpPr/>
            <p:nvPr/>
          </p:nvSpPr>
          <p:spPr>
            <a:xfrm>
              <a:off x="4934804"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a:extLst>
                <a:ext uri="{FF2B5EF4-FFF2-40B4-BE49-F238E27FC236}">
                  <a16:creationId xmlns:a16="http://schemas.microsoft.com/office/drawing/2014/main" id="{2BFDB494-54E8-994B-9300-58D863476BA3}"/>
                </a:ext>
              </a:extLst>
            </p:cNvPr>
            <p:cNvSpPr/>
            <p:nvPr/>
          </p:nvSpPr>
          <p:spPr>
            <a:xfrm>
              <a:off x="5201504"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a:extLst>
                <a:ext uri="{FF2B5EF4-FFF2-40B4-BE49-F238E27FC236}">
                  <a16:creationId xmlns:a16="http://schemas.microsoft.com/office/drawing/2014/main" id="{2B8710DF-0E4A-83B4-30EB-B4F6F0BEC08C}"/>
                </a:ext>
              </a:extLst>
            </p:cNvPr>
            <p:cNvSpPr/>
            <p:nvPr/>
          </p:nvSpPr>
          <p:spPr>
            <a:xfrm>
              <a:off x="54684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a:extLst>
                <a:ext uri="{FF2B5EF4-FFF2-40B4-BE49-F238E27FC236}">
                  <a16:creationId xmlns:a16="http://schemas.microsoft.com/office/drawing/2014/main" id="{CFE4B933-BEDB-5143-8700-D468CAC20AA6}"/>
                </a:ext>
              </a:extLst>
            </p:cNvPr>
            <p:cNvSpPr/>
            <p:nvPr/>
          </p:nvSpPr>
          <p:spPr>
            <a:xfrm>
              <a:off x="57351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a:extLst>
                <a:ext uri="{FF2B5EF4-FFF2-40B4-BE49-F238E27FC236}">
                  <a16:creationId xmlns:a16="http://schemas.microsoft.com/office/drawing/2014/main" id="{947260D6-5340-7171-9B2B-3D3BAFCBC56F}"/>
                </a:ext>
              </a:extLst>
            </p:cNvPr>
            <p:cNvSpPr/>
            <p:nvPr/>
          </p:nvSpPr>
          <p:spPr>
            <a:xfrm>
              <a:off x="60018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a:extLst>
                <a:ext uri="{FF2B5EF4-FFF2-40B4-BE49-F238E27FC236}">
                  <a16:creationId xmlns:a16="http://schemas.microsoft.com/office/drawing/2014/main" id="{A31A01B1-A0F5-EDCF-26A3-DC48A5B237B8}"/>
                </a:ext>
              </a:extLst>
            </p:cNvPr>
            <p:cNvSpPr/>
            <p:nvPr/>
          </p:nvSpPr>
          <p:spPr>
            <a:xfrm>
              <a:off x="6268873"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a:extLst>
                <a:ext uri="{FF2B5EF4-FFF2-40B4-BE49-F238E27FC236}">
                  <a16:creationId xmlns:a16="http://schemas.microsoft.com/office/drawing/2014/main" id="{FC2F49DF-EB8B-FCAA-3133-A2110345F813}"/>
                </a:ext>
              </a:extLst>
            </p:cNvPr>
            <p:cNvSpPr/>
            <p:nvPr/>
          </p:nvSpPr>
          <p:spPr>
            <a:xfrm>
              <a:off x="6535573"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a:extLst>
                <a:ext uri="{FF2B5EF4-FFF2-40B4-BE49-F238E27FC236}">
                  <a16:creationId xmlns:a16="http://schemas.microsoft.com/office/drawing/2014/main" id="{F1C5B340-FF2B-FF7F-8C73-F32E0030D9D4}"/>
                </a:ext>
              </a:extLst>
            </p:cNvPr>
            <p:cNvSpPr/>
            <p:nvPr/>
          </p:nvSpPr>
          <p:spPr>
            <a:xfrm>
              <a:off x="6802273"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a:extLst>
                <a:ext uri="{FF2B5EF4-FFF2-40B4-BE49-F238E27FC236}">
                  <a16:creationId xmlns:a16="http://schemas.microsoft.com/office/drawing/2014/main" id="{712C2ED1-6BB7-4C6A-BFB2-60C5AF850015}"/>
                </a:ext>
              </a:extLst>
            </p:cNvPr>
            <p:cNvSpPr/>
            <p:nvPr/>
          </p:nvSpPr>
          <p:spPr>
            <a:xfrm>
              <a:off x="70692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a:extLst>
                <a:ext uri="{FF2B5EF4-FFF2-40B4-BE49-F238E27FC236}">
                  <a16:creationId xmlns:a16="http://schemas.microsoft.com/office/drawing/2014/main" id="{7F473E78-2142-397A-5469-77A582B597B6}"/>
                </a:ext>
              </a:extLst>
            </p:cNvPr>
            <p:cNvSpPr/>
            <p:nvPr/>
          </p:nvSpPr>
          <p:spPr>
            <a:xfrm>
              <a:off x="73359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a:extLst>
                <a:ext uri="{FF2B5EF4-FFF2-40B4-BE49-F238E27FC236}">
                  <a16:creationId xmlns:a16="http://schemas.microsoft.com/office/drawing/2014/main" id="{9F36E303-A98C-16CE-70B5-0C442AAF31A4}"/>
                </a:ext>
              </a:extLst>
            </p:cNvPr>
            <p:cNvSpPr/>
            <p:nvPr/>
          </p:nvSpPr>
          <p:spPr>
            <a:xfrm>
              <a:off x="76026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a:extLst>
                <a:ext uri="{FF2B5EF4-FFF2-40B4-BE49-F238E27FC236}">
                  <a16:creationId xmlns:a16="http://schemas.microsoft.com/office/drawing/2014/main" id="{CC98419C-583D-D78D-47FD-29982788E10C}"/>
                </a:ext>
              </a:extLst>
            </p:cNvPr>
            <p:cNvSpPr/>
            <p:nvPr/>
          </p:nvSpPr>
          <p:spPr>
            <a:xfrm>
              <a:off x="7869642"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Rectangle 93">
              <a:extLst>
                <a:ext uri="{FF2B5EF4-FFF2-40B4-BE49-F238E27FC236}">
                  <a16:creationId xmlns:a16="http://schemas.microsoft.com/office/drawing/2014/main" id="{68B06C70-EA53-468D-C81E-76B974C43697}"/>
                </a:ext>
              </a:extLst>
            </p:cNvPr>
            <p:cNvSpPr/>
            <p:nvPr/>
          </p:nvSpPr>
          <p:spPr>
            <a:xfrm>
              <a:off x="8136342"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Rectangle 94">
              <a:extLst>
                <a:ext uri="{FF2B5EF4-FFF2-40B4-BE49-F238E27FC236}">
                  <a16:creationId xmlns:a16="http://schemas.microsoft.com/office/drawing/2014/main" id="{47652955-FF9D-9591-066D-5A2330CAD6B5}"/>
                </a:ext>
              </a:extLst>
            </p:cNvPr>
            <p:cNvSpPr/>
            <p:nvPr/>
          </p:nvSpPr>
          <p:spPr>
            <a:xfrm>
              <a:off x="8403042"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Rectangle 95">
              <a:extLst>
                <a:ext uri="{FF2B5EF4-FFF2-40B4-BE49-F238E27FC236}">
                  <a16:creationId xmlns:a16="http://schemas.microsoft.com/office/drawing/2014/main" id="{EFE944B9-5B1F-F4DE-F93D-48A6AAB2CC27}"/>
                </a:ext>
              </a:extLst>
            </p:cNvPr>
            <p:cNvSpPr/>
            <p:nvPr/>
          </p:nvSpPr>
          <p:spPr>
            <a:xfrm>
              <a:off x="8670026"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97" name="Straight Connector 96">
            <a:extLst>
              <a:ext uri="{FF2B5EF4-FFF2-40B4-BE49-F238E27FC236}">
                <a16:creationId xmlns:a16="http://schemas.microsoft.com/office/drawing/2014/main" id="{1D3E4B56-77D9-397F-06EC-F451E4BC7B2C}"/>
              </a:ext>
            </a:extLst>
          </p:cNvPr>
          <p:cNvCxnSpPr>
            <a:cxnSpLocks/>
          </p:cNvCxnSpPr>
          <p:nvPr/>
        </p:nvCxnSpPr>
        <p:spPr>
          <a:xfrm>
            <a:off x="672353" y="4320988"/>
            <a:ext cx="1081061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00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76470"/>
            <a:ext cx="9905998" cy="690329"/>
          </a:xfrm>
        </p:spPr>
        <p:txBody>
          <a:bodyPr/>
          <a:lstStyle/>
          <a:p>
            <a:pPr algn="ctr"/>
            <a:r>
              <a:rPr lang="en-US" dirty="0"/>
              <a:t>Readings</a:t>
            </a:r>
          </a:p>
        </p:txBody>
      </p:sp>
      <p:sp>
        <p:nvSpPr>
          <p:cNvPr id="3" name="Content Placeholder 2"/>
          <p:cNvSpPr>
            <a:spLocks noGrp="1"/>
          </p:cNvSpPr>
          <p:nvPr>
            <p:ph idx="1"/>
          </p:nvPr>
        </p:nvSpPr>
        <p:spPr>
          <a:xfrm>
            <a:off x="3771106" y="2123981"/>
            <a:ext cx="4649788" cy="2080466"/>
          </a:xfrm>
          <a:ln>
            <a:solidFill>
              <a:schemeClr val="tx1">
                <a:lumMod val="95000"/>
              </a:schemeClr>
            </a:solidFill>
          </a:ln>
        </p:spPr>
        <p:txBody>
          <a:bodyPr/>
          <a:lstStyle/>
          <a:p>
            <a:r>
              <a:rPr lang="en-US" dirty="0"/>
              <a:t>CLRS:</a:t>
            </a:r>
          </a:p>
          <a:p>
            <a:pPr lvl="1"/>
            <a:r>
              <a:rPr lang="en-US" dirty="0"/>
              <a:t>Chapter 9</a:t>
            </a:r>
          </a:p>
          <a:p>
            <a:r>
              <a:rPr lang="en-US" dirty="0"/>
              <a:t>Wikipedia articles on </a:t>
            </a:r>
            <a:r>
              <a:rPr lang="en-US" dirty="0" err="1"/>
              <a:t>Quickselect</a:t>
            </a:r>
            <a:r>
              <a:rPr lang="en-US" dirty="0"/>
              <a:t> and Median of Medians</a:t>
            </a:r>
          </a:p>
        </p:txBody>
      </p:sp>
    </p:spTree>
    <p:extLst>
      <p:ext uri="{BB962C8B-B14F-4D97-AF65-F5344CB8AC3E}">
        <p14:creationId xmlns:p14="http://schemas.microsoft.com/office/powerpoint/2010/main" val="62933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95262"/>
            <a:ext cx="9905998" cy="542902"/>
          </a:xfrm>
        </p:spPr>
        <p:txBody>
          <a:bodyPr>
            <a:normAutofit fontScale="90000"/>
          </a:bodyPr>
          <a:lstStyle/>
          <a:p>
            <a:pPr algn="ctr"/>
            <a:r>
              <a:rPr lang="en-US" dirty="0"/>
              <a:t>Why is this good?</a:t>
            </a:r>
          </a:p>
        </p:txBody>
      </p:sp>
      <p:sp>
        <p:nvSpPr>
          <p:cNvPr id="90" name="Content Placeholder 2"/>
          <p:cNvSpPr>
            <a:spLocks noGrp="1"/>
          </p:cNvSpPr>
          <p:nvPr>
            <p:ph idx="1"/>
          </p:nvPr>
        </p:nvSpPr>
        <p:spPr>
          <a:xfrm>
            <a:off x="2257531" y="1469101"/>
            <a:ext cx="7668862" cy="593627"/>
          </a:xfrm>
          <a:ln>
            <a:solidFill>
              <a:schemeClr val="tx1">
                <a:lumMod val="95000"/>
              </a:schemeClr>
            </a:solidFill>
          </a:ln>
        </p:spPr>
        <p:txBody>
          <a:bodyPr>
            <a:normAutofit/>
          </a:bodyPr>
          <a:lstStyle/>
          <a:p>
            <a:pPr marL="0" indent="0" algn="ctr">
              <a:buNone/>
            </a:pPr>
            <a:r>
              <a:rPr lang="en-US" dirty="0"/>
              <a:t>Imagine each chunk sorted, chunks ordered by their medians</a:t>
            </a:r>
          </a:p>
        </p:txBody>
      </p:sp>
      <p:sp>
        <p:nvSpPr>
          <p:cNvPr id="92" name="Content Placeholder 2"/>
          <p:cNvSpPr txBox="1">
            <a:spLocks/>
          </p:cNvSpPr>
          <p:nvPr/>
        </p:nvSpPr>
        <p:spPr>
          <a:xfrm>
            <a:off x="1102355" y="2863502"/>
            <a:ext cx="2839019" cy="12409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800" dirty="0" err="1">
                <a:solidFill>
                  <a:schemeClr val="accent3"/>
                </a:solidFill>
              </a:rPr>
              <a:t>MedianofMedians</a:t>
            </a:r>
            <a:r>
              <a:rPr lang="en-US" sz="2800" dirty="0">
                <a:solidFill>
                  <a:srgbClr val="FF33CC"/>
                </a:solidFill>
              </a:rPr>
              <a:t> </a:t>
            </a:r>
            <a:r>
              <a:rPr lang="en-US" sz="2800" dirty="0"/>
              <a:t>is Greater than all of these</a:t>
            </a:r>
          </a:p>
        </p:txBody>
      </p:sp>
      <p:grpSp>
        <p:nvGrpSpPr>
          <p:cNvPr id="122" name="Group 121">
            <a:extLst>
              <a:ext uri="{FF2B5EF4-FFF2-40B4-BE49-F238E27FC236}">
                <a16:creationId xmlns:a16="http://schemas.microsoft.com/office/drawing/2014/main" id="{8A8945DB-881C-2BA7-A491-F52C08344CC7}"/>
              </a:ext>
            </a:extLst>
          </p:cNvPr>
          <p:cNvGrpSpPr/>
          <p:nvPr/>
        </p:nvGrpSpPr>
        <p:grpSpPr>
          <a:xfrm>
            <a:off x="4085114" y="2617697"/>
            <a:ext cx="4292086" cy="4153813"/>
            <a:chOff x="4085114" y="2617697"/>
            <a:chExt cx="4292086" cy="4153813"/>
          </a:xfrm>
        </p:grpSpPr>
        <p:sp>
          <p:nvSpPr>
            <p:cNvPr id="30" name="Rectangle 29"/>
            <p:cNvSpPr/>
            <p:nvPr/>
          </p:nvSpPr>
          <p:spPr>
            <a:xfrm rot="5400000">
              <a:off x="4945112" y="2808478"/>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ectangle 30"/>
            <p:cNvSpPr/>
            <p:nvPr/>
          </p:nvSpPr>
          <p:spPr>
            <a:xfrm rot="5400000">
              <a:off x="4945112" y="345589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p:cNvSpPr/>
            <p:nvPr/>
          </p:nvSpPr>
          <p:spPr>
            <a:xfrm rot="5400000">
              <a:off x="4945112" y="475129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rot="5400000">
              <a:off x="4945112" y="410359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ectangle 33"/>
            <p:cNvSpPr/>
            <p:nvPr/>
          </p:nvSpPr>
          <p:spPr>
            <a:xfrm rot="5400000">
              <a:off x="4945112" y="539899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36" name="TextBox 35"/>
                <p:cNvSpPr txBox="1"/>
                <p:nvPr/>
              </p:nvSpPr>
              <p:spPr>
                <a:xfrm rot="5400000">
                  <a:off x="4819431" y="3010075"/>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rot="5400000">
                  <a:off x="4819431" y="3010075"/>
                  <a:ext cx="484427"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rot="5400000">
                  <a:off x="4825549" y="362780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7" name="TextBox 36"/>
                <p:cNvSpPr txBox="1">
                  <a:spLocks noRot="1" noChangeAspect="1" noMove="1" noResize="1" noEditPoints="1" noAdjustHandles="1" noChangeArrowheads="1" noChangeShapeType="1" noTextEdit="1"/>
                </p:cNvSpPr>
                <p:nvPr/>
              </p:nvSpPr>
              <p:spPr>
                <a:xfrm rot="5400000">
                  <a:off x="4825549" y="3627801"/>
                  <a:ext cx="484427"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rot="5400000">
                  <a:off x="4825549" y="4305190"/>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8" name="TextBox 37"/>
                <p:cNvSpPr txBox="1">
                  <a:spLocks noRot="1" noChangeAspect="1" noMove="1" noResize="1" noEditPoints="1" noAdjustHandles="1" noChangeArrowheads="1" noChangeShapeType="1" noTextEdit="1"/>
                </p:cNvSpPr>
                <p:nvPr/>
              </p:nvSpPr>
              <p:spPr>
                <a:xfrm rot="5400000">
                  <a:off x="4825549" y="4305190"/>
                  <a:ext cx="48442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rot="5400000">
                  <a:off x="4825549" y="492320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9" name="TextBox 38"/>
                <p:cNvSpPr txBox="1">
                  <a:spLocks noRot="1" noChangeAspect="1" noMove="1" noResize="1" noEditPoints="1" noAdjustHandles="1" noChangeArrowheads="1" noChangeShapeType="1" noTextEdit="1"/>
                </p:cNvSpPr>
                <p:nvPr/>
              </p:nvSpPr>
              <p:spPr>
                <a:xfrm rot="5400000">
                  <a:off x="4825549" y="4923201"/>
                  <a:ext cx="484427" cy="461665"/>
                </a:xfrm>
                <a:prstGeom prst="rect">
                  <a:avLst/>
                </a:prstGeom>
                <a:blipFill>
                  <a:blip r:embed="rId5"/>
                  <a:stretch>
                    <a:fillRect/>
                  </a:stretch>
                </a:blipFill>
              </p:spPr>
              <p:txBody>
                <a:bodyPr/>
                <a:lstStyle/>
                <a:p>
                  <a:r>
                    <a:rPr lang="en-US">
                      <a:noFill/>
                    </a:rPr>
                    <a:t> </a:t>
                  </a:r>
                </a:p>
              </p:txBody>
            </p:sp>
          </mc:Fallback>
        </mc:AlternateContent>
        <p:sp>
          <p:nvSpPr>
            <p:cNvPr id="47" name="Rectangle 46"/>
            <p:cNvSpPr/>
            <p:nvPr/>
          </p:nvSpPr>
          <p:spPr>
            <a:xfrm rot="5400000">
              <a:off x="5697524" y="2808479"/>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p:cNvSpPr/>
            <p:nvPr/>
          </p:nvSpPr>
          <p:spPr>
            <a:xfrm rot="5400000">
              <a:off x="5697524" y="3455895"/>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Rectangle 48"/>
            <p:cNvSpPr/>
            <p:nvPr/>
          </p:nvSpPr>
          <p:spPr>
            <a:xfrm rot="5400000">
              <a:off x="5697524" y="4751295"/>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49"/>
            <p:cNvSpPr/>
            <p:nvPr/>
          </p:nvSpPr>
          <p:spPr>
            <a:xfrm rot="5400000">
              <a:off x="5697524" y="4103595"/>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p:cNvSpPr/>
            <p:nvPr/>
          </p:nvSpPr>
          <p:spPr>
            <a:xfrm rot="5400000">
              <a:off x="5697524" y="5398995"/>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43" name="TextBox 42"/>
                <p:cNvSpPr txBox="1"/>
                <p:nvPr/>
              </p:nvSpPr>
              <p:spPr>
                <a:xfrm rot="5400000">
                  <a:off x="5571843" y="3010076"/>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3" name="TextBox 42"/>
                <p:cNvSpPr txBox="1">
                  <a:spLocks noRot="1" noChangeAspect="1" noMove="1" noResize="1" noEditPoints="1" noAdjustHandles="1" noChangeArrowheads="1" noChangeShapeType="1" noTextEdit="1"/>
                </p:cNvSpPr>
                <p:nvPr/>
              </p:nvSpPr>
              <p:spPr>
                <a:xfrm rot="5400000">
                  <a:off x="5571843" y="3010076"/>
                  <a:ext cx="484427"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rot="5400000">
                  <a:off x="5577961" y="3627802"/>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4" name="TextBox 43"/>
                <p:cNvSpPr txBox="1">
                  <a:spLocks noRot="1" noChangeAspect="1" noMove="1" noResize="1" noEditPoints="1" noAdjustHandles="1" noChangeArrowheads="1" noChangeShapeType="1" noTextEdit="1"/>
                </p:cNvSpPr>
                <p:nvPr/>
              </p:nvSpPr>
              <p:spPr>
                <a:xfrm rot="5400000">
                  <a:off x="5577961" y="3627802"/>
                  <a:ext cx="484427"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rot="5400000">
                  <a:off x="5577961" y="430519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5" name="TextBox 44"/>
                <p:cNvSpPr txBox="1">
                  <a:spLocks noRot="1" noChangeAspect="1" noMove="1" noResize="1" noEditPoints="1" noAdjustHandles="1" noChangeArrowheads="1" noChangeShapeType="1" noTextEdit="1"/>
                </p:cNvSpPr>
                <p:nvPr/>
              </p:nvSpPr>
              <p:spPr>
                <a:xfrm rot="5400000">
                  <a:off x="5577961" y="4305191"/>
                  <a:ext cx="484427"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rot="5400000">
                  <a:off x="5577961" y="4923202"/>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rot="5400000">
                  <a:off x="5577961" y="4923202"/>
                  <a:ext cx="484427" cy="461665"/>
                </a:xfrm>
                <a:prstGeom prst="rect">
                  <a:avLst/>
                </a:prstGeom>
                <a:blipFill>
                  <a:blip r:embed="rId9"/>
                  <a:stretch>
                    <a:fillRect/>
                  </a:stretch>
                </a:blipFill>
              </p:spPr>
              <p:txBody>
                <a:bodyPr/>
                <a:lstStyle/>
                <a:p>
                  <a:r>
                    <a:rPr lang="en-US">
                      <a:noFill/>
                    </a:rPr>
                    <a:t> </a:t>
                  </a:r>
                </a:p>
              </p:txBody>
            </p:sp>
          </mc:Fallback>
        </mc:AlternateContent>
        <p:sp>
          <p:nvSpPr>
            <p:cNvPr id="58" name="Rectangle 57"/>
            <p:cNvSpPr/>
            <p:nvPr/>
          </p:nvSpPr>
          <p:spPr>
            <a:xfrm rot="5400000">
              <a:off x="6455212" y="2808336"/>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rot="5400000">
              <a:off x="6455212" y="3455752"/>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rot="5400000">
              <a:off x="6455212" y="4751152"/>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rot="5400000">
              <a:off x="6455212" y="4103452"/>
              <a:ext cx="266700" cy="2667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rot="5400000">
              <a:off x="6455212" y="5398852"/>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54" name="TextBox 53"/>
                <p:cNvSpPr txBox="1"/>
                <p:nvPr/>
              </p:nvSpPr>
              <p:spPr>
                <a:xfrm rot="5400000">
                  <a:off x="6329531" y="300993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54" name="TextBox 53"/>
                <p:cNvSpPr txBox="1">
                  <a:spLocks noRot="1" noChangeAspect="1" noMove="1" noResize="1" noEditPoints="1" noAdjustHandles="1" noChangeArrowheads="1" noChangeShapeType="1" noTextEdit="1"/>
                </p:cNvSpPr>
                <p:nvPr/>
              </p:nvSpPr>
              <p:spPr>
                <a:xfrm rot="5400000">
                  <a:off x="6329531" y="3009933"/>
                  <a:ext cx="484427"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rot="5400000">
                  <a:off x="6335649" y="3627659"/>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55" name="TextBox 54"/>
                <p:cNvSpPr txBox="1">
                  <a:spLocks noRot="1" noChangeAspect="1" noMove="1" noResize="1" noEditPoints="1" noAdjustHandles="1" noChangeArrowheads="1" noChangeShapeType="1" noTextEdit="1"/>
                </p:cNvSpPr>
                <p:nvPr/>
              </p:nvSpPr>
              <p:spPr>
                <a:xfrm rot="5400000">
                  <a:off x="6335649" y="3627659"/>
                  <a:ext cx="484427"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rot="5400000">
                  <a:off x="6335649" y="4305048"/>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56" name="TextBox 55"/>
                <p:cNvSpPr txBox="1">
                  <a:spLocks noRot="1" noChangeAspect="1" noMove="1" noResize="1" noEditPoints="1" noAdjustHandles="1" noChangeArrowheads="1" noChangeShapeType="1" noTextEdit="1"/>
                </p:cNvSpPr>
                <p:nvPr/>
              </p:nvSpPr>
              <p:spPr>
                <a:xfrm rot="5400000">
                  <a:off x="6335649" y="4305048"/>
                  <a:ext cx="484427"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p:cNvSpPr txBox="1"/>
                <p:nvPr/>
              </p:nvSpPr>
              <p:spPr>
                <a:xfrm rot="5400000">
                  <a:off x="6335649" y="4923059"/>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57" name="TextBox 56"/>
                <p:cNvSpPr txBox="1">
                  <a:spLocks noRot="1" noChangeAspect="1" noMove="1" noResize="1" noEditPoints="1" noAdjustHandles="1" noChangeArrowheads="1" noChangeShapeType="1" noTextEdit="1"/>
                </p:cNvSpPr>
                <p:nvPr/>
              </p:nvSpPr>
              <p:spPr>
                <a:xfrm rot="5400000">
                  <a:off x="6335649" y="4923059"/>
                  <a:ext cx="484427"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5236865" y="400611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63" name="TextBox 62"/>
                <p:cNvSpPr txBox="1">
                  <a:spLocks noRot="1" noChangeAspect="1" noMove="1" noResize="1" noEditPoints="1" noAdjustHandles="1" noChangeArrowheads="1" noChangeShapeType="1" noTextEdit="1"/>
                </p:cNvSpPr>
                <p:nvPr/>
              </p:nvSpPr>
              <p:spPr>
                <a:xfrm>
                  <a:off x="5236865" y="4006113"/>
                  <a:ext cx="484427"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p:cNvSpPr txBox="1"/>
                <p:nvPr/>
              </p:nvSpPr>
              <p:spPr>
                <a:xfrm>
                  <a:off x="5964224" y="400611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64" name="TextBox 63"/>
                <p:cNvSpPr txBox="1">
                  <a:spLocks noRot="1" noChangeAspect="1" noMove="1" noResize="1" noEditPoints="1" noAdjustHandles="1" noChangeArrowheads="1" noChangeShapeType="1" noTextEdit="1"/>
                </p:cNvSpPr>
                <p:nvPr/>
              </p:nvSpPr>
              <p:spPr>
                <a:xfrm>
                  <a:off x="5964224" y="4006111"/>
                  <a:ext cx="484427" cy="461665"/>
                </a:xfrm>
                <a:prstGeom prst="rect">
                  <a:avLst/>
                </a:prstGeom>
                <a:blipFill>
                  <a:blip r:embed="rId15"/>
                  <a:stretch>
                    <a:fillRect/>
                  </a:stretch>
                </a:blipFill>
              </p:spPr>
              <p:txBody>
                <a:bodyPr/>
                <a:lstStyle/>
                <a:p>
                  <a:r>
                    <a:rPr lang="en-US">
                      <a:noFill/>
                    </a:rPr>
                    <a:t> </a:t>
                  </a:r>
                </a:p>
              </p:txBody>
            </p:sp>
          </mc:Fallback>
        </mc:AlternateContent>
        <p:sp>
          <p:nvSpPr>
            <p:cNvPr id="71" name="Rectangle 70"/>
            <p:cNvSpPr/>
            <p:nvPr/>
          </p:nvSpPr>
          <p:spPr>
            <a:xfrm rot="5400000">
              <a:off x="7217212" y="280848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rot="5400000">
              <a:off x="7217212" y="3455896"/>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rot="5400000">
              <a:off x="7217212" y="4751296"/>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rot="5400000">
              <a:off x="7217212" y="4103596"/>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rot="5400000">
              <a:off x="7217212" y="5398996"/>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67" name="TextBox 66"/>
                <p:cNvSpPr txBox="1"/>
                <p:nvPr/>
              </p:nvSpPr>
              <p:spPr>
                <a:xfrm rot="5400000">
                  <a:off x="7091531" y="3010077"/>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67" name="TextBox 66"/>
                <p:cNvSpPr txBox="1">
                  <a:spLocks noRot="1" noChangeAspect="1" noMove="1" noResize="1" noEditPoints="1" noAdjustHandles="1" noChangeArrowheads="1" noChangeShapeType="1" noTextEdit="1"/>
                </p:cNvSpPr>
                <p:nvPr/>
              </p:nvSpPr>
              <p:spPr>
                <a:xfrm rot="5400000">
                  <a:off x="7091531" y="3010077"/>
                  <a:ext cx="484427"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rot="5400000">
                  <a:off x="7097649" y="362780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68" name="TextBox 67"/>
                <p:cNvSpPr txBox="1">
                  <a:spLocks noRot="1" noChangeAspect="1" noMove="1" noResize="1" noEditPoints="1" noAdjustHandles="1" noChangeArrowheads="1" noChangeShapeType="1" noTextEdit="1"/>
                </p:cNvSpPr>
                <p:nvPr/>
              </p:nvSpPr>
              <p:spPr>
                <a:xfrm rot="5400000">
                  <a:off x="7097649" y="3627803"/>
                  <a:ext cx="484427"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rot="5400000">
                  <a:off x="7097649" y="4305192"/>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69" name="TextBox 68"/>
                <p:cNvSpPr txBox="1">
                  <a:spLocks noRot="1" noChangeAspect="1" noMove="1" noResize="1" noEditPoints="1" noAdjustHandles="1" noChangeArrowheads="1" noChangeShapeType="1" noTextEdit="1"/>
                </p:cNvSpPr>
                <p:nvPr/>
              </p:nvSpPr>
              <p:spPr>
                <a:xfrm rot="5400000">
                  <a:off x="7097649" y="4305192"/>
                  <a:ext cx="484427"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rot="5400000">
                  <a:off x="7097649" y="492320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70" name="TextBox 69"/>
                <p:cNvSpPr txBox="1">
                  <a:spLocks noRot="1" noChangeAspect="1" noMove="1" noResize="1" noEditPoints="1" noAdjustHandles="1" noChangeArrowheads="1" noChangeShapeType="1" noTextEdit="1"/>
                </p:cNvSpPr>
                <p:nvPr/>
              </p:nvSpPr>
              <p:spPr>
                <a:xfrm rot="5400000">
                  <a:off x="7097649" y="4923203"/>
                  <a:ext cx="484427"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TextBox 75"/>
                <p:cNvSpPr txBox="1"/>
                <p:nvPr/>
              </p:nvSpPr>
              <p:spPr>
                <a:xfrm>
                  <a:off x="6745025" y="4005828"/>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76" name="TextBox 75"/>
                <p:cNvSpPr txBox="1">
                  <a:spLocks noRot="1" noChangeAspect="1" noMove="1" noResize="1" noEditPoints="1" noAdjustHandles="1" noChangeArrowheads="1" noChangeShapeType="1" noTextEdit="1"/>
                </p:cNvSpPr>
                <p:nvPr/>
              </p:nvSpPr>
              <p:spPr>
                <a:xfrm>
                  <a:off x="6745025" y="4005828"/>
                  <a:ext cx="484427" cy="461665"/>
                </a:xfrm>
                <a:prstGeom prst="rect">
                  <a:avLst/>
                </a:prstGeom>
                <a:blipFill>
                  <a:blip r:embed="rId16"/>
                  <a:stretch>
                    <a:fillRect/>
                  </a:stretch>
                </a:blipFill>
              </p:spPr>
              <p:txBody>
                <a:bodyPr/>
                <a:lstStyle/>
                <a:p>
                  <a:r>
                    <a:rPr lang="en-US">
                      <a:noFill/>
                    </a:rPr>
                    <a:t> </a:t>
                  </a:r>
                </a:p>
              </p:txBody>
            </p:sp>
          </mc:Fallback>
        </mc:AlternateContent>
        <p:sp>
          <p:nvSpPr>
            <p:cNvPr id="83" name="Rectangle 82"/>
            <p:cNvSpPr/>
            <p:nvPr/>
          </p:nvSpPr>
          <p:spPr>
            <a:xfrm rot="5400000">
              <a:off x="4202030" y="5396106"/>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rot="5400000">
              <a:off x="4202030" y="348811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p:cNvSpPr/>
            <p:nvPr/>
          </p:nvSpPr>
          <p:spPr>
            <a:xfrm rot="5400000">
              <a:off x="4202030" y="478351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p:cNvSpPr/>
            <p:nvPr/>
          </p:nvSpPr>
          <p:spPr>
            <a:xfrm rot="5400000">
              <a:off x="4202030" y="413581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79" name="TextBox 78"/>
                <p:cNvSpPr txBox="1"/>
                <p:nvPr/>
              </p:nvSpPr>
              <p:spPr>
                <a:xfrm rot="5400000">
                  <a:off x="4109600" y="496405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79" name="TextBox 78"/>
                <p:cNvSpPr txBox="1">
                  <a:spLocks noRot="1" noChangeAspect="1" noMove="1" noResize="1" noEditPoints="1" noAdjustHandles="1" noChangeArrowheads="1" noChangeShapeType="1" noTextEdit="1"/>
                </p:cNvSpPr>
                <p:nvPr/>
              </p:nvSpPr>
              <p:spPr>
                <a:xfrm rot="5400000">
                  <a:off x="4109600" y="4964051"/>
                  <a:ext cx="484427"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rot="5400000">
                  <a:off x="4082467" y="366002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80" name="TextBox 79"/>
                <p:cNvSpPr txBox="1">
                  <a:spLocks noRot="1" noChangeAspect="1" noMove="1" noResize="1" noEditPoints="1" noAdjustHandles="1" noChangeArrowheads="1" noChangeShapeType="1" noTextEdit="1"/>
                </p:cNvSpPr>
                <p:nvPr/>
              </p:nvSpPr>
              <p:spPr>
                <a:xfrm rot="5400000">
                  <a:off x="4082467" y="3660021"/>
                  <a:ext cx="484427"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p:cNvSpPr txBox="1"/>
                <p:nvPr/>
              </p:nvSpPr>
              <p:spPr>
                <a:xfrm rot="5400000">
                  <a:off x="4082467" y="4337410"/>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81" name="TextBox 80"/>
                <p:cNvSpPr txBox="1">
                  <a:spLocks noRot="1" noChangeAspect="1" noMove="1" noResize="1" noEditPoints="1" noAdjustHandles="1" noChangeArrowheads="1" noChangeShapeType="1" noTextEdit="1"/>
                </p:cNvSpPr>
                <p:nvPr/>
              </p:nvSpPr>
              <p:spPr>
                <a:xfrm rot="5400000">
                  <a:off x="4082467" y="4337410"/>
                  <a:ext cx="484427" cy="46166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p:cNvSpPr txBox="1"/>
                <p:nvPr/>
              </p:nvSpPr>
              <p:spPr>
                <a:xfrm>
                  <a:off x="4472912" y="402769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88" name="TextBox 87"/>
                <p:cNvSpPr txBox="1">
                  <a:spLocks noRot="1" noChangeAspect="1" noMove="1" noResize="1" noEditPoints="1" noAdjustHandles="1" noChangeArrowheads="1" noChangeShapeType="1" noTextEdit="1"/>
                </p:cNvSpPr>
                <p:nvPr/>
              </p:nvSpPr>
              <p:spPr>
                <a:xfrm>
                  <a:off x="4472912" y="4027693"/>
                  <a:ext cx="484427" cy="461665"/>
                </a:xfrm>
                <a:prstGeom prst="rect">
                  <a:avLst/>
                </a:prstGeom>
                <a:blipFill>
                  <a:blip r:embed="rId14"/>
                  <a:stretch>
                    <a:fillRect/>
                  </a:stretch>
                </a:blipFill>
              </p:spPr>
              <p:txBody>
                <a:bodyPr/>
                <a:lstStyle/>
                <a:p>
                  <a:r>
                    <a:rPr lang="en-US">
                      <a:noFill/>
                    </a:rPr>
                    <a:t> </a:t>
                  </a:r>
                </a:p>
              </p:txBody>
            </p:sp>
          </mc:Fallback>
        </mc:AlternateContent>
        <p:sp>
          <p:nvSpPr>
            <p:cNvPr id="91" name="Rectangle 90"/>
            <p:cNvSpPr/>
            <p:nvPr/>
          </p:nvSpPr>
          <p:spPr>
            <a:xfrm>
              <a:off x="4085114" y="2617697"/>
              <a:ext cx="2710133" cy="1849797"/>
            </a:xfrm>
            <a:prstGeom prst="rect">
              <a:avLst/>
            </a:prstGeom>
            <a:noFill/>
            <a:ln w="508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Brace 93"/>
            <p:cNvSpPr/>
            <p:nvPr/>
          </p:nvSpPr>
          <p:spPr>
            <a:xfrm rot="5400000">
              <a:off x="5631970" y="4252189"/>
              <a:ext cx="438434" cy="326544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5" name="TextBox 94"/>
                <p:cNvSpPr txBox="1"/>
                <p:nvPr/>
              </p:nvSpPr>
              <p:spPr>
                <a:xfrm>
                  <a:off x="5539106" y="6046696"/>
                  <a:ext cx="659989" cy="7248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𝑛</m:t>
                                </m:r>
                              </m:num>
                              <m:den>
                                <m:r>
                                  <a:rPr lang="en-US" sz="2400" i="1">
                                    <a:latin typeface="Cambria Math"/>
                                  </a:rPr>
                                  <m:t>5</m:t>
                                </m:r>
                              </m:den>
                            </m:f>
                          </m:e>
                        </m:d>
                      </m:oMath>
                    </m:oMathPara>
                  </a14:m>
                  <a:endParaRPr lang="en-US" dirty="0"/>
                </a:p>
              </p:txBody>
            </p:sp>
          </mc:Choice>
          <mc:Fallback>
            <p:sp>
              <p:nvSpPr>
                <p:cNvPr id="95" name="TextBox 94"/>
                <p:cNvSpPr txBox="1">
                  <a:spLocks noRot="1" noChangeAspect="1" noMove="1" noResize="1" noEditPoints="1" noAdjustHandles="1" noChangeArrowheads="1" noChangeShapeType="1" noTextEdit="1"/>
                </p:cNvSpPr>
                <p:nvPr/>
              </p:nvSpPr>
              <p:spPr>
                <a:xfrm>
                  <a:off x="5539106" y="6046696"/>
                  <a:ext cx="659989" cy="724814"/>
                </a:xfrm>
                <a:prstGeom prst="rect">
                  <a:avLst/>
                </a:prstGeom>
                <a:blipFill>
                  <a:blip r:embed="rId19"/>
                  <a:stretch>
                    <a:fillRect b="-6897"/>
                  </a:stretch>
                </a:blipFill>
              </p:spPr>
              <p:txBody>
                <a:bodyPr/>
                <a:lstStyle/>
                <a:p>
                  <a:r>
                    <a:rPr lang="en-US">
                      <a:noFill/>
                    </a:rPr>
                    <a:t> </a:t>
                  </a:r>
                </a:p>
              </p:txBody>
            </p:sp>
          </mc:Fallback>
        </mc:AlternateContent>
        <p:sp>
          <p:nvSpPr>
            <p:cNvPr id="96" name="Right Brace 95"/>
            <p:cNvSpPr/>
            <p:nvPr/>
          </p:nvSpPr>
          <p:spPr>
            <a:xfrm>
              <a:off x="7515252" y="2769786"/>
              <a:ext cx="438434" cy="289576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7" name="TextBox 96"/>
                <p:cNvSpPr txBox="1"/>
                <p:nvPr/>
              </p:nvSpPr>
              <p:spPr>
                <a:xfrm>
                  <a:off x="7953686" y="3984832"/>
                  <a:ext cx="4235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5</m:t>
                        </m:r>
                      </m:oMath>
                    </m:oMathPara>
                  </a14:m>
                  <a:endParaRPr lang="en-US" sz="2400" dirty="0"/>
                </a:p>
              </p:txBody>
            </p:sp>
          </mc:Choice>
          <mc:Fallback>
            <p:sp>
              <p:nvSpPr>
                <p:cNvPr id="97" name="TextBox 96"/>
                <p:cNvSpPr txBox="1">
                  <a:spLocks noRot="1" noChangeAspect="1" noMove="1" noResize="1" noEditPoints="1" noAdjustHandles="1" noChangeArrowheads="1" noChangeShapeType="1" noTextEdit="1"/>
                </p:cNvSpPr>
                <p:nvPr/>
              </p:nvSpPr>
              <p:spPr>
                <a:xfrm>
                  <a:off x="7953686" y="3984832"/>
                  <a:ext cx="423514" cy="461665"/>
                </a:xfrm>
                <a:prstGeom prst="rect">
                  <a:avLst/>
                </a:prstGeom>
                <a:blipFill>
                  <a:blip r:embed="rId20"/>
                  <a:stretch>
                    <a:fillRect/>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93A04EBA-D022-0D4B-95C9-525432782070}"/>
              </a:ext>
            </a:extLst>
          </p:cNvPr>
          <p:cNvSpPr txBox="1"/>
          <p:nvPr/>
        </p:nvSpPr>
        <p:spPr>
          <a:xfrm>
            <a:off x="8677301" y="5875260"/>
            <a:ext cx="2627193" cy="646331"/>
          </a:xfrm>
          <a:prstGeom prst="rect">
            <a:avLst/>
          </a:prstGeom>
          <a:noFill/>
          <a:ln>
            <a:solidFill>
              <a:schemeClr val="tx1"/>
            </a:solidFill>
          </a:ln>
        </p:spPr>
        <p:txBody>
          <a:bodyPr wrap="square" rtlCol="0">
            <a:spAutoFit/>
          </a:bodyPr>
          <a:lstStyle/>
          <a:p>
            <a:r>
              <a:rPr lang="en-US" dirty="0"/>
              <a:t>List could be long, so not a small number!</a:t>
            </a:r>
          </a:p>
        </p:txBody>
      </p:sp>
      <p:cxnSp>
        <p:nvCxnSpPr>
          <p:cNvPr id="99" name="Straight Arrow Connector 98">
            <a:extLst>
              <a:ext uri="{FF2B5EF4-FFF2-40B4-BE49-F238E27FC236}">
                <a16:creationId xmlns:a16="http://schemas.microsoft.com/office/drawing/2014/main" id="{E67ECCFD-F1E1-0249-931C-5DC348276B10}"/>
              </a:ext>
            </a:extLst>
          </p:cNvPr>
          <p:cNvCxnSpPr>
            <a:cxnSpLocks/>
          </p:cNvCxnSpPr>
          <p:nvPr/>
        </p:nvCxnSpPr>
        <p:spPr>
          <a:xfrm flipH="1">
            <a:off x="6619617" y="6198426"/>
            <a:ext cx="2057827" cy="27809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F86D7659-A7C6-F348-6169-537F1E7D27CC}"/>
              </a:ext>
            </a:extLst>
          </p:cNvPr>
          <p:cNvGrpSpPr/>
          <p:nvPr/>
        </p:nvGrpSpPr>
        <p:grpSpPr>
          <a:xfrm>
            <a:off x="2890424" y="1053399"/>
            <a:ext cx="6403076" cy="266700"/>
            <a:chOff x="2533650" y="3788234"/>
            <a:chExt cx="6403076" cy="266700"/>
          </a:xfrm>
        </p:grpSpPr>
        <p:sp>
          <p:nvSpPr>
            <p:cNvPr id="82" name="Rectangle 81">
              <a:extLst>
                <a:ext uri="{FF2B5EF4-FFF2-40B4-BE49-F238E27FC236}">
                  <a16:creationId xmlns:a16="http://schemas.microsoft.com/office/drawing/2014/main" id="{1AEDDAD5-C15D-CFF9-EF78-0FE482F0C90A}"/>
                </a:ext>
              </a:extLst>
            </p:cNvPr>
            <p:cNvSpPr/>
            <p:nvPr/>
          </p:nvSpPr>
          <p:spPr>
            <a:xfrm>
              <a:off x="2533650"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a:extLst>
                <a:ext uri="{FF2B5EF4-FFF2-40B4-BE49-F238E27FC236}">
                  <a16:creationId xmlns:a16="http://schemas.microsoft.com/office/drawing/2014/main" id="{4C0CE51E-88B1-B86D-2C08-87CF0899C4B2}"/>
                </a:ext>
              </a:extLst>
            </p:cNvPr>
            <p:cNvSpPr/>
            <p:nvPr/>
          </p:nvSpPr>
          <p:spPr>
            <a:xfrm>
              <a:off x="2800350"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a:extLst>
                <a:ext uri="{FF2B5EF4-FFF2-40B4-BE49-F238E27FC236}">
                  <a16:creationId xmlns:a16="http://schemas.microsoft.com/office/drawing/2014/main" id="{53E51BC8-08D6-4613-DD80-9708FFC57536}"/>
                </a:ext>
              </a:extLst>
            </p:cNvPr>
            <p:cNvSpPr/>
            <p:nvPr/>
          </p:nvSpPr>
          <p:spPr>
            <a:xfrm>
              <a:off x="3067335"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a:extLst>
                <a:ext uri="{FF2B5EF4-FFF2-40B4-BE49-F238E27FC236}">
                  <a16:creationId xmlns:a16="http://schemas.microsoft.com/office/drawing/2014/main" id="{9966C2FF-4700-98D3-B996-1DE5EE3CAD26}"/>
                </a:ext>
              </a:extLst>
            </p:cNvPr>
            <p:cNvSpPr/>
            <p:nvPr/>
          </p:nvSpPr>
          <p:spPr>
            <a:xfrm>
              <a:off x="3334035"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a:extLst>
                <a:ext uri="{FF2B5EF4-FFF2-40B4-BE49-F238E27FC236}">
                  <a16:creationId xmlns:a16="http://schemas.microsoft.com/office/drawing/2014/main" id="{AA435E68-08FE-F9A4-96CA-EC8490D2C11A}"/>
                </a:ext>
              </a:extLst>
            </p:cNvPr>
            <p:cNvSpPr/>
            <p:nvPr/>
          </p:nvSpPr>
          <p:spPr>
            <a:xfrm>
              <a:off x="3600735"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Rectangle 101">
              <a:extLst>
                <a:ext uri="{FF2B5EF4-FFF2-40B4-BE49-F238E27FC236}">
                  <a16:creationId xmlns:a16="http://schemas.microsoft.com/office/drawing/2014/main" id="{F7F5EDF0-D30A-C2A9-A9E6-1CD3F0A57C2A}"/>
                </a:ext>
              </a:extLst>
            </p:cNvPr>
            <p:cNvSpPr/>
            <p:nvPr/>
          </p:nvSpPr>
          <p:spPr>
            <a:xfrm>
              <a:off x="3867719"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Rectangle 102">
              <a:extLst>
                <a:ext uri="{FF2B5EF4-FFF2-40B4-BE49-F238E27FC236}">
                  <a16:creationId xmlns:a16="http://schemas.microsoft.com/office/drawing/2014/main" id="{5CC273AC-C392-1A5C-37A0-4666C57C3DD1}"/>
                </a:ext>
              </a:extLst>
            </p:cNvPr>
            <p:cNvSpPr/>
            <p:nvPr/>
          </p:nvSpPr>
          <p:spPr>
            <a:xfrm>
              <a:off x="4134419"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Rectangle 103">
              <a:extLst>
                <a:ext uri="{FF2B5EF4-FFF2-40B4-BE49-F238E27FC236}">
                  <a16:creationId xmlns:a16="http://schemas.microsoft.com/office/drawing/2014/main" id="{B498AEEB-3144-598B-62E6-E3699BF06032}"/>
                </a:ext>
              </a:extLst>
            </p:cNvPr>
            <p:cNvSpPr/>
            <p:nvPr/>
          </p:nvSpPr>
          <p:spPr>
            <a:xfrm>
              <a:off x="4401119"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104">
              <a:extLst>
                <a:ext uri="{FF2B5EF4-FFF2-40B4-BE49-F238E27FC236}">
                  <a16:creationId xmlns:a16="http://schemas.microsoft.com/office/drawing/2014/main" id="{3964EFA3-6E77-7420-C118-528F8DC843CA}"/>
                </a:ext>
              </a:extLst>
            </p:cNvPr>
            <p:cNvSpPr/>
            <p:nvPr/>
          </p:nvSpPr>
          <p:spPr>
            <a:xfrm>
              <a:off x="4668104"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Rectangle 105">
              <a:extLst>
                <a:ext uri="{FF2B5EF4-FFF2-40B4-BE49-F238E27FC236}">
                  <a16:creationId xmlns:a16="http://schemas.microsoft.com/office/drawing/2014/main" id="{658DFF34-7EB3-E61B-B5E7-7B7BA541EADC}"/>
                </a:ext>
              </a:extLst>
            </p:cNvPr>
            <p:cNvSpPr/>
            <p:nvPr/>
          </p:nvSpPr>
          <p:spPr>
            <a:xfrm>
              <a:off x="4934804"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Rectangle 106">
              <a:extLst>
                <a:ext uri="{FF2B5EF4-FFF2-40B4-BE49-F238E27FC236}">
                  <a16:creationId xmlns:a16="http://schemas.microsoft.com/office/drawing/2014/main" id="{48FB7FC5-5A0A-EB7A-F5DD-FF9FC8FEA9BA}"/>
                </a:ext>
              </a:extLst>
            </p:cNvPr>
            <p:cNvSpPr/>
            <p:nvPr/>
          </p:nvSpPr>
          <p:spPr>
            <a:xfrm>
              <a:off x="5201504"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Rectangle 107">
              <a:extLst>
                <a:ext uri="{FF2B5EF4-FFF2-40B4-BE49-F238E27FC236}">
                  <a16:creationId xmlns:a16="http://schemas.microsoft.com/office/drawing/2014/main" id="{063A48F9-819C-8170-AF21-C44207FCAE02}"/>
                </a:ext>
              </a:extLst>
            </p:cNvPr>
            <p:cNvSpPr/>
            <p:nvPr/>
          </p:nvSpPr>
          <p:spPr>
            <a:xfrm>
              <a:off x="54684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Rectangle 108">
              <a:extLst>
                <a:ext uri="{FF2B5EF4-FFF2-40B4-BE49-F238E27FC236}">
                  <a16:creationId xmlns:a16="http://schemas.microsoft.com/office/drawing/2014/main" id="{A150B0ED-B4AB-FF94-B938-F6C6465248CD}"/>
                </a:ext>
              </a:extLst>
            </p:cNvPr>
            <p:cNvSpPr/>
            <p:nvPr/>
          </p:nvSpPr>
          <p:spPr>
            <a:xfrm>
              <a:off x="57351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Rectangle 109">
              <a:extLst>
                <a:ext uri="{FF2B5EF4-FFF2-40B4-BE49-F238E27FC236}">
                  <a16:creationId xmlns:a16="http://schemas.microsoft.com/office/drawing/2014/main" id="{A2DF62DA-2DAC-65E0-81B5-28EC0F14B8F4}"/>
                </a:ext>
              </a:extLst>
            </p:cNvPr>
            <p:cNvSpPr/>
            <p:nvPr/>
          </p:nvSpPr>
          <p:spPr>
            <a:xfrm>
              <a:off x="60018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1" name="Rectangle 110">
              <a:extLst>
                <a:ext uri="{FF2B5EF4-FFF2-40B4-BE49-F238E27FC236}">
                  <a16:creationId xmlns:a16="http://schemas.microsoft.com/office/drawing/2014/main" id="{AE271B70-4660-400F-D559-CBE4750EBECF}"/>
                </a:ext>
              </a:extLst>
            </p:cNvPr>
            <p:cNvSpPr/>
            <p:nvPr/>
          </p:nvSpPr>
          <p:spPr>
            <a:xfrm>
              <a:off x="6268873"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Rectangle 111">
              <a:extLst>
                <a:ext uri="{FF2B5EF4-FFF2-40B4-BE49-F238E27FC236}">
                  <a16:creationId xmlns:a16="http://schemas.microsoft.com/office/drawing/2014/main" id="{A4EE7FC3-57E2-07E0-E6F6-663C866FEBC4}"/>
                </a:ext>
              </a:extLst>
            </p:cNvPr>
            <p:cNvSpPr/>
            <p:nvPr/>
          </p:nvSpPr>
          <p:spPr>
            <a:xfrm>
              <a:off x="6535573"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Rectangle 112">
              <a:extLst>
                <a:ext uri="{FF2B5EF4-FFF2-40B4-BE49-F238E27FC236}">
                  <a16:creationId xmlns:a16="http://schemas.microsoft.com/office/drawing/2014/main" id="{9F3D1595-7E38-D685-6F52-219EC6970DC6}"/>
                </a:ext>
              </a:extLst>
            </p:cNvPr>
            <p:cNvSpPr/>
            <p:nvPr/>
          </p:nvSpPr>
          <p:spPr>
            <a:xfrm>
              <a:off x="6802273"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Rectangle 113">
              <a:extLst>
                <a:ext uri="{FF2B5EF4-FFF2-40B4-BE49-F238E27FC236}">
                  <a16:creationId xmlns:a16="http://schemas.microsoft.com/office/drawing/2014/main" id="{BB25563C-69DD-A672-15F2-091EE8929333}"/>
                </a:ext>
              </a:extLst>
            </p:cNvPr>
            <p:cNvSpPr/>
            <p:nvPr/>
          </p:nvSpPr>
          <p:spPr>
            <a:xfrm>
              <a:off x="70692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Rectangle 114">
              <a:extLst>
                <a:ext uri="{FF2B5EF4-FFF2-40B4-BE49-F238E27FC236}">
                  <a16:creationId xmlns:a16="http://schemas.microsoft.com/office/drawing/2014/main" id="{84549899-EBBD-BE5A-1FC8-C127A73C786C}"/>
                </a:ext>
              </a:extLst>
            </p:cNvPr>
            <p:cNvSpPr/>
            <p:nvPr/>
          </p:nvSpPr>
          <p:spPr>
            <a:xfrm>
              <a:off x="73359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Rectangle 115">
              <a:extLst>
                <a:ext uri="{FF2B5EF4-FFF2-40B4-BE49-F238E27FC236}">
                  <a16:creationId xmlns:a16="http://schemas.microsoft.com/office/drawing/2014/main" id="{B7985C5C-4DB1-0D16-8C73-E7E966ECE7A2}"/>
                </a:ext>
              </a:extLst>
            </p:cNvPr>
            <p:cNvSpPr/>
            <p:nvPr/>
          </p:nvSpPr>
          <p:spPr>
            <a:xfrm>
              <a:off x="76026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4E8B2E-CE11-8780-9661-3FFC8A5F3155}"/>
                </a:ext>
              </a:extLst>
            </p:cNvPr>
            <p:cNvSpPr/>
            <p:nvPr/>
          </p:nvSpPr>
          <p:spPr>
            <a:xfrm>
              <a:off x="7869642"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a:extLst>
                <a:ext uri="{FF2B5EF4-FFF2-40B4-BE49-F238E27FC236}">
                  <a16:creationId xmlns:a16="http://schemas.microsoft.com/office/drawing/2014/main" id="{8FD17F7C-11C8-D624-72E5-2F178C58431C}"/>
                </a:ext>
              </a:extLst>
            </p:cNvPr>
            <p:cNvSpPr/>
            <p:nvPr/>
          </p:nvSpPr>
          <p:spPr>
            <a:xfrm>
              <a:off x="8136342"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Rectangle 118">
              <a:extLst>
                <a:ext uri="{FF2B5EF4-FFF2-40B4-BE49-F238E27FC236}">
                  <a16:creationId xmlns:a16="http://schemas.microsoft.com/office/drawing/2014/main" id="{73AAA325-066B-2EE2-E57E-D26BA0702CDE}"/>
                </a:ext>
              </a:extLst>
            </p:cNvPr>
            <p:cNvSpPr/>
            <p:nvPr/>
          </p:nvSpPr>
          <p:spPr>
            <a:xfrm>
              <a:off x="8403042"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a:extLst>
                <a:ext uri="{FF2B5EF4-FFF2-40B4-BE49-F238E27FC236}">
                  <a16:creationId xmlns:a16="http://schemas.microsoft.com/office/drawing/2014/main" id="{996D5916-687B-7B3C-11D6-6AD92FCCA559}"/>
                </a:ext>
              </a:extLst>
            </p:cNvPr>
            <p:cNvSpPr/>
            <p:nvPr/>
          </p:nvSpPr>
          <p:spPr>
            <a:xfrm>
              <a:off x="8670026"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21" name="Straight Connector 120">
            <a:extLst>
              <a:ext uri="{FF2B5EF4-FFF2-40B4-BE49-F238E27FC236}">
                <a16:creationId xmlns:a16="http://schemas.microsoft.com/office/drawing/2014/main" id="{F42BAE3C-C078-7446-39FF-A3A6758614D8}"/>
              </a:ext>
            </a:extLst>
          </p:cNvPr>
          <p:cNvCxnSpPr>
            <a:cxnSpLocks/>
          </p:cNvCxnSpPr>
          <p:nvPr/>
        </p:nvCxnSpPr>
        <p:spPr>
          <a:xfrm>
            <a:off x="645459" y="2312893"/>
            <a:ext cx="1081061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10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69558"/>
            <a:ext cx="9905998" cy="541206"/>
          </a:xfrm>
        </p:spPr>
        <p:txBody>
          <a:bodyPr>
            <a:normAutofit fontScale="90000"/>
          </a:bodyPr>
          <a:lstStyle/>
          <a:p>
            <a:pPr algn="ctr"/>
            <a:r>
              <a:rPr lang="en-US" dirty="0"/>
              <a:t>Why is this good?</a:t>
            </a:r>
          </a:p>
        </p:txBody>
      </p:sp>
      <p:sp>
        <p:nvSpPr>
          <p:cNvPr id="93" name="Content Placeholder 2"/>
          <p:cNvSpPr txBox="1">
            <a:spLocks/>
          </p:cNvSpPr>
          <p:nvPr/>
        </p:nvSpPr>
        <p:spPr>
          <a:xfrm>
            <a:off x="1245350" y="5240339"/>
            <a:ext cx="2839019" cy="9631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t>Larger than three things in each list to left (except one that median is in</a:t>
            </a:r>
          </a:p>
        </p:txBody>
      </p:sp>
      <p:sp>
        <p:nvSpPr>
          <p:cNvPr id="94" name="Rectangle 93"/>
          <p:cNvSpPr/>
          <p:nvPr/>
        </p:nvSpPr>
        <p:spPr>
          <a:xfrm rot="5400000">
            <a:off x="8644215" y="5554961"/>
            <a:ext cx="266700" cy="2667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95" name="TextBox 94"/>
              <p:cNvSpPr txBox="1"/>
              <p:nvPr/>
            </p:nvSpPr>
            <p:spPr>
              <a:xfrm>
                <a:off x="8183557" y="5457480"/>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95" name="TextBox 94"/>
              <p:cNvSpPr txBox="1">
                <a:spLocks noRot="1" noChangeAspect="1" noMove="1" noResize="1" noEditPoints="1" noAdjustHandles="1" noChangeArrowheads="1" noChangeShapeType="1" noTextEdit="1"/>
              </p:cNvSpPr>
              <p:nvPr/>
            </p:nvSpPr>
            <p:spPr>
              <a:xfrm>
                <a:off x="8183557" y="5457480"/>
                <a:ext cx="484427"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p:cNvSpPr txBox="1"/>
              <p:nvPr/>
            </p:nvSpPr>
            <p:spPr>
              <a:xfrm>
                <a:off x="3998257" y="5348676"/>
                <a:ext cx="4412105" cy="645048"/>
              </a:xfrm>
              <a:prstGeom prst="rect">
                <a:avLst/>
              </a:prstGeom>
              <a:noFill/>
            </p:spPr>
            <p:txBody>
              <a:bodyPr wrap="none" rtlCol="0">
                <a:spAutoFit/>
              </a:bodyPr>
              <a:lstStyle/>
              <a:p>
                <a14:m>
                  <m:oMath xmlns:m="http://schemas.openxmlformats.org/officeDocument/2006/math">
                    <m:r>
                      <a:rPr lang="en-US" sz="2400" i="1">
                        <a:latin typeface="Cambria Math"/>
                      </a:rPr>
                      <m:t>3</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m:t>
                        </m:r>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𝑛</m:t>
                                </m:r>
                              </m:num>
                              <m:den>
                                <m:r>
                                  <a:rPr lang="en-US" sz="2400" i="1">
                                    <a:latin typeface="Cambria Math"/>
                                  </a:rPr>
                                  <m:t>5</m:t>
                                </m:r>
                              </m:den>
                            </m:f>
                          </m:e>
                        </m:d>
                        <m:r>
                          <a:rPr lang="en-US" sz="2400" i="1">
                            <a:latin typeface="Cambria Math"/>
                          </a:rPr>
                          <m:t>−2</m:t>
                        </m:r>
                      </m:e>
                    </m:d>
                    <m:r>
                      <a:rPr lang="en-US" sz="2400" i="1">
                        <a:latin typeface="Cambria Math"/>
                      </a:rPr>
                      <m:t>≈</m:t>
                    </m:r>
                    <m:f>
                      <m:fPr>
                        <m:ctrlPr>
                          <a:rPr lang="en-US" sz="2400" i="1">
                            <a:latin typeface="Cambria Math" panose="02040503050406030204" pitchFamily="18" charset="0"/>
                          </a:rPr>
                        </m:ctrlPr>
                      </m:fPr>
                      <m:num>
                        <m:r>
                          <a:rPr lang="en-US" sz="2400" i="1">
                            <a:latin typeface="Cambria Math"/>
                          </a:rPr>
                          <m:t>3</m:t>
                        </m:r>
                        <m:r>
                          <a:rPr lang="en-US" sz="2400" i="1">
                            <a:latin typeface="Cambria Math"/>
                          </a:rPr>
                          <m:t>𝑛</m:t>
                        </m:r>
                      </m:num>
                      <m:den>
                        <m:r>
                          <a:rPr lang="en-US" sz="2400" i="1">
                            <a:latin typeface="Cambria Math"/>
                          </a:rPr>
                          <m:t>10</m:t>
                        </m:r>
                      </m:den>
                    </m:f>
                    <m:r>
                      <a:rPr lang="en-US" sz="2400" i="1">
                        <a:latin typeface="Cambria Math"/>
                      </a:rPr>
                      <m:t>−6</m:t>
                    </m:r>
                  </m:oMath>
                </a14:m>
                <a:r>
                  <a:rPr lang="en-US" sz="2400" dirty="0"/>
                  <a:t> elements</a:t>
                </a:r>
              </a:p>
            </p:txBody>
          </p:sp>
        </mc:Choice>
        <mc:Fallback>
          <p:sp>
            <p:nvSpPr>
              <p:cNvPr id="82" name="TextBox 81"/>
              <p:cNvSpPr txBox="1">
                <a:spLocks noRot="1" noChangeAspect="1" noMove="1" noResize="1" noEditPoints="1" noAdjustHandles="1" noChangeArrowheads="1" noChangeShapeType="1" noTextEdit="1"/>
              </p:cNvSpPr>
              <p:nvPr/>
            </p:nvSpPr>
            <p:spPr>
              <a:xfrm>
                <a:off x="3998257" y="5348676"/>
                <a:ext cx="4412105" cy="645048"/>
              </a:xfrm>
              <a:prstGeom prst="rect">
                <a:avLst/>
              </a:prstGeom>
              <a:blipFill>
                <a:blip r:embed="rId3"/>
                <a:stretch>
                  <a:fillRect l="-287" b="-7692"/>
                </a:stretch>
              </a:blipFill>
            </p:spPr>
            <p:txBody>
              <a:bodyPr/>
              <a:lstStyle/>
              <a:p>
                <a:r>
                  <a:rPr lang="en-US">
                    <a:noFill/>
                  </a:rPr>
                  <a:t> </a:t>
                </a:r>
              </a:p>
            </p:txBody>
          </p:sp>
        </mc:Fallback>
      </mc:AlternateContent>
      <p:sp>
        <p:nvSpPr>
          <p:cNvPr id="96" name="Content Placeholder 2"/>
          <p:cNvSpPr txBox="1">
            <a:spLocks/>
          </p:cNvSpPr>
          <p:nvPr/>
        </p:nvSpPr>
        <p:spPr>
          <a:xfrm>
            <a:off x="2272561" y="6136657"/>
            <a:ext cx="1597409" cy="5918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Similarly:</a:t>
            </a:r>
          </a:p>
        </p:txBody>
      </p:sp>
      <p:sp>
        <p:nvSpPr>
          <p:cNvPr id="97" name="Rectangle 96"/>
          <p:cNvSpPr/>
          <p:nvPr/>
        </p:nvSpPr>
        <p:spPr>
          <a:xfrm rot="5400000">
            <a:off x="8633125" y="6316961"/>
            <a:ext cx="266700" cy="2667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98" name="TextBox 97"/>
              <p:cNvSpPr txBox="1"/>
              <p:nvPr/>
            </p:nvSpPr>
            <p:spPr>
              <a:xfrm>
                <a:off x="8172467" y="6219480"/>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&gt;</m:t>
                      </m:r>
                    </m:oMath>
                  </m:oMathPara>
                </a14:m>
                <a:endParaRPr lang="en-US" sz="2400" dirty="0"/>
              </a:p>
            </p:txBody>
          </p:sp>
        </mc:Choice>
        <mc:Fallback>
          <p:sp>
            <p:nvSpPr>
              <p:cNvPr id="98" name="TextBox 97"/>
              <p:cNvSpPr txBox="1">
                <a:spLocks noRot="1" noChangeAspect="1" noMove="1" noResize="1" noEditPoints="1" noAdjustHandles="1" noChangeArrowheads="1" noChangeShapeType="1" noTextEdit="1"/>
              </p:cNvSpPr>
              <p:nvPr/>
            </p:nvSpPr>
            <p:spPr>
              <a:xfrm>
                <a:off x="8172467" y="6219480"/>
                <a:ext cx="48442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p:cNvSpPr txBox="1"/>
              <p:nvPr/>
            </p:nvSpPr>
            <p:spPr>
              <a:xfrm>
                <a:off x="3998258" y="6100892"/>
                <a:ext cx="4412105" cy="645048"/>
              </a:xfrm>
              <a:prstGeom prst="rect">
                <a:avLst/>
              </a:prstGeom>
              <a:noFill/>
            </p:spPr>
            <p:txBody>
              <a:bodyPr wrap="none" rtlCol="0">
                <a:spAutoFit/>
              </a:bodyPr>
              <a:lstStyle/>
              <a:p>
                <a14:m>
                  <m:oMath xmlns:m="http://schemas.openxmlformats.org/officeDocument/2006/math">
                    <m:r>
                      <a:rPr lang="en-US" sz="2400" i="1">
                        <a:latin typeface="Cambria Math"/>
                      </a:rPr>
                      <m:t>3</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m:t>
                        </m:r>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𝑛</m:t>
                                </m:r>
                              </m:num>
                              <m:den>
                                <m:r>
                                  <a:rPr lang="en-US" sz="2400" i="1">
                                    <a:latin typeface="Cambria Math"/>
                                  </a:rPr>
                                  <m:t>5</m:t>
                                </m:r>
                              </m:den>
                            </m:f>
                          </m:e>
                        </m:d>
                        <m:r>
                          <a:rPr lang="en-US" sz="2400" i="1">
                            <a:latin typeface="Cambria Math"/>
                          </a:rPr>
                          <m:t>−2</m:t>
                        </m:r>
                      </m:e>
                    </m:d>
                    <m:r>
                      <a:rPr lang="en-US" sz="2400" i="1">
                        <a:latin typeface="Cambria Math"/>
                      </a:rPr>
                      <m:t>≈</m:t>
                    </m:r>
                    <m:f>
                      <m:fPr>
                        <m:ctrlPr>
                          <a:rPr lang="en-US" sz="2400" i="1">
                            <a:latin typeface="Cambria Math" panose="02040503050406030204" pitchFamily="18" charset="0"/>
                          </a:rPr>
                        </m:ctrlPr>
                      </m:fPr>
                      <m:num>
                        <m:r>
                          <a:rPr lang="en-US" sz="2400" i="1">
                            <a:latin typeface="Cambria Math"/>
                          </a:rPr>
                          <m:t>3</m:t>
                        </m:r>
                        <m:r>
                          <a:rPr lang="en-US" sz="2400" i="1">
                            <a:latin typeface="Cambria Math"/>
                          </a:rPr>
                          <m:t>𝑛</m:t>
                        </m:r>
                      </m:num>
                      <m:den>
                        <m:r>
                          <a:rPr lang="en-US" sz="2400" i="1">
                            <a:latin typeface="Cambria Math"/>
                          </a:rPr>
                          <m:t>10</m:t>
                        </m:r>
                      </m:den>
                    </m:f>
                    <m:r>
                      <a:rPr lang="en-US" sz="2400" i="1">
                        <a:latin typeface="Cambria Math"/>
                      </a:rPr>
                      <m:t>−6</m:t>
                    </m:r>
                  </m:oMath>
                </a14:m>
                <a:r>
                  <a:rPr lang="en-US" sz="2400" dirty="0"/>
                  <a:t> elements</a:t>
                </a:r>
              </a:p>
            </p:txBody>
          </p:sp>
        </mc:Choice>
        <mc:Fallback>
          <p:sp>
            <p:nvSpPr>
              <p:cNvPr id="99" name="TextBox 98"/>
              <p:cNvSpPr txBox="1">
                <a:spLocks noRot="1" noChangeAspect="1" noMove="1" noResize="1" noEditPoints="1" noAdjustHandles="1" noChangeArrowheads="1" noChangeShapeType="1" noTextEdit="1"/>
              </p:cNvSpPr>
              <p:nvPr/>
            </p:nvSpPr>
            <p:spPr>
              <a:xfrm>
                <a:off x="3998258" y="6100892"/>
                <a:ext cx="4412105" cy="645048"/>
              </a:xfrm>
              <a:prstGeom prst="rect">
                <a:avLst/>
              </a:prstGeom>
              <a:blipFill>
                <a:blip r:embed="rId5"/>
                <a:stretch>
                  <a:fillRect l="-287" b="-5769"/>
                </a:stretch>
              </a:blipFill>
            </p:spPr>
            <p:txBody>
              <a:bodyPr/>
              <a:lstStyle/>
              <a:p>
                <a:r>
                  <a:rPr lang="en-US">
                    <a:noFill/>
                  </a:rPr>
                  <a:t> </a:t>
                </a:r>
              </a:p>
            </p:txBody>
          </p:sp>
        </mc:Fallback>
      </mc:AlternateContent>
      <p:sp>
        <p:nvSpPr>
          <p:cNvPr id="58" name="Content Placeholder 2">
            <a:extLst>
              <a:ext uri="{FF2B5EF4-FFF2-40B4-BE49-F238E27FC236}">
                <a16:creationId xmlns:a16="http://schemas.microsoft.com/office/drawing/2014/main" id="{63BA1943-2F2C-BAF0-5CDC-DEC3497B6EE3}"/>
              </a:ext>
            </a:extLst>
          </p:cNvPr>
          <p:cNvSpPr txBox="1">
            <a:spLocks/>
          </p:cNvSpPr>
          <p:nvPr/>
        </p:nvSpPr>
        <p:spPr>
          <a:xfrm>
            <a:off x="912417" y="1040595"/>
            <a:ext cx="2839019" cy="12409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800" dirty="0" err="1">
                <a:solidFill>
                  <a:schemeClr val="accent3"/>
                </a:solidFill>
              </a:rPr>
              <a:t>MedianofMedians</a:t>
            </a:r>
            <a:r>
              <a:rPr lang="en-US" sz="2800" dirty="0">
                <a:solidFill>
                  <a:srgbClr val="FF33CC"/>
                </a:solidFill>
              </a:rPr>
              <a:t> </a:t>
            </a:r>
            <a:r>
              <a:rPr lang="en-US" sz="2800" dirty="0"/>
              <a:t>is Greater than all of these</a:t>
            </a:r>
          </a:p>
        </p:txBody>
      </p:sp>
      <p:grpSp>
        <p:nvGrpSpPr>
          <p:cNvPr id="60" name="Group 59">
            <a:extLst>
              <a:ext uri="{FF2B5EF4-FFF2-40B4-BE49-F238E27FC236}">
                <a16:creationId xmlns:a16="http://schemas.microsoft.com/office/drawing/2014/main" id="{325C133B-E262-39B6-FDE5-1F082FEE281B}"/>
              </a:ext>
            </a:extLst>
          </p:cNvPr>
          <p:cNvGrpSpPr/>
          <p:nvPr/>
        </p:nvGrpSpPr>
        <p:grpSpPr>
          <a:xfrm>
            <a:off x="3834103" y="783989"/>
            <a:ext cx="4292086" cy="4153813"/>
            <a:chOff x="3878926" y="914400"/>
            <a:chExt cx="4292086" cy="4153813"/>
          </a:xfrm>
        </p:grpSpPr>
        <p:grpSp>
          <p:nvGrpSpPr>
            <p:cNvPr id="5" name="Group 4">
              <a:extLst>
                <a:ext uri="{FF2B5EF4-FFF2-40B4-BE49-F238E27FC236}">
                  <a16:creationId xmlns:a16="http://schemas.microsoft.com/office/drawing/2014/main" id="{E89FF1DF-E41A-D824-9FF6-059013ECE669}"/>
                </a:ext>
              </a:extLst>
            </p:cNvPr>
            <p:cNvGrpSpPr/>
            <p:nvPr/>
          </p:nvGrpSpPr>
          <p:grpSpPr>
            <a:xfrm>
              <a:off x="3878926" y="914400"/>
              <a:ext cx="4292086" cy="4153813"/>
              <a:chOff x="4085114" y="2617697"/>
              <a:chExt cx="4292086" cy="4153813"/>
            </a:xfrm>
          </p:grpSpPr>
          <p:sp>
            <p:nvSpPr>
              <p:cNvPr id="6" name="Rectangle 5">
                <a:extLst>
                  <a:ext uri="{FF2B5EF4-FFF2-40B4-BE49-F238E27FC236}">
                    <a16:creationId xmlns:a16="http://schemas.microsoft.com/office/drawing/2014/main" id="{09E4E7C7-7F00-1CD3-725B-B327E2BF115F}"/>
                  </a:ext>
                </a:extLst>
              </p:cNvPr>
              <p:cNvSpPr/>
              <p:nvPr/>
            </p:nvSpPr>
            <p:spPr>
              <a:xfrm rot="5400000">
                <a:off x="4945112" y="2808478"/>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a:extLst>
                  <a:ext uri="{FF2B5EF4-FFF2-40B4-BE49-F238E27FC236}">
                    <a16:creationId xmlns:a16="http://schemas.microsoft.com/office/drawing/2014/main" id="{54DB2595-1662-C082-27D8-B9C45C3BBCB6}"/>
                  </a:ext>
                </a:extLst>
              </p:cNvPr>
              <p:cNvSpPr/>
              <p:nvPr/>
            </p:nvSpPr>
            <p:spPr>
              <a:xfrm rot="5400000">
                <a:off x="4945112" y="345589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A062FA4C-FBD9-C4AF-006E-F6C5A33CF42D}"/>
                  </a:ext>
                </a:extLst>
              </p:cNvPr>
              <p:cNvSpPr/>
              <p:nvPr/>
            </p:nvSpPr>
            <p:spPr>
              <a:xfrm rot="5400000">
                <a:off x="4945112" y="475129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EA81ECE1-48E8-B90B-7B3B-C0A07B76CE3C}"/>
                  </a:ext>
                </a:extLst>
              </p:cNvPr>
              <p:cNvSpPr/>
              <p:nvPr/>
            </p:nvSpPr>
            <p:spPr>
              <a:xfrm rot="5400000">
                <a:off x="4945112" y="410359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a:extLst>
                  <a:ext uri="{FF2B5EF4-FFF2-40B4-BE49-F238E27FC236}">
                    <a16:creationId xmlns:a16="http://schemas.microsoft.com/office/drawing/2014/main" id="{08463108-1548-C89D-2CAB-983D38AB0889}"/>
                  </a:ext>
                </a:extLst>
              </p:cNvPr>
              <p:cNvSpPr/>
              <p:nvPr/>
            </p:nvSpPr>
            <p:spPr>
              <a:xfrm rot="5400000">
                <a:off x="4945112" y="539899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AA92BED-1F2F-2BC9-1EE1-B5814ADCD827}"/>
                      </a:ext>
                    </a:extLst>
                  </p:cNvPr>
                  <p:cNvSpPr txBox="1"/>
                  <p:nvPr/>
                </p:nvSpPr>
                <p:spPr>
                  <a:xfrm rot="5400000">
                    <a:off x="4819431" y="3010075"/>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11" name="TextBox 10">
                    <a:extLst>
                      <a:ext uri="{FF2B5EF4-FFF2-40B4-BE49-F238E27FC236}">
                        <a16:creationId xmlns:a16="http://schemas.microsoft.com/office/drawing/2014/main" id="{8AA92BED-1F2F-2BC9-1EE1-B5814ADCD827}"/>
                      </a:ext>
                    </a:extLst>
                  </p:cNvPr>
                  <p:cNvSpPr txBox="1">
                    <a:spLocks noRot="1" noChangeAspect="1" noMove="1" noResize="1" noEditPoints="1" noAdjustHandles="1" noChangeArrowheads="1" noChangeShapeType="1" noTextEdit="1"/>
                  </p:cNvSpPr>
                  <p:nvPr/>
                </p:nvSpPr>
                <p:spPr>
                  <a:xfrm rot="5400000">
                    <a:off x="4819431" y="3010075"/>
                    <a:ext cx="484427"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C6AC35B-31DC-021A-E954-8F147547F6A0}"/>
                      </a:ext>
                    </a:extLst>
                  </p:cNvPr>
                  <p:cNvSpPr txBox="1"/>
                  <p:nvPr/>
                </p:nvSpPr>
                <p:spPr>
                  <a:xfrm rot="5400000">
                    <a:off x="4825549" y="362780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12" name="TextBox 11">
                    <a:extLst>
                      <a:ext uri="{FF2B5EF4-FFF2-40B4-BE49-F238E27FC236}">
                        <a16:creationId xmlns:a16="http://schemas.microsoft.com/office/drawing/2014/main" id="{CC6AC35B-31DC-021A-E954-8F147547F6A0}"/>
                      </a:ext>
                    </a:extLst>
                  </p:cNvPr>
                  <p:cNvSpPr txBox="1">
                    <a:spLocks noRot="1" noChangeAspect="1" noMove="1" noResize="1" noEditPoints="1" noAdjustHandles="1" noChangeArrowheads="1" noChangeShapeType="1" noTextEdit="1"/>
                  </p:cNvSpPr>
                  <p:nvPr/>
                </p:nvSpPr>
                <p:spPr>
                  <a:xfrm rot="5400000">
                    <a:off x="4825549" y="3627801"/>
                    <a:ext cx="484427"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30ED528-5296-FC21-1A78-ACF71CDC379B}"/>
                      </a:ext>
                    </a:extLst>
                  </p:cNvPr>
                  <p:cNvSpPr txBox="1"/>
                  <p:nvPr/>
                </p:nvSpPr>
                <p:spPr>
                  <a:xfrm rot="5400000">
                    <a:off x="4825549" y="4305190"/>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13" name="TextBox 12">
                    <a:extLst>
                      <a:ext uri="{FF2B5EF4-FFF2-40B4-BE49-F238E27FC236}">
                        <a16:creationId xmlns:a16="http://schemas.microsoft.com/office/drawing/2014/main" id="{E30ED528-5296-FC21-1A78-ACF71CDC379B}"/>
                      </a:ext>
                    </a:extLst>
                  </p:cNvPr>
                  <p:cNvSpPr txBox="1">
                    <a:spLocks noRot="1" noChangeAspect="1" noMove="1" noResize="1" noEditPoints="1" noAdjustHandles="1" noChangeArrowheads="1" noChangeShapeType="1" noTextEdit="1"/>
                  </p:cNvSpPr>
                  <p:nvPr/>
                </p:nvSpPr>
                <p:spPr>
                  <a:xfrm rot="5400000">
                    <a:off x="4825549" y="4305190"/>
                    <a:ext cx="484427"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4BB7E30-0D09-854F-8B1A-E45F3B9F8903}"/>
                      </a:ext>
                    </a:extLst>
                  </p:cNvPr>
                  <p:cNvSpPr txBox="1"/>
                  <p:nvPr/>
                </p:nvSpPr>
                <p:spPr>
                  <a:xfrm rot="5400000">
                    <a:off x="4825549" y="492320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14" name="TextBox 13">
                    <a:extLst>
                      <a:ext uri="{FF2B5EF4-FFF2-40B4-BE49-F238E27FC236}">
                        <a16:creationId xmlns:a16="http://schemas.microsoft.com/office/drawing/2014/main" id="{04BB7E30-0D09-854F-8B1A-E45F3B9F8903}"/>
                      </a:ext>
                    </a:extLst>
                  </p:cNvPr>
                  <p:cNvSpPr txBox="1">
                    <a:spLocks noRot="1" noChangeAspect="1" noMove="1" noResize="1" noEditPoints="1" noAdjustHandles="1" noChangeArrowheads="1" noChangeShapeType="1" noTextEdit="1"/>
                  </p:cNvSpPr>
                  <p:nvPr/>
                </p:nvSpPr>
                <p:spPr>
                  <a:xfrm rot="5400000">
                    <a:off x="4825549" y="4923201"/>
                    <a:ext cx="484427" cy="461665"/>
                  </a:xfrm>
                  <a:prstGeom prst="rect">
                    <a:avLst/>
                  </a:prstGeom>
                  <a:blipFill>
                    <a:blip r:embed="rId7"/>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39DCEF27-1AF3-EDC9-7D0E-48816A74F310}"/>
                  </a:ext>
                </a:extLst>
              </p:cNvPr>
              <p:cNvSpPr/>
              <p:nvPr/>
            </p:nvSpPr>
            <p:spPr>
              <a:xfrm rot="5400000">
                <a:off x="5697524" y="2808479"/>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Rectangle 15">
                <a:extLst>
                  <a:ext uri="{FF2B5EF4-FFF2-40B4-BE49-F238E27FC236}">
                    <a16:creationId xmlns:a16="http://schemas.microsoft.com/office/drawing/2014/main" id="{15F9231B-DAB0-0135-4265-3EFBFB60EBC6}"/>
                  </a:ext>
                </a:extLst>
              </p:cNvPr>
              <p:cNvSpPr/>
              <p:nvPr/>
            </p:nvSpPr>
            <p:spPr>
              <a:xfrm rot="5400000">
                <a:off x="5697524" y="3455895"/>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ectangle 16">
                <a:extLst>
                  <a:ext uri="{FF2B5EF4-FFF2-40B4-BE49-F238E27FC236}">
                    <a16:creationId xmlns:a16="http://schemas.microsoft.com/office/drawing/2014/main" id="{B6524E73-A38F-5DE3-6290-EE41706A00ED}"/>
                  </a:ext>
                </a:extLst>
              </p:cNvPr>
              <p:cNvSpPr/>
              <p:nvPr/>
            </p:nvSpPr>
            <p:spPr>
              <a:xfrm rot="5400000">
                <a:off x="5697524" y="4751295"/>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a:extLst>
                  <a:ext uri="{FF2B5EF4-FFF2-40B4-BE49-F238E27FC236}">
                    <a16:creationId xmlns:a16="http://schemas.microsoft.com/office/drawing/2014/main" id="{775BDDD4-B9D0-F23D-2C25-417AB4ED07BD}"/>
                  </a:ext>
                </a:extLst>
              </p:cNvPr>
              <p:cNvSpPr/>
              <p:nvPr/>
            </p:nvSpPr>
            <p:spPr>
              <a:xfrm rot="5400000">
                <a:off x="5697524" y="4103595"/>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Rectangle 18">
                <a:extLst>
                  <a:ext uri="{FF2B5EF4-FFF2-40B4-BE49-F238E27FC236}">
                    <a16:creationId xmlns:a16="http://schemas.microsoft.com/office/drawing/2014/main" id="{0BC9F0CF-9A60-7A72-4E3D-2EA05975EA37}"/>
                  </a:ext>
                </a:extLst>
              </p:cNvPr>
              <p:cNvSpPr/>
              <p:nvPr/>
            </p:nvSpPr>
            <p:spPr>
              <a:xfrm rot="5400000">
                <a:off x="5697524" y="5398995"/>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2E2C488-1B8A-586A-0201-1095FC2B0533}"/>
                      </a:ext>
                    </a:extLst>
                  </p:cNvPr>
                  <p:cNvSpPr txBox="1"/>
                  <p:nvPr/>
                </p:nvSpPr>
                <p:spPr>
                  <a:xfrm rot="5400000">
                    <a:off x="5571843" y="3010076"/>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20" name="TextBox 19">
                    <a:extLst>
                      <a:ext uri="{FF2B5EF4-FFF2-40B4-BE49-F238E27FC236}">
                        <a16:creationId xmlns:a16="http://schemas.microsoft.com/office/drawing/2014/main" id="{22E2C488-1B8A-586A-0201-1095FC2B0533}"/>
                      </a:ext>
                    </a:extLst>
                  </p:cNvPr>
                  <p:cNvSpPr txBox="1">
                    <a:spLocks noRot="1" noChangeAspect="1" noMove="1" noResize="1" noEditPoints="1" noAdjustHandles="1" noChangeArrowheads="1" noChangeShapeType="1" noTextEdit="1"/>
                  </p:cNvSpPr>
                  <p:nvPr/>
                </p:nvSpPr>
                <p:spPr>
                  <a:xfrm rot="5400000">
                    <a:off x="5571843" y="3010076"/>
                    <a:ext cx="484427"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FFE462E-E4AE-B6A8-E9F3-040AC9D737D8}"/>
                      </a:ext>
                    </a:extLst>
                  </p:cNvPr>
                  <p:cNvSpPr txBox="1"/>
                  <p:nvPr/>
                </p:nvSpPr>
                <p:spPr>
                  <a:xfrm rot="5400000">
                    <a:off x="5577961" y="3627802"/>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21" name="TextBox 20">
                    <a:extLst>
                      <a:ext uri="{FF2B5EF4-FFF2-40B4-BE49-F238E27FC236}">
                        <a16:creationId xmlns:a16="http://schemas.microsoft.com/office/drawing/2014/main" id="{8FFE462E-E4AE-B6A8-E9F3-040AC9D737D8}"/>
                      </a:ext>
                    </a:extLst>
                  </p:cNvPr>
                  <p:cNvSpPr txBox="1">
                    <a:spLocks noRot="1" noChangeAspect="1" noMove="1" noResize="1" noEditPoints="1" noAdjustHandles="1" noChangeArrowheads="1" noChangeShapeType="1" noTextEdit="1"/>
                  </p:cNvSpPr>
                  <p:nvPr/>
                </p:nvSpPr>
                <p:spPr>
                  <a:xfrm rot="5400000">
                    <a:off x="5577961" y="3627802"/>
                    <a:ext cx="484427"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0FA22E3-0E9B-B445-FCE0-D982947FBC37}"/>
                      </a:ext>
                    </a:extLst>
                  </p:cNvPr>
                  <p:cNvSpPr txBox="1"/>
                  <p:nvPr/>
                </p:nvSpPr>
                <p:spPr>
                  <a:xfrm rot="5400000">
                    <a:off x="5577961" y="430519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22" name="TextBox 21">
                    <a:extLst>
                      <a:ext uri="{FF2B5EF4-FFF2-40B4-BE49-F238E27FC236}">
                        <a16:creationId xmlns:a16="http://schemas.microsoft.com/office/drawing/2014/main" id="{10FA22E3-0E9B-B445-FCE0-D982947FBC37}"/>
                      </a:ext>
                    </a:extLst>
                  </p:cNvPr>
                  <p:cNvSpPr txBox="1">
                    <a:spLocks noRot="1" noChangeAspect="1" noMove="1" noResize="1" noEditPoints="1" noAdjustHandles="1" noChangeArrowheads="1" noChangeShapeType="1" noTextEdit="1"/>
                  </p:cNvSpPr>
                  <p:nvPr/>
                </p:nvSpPr>
                <p:spPr>
                  <a:xfrm rot="5400000">
                    <a:off x="5577961" y="4305191"/>
                    <a:ext cx="484427"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D79A970-6AA4-4DCD-710C-80CDF28BFAAB}"/>
                      </a:ext>
                    </a:extLst>
                  </p:cNvPr>
                  <p:cNvSpPr txBox="1"/>
                  <p:nvPr/>
                </p:nvSpPr>
                <p:spPr>
                  <a:xfrm rot="5400000">
                    <a:off x="5577961" y="4923202"/>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23" name="TextBox 22">
                    <a:extLst>
                      <a:ext uri="{FF2B5EF4-FFF2-40B4-BE49-F238E27FC236}">
                        <a16:creationId xmlns:a16="http://schemas.microsoft.com/office/drawing/2014/main" id="{8D79A970-6AA4-4DCD-710C-80CDF28BFAAB}"/>
                      </a:ext>
                    </a:extLst>
                  </p:cNvPr>
                  <p:cNvSpPr txBox="1">
                    <a:spLocks noRot="1" noChangeAspect="1" noMove="1" noResize="1" noEditPoints="1" noAdjustHandles="1" noChangeArrowheads="1" noChangeShapeType="1" noTextEdit="1"/>
                  </p:cNvSpPr>
                  <p:nvPr/>
                </p:nvSpPr>
                <p:spPr>
                  <a:xfrm rot="5400000">
                    <a:off x="5577961" y="4923202"/>
                    <a:ext cx="484427" cy="461665"/>
                  </a:xfrm>
                  <a:prstGeom prst="rect">
                    <a:avLst/>
                  </a:prstGeom>
                  <a:blipFill>
                    <a:blip r:embed="rId9"/>
                    <a:stretch>
                      <a:fillRect/>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FACA965E-BAEF-7FFF-81A9-EF11534C527A}"/>
                  </a:ext>
                </a:extLst>
              </p:cNvPr>
              <p:cNvSpPr/>
              <p:nvPr/>
            </p:nvSpPr>
            <p:spPr>
              <a:xfrm rot="5400000">
                <a:off x="6455212" y="2808336"/>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a:extLst>
                  <a:ext uri="{FF2B5EF4-FFF2-40B4-BE49-F238E27FC236}">
                    <a16:creationId xmlns:a16="http://schemas.microsoft.com/office/drawing/2014/main" id="{F835E590-19D9-D786-AB0E-A7A1C6CAE5FC}"/>
                  </a:ext>
                </a:extLst>
              </p:cNvPr>
              <p:cNvSpPr/>
              <p:nvPr/>
            </p:nvSpPr>
            <p:spPr>
              <a:xfrm rot="5400000">
                <a:off x="6455212" y="3455752"/>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25">
                <a:extLst>
                  <a:ext uri="{FF2B5EF4-FFF2-40B4-BE49-F238E27FC236}">
                    <a16:creationId xmlns:a16="http://schemas.microsoft.com/office/drawing/2014/main" id="{4C16A490-0A18-0B52-CD99-47ACB1A47D71}"/>
                  </a:ext>
                </a:extLst>
              </p:cNvPr>
              <p:cNvSpPr/>
              <p:nvPr/>
            </p:nvSpPr>
            <p:spPr>
              <a:xfrm rot="5400000">
                <a:off x="6455212" y="4751152"/>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a:extLst>
                  <a:ext uri="{FF2B5EF4-FFF2-40B4-BE49-F238E27FC236}">
                    <a16:creationId xmlns:a16="http://schemas.microsoft.com/office/drawing/2014/main" id="{680ABDD5-4F3C-0D1E-80D8-1CE055941CA0}"/>
                  </a:ext>
                </a:extLst>
              </p:cNvPr>
              <p:cNvSpPr/>
              <p:nvPr/>
            </p:nvSpPr>
            <p:spPr>
              <a:xfrm rot="5400000">
                <a:off x="6455212" y="4103452"/>
                <a:ext cx="266700" cy="2667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id="{BA07D49B-B352-A288-B274-ED49BA9A7930}"/>
                  </a:ext>
                </a:extLst>
              </p:cNvPr>
              <p:cNvSpPr/>
              <p:nvPr/>
            </p:nvSpPr>
            <p:spPr>
              <a:xfrm rot="5400000">
                <a:off x="6455212" y="5398852"/>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3143A39-1873-08B5-000B-208A1C29292B}"/>
                      </a:ext>
                    </a:extLst>
                  </p:cNvPr>
                  <p:cNvSpPr txBox="1"/>
                  <p:nvPr/>
                </p:nvSpPr>
                <p:spPr>
                  <a:xfrm rot="5400000">
                    <a:off x="6329531" y="300993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29" name="TextBox 28">
                    <a:extLst>
                      <a:ext uri="{FF2B5EF4-FFF2-40B4-BE49-F238E27FC236}">
                        <a16:creationId xmlns:a16="http://schemas.microsoft.com/office/drawing/2014/main" id="{53143A39-1873-08B5-000B-208A1C29292B}"/>
                      </a:ext>
                    </a:extLst>
                  </p:cNvPr>
                  <p:cNvSpPr txBox="1">
                    <a:spLocks noRot="1" noChangeAspect="1" noMove="1" noResize="1" noEditPoints="1" noAdjustHandles="1" noChangeArrowheads="1" noChangeShapeType="1" noTextEdit="1"/>
                  </p:cNvSpPr>
                  <p:nvPr/>
                </p:nvSpPr>
                <p:spPr>
                  <a:xfrm rot="5400000">
                    <a:off x="6329531" y="3009933"/>
                    <a:ext cx="484427"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623E40F4-6C6C-EBAB-1496-752FDC736798}"/>
                      </a:ext>
                    </a:extLst>
                  </p:cNvPr>
                  <p:cNvSpPr txBox="1"/>
                  <p:nvPr/>
                </p:nvSpPr>
                <p:spPr>
                  <a:xfrm rot="5400000">
                    <a:off x="6335649" y="3627659"/>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0" name="TextBox 29">
                    <a:extLst>
                      <a:ext uri="{FF2B5EF4-FFF2-40B4-BE49-F238E27FC236}">
                        <a16:creationId xmlns:a16="http://schemas.microsoft.com/office/drawing/2014/main" id="{623E40F4-6C6C-EBAB-1496-752FDC736798}"/>
                      </a:ext>
                    </a:extLst>
                  </p:cNvPr>
                  <p:cNvSpPr txBox="1">
                    <a:spLocks noRot="1" noChangeAspect="1" noMove="1" noResize="1" noEditPoints="1" noAdjustHandles="1" noChangeArrowheads="1" noChangeShapeType="1" noTextEdit="1"/>
                  </p:cNvSpPr>
                  <p:nvPr/>
                </p:nvSpPr>
                <p:spPr>
                  <a:xfrm rot="5400000">
                    <a:off x="6335649" y="3627659"/>
                    <a:ext cx="484427"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446DD33-2389-7FD0-2D0C-0FB62DDA27D1}"/>
                      </a:ext>
                    </a:extLst>
                  </p:cNvPr>
                  <p:cNvSpPr txBox="1"/>
                  <p:nvPr/>
                </p:nvSpPr>
                <p:spPr>
                  <a:xfrm rot="5400000">
                    <a:off x="6335649" y="4305048"/>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1" name="TextBox 30">
                    <a:extLst>
                      <a:ext uri="{FF2B5EF4-FFF2-40B4-BE49-F238E27FC236}">
                        <a16:creationId xmlns:a16="http://schemas.microsoft.com/office/drawing/2014/main" id="{4446DD33-2389-7FD0-2D0C-0FB62DDA27D1}"/>
                      </a:ext>
                    </a:extLst>
                  </p:cNvPr>
                  <p:cNvSpPr txBox="1">
                    <a:spLocks noRot="1" noChangeAspect="1" noMove="1" noResize="1" noEditPoints="1" noAdjustHandles="1" noChangeArrowheads="1" noChangeShapeType="1" noTextEdit="1"/>
                  </p:cNvSpPr>
                  <p:nvPr/>
                </p:nvSpPr>
                <p:spPr>
                  <a:xfrm rot="5400000">
                    <a:off x="6335649" y="4305048"/>
                    <a:ext cx="484427"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FD861B6-726E-90C1-D8A2-CB7D669010ED}"/>
                      </a:ext>
                    </a:extLst>
                  </p:cNvPr>
                  <p:cNvSpPr txBox="1"/>
                  <p:nvPr/>
                </p:nvSpPr>
                <p:spPr>
                  <a:xfrm rot="5400000">
                    <a:off x="6335649" y="4923059"/>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2" name="TextBox 31">
                    <a:extLst>
                      <a:ext uri="{FF2B5EF4-FFF2-40B4-BE49-F238E27FC236}">
                        <a16:creationId xmlns:a16="http://schemas.microsoft.com/office/drawing/2014/main" id="{6FD861B6-726E-90C1-D8A2-CB7D669010ED}"/>
                      </a:ext>
                    </a:extLst>
                  </p:cNvPr>
                  <p:cNvSpPr txBox="1">
                    <a:spLocks noRot="1" noChangeAspect="1" noMove="1" noResize="1" noEditPoints="1" noAdjustHandles="1" noChangeArrowheads="1" noChangeShapeType="1" noTextEdit="1"/>
                  </p:cNvSpPr>
                  <p:nvPr/>
                </p:nvSpPr>
                <p:spPr>
                  <a:xfrm rot="5400000">
                    <a:off x="6335649" y="4923059"/>
                    <a:ext cx="484427"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6F198BA2-2EAE-7EFA-AE43-F24020A59939}"/>
                      </a:ext>
                    </a:extLst>
                  </p:cNvPr>
                  <p:cNvSpPr txBox="1"/>
                  <p:nvPr/>
                </p:nvSpPr>
                <p:spPr>
                  <a:xfrm>
                    <a:off x="5236865" y="400611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3" name="TextBox 32">
                    <a:extLst>
                      <a:ext uri="{FF2B5EF4-FFF2-40B4-BE49-F238E27FC236}">
                        <a16:creationId xmlns:a16="http://schemas.microsoft.com/office/drawing/2014/main" id="{6F198BA2-2EAE-7EFA-AE43-F24020A59939}"/>
                      </a:ext>
                    </a:extLst>
                  </p:cNvPr>
                  <p:cNvSpPr txBox="1">
                    <a:spLocks noRot="1" noChangeAspect="1" noMove="1" noResize="1" noEditPoints="1" noAdjustHandles="1" noChangeArrowheads="1" noChangeShapeType="1" noTextEdit="1"/>
                  </p:cNvSpPr>
                  <p:nvPr/>
                </p:nvSpPr>
                <p:spPr>
                  <a:xfrm>
                    <a:off x="5236865" y="4006113"/>
                    <a:ext cx="484427"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64FFF10-884B-73CC-60E7-183B3E0F38EC}"/>
                      </a:ext>
                    </a:extLst>
                  </p:cNvPr>
                  <p:cNvSpPr txBox="1"/>
                  <p:nvPr/>
                </p:nvSpPr>
                <p:spPr>
                  <a:xfrm>
                    <a:off x="5964224" y="400611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34" name="TextBox 33">
                    <a:extLst>
                      <a:ext uri="{FF2B5EF4-FFF2-40B4-BE49-F238E27FC236}">
                        <a16:creationId xmlns:a16="http://schemas.microsoft.com/office/drawing/2014/main" id="{964FFF10-884B-73CC-60E7-183B3E0F38EC}"/>
                      </a:ext>
                    </a:extLst>
                  </p:cNvPr>
                  <p:cNvSpPr txBox="1">
                    <a:spLocks noRot="1" noChangeAspect="1" noMove="1" noResize="1" noEditPoints="1" noAdjustHandles="1" noChangeArrowheads="1" noChangeShapeType="1" noTextEdit="1"/>
                  </p:cNvSpPr>
                  <p:nvPr/>
                </p:nvSpPr>
                <p:spPr>
                  <a:xfrm>
                    <a:off x="5964224" y="4006111"/>
                    <a:ext cx="484427" cy="461665"/>
                  </a:xfrm>
                  <a:prstGeom prst="rect">
                    <a:avLst/>
                  </a:prstGeom>
                  <a:blipFill>
                    <a:blip r:embed="rId12"/>
                    <a:stretch>
                      <a:fillRect/>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F21E1FEF-A928-C976-67A1-6A0255889839}"/>
                  </a:ext>
                </a:extLst>
              </p:cNvPr>
              <p:cNvSpPr/>
              <p:nvPr/>
            </p:nvSpPr>
            <p:spPr>
              <a:xfrm rot="5400000">
                <a:off x="7217212" y="280848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ectangle 35">
                <a:extLst>
                  <a:ext uri="{FF2B5EF4-FFF2-40B4-BE49-F238E27FC236}">
                    <a16:creationId xmlns:a16="http://schemas.microsoft.com/office/drawing/2014/main" id="{FD291BDF-F10E-DA6C-BEB8-C561A1D2A728}"/>
                  </a:ext>
                </a:extLst>
              </p:cNvPr>
              <p:cNvSpPr/>
              <p:nvPr/>
            </p:nvSpPr>
            <p:spPr>
              <a:xfrm rot="5400000">
                <a:off x="7217212" y="3455896"/>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Rectangle 36">
                <a:extLst>
                  <a:ext uri="{FF2B5EF4-FFF2-40B4-BE49-F238E27FC236}">
                    <a16:creationId xmlns:a16="http://schemas.microsoft.com/office/drawing/2014/main" id="{40332B26-984D-B0E9-6237-6A2B0291FE66}"/>
                  </a:ext>
                </a:extLst>
              </p:cNvPr>
              <p:cNvSpPr/>
              <p:nvPr/>
            </p:nvSpPr>
            <p:spPr>
              <a:xfrm rot="5400000">
                <a:off x="7217212" y="4751296"/>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a:extLst>
                  <a:ext uri="{FF2B5EF4-FFF2-40B4-BE49-F238E27FC236}">
                    <a16:creationId xmlns:a16="http://schemas.microsoft.com/office/drawing/2014/main" id="{79516856-BC01-7E20-D61B-66711F452848}"/>
                  </a:ext>
                </a:extLst>
              </p:cNvPr>
              <p:cNvSpPr/>
              <p:nvPr/>
            </p:nvSpPr>
            <p:spPr>
              <a:xfrm rot="5400000">
                <a:off x="7217212" y="4103596"/>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Rectangle 38">
                <a:extLst>
                  <a:ext uri="{FF2B5EF4-FFF2-40B4-BE49-F238E27FC236}">
                    <a16:creationId xmlns:a16="http://schemas.microsoft.com/office/drawing/2014/main" id="{2EBF574A-1439-8054-7C20-103D1DA324E1}"/>
                  </a:ext>
                </a:extLst>
              </p:cNvPr>
              <p:cNvSpPr/>
              <p:nvPr/>
            </p:nvSpPr>
            <p:spPr>
              <a:xfrm rot="5400000">
                <a:off x="7217212" y="5398996"/>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AC9245B5-69C9-F8B5-DA04-6099CF7DBB65}"/>
                      </a:ext>
                    </a:extLst>
                  </p:cNvPr>
                  <p:cNvSpPr txBox="1"/>
                  <p:nvPr/>
                </p:nvSpPr>
                <p:spPr>
                  <a:xfrm rot="5400000">
                    <a:off x="7091531" y="3010077"/>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0" name="TextBox 39">
                    <a:extLst>
                      <a:ext uri="{FF2B5EF4-FFF2-40B4-BE49-F238E27FC236}">
                        <a16:creationId xmlns:a16="http://schemas.microsoft.com/office/drawing/2014/main" id="{AC9245B5-69C9-F8B5-DA04-6099CF7DBB65}"/>
                      </a:ext>
                    </a:extLst>
                  </p:cNvPr>
                  <p:cNvSpPr txBox="1">
                    <a:spLocks noRot="1" noChangeAspect="1" noMove="1" noResize="1" noEditPoints="1" noAdjustHandles="1" noChangeArrowheads="1" noChangeShapeType="1" noTextEdit="1"/>
                  </p:cNvSpPr>
                  <p:nvPr/>
                </p:nvSpPr>
                <p:spPr>
                  <a:xfrm rot="5400000">
                    <a:off x="7091531" y="3010077"/>
                    <a:ext cx="484427"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F691EFDC-907A-0576-9CDC-0E2C2FA92CF8}"/>
                      </a:ext>
                    </a:extLst>
                  </p:cNvPr>
                  <p:cNvSpPr txBox="1"/>
                  <p:nvPr/>
                </p:nvSpPr>
                <p:spPr>
                  <a:xfrm rot="5400000">
                    <a:off x="7097649" y="362780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1" name="TextBox 40">
                    <a:extLst>
                      <a:ext uri="{FF2B5EF4-FFF2-40B4-BE49-F238E27FC236}">
                        <a16:creationId xmlns:a16="http://schemas.microsoft.com/office/drawing/2014/main" id="{F691EFDC-907A-0576-9CDC-0E2C2FA92CF8}"/>
                      </a:ext>
                    </a:extLst>
                  </p:cNvPr>
                  <p:cNvSpPr txBox="1">
                    <a:spLocks noRot="1" noChangeAspect="1" noMove="1" noResize="1" noEditPoints="1" noAdjustHandles="1" noChangeArrowheads="1" noChangeShapeType="1" noTextEdit="1"/>
                  </p:cNvSpPr>
                  <p:nvPr/>
                </p:nvSpPr>
                <p:spPr>
                  <a:xfrm rot="5400000">
                    <a:off x="7097649" y="3627803"/>
                    <a:ext cx="484427"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09A7AE4B-E985-D7B8-F84F-F1C94774C350}"/>
                      </a:ext>
                    </a:extLst>
                  </p:cNvPr>
                  <p:cNvSpPr txBox="1"/>
                  <p:nvPr/>
                </p:nvSpPr>
                <p:spPr>
                  <a:xfrm rot="5400000">
                    <a:off x="7097649" y="4305192"/>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2" name="TextBox 41">
                    <a:extLst>
                      <a:ext uri="{FF2B5EF4-FFF2-40B4-BE49-F238E27FC236}">
                        <a16:creationId xmlns:a16="http://schemas.microsoft.com/office/drawing/2014/main" id="{09A7AE4B-E985-D7B8-F84F-F1C94774C350}"/>
                      </a:ext>
                    </a:extLst>
                  </p:cNvPr>
                  <p:cNvSpPr txBox="1">
                    <a:spLocks noRot="1" noChangeAspect="1" noMove="1" noResize="1" noEditPoints="1" noAdjustHandles="1" noChangeArrowheads="1" noChangeShapeType="1" noTextEdit="1"/>
                  </p:cNvSpPr>
                  <p:nvPr/>
                </p:nvSpPr>
                <p:spPr>
                  <a:xfrm rot="5400000">
                    <a:off x="7097649" y="4305192"/>
                    <a:ext cx="484427"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EDDE5EA2-D2A6-B07C-4F8C-398E39FC02FD}"/>
                      </a:ext>
                    </a:extLst>
                  </p:cNvPr>
                  <p:cNvSpPr txBox="1"/>
                  <p:nvPr/>
                </p:nvSpPr>
                <p:spPr>
                  <a:xfrm rot="5400000">
                    <a:off x="7097649" y="492320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3" name="TextBox 42">
                    <a:extLst>
                      <a:ext uri="{FF2B5EF4-FFF2-40B4-BE49-F238E27FC236}">
                        <a16:creationId xmlns:a16="http://schemas.microsoft.com/office/drawing/2014/main" id="{EDDE5EA2-D2A6-B07C-4F8C-398E39FC02FD}"/>
                      </a:ext>
                    </a:extLst>
                  </p:cNvPr>
                  <p:cNvSpPr txBox="1">
                    <a:spLocks noRot="1" noChangeAspect="1" noMove="1" noResize="1" noEditPoints="1" noAdjustHandles="1" noChangeArrowheads="1" noChangeShapeType="1" noTextEdit="1"/>
                  </p:cNvSpPr>
                  <p:nvPr/>
                </p:nvSpPr>
                <p:spPr>
                  <a:xfrm rot="5400000">
                    <a:off x="7097649" y="4923203"/>
                    <a:ext cx="484427"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882F517F-FD50-2ACA-0E72-E4A200096A6A}"/>
                      </a:ext>
                    </a:extLst>
                  </p:cNvPr>
                  <p:cNvSpPr txBox="1"/>
                  <p:nvPr/>
                </p:nvSpPr>
                <p:spPr>
                  <a:xfrm>
                    <a:off x="6745025" y="4005828"/>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4" name="TextBox 43">
                    <a:extLst>
                      <a:ext uri="{FF2B5EF4-FFF2-40B4-BE49-F238E27FC236}">
                        <a16:creationId xmlns:a16="http://schemas.microsoft.com/office/drawing/2014/main" id="{882F517F-FD50-2ACA-0E72-E4A200096A6A}"/>
                      </a:ext>
                    </a:extLst>
                  </p:cNvPr>
                  <p:cNvSpPr txBox="1">
                    <a:spLocks noRot="1" noChangeAspect="1" noMove="1" noResize="1" noEditPoints="1" noAdjustHandles="1" noChangeArrowheads="1" noChangeShapeType="1" noTextEdit="1"/>
                  </p:cNvSpPr>
                  <p:nvPr/>
                </p:nvSpPr>
                <p:spPr>
                  <a:xfrm>
                    <a:off x="6745025" y="4005828"/>
                    <a:ext cx="484427" cy="461665"/>
                  </a:xfrm>
                  <a:prstGeom prst="rect">
                    <a:avLst/>
                  </a:prstGeom>
                  <a:blipFill>
                    <a:blip r:embed="rId13"/>
                    <a:stretch>
                      <a:fillRect/>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ADF49235-E180-7D49-0B4D-E683CC9BC660}"/>
                  </a:ext>
                </a:extLst>
              </p:cNvPr>
              <p:cNvSpPr/>
              <p:nvPr/>
            </p:nvSpPr>
            <p:spPr>
              <a:xfrm rot="5400000">
                <a:off x="4202030" y="5396106"/>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Rectangle 45">
                <a:extLst>
                  <a:ext uri="{FF2B5EF4-FFF2-40B4-BE49-F238E27FC236}">
                    <a16:creationId xmlns:a16="http://schemas.microsoft.com/office/drawing/2014/main" id="{96267DB5-F376-AC33-8A04-B859D52B1E62}"/>
                  </a:ext>
                </a:extLst>
              </p:cNvPr>
              <p:cNvSpPr/>
              <p:nvPr/>
            </p:nvSpPr>
            <p:spPr>
              <a:xfrm rot="5400000">
                <a:off x="4202030" y="348811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a:extLst>
                  <a:ext uri="{FF2B5EF4-FFF2-40B4-BE49-F238E27FC236}">
                    <a16:creationId xmlns:a16="http://schemas.microsoft.com/office/drawing/2014/main" id="{B120E23E-9FF3-192D-67B8-FC363D902C52}"/>
                  </a:ext>
                </a:extLst>
              </p:cNvPr>
              <p:cNvSpPr/>
              <p:nvPr/>
            </p:nvSpPr>
            <p:spPr>
              <a:xfrm rot="5400000">
                <a:off x="4202030" y="478351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a:extLst>
                  <a:ext uri="{FF2B5EF4-FFF2-40B4-BE49-F238E27FC236}">
                    <a16:creationId xmlns:a16="http://schemas.microsoft.com/office/drawing/2014/main" id="{A066A6BA-D668-78E7-147B-1EA30D45B9C3}"/>
                  </a:ext>
                </a:extLst>
              </p:cNvPr>
              <p:cNvSpPr/>
              <p:nvPr/>
            </p:nvSpPr>
            <p:spPr>
              <a:xfrm rot="5400000">
                <a:off x="4202030" y="413581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76E55C1E-7B49-C8D2-9BBD-F801E1DF712E}"/>
                      </a:ext>
                    </a:extLst>
                  </p:cNvPr>
                  <p:cNvSpPr txBox="1"/>
                  <p:nvPr/>
                </p:nvSpPr>
                <p:spPr>
                  <a:xfrm rot="5400000">
                    <a:off x="4109600" y="496405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49" name="TextBox 48">
                    <a:extLst>
                      <a:ext uri="{FF2B5EF4-FFF2-40B4-BE49-F238E27FC236}">
                        <a16:creationId xmlns:a16="http://schemas.microsoft.com/office/drawing/2014/main" id="{76E55C1E-7B49-C8D2-9BBD-F801E1DF712E}"/>
                      </a:ext>
                    </a:extLst>
                  </p:cNvPr>
                  <p:cNvSpPr txBox="1">
                    <a:spLocks noRot="1" noChangeAspect="1" noMove="1" noResize="1" noEditPoints="1" noAdjustHandles="1" noChangeArrowheads="1" noChangeShapeType="1" noTextEdit="1"/>
                  </p:cNvSpPr>
                  <p:nvPr/>
                </p:nvSpPr>
                <p:spPr>
                  <a:xfrm rot="5400000">
                    <a:off x="4109600" y="4964051"/>
                    <a:ext cx="484427"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FF8D976F-B6E4-90AC-4DA4-1CAFF5CA3487}"/>
                      </a:ext>
                    </a:extLst>
                  </p:cNvPr>
                  <p:cNvSpPr txBox="1"/>
                  <p:nvPr/>
                </p:nvSpPr>
                <p:spPr>
                  <a:xfrm rot="5400000">
                    <a:off x="4082467" y="366002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50" name="TextBox 49">
                    <a:extLst>
                      <a:ext uri="{FF2B5EF4-FFF2-40B4-BE49-F238E27FC236}">
                        <a16:creationId xmlns:a16="http://schemas.microsoft.com/office/drawing/2014/main" id="{FF8D976F-B6E4-90AC-4DA4-1CAFF5CA3487}"/>
                      </a:ext>
                    </a:extLst>
                  </p:cNvPr>
                  <p:cNvSpPr txBox="1">
                    <a:spLocks noRot="1" noChangeAspect="1" noMove="1" noResize="1" noEditPoints="1" noAdjustHandles="1" noChangeArrowheads="1" noChangeShapeType="1" noTextEdit="1"/>
                  </p:cNvSpPr>
                  <p:nvPr/>
                </p:nvSpPr>
                <p:spPr>
                  <a:xfrm rot="5400000">
                    <a:off x="4082467" y="3660021"/>
                    <a:ext cx="484427"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DC3F8260-BE39-FDCA-335F-CE6940A5056D}"/>
                      </a:ext>
                    </a:extLst>
                  </p:cNvPr>
                  <p:cNvSpPr txBox="1"/>
                  <p:nvPr/>
                </p:nvSpPr>
                <p:spPr>
                  <a:xfrm rot="5400000">
                    <a:off x="4082467" y="4337410"/>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51" name="TextBox 50">
                    <a:extLst>
                      <a:ext uri="{FF2B5EF4-FFF2-40B4-BE49-F238E27FC236}">
                        <a16:creationId xmlns:a16="http://schemas.microsoft.com/office/drawing/2014/main" id="{DC3F8260-BE39-FDCA-335F-CE6940A5056D}"/>
                      </a:ext>
                    </a:extLst>
                  </p:cNvPr>
                  <p:cNvSpPr txBox="1">
                    <a:spLocks noRot="1" noChangeAspect="1" noMove="1" noResize="1" noEditPoints="1" noAdjustHandles="1" noChangeArrowheads="1" noChangeShapeType="1" noTextEdit="1"/>
                  </p:cNvSpPr>
                  <p:nvPr/>
                </p:nvSpPr>
                <p:spPr>
                  <a:xfrm rot="5400000">
                    <a:off x="4082467" y="4337410"/>
                    <a:ext cx="484427" cy="4616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CBE5F909-B586-F9A6-2E07-AEC7E419FB88}"/>
                      </a:ext>
                    </a:extLst>
                  </p:cNvPr>
                  <p:cNvSpPr txBox="1"/>
                  <p:nvPr/>
                </p:nvSpPr>
                <p:spPr>
                  <a:xfrm>
                    <a:off x="4472912" y="4027693"/>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&lt;</m:t>
                          </m:r>
                        </m:oMath>
                      </m:oMathPara>
                    </a14:m>
                    <a:endParaRPr lang="en-US" sz="2400" dirty="0"/>
                  </a:p>
                </p:txBody>
              </p:sp>
            </mc:Choice>
            <mc:Fallback>
              <p:sp>
                <p:nvSpPr>
                  <p:cNvPr id="52" name="TextBox 51">
                    <a:extLst>
                      <a:ext uri="{FF2B5EF4-FFF2-40B4-BE49-F238E27FC236}">
                        <a16:creationId xmlns:a16="http://schemas.microsoft.com/office/drawing/2014/main" id="{CBE5F909-B586-F9A6-2E07-AEC7E419FB88}"/>
                      </a:ext>
                    </a:extLst>
                  </p:cNvPr>
                  <p:cNvSpPr txBox="1">
                    <a:spLocks noRot="1" noChangeAspect="1" noMove="1" noResize="1" noEditPoints="1" noAdjustHandles="1" noChangeArrowheads="1" noChangeShapeType="1" noTextEdit="1"/>
                  </p:cNvSpPr>
                  <p:nvPr/>
                </p:nvSpPr>
                <p:spPr>
                  <a:xfrm>
                    <a:off x="4472912" y="4027693"/>
                    <a:ext cx="484427" cy="461665"/>
                  </a:xfrm>
                  <a:prstGeom prst="rect">
                    <a:avLst/>
                  </a:prstGeom>
                  <a:blipFill>
                    <a:blip r:embed="rId2"/>
                    <a:stretch>
                      <a:fillRect/>
                    </a:stretch>
                  </a:blipFill>
                </p:spPr>
                <p:txBody>
                  <a:bodyPr/>
                  <a:lstStyle/>
                  <a:p>
                    <a:r>
                      <a:rPr lang="en-US">
                        <a:noFill/>
                      </a:rPr>
                      <a:t> </a:t>
                    </a:r>
                  </a:p>
                </p:txBody>
              </p:sp>
            </mc:Fallback>
          </mc:AlternateContent>
          <p:sp>
            <p:nvSpPr>
              <p:cNvPr id="53" name="Rectangle 52">
                <a:extLst>
                  <a:ext uri="{FF2B5EF4-FFF2-40B4-BE49-F238E27FC236}">
                    <a16:creationId xmlns:a16="http://schemas.microsoft.com/office/drawing/2014/main" id="{1A1E0DE6-AC5E-481E-1CFF-D17FAA6FA919}"/>
                  </a:ext>
                </a:extLst>
              </p:cNvPr>
              <p:cNvSpPr/>
              <p:nvPr/>
            </p:nvSpPr>
            <p:spPr>
              <a:xfrm>
                <a:off x="4085114" y="2617697"/>
                <a:ext cx="2731998" cy="1849797"/>
              </a:xfrm>
              <a:prstGeom prst="rect">
                <a:avLst/>
              </a:prstGeom>
              <a:noFill/>
              <a:ln w="508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Brace 53">
                <a:extLst>
                  <a:ext uri="{FF2B5EF4-FFF2-40B4-BE49-F238E27FC236}">
                    <a16:creationId xmlns:a16="http://schemas.microsoft.com/office/drawing/2014/main" id="{E40DE4B5-F3CB-6269-F20B-877E50471BC5}"/>
                  </a:ext>
                </a:extLst>
              </p:cNvPr>
              <p:cNvSpPr/>
              <p:nvPr/>
            </p:nvSpPr>
            <p:spPr>
              <a:xfrm rot="5400000">
                <a:off x="5631970" y="4252189"/>
                <a:ext cx="438434" cy="326544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21E383FA-905E-3B13-A4AE-B4AA6CBF2B11}"/>
                      </a:ext>
                    </a:extLst>
                  </p:cNvPr>
                  <p:cNvSpPr txBox="1"/>
                  <p:nvPr/>
                </p:nvSpPr>
                <p:spPr>
                  <a:xfrm>
                    <a:off x="5539106" y="6046696"/>
                    <a:ext cx="659989" cy="7248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𝑛</m:t>
                                  </m:r>
                                </m:num>
                                <m:den>
                                  <m:r>
                                    <a:rPr lang="en-US" sz="2400" i="1">
                                      <a:latin typeface="Cambria Math"/>
                                    </a:rPr>
                                    <m:t>5</m:t>
                                  </m:r>
                                </m:den>
                              </m:f>
                            </m:e>
                          </m:d>
                        </m:oMath>
                      </m:oMathPara>
                    </a14:m>
                    <a:endParaRPr lang="en-US" dirty="0"/>
                  </a:p>
                </p:txBody>
              </p:sp>
            </mc:Choice>
            <mc:Fallback>
              <p:sp>
                <p:nvSpPr>
                  <p:cNvPr id="55" name="TextBox 54">
                    <a:extLst>
                      <a:ext uri="{FF2B5EF4-FFF2-40B4-BE49-F238E27FC236}">
                        <a16:creationId xmlns:a16="http://schemas.microsoft.com/office/drawing/2014/main" id="{21E383FA-905E-3B13-A4AE-B4AA6CBF2B11}"/>
                      </a:ext>
                    </a:extLst>
                  </p:cNvPr>
                  <p:cNvSpPr txBox="1">
                    <a:spLocks noRot="1" noChangeAspect="1" noMove="1" noResize="1" noEditPoints="1" noAdjustHandles="1" noChangeArrowheads="1" noChangeShapeType="1" noTextEdit="1"/>
                  </p:cNvSpPr>
                  <p:nvPr/>
                </p:nvSpPr>
                <p:spPr>
                  <a:xfrm>
                    <a:off x="5539106" y="6046696"/>
                    <a:ext cx="659989" cy="724814"/>
                  </a:xfrm>
                  <a:prstGeom prst="rect">
                    <a:avLst/>
                  </a:prstGeom>
                  <a:blipFill>
                    <a:blip r:embed="rId17"/>
                    <a:stretch>
                      <a:fillRect b="-8621"/>
                    </a:stretch>
                  </a:blipFill>
                </p:spPr>
                <p:txBody>
                  <a:bodyPr/>
                  <a:lstStyle/>
                  <a:p>
                    <a:r>
                      <a:rPr lang="en-US">
                        <a:noFill/>
                      </a:rPr>
                      <a:t> </a:t>
                    </a:r>
                  </a:p>
                </p:txBody>
              </p:sp>
            </mc:Fallback>
          </mc:AlternateContent>
          <p:sp>
            <p:nvSpPr>
              <p:cNvPr id="56" name="Right Brace 55">
                <a:extLst>
                  <a:ext uri="{FF2B5EF4-FFF2-40B4-BE49-F238E27FC236}">
                    <a16:creationId xmlns:a16="http://schemas.microsoft.com/office/drawing/2014/main" id="{4FBEE5B3-DCAE-7729-E100-FA9D1F7FBE31}"/>
                  </a:ext>
                </a:extLst>
              </p:cNvPr>
              <p:cNvSpPr/>
              <p:nvPr/>
            </p:nvSpPr>
            <p:spPr>
              <a:xfrm>
                <a:off x="7515252" y="2769786"/>
                <a:ext cx="438434" cy="289576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A69C0F70-3F43-BCEA-0482-E7FA2C0D1C33}"/>
                      </a:ext>
                    </a:extLst>
                  </p:cNvPr>
                  <p:cNvSpPr txBox="1"/>
                  <p:nvPr/>
                </p:nvSpPr>
                <p:spPr>
                  <a:xfrm>
                    <a:off x="7953686" y="3984832"/>
                    <a:ext cx="4235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5</m:t>
                          </m:r>
                        </m:oMath>
                      </m:oMathPara>
                    </a14:m>
                    <a:endParaRPr lang="en-US" sz="2400" dirty="0"/>
                  </a:p>
                </p:txBody>
              </p:sp>
            </mc:Choice>
            <mc:Fallback>
              <p:sp>
                <p:nvSpPr>
                  <p:cNvPr id="57" name="TextBox 56">
                    <a:extLst>
                      <a:ext uri="{FF2B5EF4-FFF2-40B4-BE49-F238E27FC236}">
                        <a16:creationId xmlns:a16="http://schemas.microsoft.com/office/drawing/2014/main" id="{A69C0F70-3F43-BCEA-0482-E7FA2C0D1C33}"/>
                      </a:ext>
                    </a:extLst>
                  </p:cNvPr>
                  <p:cNvSpPr txBox="1">
                    <a:spLocks noRot="1" noChangeAspect="1" noMove="1" noResize="1" noEditPoints="1" noAdjustHandles="1" noChangeArrowheads="1" noChangeShapeType="1" noTextEdit="1"/>
                  </p:cNvSpPr>
                  <p:nvPr/>
                </p:nvSpPr>
                <p:spPr>
                  <a:xfrm>
                    <a:off x="7953686" y="3984832"/>
                    <a:ext cx="423514" cy="461665"/>
                  </a:xfrm>
                  <a:prstGeom prst="rect">
                    <a:avLst/>
                  </a:prstGeom>
                  <a:blipFill>
                    <a:blip r:embed="rId18"/>
                    <a:stretch>
                      <a:fillRect/>
                    </a:stretch>
                  </a:blipFill>
                </p:spPr>
                <p:txBody>
                  <a:bodyPr/>
                  <a:lstStyle/>
                  <a:p>
                    <a:r>
                      <a:rPr lang="en-US">
                        <a:noFill/>
                      </a:rPr>
                      <a:t> </a:t>
                    </a:r>
                  </a:p>
                </p:txBody>
              </p:sp>
            </mc:Fallback>
          </mc:AlternateContent>
        </p:grpSp>
        <p:sp>
          <p:nvSpPr>
            <p:cNvPr id="59" name="Rectangle 58">
              <a:extLst>
                <a:ext uri="{FF2B5EF4-FFF2-40B4-BE49-F238E27FC236}">
                  <a16:creationId xmlns:a16="http://schemas.microsoft.com/office/drawing/2014/main" id="{773D7C13-5C01-0A20-67BE-7F2F120FA1FE}"/>
                </a:ext>
              </a:extLst>
            </p:cNvPr>
            <p:cNvSpPr/>
            <p:nvPr/>
          </p:nvSpPr>
          <p:spPr>
            <a:xfrm>
              <a:off x="6003554" y="2292474"/>
              <a:ext cx="1392294" cy="1776950"/>
            </a:xfrm>
            <a:prstGeom prst="rect">
              <a:avLst/>
            </a:prstGeom>
            <a:noFill/>
            <a:ln w="508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741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43005"/>
            <a:ext cx="9905998" cy="685181"/>
          </a:xfrm>
        </p:spPr>
        <p:txBody>
          <a:bodyPr>
            <a:normAutofit fontScale="90000"/>
          </a:bodyPr>
          <a:lstStyle/>
          <a:p>
            <a:pPr algn="ctr"/>
            <a:r>
              <a:rPr lang="en-US" dirty="0"/>
              <a:t>Run-time of </a:t>
            </a:r>
            <a:r>
              <a:rPr lang="en-US" dirty="0" err="1"/>
              <a:t>Quickselect</a:t>
            </a:r>
            <a:r>
              <a:rPr lang="en-US" dirty="0"/>
              <a:t> with Median of Medians</a:t>
            </a:r>
          </a:p>
        </p:txBody>
      </p:sp>
      <p:sp>
        <p:nvSpPr>
          <p:cNvPr id="3" name="Content Placeholder 2"/>
          <p:cNvSpPr>
            <a:spLocks noGrp="1"/>
          </p:cNvSpPr>
          <p:nvPr>
            <p:ph idx="1"/>
          </p:nvPr>
        </p:nvSpPr>
        <p:spPr>
          <a:xfrm>
            <a:off x="969396" y="1541376"/>
            <a:ext cx="4634700" cy="584775"/>
          </a:xfrm>
        </p:spPr>
        <p:txBody>
          <a:bodyPr>
            <a:normAutofit/>
          </a:bodyPr>
          <a:lstStyle/>
          <a:p>
            <a:pPr marL="0" indent="0">
              <a:buNone/>
            </a:pPr>
            <a:r>
              <a:rPr lang="en-US" b="1" i="1" u="sng" dirty="0" err="1">
                <a:solidFill>
                  <a:schemeClr val="tx1"/>
                </a:solidFill>
              </a:rPr>
              <a:t>Quickselect</a:t>
            </a:r>
            <a:r>
              <a:rPr lang="en-US" b="1" i="1" u="sng" dirty="0">
                <a:solidFill>
                  <a:schemeClr val="tx1"/>
                </a:solidFill>
              </a:rPr>
              <a:t> w/ Median of Medians</a:t>
            </a:r>
            <a:r>
              <a:rPr lang="en-US" dirty="0">
                <a:solidFill>
                  <a:schemeClr val="tx1"/>
                </a:solidFill>
              </a:rPr>
              <a:t>:</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8328702" y="2091483"/>
                <a:ext cx="975460" cy="461665"/>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a:rPr>
                        <m:t>𝑀</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a:rPr>
                            <m:t>𝑛</m:t>
                          </m:r>
                        </m:e>
                      </m:d>
                    </m:oMath>
                  </m:oMathPara>
                </a14:m>
                <a:endParaRPr lang="en-US" sz="2400" dirty="0">
                  <a:solidFill>
                    <a:schemeClr val="bg1"/>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8328702" y="2091483"/>
                <a:ext cx="975460" cy="4616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313905" y="4777310"/>
                <a:ext cx="4452116" cy="791627"/>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a:rPr>
                        <m:t>𝑆</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a:rPr>
                            <m:t>𝑛</m:t>
                          </m:r>
                        </m:e>
                      </m:d>
                      <m:r>
                        <a:rPr lang="en-US" sz="2400" i="1">
                          <a:solidFill>
                            <a:schemeClr val="bg1"/>
                          </a:solidFill>
                          <a:latin typeface="Cambria Math"/>
                        </a:rPr>
                        <m:t>≤</m:t>
                      </m:r>
                      <m:r>
                        <a:rPr lang="en-US" sz="2400" i="1">
                          <a:solidFill>
                            <a:schemeClr val="bg1"/>
                          </a:solidFill>
                          <a:latin typeface="Cambria Math"/>
                        </a:rPr>
                        <m:t>𝑆</m:t>
                      </m:r>
                      <m:d>
                        <m:dPr>
                          <m:ctrlPr>
                            <a:rPr lang="en-US" sz="2400" i="1">
                              <a:solidFill>
                                <a:schemeClr val="bg1"/>
                              </a:solidFill>
                              <a:latin typeface="Cambria Math" panose="02040503050406030204" pitchFamily="18" charset="0"/>
                            </a:rPr>
                          </m:ctrlPr>
                        </m:dPr>
                        <m:e>
                          <m:f>
                            <m:fPr>
                              <m:ctrlPr>
                                <a:rPr lang="en-US" sz="2400" i="1">
                                  <a:solidFill>
                                    <a:schemeClr val="bg1"/>
                                  </a:solidFill>
                                  <a:latin typeface="Cambria Math" panose="02040503050406030204" pitchFamily="18" charset="0"/>
                                </a:rPr>
                              </m:ctrlPr>
                            </m:fPr>
                            <m:num>
                              <m:r>
                                <a:rPr lang="en-US" sz="2400" i="1">
                                  <a:solidFill>
                                    <a:schemeClr val="bg1"/>
                                  </a:solidFill>
                                  <a:latin typeface="Cambria Math"/>
                                </a:rPr>
                                <m:t>7</m:t>
                              </m:r>
                            </m:num>
                            <m:den>
                              <m:r>
                                <a:rPr lang="en-US" sz="2400" i="1">
                                  <a:solidFill>
                                    <a:schemeClr val="bg1"/>
                                  </a:solidFill>
                                  <a:latin typeface="Cambria Math"/>
                                </a:rPr>
                                <m:t>10</m:t>
                              </m:r>
                            </m:den>
                          </m:f>
                          <m:r>
                            <a:rPr lang="en-US" sz="2400" i="1">
                              <a:solidFill>
                                <a:schemeClr val="bg1"/>
                              </a:solidFill>
                              <a:latin typeface="Cambria Math"/>
                            </a:rPr>
                            <m:t>𝑛</m:t>
                          </m:r>
                        </m:e>
                      </m:d>
                      <m:r>
                        <a:rPr lang="en-US" sz="2400" i="1">
                          <a:solidFill>
                            <a:schemeClr val="bg1"/>
                          </a:solidFill>
                          <a:latin typeface="Cambria Math"/>
                        </a:rPr>
                        <m:t>+</m:t>
                      </m:r>
                      <m:r>
                        <a:rPr lang="en-US" sz="2400" i="1">
                          <a:solidFill>
                            <a:schemeClr val="bg1"/>
                          </a:solidFill>
                          <a:latin typeface="Cambria Math"/>
                        </a:rPr>
                        <m:t>𝑀</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a:rPr>
                            <m:t>𝑛</m:t>
                          </m:r>
                        </m:e>
                      </m:d>
                      <m:r>
                        <a:rPr lang="en-US" sz="2400" i="1">
                          <a:solidFill>
                            <a:schemeClr val="bg1"/>
                          </a:solidFill>
                          <a:latin typeface="Cambria Math"/>
                        </a:rPr>
                        <m:t>+</m:t>
                      </m:r>
                      <m:r>
                        <m:rPr>
                          <m:sty m:val="p"/>
                        </m:rPr>
                        <a:rPr lang="en-US" sz="2400">
                          <a:solidFill>
                            <a:schemeClr val="bg1"/>
                          </a:solidFill>
                          <a:latin typeface="Cambria Math"/>
                        </a:rPr>
                        <m:t>Θ</m:t>
                      </m:r>
                      <m:r>
                        <a:rPr lang="en-US" sz="2400" i="1">
                          <a:solidFill>
                            <a:schemeClr val="bg1"/>
                          </a:solidFill>
                          <a:latin typeface="Cambria Math"/>
                        </a:rPr>
                        <m:t>(</m:t>
                      </m:r>
                      <m:r>
                        <a:rPr lang="en-US" sz="2400" i="1">
                          <a:solidFill>
                            <a:schemeClr val="bg1"/>
                          </a:solidFill>
                          <a:latin typeface="Cambria Math"/>
                        </a:rPr>
                        <m:t>𝑛</m:t>
                      </m:r>
                      <m:r>
                        <a:rPr lang="en-US" sz="2400" i="1">
                          <a:solidFill>
                            <a:schemeClr val="bg1"/>
                          </a:solidFill>
                          <a:latin typeface="Cambria Math"/>
                        </a:rPr>
                        <m:t>)</m:t>
                      </m:r>
                    </m:oMath>
                  </m:oMathPara>
                </a14:m>
                <a:endParaRPr lang="en-US" sz="2400" dirty="0">
                  <a:solidFill>
                    <a:schemeClr val="bg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313905" y="4777310"/>
                <a:ext cx="4452116" cy="791627"/>
              </a:xfrm>
              <a:prstGeom prst="rect">
                <a:avLst/>
              </a:prstGeom>
              <a:blipFill>
                <a:blip r:embed="rId3"/>
                <a:stretch>
                  <a:fillRect b="-4615"/>
                </a:stretch>
              </a:blipFill>
              <a:ln>
                <a:solidFill>
                  <a:schemeClr val="bg1"/>
                </a:solidFill>
              </a:ln>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A995AD10-852C-DEC8-6A90-8226527B4EA2}"/>
              </a:ext>
            </a:extLst>
          </p:cNvPr>
          <p:cNvSpPr txBox="1">
            <a:spLocks/>
          </p:cNvSpPr>
          <p:nvPr/>
        </p:nvSpPr>
        <p:spPr>
          <a:xfrm>
            <a:off x="969395" y="2091483"/>
            <a:ext cx="7178724" cy="19735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bg1"/>
                </a:solidFill>
                <a:latin typeface="Courier New" panose="02070309020205020404" pitchFamily="49" charset="0"/>
                <a:cs typeface="Courier New" panose="02070309020205020404" pitchFamily="49" charset="0"/>
              </a:rPr>
              <a:t>Find partition element by calling </a:t>
            </a:r>
            <a:r>
              <a:rPr lang="en-US" sz="1800" dirty="0" err="1">
                <a:solidFill>
                  <a:schemeClr val="bg1"/>
                </a:solidFill>
                <a:latin typeface="Courier New" panose="02070309020205020404" pitchFamily="49" charset="0"/>
                <a:cs typeface="Courier New" panose="02070309020205020404" pitchFamily="49" charset="0"/>
              </a:rPr>
              <a:t>medianOfMedians</a:t>
            </a:r>
            <a:r>
              <a:rPr lang="en-US" sz="1800" dirty="0">
                <a:solidFill>
                  <a:schemeClr val="bg1"/>
                </a:solidFill>
                <a:latin typeface="Courier New" panose="02070309020205020404" pitchFamily="49" charset="0"/>
                <a:cs typeface="Courier New" panose="02070309020205020404" pitchFamily="49" charset="0"/>
              </a:rPr>
              <a:t>()</a:t>
            </a:r>
            <a:br>
              <a:rPr lang="en-US" sz="1800" dirty="0">
                <a:solidFill>
                  <a:schemeClr val="bg1"/>
                </a:solidFill>
                <a:latin typeface="Courier New" panose="02070309020205020404" pitchFamily="49" charset="0"/>
                <a:cs typeface="Courier New" panose="02070309020205020404" pitchFamily="49" charset="0"/>
              </a:rPr>
            </a:br>
            <a:br>
              <a:rPr lang="en-US" sz="1800" dirty="0">
                <a:solidFill>
                  <a:schemeClr val="bg1"/>
                </a:solidFill>
                <a:latin typeface="Courier New" panose="02070309020205020404" pitchFamily="49" charset="0"/>
                <a:cs typeface="Courier New" panose="02070309020205020404" pitchFamily="49" charset="0"/>
              </a:rPr>
            </a:br>
            <a:r>
              <a:rPr lang="en-US" sz="1800" dirty="0">
                <a:solidFill>
                  <a:schemeClr val="bg1"/>
                </a:solidFill>
                <a:latin typeface="Courier New" panose="02070309020205020404" pitchFamily="49" charset="0"/>
                <a:cs typeface="Courier New" panose="02070309020205020404" pitchFamily="49" charset="0"/>
              </a:rPr>
              <a:t>Pivot around this selected pivot value</a:t>
            </a:r>
            <a:br>
              <a:rPr lang="en-US" sz="1800" dirty="0">
                <a:solidFill>
                  <a:schemeClr val="bg1"/>
                </a:solidFill>
                <a:latin typeface="Courier New" panose="02070309020205020404" pitchFamily="49" charset="0"/>
                <a:cs typeface="Courier New" panose="02070309020205020404" pitchFamily="49" charset="0"/>
              </a:rPr>
            </a:br>
            <a:br>
              <a:rPr lang="en-US" sz="1800" dirty="0">
                <a:solidFill>
                  <a:schemeClr val="bg1"/>
                </a:solidFill>
                <a:latin typeface="Courier New" panose="02070309020205020404" pitchFamily="49" charset="0"/>
                <a:cs typeface="Courier New" panose="02070309020205020404" pitchFamily="49" charset="0"/>
              </a:rPr>
            </a:br>
            <a:r>
              <a:rPr lang="en-US" sz="1800" dirty="0">
                <a:solidFill>
                  <a:schemeClr val="bg1"/>
                </a:solidFill>
                <a:latin typeface="Courier New" panose="02070309020205020404" pitchFamily="49" charset="0"/>
                <a:cs typeface="Courier New" panose="02070309020205020404" pitchFamily="49" charset="0"/>
              </a:rPr>
              <a:t>Recurse left or right or return depending</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660F263-18FF-C26F-B8BB-9EE6DDD6AED7}"/>
                  </a:ext>
                </a:extLst>
              </p:cNvPr>
              <p:cNvSpPr txBox="1"/>
              <p:nvPr/>
            </p:nvSpPr>
            <p:spPr>
              <a:xfrm>
                <a:off x="8328702" y="2740520"/>
                <a:ext cx="907043" cy="461665"/>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bg1"/>
                          </a:solidFill>
                          <a:latin typeface="Cambria Math" panose="02040503050406030204" pitchFamily="18" charset="0"/>
                        </a:rPr>
                        <m:t>Θ</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a:rPr>
                            <m:t>𝑛</m:t>
                          </m:r>
                        </m:e>
                      </m:d>
                    </m:oMath>
                  </m:oMathPara>
                </a14:m>
                <a:endParaRPr lang="en-US" sz="2400" dirty="0">
                  <a:solidFill>
                    <a:schemeClr val="bg1"/>
                  </a:solidFill>
                </a:endParaRPr>
              </a:p>
            </p:txBody>
          </p:sp>
        </mc:Choice>
        <mc:Fallback>
          <p:sp>
            <p:nvSpPr>
              <p:cNvPr id="7" name="TextBox 6">
                <a:extLst>
                  <a:ext uri="{FF2B5EF4-FFF2-40B4-BE49-F238E27FC236}">
                    <a16:creationId xmlns:a16="http://schemas.microsoft.com/office/drawing/2014/main" id="{7660F263-18FF-C26F-B8BB-9EE6DDD6AED7}"/>
                  </a:ext>
                </a:extLst>
              </p:cNvPr>
              <p:cNvSpPr txBox="1">
                <a:spLocks noRot="1" noChangeAspect="1" noMove="1" noResize="1" noEditPoints="1" noAdjustHandles="1" noChangeArrowheads="1" noChangeShapeType="1" noTextEdit="1"/>
              </p:cNvSpPr>
              <p:nvPr/>
            </p:nvSpPr>
            <p:spPr>
              <a:xfrm>
                <a:off x="8328702" y="2740520"/>
                <a:ext cx="907043" cy="46166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8E59A8E-92B4-1DBC-B3F2-941B8188029C}"/>
                  </a:ext>
                </a:extLst>
              </p:cNvPr>
              <p:cNvSpPr txBox="1"/>
              <p:nvPr/>
            </p:nvSpPr>
            <p:spPr>
              <a:xfrm>
                <a:off x="8328701" y="3414392"/>
                <a:ext cx="1666417" cy="791627"/>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m:rPr>
                          <m:sty m:val="p"/>
                        </m:rPr>
                        <a:rPr lang="en-US" sz="2400" smtClean="0">
                          <a:solidFill>
                            <a:schemeClr val="bg1"/>
                          </a:solidFill>
                          <a:latin typeface="Cambria Math" panose="02040503050406030204" pitchFamily="18" charset="0"/>
                        </a:rPr>
                        <m:t>S</m:t>
                      </m:r>
                      <m:d>
                        <m:dPr>
                          <m:ctrlPr>
                            <a:rPr lang="en-US" sz="2400" i="1">
                              <a:solidFill>
                                <a:schemeClr val="bg1"/>
                              </a:solidFill>
                              <a:latin typeface="Cambria Math" panose="02040503050406030204" pitchFamily="18" charset="0"/>
                            </a:rPr>
                          </m:ctrlPr>
                        </m:dPr>
                        <m:e>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7</m:t>
                              </m:r>
                            </m:num>
                            <m:den>
                              <m:r>
                                <a:rPr lang="en-US" sz="2400" b="0" i="1" smtClean="0">
                                  <a:solidFill>
                                    <a:schemeClr val="bg1"/>
                                  </a:solidFill>
                                  <a:latin typeface="Cambria Math" panose="02040503050406030204" pitchFamily="18" charset="0"/>
                                </a:rPr>
                                <m:t>10</m:t>
                              </m:r>
                            </m:den>
                          </m:f>
                          <m:r>
                            <a:rPr lang="en-US" sz="2400" b="0" i="1" smtClean="0">
                              <a:solidFill>
                                <a:schemeClr val="bg1"/>
                              </a:solidFill>
                              <a:latin typeface="Cambria Math" panose="02040503050406030204" pitchFamily="18" charset="0"/>
                            </a:rPr>
                            <m:t>𝑛</m:t>
                          </m:r>
                        </m:e>
                      </m:d>
                    </m:oMath>
                  </m:oMathPara>
                </a14:m>
                <a:endParaRPr lang="en-US" sz="2400" dirty="0">
                  <a:solidFill>
                    <a:schemeClr val="bg1"/>
                  </a:solidFill>
                </a:endParaRPr>
              </a:p>
            </p:txBody>
          </p:sp>
        </mc:Choice>
        <mc:Fallback>
          <p:sp>
            <p:nvSpPr>
              <p:cNvPr id="10" name="TextBox 9">
                <a:extLst>
                  <a:ext uri="{FF2B5EF4-FFF2-40B4-BE49-F238E27FC236}">
                    <a16:creationId xmlns:a16="http://schemas.microsoft.com/office/drawing/2014/main" id="{58E59A8E-92B4-1DBC-B3F2-941B8188029C}"/>
                  </a:ext>
                </a:extLst>
              </p:cNvPr>
              <p:cNvSpPr txBox="1">
                <a:spLocks noRot="1" noChangeAspect="1" noMove="1" noResize="1" noEditPoints="1" noAdjustHandles="1" noChangeArrowheads="1" noChangeShapeType="1" noTextEdit="1"/>
              </p:cNvSpPr>
              <p:nvPr/>
            </p:nvSpPr>
            <p:spPr>
              <a:xfrm>
                <a:off x="8328701" y="3414392"/>
                <a:ext cx="1666417" cy="791627"/>
              </a:xfrm>
              <a:prstGeom prst="rect">
                <a:avLst/>
              </a:prstGeom>
              <a:blipFill>
                <a:blip r:embed="rId5"/>
                <a:stretch>
                  <a:fillRect b="-4688"/>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95F80EC0-E874-6029-0422-45D41EB9B57C}"/>
              </a:ext>
            </a:extLst>
          </p:cNvPr>
          <p:cNvSpPr txBox="1">
            <a:spLocks/>
          </p:cNvSpPr>
          <p:nvPr/>
        </p:nvSpPr>
        <p:spPr>
          <a:xfrm>
            <a:off x="1168571" y="4880737"/>
            <a:ext cx="1891500" cy="5847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t>Total Runtime:</a:t>
            </a:r>
            <a:endParaRPr lang="en-US" dirty="0"/>
          </a:p>
        </p:txBody>
      </p:sp>
      <p:sp>
        <p:nvSpPr>
          <p:cNvPr id="12" name="TextBox 11">
            <a:extLst>
              <a:ext uri="{FF2B5EF4-FFF2-40B4-BE49-F238E27FC236}">
                <a16:creationId xmlns:a16="http://schemas.microsoft.com/office/drawing/2014/main" id="{5F04D573-9DD6-4620-81D1-28AAA531D42A}"/>
              </a:ext>
            </a:extLst>
          </p:cNvPr>
          <p:cNvSpPr txBox="1"/>
          <p:nvPr/>
        </p:nvSpPr>
        <p:spPr>
          <a:xfrm>
            <a:off x="7274733" y="6281241"/>
            <a:ext cx="3922023" cy="369332"/>
          </a:xfrm>
          <a:prstGeom prst="rect">
            <a:avLst/>
          </a:prstGeom>
          <a:noFill/>
          <a:ln>
            <a:noFill/>
          </a:ln>
        </p:spPr>
        <p:txBody>
          <a:bodyPr wrap="square" rtlCol="0">
            <a:spAutoFit/>
          </a:bodyPr>
          <a:lstStyle/>
          <a:p>
            <a:r>
              <a:rPr lang="en-US" dirty="0"/>
              <a:t>Need to figure out runtime of M(n)</a:t>
            </a:r>
          </a:p>
        </p:txBody>
      </p:sp>
      <p:cxnSp>
        <p:nvCxnSpPr>
          <p:cNvPr id="13" name="Straight Connector 12">
            <a:extLst>
              <a:ext uri="{FF2B5EF4-FFF2-40B4-BE49-F238E27FC236}">
                <a16:creationId xmlns:a16="http://schemas.microsoft.com/office/drawing/2014/main" id="{B45E2917-690C-C950-33C9-DE7542681238}"/>
              </a:ext>
            </a:extLst>
          </p:cNvPr>
          <p:cNvCxnSpPr>
            <a:cxnSpLocks/>
          </p:cNvCxnSpPr>
          <p:nvPr/>
        </p:nvCxnSpPr>
        <p:spPr>
          <a:xfrm>
            <a:off x="6663350" y="5739897"/>
            <a:ext cx="516048" cy="47078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429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5240B-7BB0-8ACC-0292-3A530BE9B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7FD93B-CBC3-2130-836A-3F397D20C895}"/>
              </a:ext>
            </a:extLst>
          </p:cNvPr>
          <p:cNvSpPr>
            <a:spLocks noGrp="1"/>
          </p:cNvSpPr>
          <p:nvPr>
            <p:ph type="title"/>
          </p:nvPr>
        </p:nvSpPr>
        <p:spPr>
          <a:xfrm>
            <a:off x="1143001" y="207963"/>
            <a:ext cx="9905998" cy="676882"/>
          </a:xfrm>
        </p:spPr>
        <p:txBody>
          <a:bodyPr/>
          <a:lstStyle/>
          <a:p>
            <a:pPr algn="ctr"/>
            <a:r>
              <a:rPr lang="en-US" dirty="0"/>
              <a:t>Median of Medians</a:t>
            </a:r>
          </a:p>
        </p:txBody>
      </p:sp>
      <p:grpSp>
        <p:nvGrpSpPr>
          <p:cNvPr id="5" name="Group 4">
            <a:extLst>
              <a:ext uri="{FF2B5EF4-FFF2-40B4-BE49-F238E27FC236}">
                <a16:creationId xmlns:a16="http://schemas.microsoft.com/office/drawing/2014/main" id="{0C47D2A7-94BB-C41D-C31E-855C017A47FE}"/>
              </a:ext>
            </a:extLst>
          </p:cNvPr>
          <p:cNvGrpSpPr/>
          <p:nvPr/>
        </p:nvGrpSpPr>
        <p:grpSpPr>
          <a:xfrm>
            <a:off x="2500014" y="1944219"/>
            <a:ext cx="6403076" cy="266700"/>
            <a:chOff x="2400300" y="2286000"/>
            <a:chExt cx="6403076" cy="266700"/>
          </a:xfrm>
        </p:grpSpPr>
        <p:sp>
          <p:nvSpPr>
            <p:cNvPr id="6" name="Rectangle 5">
              <a:extLst>
                <a:ext uri="{FF2B5EF4-FFF2-40B4-BE49-F238E27FC236}">
                  <a16:creationId xmlns:a16="http://schemas.microsoft.com/office/drawing/2014/main" id="{674DBCF1-36FC-0D2B-2307-B472E8849BE3}"/>
                </a:ext>
              </a:extLst>
            </p:cNvPr>
            <p:cNvSpPr/>
            <p:nvPr/>
          </p:nvSpPr>
          <p:spPr>
            <a:xfrm>
              <a:off x="2400300"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a:extLst>
                <a:ext uri="{FF2B5EF4-FFF2-40B4-BE49-F238E27FC236}">
                  <a16:creationId xmlns:a16="http://schemas.microsoft.com/office/drawing/2014/main" id="{37861F4B-A9EE-E588-D4D2-1F1C7DD7A5F3}"/>
                </a:ext>
              </a:extLst>
            </p:cNvPr>
            <p:cNvSpPr/>
            <p:nvPr/>
          </p:nvSpPr>
          <p:spPr>
            <a:xfrm>
              <a:off x="2667000"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DF295F30-8450-8766-6650-6C8CDA715CF7}"/>
                </a:ext>
              </a:extLst>
            </p:cNvPr>
            <p:cNvSpPr/>
            <p:nvPr/>
          </p:nvSpPr>
          <p:spPr>
            <a:xfrm>
              <a:off x="2933985"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AB445764-2A31-D851-3F58-7055289C8BF5}"/>
                </a:ext>
              </a:extLst>
            </p:cNvPr>
            <p:cNvSpPr/>
            <p:nvPr/>
          </p:nvSpPr>
          <p:spPr>
            <a:xfrm>
              <a:off x="3200685"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a:extLst>
                <a:ext uri="{FF2B5EF4-FFF2-40B4-BE49-F238E27FC236}">
                  <a16:creationId xmlns:a16="http://schemas.microsoft.com/office/drawing/2014/main" id="{57C0B4D5-3EF1-EE57-E5FC-DF006C16F282}"/>
                </a:ext>
              </a:extLst>
            </p:cNvPr>
            <p:cNvSpPr/>
            <p:nvPr/>
          </p:nvSpPr>
          <p:spPr>
            <a:xfrm>
              <a:off x="3467385"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a:extLst>
                <a:ext uri="{FF2B5EF4-FFF2-40B4-BE49-F238E27FC236}">
                  <a16:creationId xmlns:a16="http://schemas.microsoft.com/office/drawing/2014/main" id="{3778DB40-EF4A-4CCF-EE02-06A559021C97}"/>
                </a:ext>
              </a:extLst>
            </p:cNvPr>
            <p:cNvSpPr/>
            <p:nvPr/>
          </p:nvSpPr>
          <p:spPr>
            <a:xfrm>
              <a:off x="3734369"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a:extLst>
                <a:ext uri="{FF2B5EF4-FFF2-40B4-BE49-F238E27FC236}">
                  <a16:creationId xmlns:a16="http://schemas.microsoft.com/office/drawing/2014/main" id="{B324901D-46FF-EA60-898B-268735D2E64D}"/>
                </a:ext>
              </a:extLst>
            </p:cNvPr>
            <p:cNvSpPr/>
            <p:nvPr/>
          </p:nvSpPr>
          <p:spPr>
            <a:xfrm>
              <a:off x="4001069"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72F4057C-C368-4BDC-4845-127A55F846B5}"/>
                </a:ext>
              </a:extLst>
            </p:cNvPr>
            <p:cNvSpPr/>
            <p:nvPr/>
          </p:nvSpPr>
          <p:spPr>
            <a:xfrm>
              <a:off x="4267769"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D673ACC2-14A0-9BF2-D1BD-D9DAD9A79085}"/>
                </a:ext>
              </a:extLst>
            </p:cNvPr>
            <p:cNvSpPr/>
            <p:nvPr/>
          </p:nvSpPr>
          <p:spPr>
            <a:xfrm>
              <a:off x="4534754"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Rectangle 14">
              <a:extLst>
                <a:ext uri="{FF2B5EF4-FFF2-40B4-BE49-F238E27FC236}">
                  <a16:creationId xmlns:a16="http://schemas.microsoft.com/office/drawing/2014/main" id="{68918B76-0BB6-30A2-7421-6C9FA3881F7E}"/>
                </a:ext>
              </a:extLst>
            </p:cNvPr>
            <p:cNvSpPr/>
            <p:nvPr/>
          </p:nvSpPr>
          <p:spPr>
            <a:xfrm>
              <a:off x="4801454"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Rectangle 15">
              <a:extLst>
                <a:ext uri="{FF2B5EF4-FFF2-40B4-BE49-F238E27FC236}">
                  <a16:creationId xmlns:a16="http://schemas.microsoft.com/office/drawing/2014/main" id="{7A5542BD-3EAE-5E7B-FBF0-98DC3B63A7BB}"/>
                </a:ext>
              </a:extLst>
            </p:cNvPr>
            <p:cNvSpPr/>
            <p:nvPr/>
          </p:nvSpPr>
          <p:spPr>
            <a:xfrm>
              <a:off x="5068154"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ectangle 16">
              <a:extLst>
                <a:ext uri="{FF2B5EF4-FFF2-40B4-BE49-F238E27FC236}">
                  <a16:creationId xmlns:a16="http://schemas.microsoft.com/office/drawing/2014/main" id="{902AD0CA-5828-F8BA-FC77-962ACF5AA4B6}"/>
                </a:ext>
              </a:extLst>
            </p:cNvPr>
            <p:cNvSpPr/>
            <p:nvPr/>
          </p:nvSpPr>
          <p:spPr>
            <a:xfrm>
              <a:off x="5335138"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Rectangle 18">
              <a:extLst>
                <a:ext uri="{FF2B5EF4-FFF2-40B4-BE49-F238E27FC236}">
                  <a16:creationId xmlns:a16="http://schemas.microsoft.com/office/drawing/2014/main" id="{45685E55-66C8-0580-3E2C-DB5E8A00E877}"/>
                </a:ext>
              </a:extLst>
            </p:cNvPr>
            <p:cNvSpPr/>
            <p:nvPr/>
          </p:nvSpPr>
          <p:spPr>
            <a:xfrm>
              <a:off x="5601838"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a:extLst>
                <a:ext uri="{FF2B5EF4-FFF2-40B4-BE49-F238E27FC236}">
                  <a16:creationId xmlns:a16="http://schemas.microsoft.com/office/drawing/2014/main" id="{87A14837-9522-52F2-11DD-0BDB03FDF91F}"/>
                </a:ext>
              </a:extLst>
            </p:cNvPr>
            <p:cNvSpPr/>
            <p:nvPr/>
          </p:nvSpPr>
          <p:spPr>
            <a:xfrm>
              <a:off x="5868538"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a:extLst>
                <a:ext uri="{FF2B5EF4-FFF2-40B4-BE49-F238E27FC236}">
                  <a16:creationId xmlns:a16="http://schemas.microsoft.com/office/drawing/2014/main" id="{0FC25FDB-D5D0-2461-AD45-0C41F8CA1813}"/>
                </a:ext>
              </a:extLst>
            </p:cNvPr>
            <p:cNvSpPr/>
            <p:nvPr/>
          </p:nvSpPr>
          <p:spPr>
            <a:xfrm>
              <a:off x="6135523"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0963D57E-DFE9-EF49-6067-9BBC3D0A0659}"/>
                </a:ext>
              </a:extLst>
            </p:cNvPr>
            <p:cNvSpPr/>
            <p:nvPr/>
          </p:nvSpPr>
          <p:spPr>
            <a:xfrm>
              <a:off x="6402223"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5CDCA42A-3CDF-64D2-9BF9-4E18074163B7}"/>
                </a:ext>
              </a:extLst>
            </p:cNvPr>
            <p:cNvSpPr/>
            <p:nvPr/>
          </p:nvSpPr>
          <p:spPr>
            <a:xfrm>
              <a:off x="6668923"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Rectangle 23">
              <a:extLst>
                <a:ext uri="{FF2B5EF4-FFF2-40B4-BE49-F238E27FC236}">
                  <a16:creationId xmlns:a16="http://schemas.microsoft.com/office/drawing/2014/main" id="{5881F17A-04F4-CD6A-69AD-A403C5C93ADB}"/>
                </a:ext>
              </a:extLst>
            </p:cNvPr>
            <p:cNvSpPr/>
            <p:nvPr/>
          </p:nvSpPr>
          <p:spPr>
            <a:xfrm>
              <a:off x="6935907"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a:extLst>
                <a:ext uri="{FF2B5EF4-FFF2-40B4-BE49-F238E27FC236}">
                  <a16:creationId xmlns:a16="http://schemas.microsoft.com/office/drawing/2014/main" id="{F2F083EB-409A-4F99-8911-104A3FD866D7}"/>
                </a:ext>
              </a:extLst>
            </p:cNvPr>
            <p:cNvSpPr/>
            <p:nvPr/>
          </p:nvSpPr>
          <p:spPr>
            <a:xfrm>
              <a:off x="7202607"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25">
              <a:extLst>
                <a:ext uri="{FF2B5EF4-FFF2-40B4-BE49-F238E27FC236}">
                  <a16:creationId xmlns:a16="http://schemas.microsoft.com/office/drawing/2014/main" id="{5EA6D987-85A9-EA3C-7DA5-6DD45620A2D2}"/>
                </a:ext>
              </a:extLst>
            </p:cNvPr>
            <p:cNvSpPr/>
            <p:nvPr/>
          </p:nvSpPr>
          <p:spPr>
            <a:xfrm>
              <a:off x="7469307" y="2286000"/>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a:extLst>
                <a:ext uri="{FF2B5EF4-FFF2-40B4-BE49-F238E27FC236}">
                  <a16:creationId xmlns:a16="http://schemas.microsoft.com/office/drawing/2014/main" id="{D0D54595-7D1A-3EE8-47DC-C7F5EC79D7C0}"/>
                </a:ext>
              </a:extLst>
            </p:cNvPr>
            <p:cNvSpPr/>
            <p:nvPr/>
          </p:nvSpPr>
          <p:spPr>
            <a:xfrm>
              <a:off x="7736292"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id="{E01EEE3A-54F1-9F81-73AC-1AC4681321ED}"/>
                </a:ext>
              </a:extLst>
            </p:cNvPr>
            <p:cNvSpPr/>
            <p:nvPr/>
          </p:nvSpPr>
          <p:spPr>
            <a:xfrm>
              <a:off x="8002992"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a:extLst>
                <a:ext uri="{FF2B5EF4-FFF2-40B4-BE49-F238E27FC236}">
                  <a16:creationId xmlns:a16="http://schemas.microsoft.com/office/drawing/2014/main" id="{E3D2AC1D-AF76-25BD-4C65-97AC480C408F}"/>
                </a:ext>
              </a:extLst>
            </p:cNvPr>
            <p:cNvSpPr/>
            <p:nvPr/>
          </p:nvSpPr>
          <p:spPr>
            <a:xfrm>
              <a:off x="8269692"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a:extLst>
                <a:ext uri="{FF2B5EF4-FFF2-40B4-BE49-F238E27FC236}">
                  <a16:creationId xmlns:a16="http://schemas.microsoft.com/office/drawing/2014/main" id="{5F7A44C4-98A2-F13A-CED4-796BB9DC0525}"/>
                </a:ext>
              </a:extLst>
            </p:cNvPr>
            <p:cNvSpPr/>
            <p:nvPr/>
          </p:nvSpPr>
          <p:spPr>
            <a:xfrm>
              <a:off x="8536676" y="2286000"/>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2" name="Content Placeholder 2">
            <a:extLst>
              <a:ext uri="{FF2B5EF4-FFF2-40B4-BE49-F238E27FC236}">
                <a16:creationId xmlns:a16="http://schemas.microsoft.com/office/drawing/2014/main" id="{5099B334-D8E7-B2D5-3072-0170037E595D}"/>
              </a:ext>
            </a:extLst>
          </p:cNvPr>
          <p:cNvSpPr>
            <a:spLocks noGrp="1"/>
          </p:cNvSpPr>
          <p:nvPr>
            <p:ph idx="1"/>
          </p:nvPr>
        </p:nvSpPr>
        <p:spPr>
          <a:xfrm>
            <a:off x="1353955" y="1147958"/>
            <a:ext cx="4226859" cy="576198"/>
          </a:xfrm>
          <a:ln>
            <a:solidFill>
              <a:schemeClr val="tx1">
                <a:lumMod val="95000"/>
              </a:schemeClr>
            </a:solidFill>
          </a:ln>
        </p:spPr>
        <p:txBody>
          <a:bodyPr/>
          <a:lstStyle/>
          <a:p>
            <a:pPr marL="0" indent="0">
              <a:buNone/>
            </a:pPr>
            <a:r>
              <a:rPr lang="en-US" dirty="0"/>
              <a:t>1. Break list into chunks of size 5</a:t>
            </a:r>
          </a:p>
        </p:txBody>
      </p:sp>
      <p:sp>
        <p:nvSpPr>
          <p:cNvPr id="33" name="Content Placeholder 2">
            <a:extLst>
              <a:ext uri="{FF2B5EF4-FFF2-40B4-BE49-F238E27FC236}">
                <a16:creationId xmlns:a16="http://schemas.microsoft.com/office/drawing/2014/main" id="{7D8212C2-5FC4-40BA-8032-25A878DED1B3}"/>
              </a:ext>
            </a:extLst>
          </p:cNvPr>
          <p:cNvSpPr txBox="1">
            <a:spLocks/>
          </p:cNvSpPr>
          <p:nvPr/>
        </p:nvSpPr>
        <p:spPr>
          <a:xfrm>
            <a:off x="1353956" y="2696305"/>
            <a:ext cx="5681382" cy="867159"/>
          </a:xfrm>
          <a:prstGeom prst="rect">
            <a:avLst/>
          </a:prstGeom>
          <a:ln>
            <a:solidFill>
              <a:schemeClr val="tx1">
                <a:lumMod val="9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2. Find the </a:t>
            </a:r>
            <a:r>
              <a:rPr lang="en-US" sz="2400" dirty="0">
                <a:solidFill>
                  <a:schemeClr val="accent4"/>
                </a:solidFill>
              </a:rPr>
              <a:t>median</a:t>
            </a:r>
            <a:r>
              <a:rPr lang="en-US" sz="2400" dirty="0"/>
              <a:t> of each chunk</a:t>
            </a:r>
            <a:br>
              <a:rPr lang="en-US" sz="2400" dirty="0"/>
            </a:br>
            <a:r>
              <a:rPr lang="en-US" sz="2400" dirty="0"/>
              <a:t>     (using insertion sort: n=5, 20 comparisons)</a:t>
            </a:r>
          </a:p>
        </p:txBody>
      </p:sp>
      <p:sp>
        <p:nvSpPr>
          <p:cNvPr id="59" name="Content Placeholder 2">
            <a:extLst>
              <a:ext uri="{FF2B5EF4-FFF2-40B4-BE49-F238E27FC236}">
                <a16:creationId xmlns:a16="http://schemas.microsoft.com/office/drawing/2014/main" id="{4C134C29-741D-1E5F-2A26-81DC2B91C119}"/>
              </a:ext>
            </a:extLst>
          </p:cNvPr>
          <p:cNvSpPr txBox="1">
            <a:spLocks/>
          </p:cNvSpPr>
          <p:nvPr/>
        </p:nvSpPr>
        <p:spPr>
          <a:xfrm>
            <a:off x="1357424" y="4560150"/>
            <a:ext cx="6616806" cy="898707"/>
          </a:xfrm>
          <a:prstGeom prst="rect">
            <a:avLst/>
          </a:prstGeom>
          <a:ln>
            <a:solidFill>
              <a:schemeClr val="tx1">
                <a:lumMod val="9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3. Return </a:t>
            </a:r>
            <a:r>
              <a:rPr lang="en-US" sz="2400" dirty="0">
                <a:solidFill>
                  <a:schemeClr val="accent3"/>
                </a:solidFill>
              </a:rPr>
              <a:t>median</a:t>
            </a:r>
            <a:r>
              <a:rPr lang="en-US" sz="2400" dirty="0"/>
              <a:t> of </a:t>
            </a:r>
            <a:r>
              <a:rPr lang="en-US" sz="2400" dirty="0">
                <a:solidFill>
                  <a:schemeClr val="accent4"/>
                </a:solidFill>
              </a:rPr>
              <a:t>medians</a:t>
            </a:r>
            <a:r>
              <a:rPr lang="en-US" sz="2400" dirty="0">
                <a:solidFill>
                  <a:srgbClr val="7030A0"/>
                </a:solidFill>
              </a:rPr>
              <a:t> </a:t>
            </a:r>
            <a:r>
              <a:rPr lang="en-US" sz="2400" dirty="0"/>
              <a:t>(using </a:t>
            </a:r>
            <a:r>
              <a:rPr lang="en-US" sz="2400" dirty="0" err="1"/>
              <a:t>Quickselect</a:t>
            </a:r>
            <a:r>
              <a:rPr lang="en-US" sz="2400" dirty="0"/>
              <a:t>, this</a:t>
            </a:r>
            <a:br>
              <a:rPr lang="en-US" sz="2400" dirty="0"/>
            </a:br>
            <a:r>
              <a:rPr lang="en-US" sz="2400" dirty="0"/>
              <a:t>     algorithm, called recursively, on list of medians)</a:t>
            </a:r>
          </a:p>
        </p:txBody>
      </p:sp>
      <p:grpSp>
        <p:nvGrpSpPr>
          <p:cNvPr id="98" name="Group 97">
            <a:extLst>
              <a:ext uri="{FF2B5EF4-FFF2-40B4-BE49-F238E27FC236}">
                <a16:creationId xmlns:a16="http://schemas.microsoft.com/office/drawing/2014/main" id="{4B328D99-F22D-3144-9434-E9BFDDC14545}"/>
              </a:ext>
            </a:extLst>
          </p:cNvPr>
          <p:cNvGrpSpPr/>
          <p:nvPr/>
        </p:nvGrpSpPr>
        <p:grpSpPr>
          <a:xfrm>
            <a:off x="3298122" y="5845630"/>
            <a:ext cx="1336061" cy="266700"/>
            <a:chOff x="4399127" y="5943600"/>
            <a:chExt cx="1336061" cy="266700"/>
          </a:xfrm>
        </p:grpSpPr>
        <p:sp>
          <p:nvSpPr>
            <p:cNvPr id="60" name="Rectangle 59">
              <a:extLst>
                <a:ext uri="{FF2B5EF4-FFF2-40B4-BE49-F238E27FC236}">
                  <a16:creationId xmlns:a16="http://schemas.microsoft.com/office/drawing/2014/main" id="{F9F9EBC1-366C-F984-3489-CAD888173D86}"/>
                </a:ext>
              </a:extLst>
            </p:cNvPr>
            <p:cNvSpPr/>
            <p:nvPr/>
          </p:nvSpPr>
          <p:spPr>
            <a:xfrm>
              <a:off x="4399127" y="5943600"/>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a:extLst>
                <a:ext uri="{FF2B5EF4-FFF2-40B4-BE49-F238E27FC236}">
                  <a16:creationId xmlns:a16="http://schemas.microsoft.com/office/drawing/2014/main" id="{BB5A6B42-2364-6649-ECBC-267CEC720A00}"/>
                </a:ext>
              </a:extLst>
            </p:cNvPr>
            <p:cNvSpPr/>
            <p:nvPr/>
          </p:nvSpPr>
          <p:spPr>
            <a:xfrm>
              <a:off x="4665827" y="5943600"/>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a:extLst>
                <a:ext uri="{FF2B5EF4-FFF2-40B4-BE49-F238E27FC236}">
                  <a16:creationId xmlns:a16="http://schemas.microsoft.com/office/drawing/2014/main" id="{A5D1F69E-5FB0-22BA-E75C-ABDF7965C987}"/>
                </a:ext>
              </a:extLst>
            </p:cNvPr>
            <p:cNvSpPr/>
            <p:nvPr/>
          </p:nvSpPr>
          <p:spPr>
            <a:xfrm>
              <a:off x="4932527" y="5943600"/>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a:extLst>
                <a:ext uri="{FF2B5EF4-FFF2-40B4-BE49-F238E27FC236}">
                  <a16:creationId xmlns:a16="http://schemas.microsoft.com/office/drawing/2014/main" id="{F8FF164F-D856-5309-5F73-2FF93987482C}"/>
                </a:ext>
              </a:extLst>
            </p:cNvPr>
            <p:cNvSpPr/>
            <p:nvPr/>
          </p:nvSpPr>
          <p:spPr>
            <a:xfrm>
              <a:off x="5199227" y="5943600"/>
              <a:ext cx="266700" cy="2667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a:extLst>
                <a:ext uri="{FF2B5EF4-FFF2-40B4-BE49-F238E27FC236}">
                  <a16:creationId xmlns:a16="http://schemas.microsoft.com/office/drawing/2014/main" id="{90F6AB98-364E-8444-AC3A-E25EDFA4CF38}"/>
                </a:ext>
              </a:extLst>
            </p:cNvPr>
            <p:cNvSpPr/>
            <p:nvPr/>
          </p:nvSpPr>
          <p:spPr>
            <a:xfrm>
              <a:off x="5468488" y="5943600"/>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68" name="Straight Connector 67">
            <a:extLst>
              <a:ext uri="{FF2B5EF4-FFF2-40B4-BE49-F238E27FC236}">
                <a16:creationId xmlns:a16="http://schemas.microsoft.com/office/drawing/2014/main" id="{E1B72FB5-16C7-1C2D-78AC-27FFACCE4306}"/>
              </a:ext>
            </a:extLst>
          </p:cNvPr>
          <p:cNvCxnSpPr>
            <a:cxnSpLocks/>
          </p:cNvCxnSpPr>
          <p:nvPr/>
        </p:nvCxnSpPr>
        <p:spPr>
          <a:xfrm>
            <a:off x="645459" y="2483222"/>
            <a:ext cx="1081061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8BF2DAFD-A6AC-A87E-78B6-0402D424A82E}"/>
              </a:ext>
            </a:extLst>
          </p:cNvPr>
          <p:cNvGrpSpPr/>
          <p:nvPr/>
        </p:nvGrpSpPr>
        <p:grpSpPr>
          <a:xfrm>
            <a:off x="2533650" y="3788234"/>
            <a:ext cx="6403076" cy="266700"/>
            <a:chOff x="2533650" y="3788234"/>
            <a:chExt cx="6403076" cy="266700"/>
          </a:xfrm>
        </p:grpSpPr>
        <p:sp>
          <p:nvSpPr>
            <p:cNvPr id="73" name="Rectangle 72">
              <a:extLst>
                <a:ext uri="{FF2B5EF4-FFF2-40B4-BE49-F238E27FC236}">
                  <a16:creationId xmlns:a16="http://schemas.microsoft.com/office/drawing/2014/main" id="{959B5375-5B1E-D976-B416-5B3EB4BFF069}"/>
                </a:ext>
              </a:extLst>
            </p:cNvPr>
            <p:cNvSpPr/>
            <p:nvPr/>
          </p:nvSpPr>
          <p:spPr>
            <a:xfrm>
              <a:off x="2533650"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a:extLst>
                <a:ext uri="{FF2B5EF4-FFF2-40B4-BE49-F238E27FC236}">
                  <a16:creationId xmlns:a16="http://schemas.microsoft.com/office/drawing/2014/main" id="{D5FCA113-5028-4510-9C3C-20072A738ED6}"/>
                </a:ext>
              </a:extLst>
            </p:cNvPr>
            <p:cNvSpPr/>
            <p:nvPr/>
          </p:nvSpPr>
          <p:spPr>
            <a:xfrm>
              <a:off x="2800350"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a:extLst>
                <a:ext uri="{FF2B5EF4-FFF2-40B4-BE49-F238E27FC236}">
                  <a16:creationId xmlns:a16="http://schemas.microsoft.com/office/drawing/2014/main" id="{4BCF068B-2525-3159-7ABF-4B4B4422A7DF}"/>
                </a:ext>
              </a:extLst>
            </p:cNvPr>
            <p:cNvSpPr/>
            <p:nvPr/>
          </p:nvSpPr>
          <p:spPr>
            <a:xfrm>
              <a:off x="3067335"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a:extLst>
                <a:ext uri="{FF2B5EF4-FFF2-40B4-BE49-F238E27FC236}">
                  <a16:creationId xmlns:a16="http://schemas.microsoft.com/office/drawing/2014/main" id="{C60269B2-4FB0-139A-75C1-254EB2DD4898}"/>
                </a:ext>
              </a:extLst>
            </p:cNvPr>
            <p:cNvSpPr/>
            <p:nvPr/>
          </p:nvSpPr>
          <p:spPr>
            <a:xfrm>
              <a:off x="3334035"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a:extLst>
                <a:ext uri="{FF2B5EF4-FFF2-40B4-BE49-F238E27FC236}">
                  <a16:creationId xmlns:a16="http://schemas.microsoft.com/office/drawing/2014/main" id="{2D7F6266-FF50-DD8E-F3F7-3A159D3005F2}"/>
                </a:ext>
              </a:extLst>
            </p:cNvPr>
            <p:cNvSpPr/>
            <p:nvPr/>
          </p:nvSpPr>
          <p:spPr>
            <a:xfrm>
              <a:off x="3600735"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a:extLst>
                <a:ext uri="{FF2B5EF4-FFF2-40B4-BE49-F238E27FC236}">
                  <a16:creationId xmlns:a16="http://schemas.microsoft.com/office/drawing/2014/main" id="{E02E5E7F-CED8-9617-EB2B-5BF0000DCA14}"/>
                </a:ext>
              </a:extLst>
            </p:cNvPr>
            <p:cNvSpPr/>
            <p:nvPr/>
          </p:nvSpPr>
          <p:spPr>
            <a:xfrm>
              <a:off x="3867719"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a:extLst>
                <a:ext uri="{FF2B5EF4-FFF2-40B4-BE49-F238E27FC236}">
                  <a16:creationId xmlns:a16="http://schemas.microsoft.com/office/drawing/2014/main" id="{B1267A57-6CFC-F02A-0C72-D07001005B75}"/>
                </a:ext>
              </a:extLst>
            </p:cNvPr>
            <p:cNvSpPr/>
            <p:nvPr/>
          </p:nvSpPr>
          <p:spPr>
            <a:xfrm>
              <a:off x="4134419"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a:extLst>
                <a:ext uri="{FF2B5EF4-FFF2-40B4-BE49-F238E27FC236}">
                  <a16:creationId xmlns:a16="http://schemas.microsoft.com/office/drawing/2014/main" id="{2A70A9A5-C2BC-AF77-F03B-42BD8FD071F8}"/>
                </a:ext>
              </a:extLst>
            </p:cNvPr>
            <p:cNvSpPr/>
            <p:nvPr/>
          </p:nvSpPr>
          <p:spPr>
            <a:xfrm>
              <a:off x="4401119"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a:extLst>
                <a:ext uri="{FF2B5EF4-FFF2-40B4-BE49-F238E27FC236}">
                  <a16:creationId xmlns:a16="http://schemas.microsoft.com/office/drawing/2014/main" id="{40B01B97-75B4-E2BE-D57B-A1C93E792C75}"/>
                </a:ext>
              </a:extLst>
            </p:cNvPr>
            <p:cNvSpPr/>
            <p:nvPr/>
          </p:nvSpPr>
          <p:spPr>
            <a:xfrm>
              <a:off x="4668104"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a:extLst>
                <a:ext uri="{FF2B5EF4-FFF2-40B4-BE49-F238E27FC236}">
                  <a16:creationId xmlns:a16="http://schemas.microsoft.com/office/drawing/2014/main" id="{D33368BD-7E32-215F-85F9-16401322F398}"/>
                </a:ext>
              </a:extLst>
            </p:cNvPr>
            <p:cNvSpPr/>
            <p:nvPr/>
          </p:nvSpPr>
          <p:spPr>
            <a:xfrm>
              <a:off x="4934804"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a:extLst>
                <a:ext uri="{FF2B5EF4-FFF2-40B4-BE49-F238E27FC236}">
                  <a16:creationId xmlns:a16="http://schemas.microsoft.com/office/drawing/2014/main" id="{1CA15CD7-1EE3-31F6-A31B-1C2B4272AF7E}"/>
                </a:ext>
              </a:extLst>
            </p:cNvPr>
            <p:cNvSpPr/>
            <p:nvPr/>
          </p:nvSpPr>
          <p:spPr>
            <a:xfrm>
              <a:off x="5201504"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a:extLst>
                <a:ext uri="{FF2B5EF4-FFF2-40B4-BE49-F238E27FC236}">
                  <a16:creationId xmlns:a16="http://schemas.microsoft.com/office/drawing/2014/main" id="{1B16C4B5-8A43-3E93-2D44-A3E819808C8B}"/>
                </a:ext>
              </a:extLst>
            </p:cNvPr>
            <p:cNvSpPr/>
            <p:nvPr/>
          </p:nvSpPr>
          <p:spPr>
            <a:xfrm>
              <a:off x="54684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a:extLst>
                <a:ext uri="{FF2B5EF4-FFF2-40B4-BE49-F238E27FC236}">
                  <a16:creationId xmlns:a16="http://schemas.microsoft.com/office/drawing/2014/main" id="{4F8CC80B-5A3A-AC8E-BBC3-F3D02E2CF9D1}"/>
                </a:ext>
              </a:extLst>
            </p:cNvPr>
            <p:cNvSpPr/>
            <p:nvPr/>
          </p:nvSpPr>
          <p:spPr>
            <a:xfrm>
              <a:off x="57351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a:extLst>
                <a:ext uri="{FF2B5EF4-FFF2-40B4-BE49-F238E27FC236}">
                  <a16:creationId xmlns:a16="http://schemas.microsoft.com/office/drawing/2014/main" id="{4B2CD5D3-C565-626A-9548-F4429F707036}"/>
                </a:ext>
              </a:extLst>
            </p:cNvPr>
            <p:cNvSpPr/>
            <p:nvPr/>
          </p:nvSpPr>
          <p:spPr>
            <a:xfrm>
              <a:off x="6001888"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a:extLst>
                <a:ext uri="{FF2B5EF4-FFF2-40B4-BE49-F238E27FC236}">
                  <a16:creationId xmlns:a16="http://schemas.microsoft.com/office/drawing/2014/main" id="{D059B31F-01BF-563E-C914-6DF2E99B6377}"/>
                </a:ext>
              </a:extLst>
            </p:cNvPr>
            <p:cNvSpPr/>
            <p:nvPr/>
          </p:nvSpPr>
          <p:spPr>
            <a:xfrm>
              <a:off x="6268873"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a:extLst>
                <a:ext uri="{FF2B5EF4-FFF2-40B4-BE49-F238E27FC236}">
                  <a16:creationId xmlns:a16="http://schemas.microsoft.com/office/drawing/2014/main" id="{0DB08F6B-56C6-6434-442D-8EAF7F17199B}"/>
                </a:ext>
              </a:extLst>
            </p:cNvPr>
            <p:cNvSpPr/>
            <p:nvPr/>
          </p:nvSpPr>
          <p:spPr>
            <a:xfrm>
              <a:off x="6535573"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a:extLst>
                <a:ext uri="{FF2B5EF4-FFF2-40B4-BE49-F238E27FC236}">
                  <a16:creationId xmlns:a16="http://schemas.microsoft.com/office/drawing/2014/main" id="{C1138000-5550-CB1B-F327-9C046D44895D}"/>
                </a:ext>
              </a:extLst>
            </p:cNvPr>
            <p:cNvSpPr/>
            <p:nvPr/>
          </p:nvSpPr>
          <p:spPr>
            <a:xfrm>
              <a:off x="6802273"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a:extLst>
                <a:ext uri="{FF2B5EF4-FFF2-40B4-BE49-F238E27FC236}">
                  <a16:creationId xmlns:a16="http://schemas.microsoft.com/office/drawing/2014/main" id="{0444C9E6-1B1D-6A78-1A34-3BA552D452C8}"/>
                </a:ext>
              </a:extLst>
            </p:cNvPr>
            <p:cNvSpPr/>
            <p:nvPr/>
          </p:nvSpPr>
          <p:spPr>
            <a:xfrm>
              <a:off x="70692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a:extLst>
                <a:ext uri="{FF2B5EF4-FFF2-40B4-BE49-F238E27FC236}">
                  <a16:creationId xmlns:a16="http://schemas.microsoft.com/office/drawing/2014/main" id="{616891C1-FD29-DC15-A83D-1EF9D9FDD929}"/>
                </a:ext>
              </a:extLst>
            </p:cNvPr>
            <p:cNvSpPr/>
            <p:nvPr/>
          </p:nvSpPr>
          <p:spPr>
            <a:xfrm>
              <a:off x="73359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a:extLst>
                <a:ext uri="{FF2B5EF4-FFF2-40B4-BE49-F238E27FC236}">
                  <a16:creationId xmlns:a16="http://schemas.microsoft.com/office/drawing/2014/main" id="{D3890A79-3570-503B-83F7-1B910ED16D9F}"/>
                </a:ext>
              </a:extLst>
            </p:cNvPr>
            <p:cNvSpPr/>
            <p:nvPr/>
          </p:nvSpPr>
          <p:spPr>
            <a:xfrm>
              <a:off x="7602657" y="3788234"/>
              <a:ext cx="266700" cy="266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a:extLst>
                <a:ext uri="{FF2B5EF4-FFF2-40B4-BE49-F238E27FC236}">
                  <a16:creationId xmlns:a16="http://schemas.microsoft.com/office/drawing/2014/main" id="{9A8B9FC6-D71A-7885-A429-A19CB181A6D8}"/>
                </a:ext>
              </a:extLst>
            </p:cNvPr>
            <p:cNvSpPr/>
            <p:nvPr/>
          </p:nvSpPr>
          <p:spPr>
            <a:xfrm>
              <a:off x="7869642"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Rectangle 93">
              <a:extLst>
                <a:ext uri="{FF2B5EF4-FFF2-40B4-BE49-F238E27FC236}">
                  <a16:creationId xmlns:a16="http://schemas.microsoft.com/office/drawing/2014/main" id="{AD34533D-4C4D-2C77-2DB5-0EB809138EF6}"/>
                </a:ext>
              </a:extLst>
            </p:cNvPr>
            <p:cNvSpPr/>
            <p:nvPr/>
          </p:nvSpPr>
          <p:spPr>
            <a:xfrm>
              <a:off x="8136342" y="3788234"/>
              <a:ext cx="266700" cy="26670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Rectangle 94">
              <a:extLst>
                <a:ext uri="{FF2B5EF4-FFF2-40B4-BE49-F238E27FC236}">
                  <a16:creationId xmlns:a16="http://schemas.microsoft.com/office/drawing/2014/main" id="{B55CF044-C6FF-ABA1-C631-53126580C596}"/>
                </a:ext>
              </a:extLst>
            </p:cNvPr>
            <p:cNvSpPr/>
            <p:nvPr/>
          </p:nvSpPr>
          <p:spPr>
            <a:xfrm>
              <a:off x="8403042"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Rectangle 95">
              <a:extLst>
                <a:ext uri="{FF2B5EF4-FFF2-40B4-BE49-F238E27FC236}">
                  <a16:creationId xmlns:a16="http://schemas.microsoft.com/office/drawing/2014/main" id="{7CD876C8-36C2-1BD8-6F5B-8995A172BBC0}"/>
                </a:ext>
              </a:extLst>
            </p:cNvPr>
            <p:cNvSpPr/>
            <p:nvPr/>
          </p:nvSpPr>
          <p:spPr>
            <a:xfrm>
              <a:off x="8670026" y="3788234"/>
              <a:ext cx="266700" cy="2667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97" name="Straight Connector 96">
            <a:extLst>
              <a:ext uri="{FF2B5EF4-FFF2-40B4-BE49-F238E27FC236}">
                <a16:creationId xmlns:a16="http://schemas.microsoft.com/office/drawing/2014/main" id="{05490850-EC4C-1FDD-EF46-FE8E38232BD9}"/>
              </a:ext>
            </a:extLst>
          </p:cNvPr>
          <p:cNvCxnSpPr>
            <a:cxnSpLocks/>
          </p:cNvCxnSpPr>
          <p:nvPr/>
        </p:nvCxnSpPr>
        <p:spPr>
          <a:xfrm>
            <a:off x="672353" y="4320988"/>
            <a:ext cx="1081061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2BA08B-FA5C-2088-DA07-68C56786D299}"/>
                  </a:ext>
                </a:extLst>
              </p:cNvPr>
              <p:cNvSpPr txBox="1"/>
              <p:nvPr/>
            </p:nvSpPr>
            <p:spPr>
              <a:xfrm>
                <a:off x="10073539" y="1482554"/>
                <a:ext cx="907043" cy="461665"/>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bg1"/>
                          </a:solidFill>
                          <a:latin typeface="Cambria Math" panose="02040503050406030204" pitchFamily="18" charset="0"/>
                        </a:rPr>
                        <m:t>Θ</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a:rPr>
                            <m:t>𝑛</m:t>
                          </m:r>
                        </m:e>
                      </m:d>
                    </m:oMath>
                  </m:oMathPara>
                </a14:m>
                <a:endParaRPr lang="en-US" sz="2400" dirty="0">
                  <a:solidFill>
                    <a:schemeClr val="bg1"/>
                  </a:solidFill>
                </a:endParaRPr>
              </a:p>
            </p:txBody>
          </p:sp>
        </mc:Choice>
        <mc:Fallback>
          <p:sp>
            <p:nvSpPr>
              <p:cNvPr id="4" name="TextBox 3">
                <a:extLst>
                  <a:ext uri="{FF2B5EF4-FFF2-40B4-BE49-F238E27FC236}">
                    <a16:creationId xmlns:a16="http://schemas.microsoft.com/office/drawing/2014/main" id="{5A2BA08B-FA5C-2088-DA07-68C56786D299}"/>
                  </a:ext>
                </a:extLst>
              </p:cNvPr>
              <p:cNvSpPr txBox="1">
                <a:spLocks noRot="1" noChangeAspect="1" noMove="1" noResize="1" noEditPoints="1" noAdjustHandles="1" noChangeArrowheads="1" noChangeShapeType="1" noTextEdit="1"/>
              </p:cNvSpPr>
              <p:nvPr/>
            </p:nvSpPr>
            <p:spPr>
              <a:xfrm>
                <a:off x="10073539" y="1482554"/>
                <a:ext cx="907043" cy="4616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D4AC4DA0-CD29-07BD-A1DC-22EC99760060}"/>
                  </a:ext>
                </a:extLst>
              </p:cNvPr>
              <p:cNvSpPr txBox="1"/>
              <p:nvPr/>
            </p:nvSpPr>
            <p:spPr>
              <a:xfrm>
                <a:off x="10073538" y="3234873"/>
                <a:ext cx="907043" cy="461665"/>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bg1"/>
                          </a:solidFill>
                          <a:latin typeface="Cambria Math" panose="02040503050406030204" pitchFamily="18" charset="0"/>
                        </a:rPr>
                        <m:t>Θ</m:t>
                      </m:r>
                      <m:d>
                        <m:dPr>
                          <m:ctrlPr>
                            <a:rPr lang="en-US" sz="2400" i="1">
                              <a:solidFill>
                                <a:schemeClr val="bg1"/>
                              </a:solidFill>
                              <a:latin typeface="Cambria Math" panose="02040503050406030204" pitchFamily="18" charset="0"/>
                            </a:rPr>
                          </m:ctrlPr>
                        </m:dPr>
                        <m:e>
                          <m:r>
                            <a:rPr lang="en-US" sz="2400" i="1">
                              <a:solidFill>
                                <a:schemeClr val="bg1"/>
                              </a:solidFill>
                              <a:latin typeface="Cambria Math"/>
                            </a:rPr>
                            <m:t>𝑛</m:t>
                          </m:r>
                        </m:e>
                      </m:d>
                    </m:oMath>
                  </m:oMathPara>
                </a14:m>
                <a:endParaRPr lang="en-US" sz="2400" dirty="0">
                  <a:solidFill>
                    <a:schemeClr val="bg1"/>
                  </a:solidFill>
                </a:endParaRPr>
              </a:p>
            </p:txBody>
          </p:sp>
        </mc:Choice>
        <mc:Fallback>
          <p:sp>
            <p:nvSpPr>
              <p:cNvPr id="31" name="TextBox 30">
                <a:extLst>
                  <a:ext uri="{FF2B5EF4-FFF2-40B4-BE49-F238E27FC236}">
                    <a16:creationId xmlns:a16="http://schemas.microsoft.com/office/drawing/2014/main" id="{D4AC4DA0-CD29-07BD-A1DC-22EC99760060}"/>
                  </a:ext>
                </a:extLst>
              </p:cNvPr>
              <p:cNvSpPr txBox="1">
                <a:spLocks noRot="1" noChangeAspect="1" noMove="1" noResize="1" noEditPoints="1" noAdjustHandles="1" noChangeArrowheads="1" noChangeShapeType="1" noTextEdit="1"/>
              </p:cNvSpPr>
              <p:nvPr/>
            </p:nvSpPr>
            <p:spPr>
              <a:xfrm>
                <a:off x="10073538" y="3234873"/>
                <a:ext cx="907043" cy="46166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3B471342-29EB-BD4A-195B-B096998C4CD1}"/>
                  </a:ext>
                </a:extLst>
              </p:cNvPr>
              <p:cNvSpPr txBox="1"/>
              <p:nvPr/>
            </p:nvSpPr>
            <p:spPr>
              <a:xfrm>
                <a:off x="10073538" y="4913781"/>
                <a:ext cx="956544" cy="724814"/>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bg1"/>
                          </a:solidFill>
                          <a:latin typeface="Cambria Math" panose="02040503050406030204" pitchFamily="18" charset="0"/>
                        </a:rPr>
                        <m:t>S</m:t>
                      </m:r>
                      <m:d>
                        <m:dPr>
                          <m:ctrlPr>
                            <a:rPr lang="en-US" sz="2400" i="1">
                              <a:solidFill>
                                <a:schemeClr val="bg1"/>
                              </a:solidFill>
                              <a:latin typeface="Cambria Math" panose="02040503050406030204" pitchFamily="18" charset="0"/>
                            </a:rPr>
                          </m:ctrlPr>
                        </m:dPr>
                        <m:e>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𝑛</m:t>
                              </m:r>
                            </m:num>
                            <m:den>
                              <m:r>
                                <a:rPr lang="en-US" sz="2400" b="0" i="1" smtClean="0">
                                  <a:solidFill>
                                    <a:schemeClr val="bg1"/>
                                  </a:solidFill>
                                  <a:latin typeface="Cambria Math" panose="02040503050406030204" pitchFamily="18" charset="0"/>
                                </a:rPr>
                                <m:t>5</m:t>
                              </m:r>
                            </m:den>
                          </m:f>
                        </m:e>
                      </m:d>
                    </m:oMath>
                  </m:oMathPara>
                </a14:m>
                <a:endParaRPr lang="en-US" sz="2400" dirty="0">
                  <a:solidFill>
                    <a:schemeClr val="bg1"/>
                  </a:solidFill>
                </a:endParaRPr>
              </a:p>
            </p:txBody>
          </p:sp>
        </mc:Choice>
        <mc:Fallback>
          <p:sp>
            <p:nvSpPr>
              <p:cNvPr id="34" name="TextBox 33">
                <a:extLst>
                  <a:ext uri="{FF2B5EF4-FFF2-40B4-BE49-F238E27FC236}">
                    <a16:creationId xmlns:a16="http://schemas.microsoft.com/office/drawing/2014/main" id="{3B471342-29EB-BD4A-195B-B096998C4CD1}"/>
                  </a:ext>
                </a:extLst>
              </p:cNvPr>
              <p:cNvSpPr txBox="1">
                <a:spLocks noRot="1" noChangeAspect="1" noMove="1" noResize="1" noEditPoints="1" noAdjustHandles="1" noChangeArrowheads="1" noChangeShapeType="1" noTextEdit="1"/>
              </p:cNvSpPr>
              <p:nvPr/>
            </p:nvSpPr>
            <p:spPr>
              <a:xfrm>
                <a:off x="10073538" y="4913781"/>
                <a:ext cx="956544" cy="724814"/>
              </a:xfrm>
              <a:prstGeom prst="rect">
                <a:avLst/>
              </a:prstGeom>
              <a:blipFill>
                <a:blip r:embed="rId4"/>
                <a:stretch>
                  <a:fillRect b="-6780"/>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0D4C491C-C57B-11CB-374B-82849867EB5E}"/>
                  </a:ext>
                </a:extLst>
              </p:cNvPr>
              <p:cNvSpPr txBox="1"/>
              <p:nvPr/>
            </p:nvSpPr>
            <p:spPr>
              <a:xfrm>
                <a:off x="9142087" y="5950573"/>
                <a:ext cx="2935932" cy="645048"/>
              </a:xfrm>
              <a:prstGeom prst="rect">
                <a:avLst/>
              </a:prstGeom>
              <a:solidFill>
                <a:schemeClr val="tx1">
                  <a:lumMod val="95000"/>
                </a:schemeClr>
              </a:solidFill>
              <a:ln>
                <a:solidFill>
                  <a:schemeClr val="bg1"/>
                </a:solidFill>
              </a:ln>
            </p:spPr>
            <p:txBody>
              <a:bodyPr wrap="none" rtlCol="0">
                <a:spAutoFit/>
              </a:bodyPr>
              <a:lstStyle/>
              <a:p>
                <a:pPr/>
                <a:r>
                  <a:rPr lang="en-US" sz="2400" dirty="0">
                    <a:solidFill>
                      <a:schemeClr val="bg1"/>
                    </a:solidFill>
                  </a:rPr>
                  <a:t>M</a:t>
                </a:r>
                <a14:m>
                  <m:oMath xmlns:m="http://schemas.openxmlformats.org/officeDocument/2006/math">
                    <m:d>
                      <m:dPr>
                        <m:ctrlPr>
                          <a:rPr lang="en-US" sz="2400" i="1">
                            <a:solidFill>
                              <a:schemeClr val="bg1"/>
                            </a:solidFill>
                            <a:latin typeface="Cambria Math" panose="02040503050406030204" pitchFamily="18" charset="0"/>
                          </a:rPr>
                        </m:ctrlPr>
                      </m:dPr>
                      <m:e>
                        <m:r>
                          <a:rPr lang="en-US" sz="2400" i="1">
                            <a:solidFill>
                              <a:schemeClr val="bg1"/>
                            </a:solidFill>
                            <a:latin typeface="Cambria Math"/>
                          </a:rPr>
                          <m:t>𝑛</m:t>
                        </m:r>
                      </m:e>
                    </m:d>
                    <m:r>
                      <a:rPr lang="en-US" sz="2400" b="0" i="1" smtClean="0">
                        <a:solidFill>
                          <a:schemeClr val="bg1"/>
                        </a:solidFill>
                        <a:latin typeface="Cambria Math" panose="02040503050406030204" pitchFamily="18" charset="0"/>
                      </a:rPr>
                      <m:t>=</m:t>
                    </m:r>
                    <m:r>
                      <a:rPr lang="en-US" sz="2400" i="1">
                        <a:solidFill>
                          <a:schemeClr val="bg1"/>
                        </a:solidFill>
                        <a:latin typeface="Cambria Math"/>
                      </a:rPr>
                      <m:t>𝑆</m:t>
                    </m:r>
                    <m:d>
                      <m:dPr>
                        <m:ctrlPr>
                          <a:rPr lang="en-US" sz="2400" i="1">
                            <a:solidFill>
                              <a:schemeClr val="bg1"/>
                            </a:solidFill>
                            <a:latin typeface="Cambria Math" panose="02040503050406030204" pitchFamily="18" charset="0"/>
                          </a:rPr>
                        </m:ctrlPr>
                      </m:dPr>
                      <m:e>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𝑛</m:t>
                            </m:r>
                          </m:num>
                          <m:den>
                            <m:r>
                              <a:rPr lang="en-US" sz="2400" b="0" i="1" smtClean="0">
                                <a:solidFill>
                                  <a:schemeClr val="bg1"/>
                                </a:solidFill>
                                <a:latin typeface="Cambria Math" panose="02040503050406030204" pitchFamily="18" charset="0"/>
                              </a:rPr>
                              <m:t>5</m:t>
                            </m:r>
                          </m:den>
                        </m:f>
                      </m:e>
                    </m:d>
                    <m:r>
                      <a:rPr lang="en-US" sz="2400" i="1">
                        <a:solidFill>
                          <a:schemeClr val="bg1"/>
                        </a:solidFill>
                        <a:latin typeface="Cambria Math"/>
                      </a:rPr>
                      <m:t>+</m:t>
                    </m:r>
                    <m:r>
                      <m:rPr>
                        <m:sty m:val="p"/>
                      </m:rPr>
                      <a:rPr lang="en-US" sz="2400">
                        <a:solidFill>
                          <a:schemeClr val="bg1"/>
                        </a:solidFill>
                        <a:latin typeface="Cambria Math"/>
                      </a:rPr>
                      <m:t>Θ</m:t>
                    </m:r>
                    <m:r>
                      <a:rPr lang="en-US" sz="2400" i="1">
                        <a:solidFill>
                          <a:schemeClr val="bg1"/>
                        </a:solidFill>
                        <a:latin typeface="Cambria Math"/>
                      </a:rPr>
                      <m:t>(</m:t>
                    </m:r>
                    <m:r>
                      <a:rPr lang="en-US" sz="2400" i="1">
                        <a:solidFill>
                          <a:schemeClr val="bg1"/>
                        </a:solidFill>
                        <a:latin typeface="Cambria Math"/>
                      </a:rPr>
                      <m:t>𝑛</m:t>
                    </m:r>
                    <m:r>
                      <a:rPr lang="en-US" sz="2400" i="1">
                        <a:solidFill>
                          <a:schemeClr val="bg1"/>
                        </a:solidFill>
                        <a:latin typeface="Cambria Math"/>
                      </a:rPr>
                      <m:t>)</m:t>
                    </m:r>
                  </m:oMath>
                </a14:m>
                <a:endParaRPr lang="en-US" sz="2400" dirty="0">
                  <a:solidFill>
                    <a:schemeClr val="bg1"/>
                  </a:solidFill>
                </a:endParaRPr>
              </a:p>
            </p:txBody>
          </p:sp>
        </mc:Choice>
        <mc:Fallback>
          <p:sp>
            <p:nvSpPr>
              <p:cNvPr id="35" name="TextBox 34">
                <a:extLst>
                  <a:ext uri="{FF2B5EF4-FFF2-40B4-BE49-F238E27FC236}">
                    <a16:creationId xmlns:a16="http://schemas.microsoft.com/office/drawing/2014/main" id="{0D4C491C-C57B-11CB-374B-82849867EB5E}"/>
                  </a:ext>
                </a:extLst>
              </p:cNvPr>
              <p:cNvSpPr txBox="1">
                <a:spLocks noRot="1" noChangeAspect="1" noMove="1" noResize="1" noEditPoints="1" noAdjustHandles="1" noChangeArrowheads="1" noChangeShapeType="1" noTextEdit="1"/>
              </p:cNvSpPr>
              <p:nvPr/>
            </p:nvSpPr>
            <p:spPr>
              <a:xfrm>
                <a:off x="9142087" y="5950573"/>
                <a:ext cx="2935932" cy="645048"/>
              </a:xfrm>
              <a:prstGeom prst="rect">
                <a:avLst/>
              </a:prstGeom>
              <a:blipFill>
                <a:blip r:embed="rId5"/>
                <a:stretch>
                  <a:fillRect l="-3004" r="-429" b="-5769"/>
                </a:stretch>
              </a:blipFill>
              <a:ln>
                <a:solidFill>
                  <a:schemeClr val="bg1"/>
                </a:solidFill>
              </a:ln>
            </p:spPr>
            <p:txBody>
              <a:bodyPr/>
              <a:lstStyle/>
              <a:p>
                <a:r>
                  <a:rPr lang="en-US">
                    <a:noFill/>
                  </a:rPr>
                  <a:t> </a:t>
                </a:r>
              </a:p>
            </p:txBody>
          </p:sp>
        </mc:Fallback>
      </mc:AlternateContent>
      <p:sp>
        <p:nvSpPr>
          <p:cNvPr id="36" name="Content Placeholder 2">
            <a:extLst>
              <a:ext uri="{FF2B5EF4-FFF2-40B4-BE49-F238E27FC236}">
                <a16:creationId xmlns:a16="http://schemas.microsoft.com/office/drawing/2014/main" id="{7A42A4F3-A90A-E136-892D-95FFDFD9FF8D}"/>
              </a:ext>
            </a:extLst>
          </p:cNvPr>
          <p:cNvSpPr txBox="1">
            <a:spLocks/>
          </p:cNvSpPr>
          <p:nvPr/>
        </p:nvSpPr>
        <p:spPr>
          <a:xfrm>
            <a:off x="7199142" y="6054873"/>
            <a:ext cx="1891500" cy="5847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t>Total Runtime:</a:t>
            </a:r>
            <a:endParaRPr lang="en-US" dirty="0"/>
          </a:p>
        </p:txBody>
      </p:sp>
    </p:spTree>
    <p:extLst>
      <p:ext uri="{BB962C8B-B14F-4D97-AF65-F5344CB8AC3E}">
        <p14:creationId xmlns:p14="http://schemas.microsoft.com/office/powerpoint/2010/main" val="124452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804" y="257861"/>
            <a:ext cx="9905998" cy="738063"/>
          </a:xfrm>
        </p:spPr>
        <p:txBody>
          <a:bodyPr/>
          <a:lstStyle/>
          <a:p>
            <a:pPr algn="ctr"/>
            <a:r>
              <a:rPr lang="en-US" dirty="0" err="1"/>
              <a:t>Quickselect</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7250574" y="1124108"/>
                <a:ext cx="3554499" cy="830292"/>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a:rPr>
                        <m:t>𝑀</m:t>
                      </m:r>
                      <m:d>
                        <m:dPr>
                          <m:ctrlPr>
                            <a:rPr lang="en-US" sz="2800" i="1">
                              <a:solidFill>
                                <a:schemeClr val="bg1"/>
                              </a:solidFill>
                              <a:latin typeface="Cambria Math" panose="02040503050406030204" pitchFamily="18" charset="0"/>
                            </a:rPr>
                          </m:ctrlPr>
                        </m:dPr>
                        <m:e>
                          <m:r>
                            <a:rPr lang="en-US" sz="2800" i="1">
                              <a:solidFill>
                                <a:schemeClr val="bg1"/>
                              </a:solidFill>
                              <a:latin typeface="Cambria Math"/>
                            </a:rPr>
                            <m:t>𝑛</m:t>
                          </m:r>
                        </m:e>
                      </m:d>
                      <m:r>
                        <a:rPr lang="en-US" sz="2800" i="1">
                          <a:solidFill>
                            <a:schemeClr val="bg1"/>
                          </a:solidFill>
                          <a:latin typeface="Cambria Math"/>
                        </a:rPr>
                        <m:t>=</m:t>
                      </m:r>
                      <m:r>
                        <a:rPr lang="en-US" sz="2800" i="1">
                          <a:solidFill>
                            <a:schemeClr val="bg1"/>
                          </a:solidFill>
                          <a:latin typeface="Cambria Math"/>
                        </a:rPr>
                        <m:t>𝑆</m:t>
                      </m:r>
                      <m:d>
                        <m:dPr>
                          <m:ctrlPr>
                            <a:rPr lang="en-US" sz="2800" i="1">
                              <a:solidFill>
                                <a:schemeClr val="bg1"/>
                              </a:solidFill>
                              <a:latin typeface="Cambria Math" panose="02040503050406030204" pitchFamily="18" charset="0"/>
                            </a:rPr>
                          </m:ctrlPr>
                        </m:dPr>
                        <m:e>
                          <m:f>
                            <m:fPr>
                              <m:ctrlPr>
                                <a:rPr lang="en-US" sz="2800" i="1">
                                  <a:solidFill>
                                    <a:schemeClr val="bg1"/>
                                  </a:solidFill>
                                  <a:latin typeface="Cambria Math" panose="02040503050406030204" pitchFamily="18" charset="0"/>
                                </a:rPr>
                              </m:ctrlPr>
                            </m:fPr>
                            <m:num>
                              <m:r>
                                <a:rPr lang="en-US" sz="2800" i="1">
                                  <a:solidFill>
                                    <a:schemeClr val="bg1"/>
                                  </a:solidFill>
                                  <a:latin typeface="Cambria Math"/>
                                </a:rPr>
                                <m:t>𝑛</m:t>
                              </m:r>
                            </m:num>
                            <m:den>
                              <m:r>
                                <a:rPr lang="en-US" sz="2800" i="1">
                                  <a:solidFill>
                                    <a:schemeClr val="bg1"/>
                                  </a:solidFill>
                                  <a:latin typeface="Cambria Math"/>
                                </a:rPr>
                                <m:t>5</m:t>
                              </m:r>
                            </m:den>
                          </m:f>
                        </m:e>
                      </m:d>
                      <m:r>
                        <a:rPr lang="en-US" sz="2800" i="1">
                          <a:solidFill>
                            <a:schemeClr val="bg1"/>
                          </a:solidFill>
                          <a:latin typeface="Cambria Math"/>
                        </a:rPr>
                        <m:t>+</m:t>
                      </m:r>
                      <m:r>
                        <m:rPr>
                          <m:sty m:val="p"/>
                        </m:rPr>
                        <a:rPr lang="en-US" sz="2800">
                          <a:solidFill>
                            <a:schemeClr val="bg1"/>
                          </a:solidFill>
                          <a:latin typeface="Cambria Math"/>
                        </a:rPr>
                        <m:t>Θ</m:t>
                      </m:r>
                      <m:r>
                        <a:rPr lang="en-US" sz="2800" i="1">
                          <a:solidFill>
                            <a:schemeClr val="bg1"/>
                          </a:solidFill>
                          <a:latin typeface="Cambria Math"/>
                        </a:rPr>
                        <m:t>(</m:t>
                      </m:r>
                      <m:r>
                        <a:rPr lang="en-US" sz="2800" i="1">
                          <a:solidFill>
                            <a:schemeClr val="bg1"/>
                          </a:solidFill>
                          <a:latin typeface="Cambria Math"/>
                        </a:rPr>
                        <m:t>𝑛</m:t>
                      </m:r>
                      <m:r>
                        <a:rPr lang="en-US" sz="2800" i="1">
                          <a:solidFill>
                            <a:schemeClr val="bg1"/>
                          </a:solidFill>
                          <a:latin typeface="Cambria Math"/>
                        </a:rPr>
                        <m:t>)</m:t>
                      </m:r>
                    </m:oMath>
                  </m:oMathPara>
                </a14:m>
                <a:endParaRPr lang="en-US" sz="1600" dirty="0">
                  <a:solidFill>
                    <a:schemeClr val="bg1"/>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7250574" y="1124108"/>
                <a:ext cx="3554499" cy="830292"/>
              </a:xfrm>
              <a:prstGeom prst="rect">
                <a:avLst/>
              </a:prstGeom>
              <a:blipFill>
                <a:blip r:embed="rId2"/>
                <a:stretch>
                  <a:fillRect r="-355" b="-7353"/>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981200" y="1110206"/>
                <a:ext cx="4893647" cy="908069"/>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a:rPr>
                        <m:t>𝑆</m:t>
                      </m:r>
                      <m:d>
                        <m:dPr>
                          <m:ctrlPr>
                            <a:rPr lang="en-US" sz="2800" i="1">
                              <a:solidFill>
                                <a:schemeClr val="bg1"/>
                              </a:solidFill>
                              <a:latin typeface="Cambria Math" panose="02040503050406030204" pitchFamily="18" charset="0"/>
                            </a:rPr>
                          </m:ctrlPr>
                        </m:dPr>
                        <m:e>
                          <m:r>
                            <a:rPr lang="en-US" sz="2800" i="1">
                              <a:solidFill>
                                <a:schemeClr val="bg1"/>
                              </a:solidFill>
                              <a:latin typeface="Cambria Math"/>
                            </a:rPr>
                            <m:t>𝑛</m:t>
                          </m:r>
                        </m:e>
                      </m:d>
                      <m:r>
                        <a:rPr lang="en-US" sz="2800" i="1">
                          <a:solidFill>
                            <a:schemeClr val="bg1"/>
                          </a:solidFill>
                          <a:latin typeface="Cambria Math"/>
                        </a:rPr>
                        <m:t>≤</m:t>
                      </m:r>
                      <m:r>
                        <a:rPr lang="en-US" sz="2800" i="1">
                          <a:solidFill>
                            <a:schemeClr val="bg1"/>
                          </a:solidFill>
                          <a:latin typeface="Cambria Math"/>
                        </a:rPr>
                        <m:t>𝑆</m:t>
                      </m:r>
                      <m:d>
                        <m:dPr>
                          <m:ctrlPr>
                            <a:rPr lang="en-US" sz="2800" i="1">
                              <a:solidFill>
                                <a:schemeClr val="bg1"/>
                              </a:solidFill>
                              <a:latin typeface="Cambria Math" panose="02040503050406030204" pitchFamily="18" charset="0"/>
                            </a:rPr>
                          </m:ctrlPr>
                        </m:dPr>
                        <m:e>
                          <m:f>
                            <m:fPr>
                              <m:ctrlPr>
                                <a:rPr lang="en-US" sz="2800" i="1">
                                  <a:solidFill>
                                    <a:schemeClr val="bg1"/>
                                  </a:solidFill>
                                  <a:latin typeface="Cambria Math" panose="02040503050406030204" pitchFamily="18" charset="0"/>
                                </a:rPr>
                              </m:ctrlPr>
                            </m:fPr>
                            <m:num>
                              <m:r>
                                <a:rPr lang="en-US" sz="2800" i="1">
                                  <a:solidFill>
                                    <a:schemeClr val="bg1"/>
                                  </a:solidFill>
                                  <a:latin typeface="Cambria Math"/>
                                </a:rPr>
                                <m:t>7</m:t>
                              </m:r>
                              <m:r>
                                <a:rPr lang="en-US" sz="2800" i="1">
                                  <a:solidFill>
                                    <a:schemeClr val="bg1"/>
                                  </a:solidFill>
                                  <a:latin typeface="Cambria Math"/>
                                </a:rPr>
                                <m:t>𝑛</m:t>
                              </m:r>
                            </m:num>
                            <m:den>
                              <m:r>
                                <a:rPr lang="en-US" sz="2800" i="1">
                                  <a:solidFill>
                                    <a:schemeClr val="bg1"/>
                                  </a:solidFill>
                                  <a:latin typeface="Cambria Math"/>
                                </a:rPr>
                                <m:t>10</m:t>
                              </m:r>
                            </m:den>
                          </m:f>
                        </m:e>
                      </m:d>
                      <m:r>
                        <a:rPr lang="en-US" sz="2800" i="1">
                          <a:solidFill>
                            <a:schemeClr val="bg1"/>
                          </a:solidFill>
                          <a:latin typeface="Cambria Math"/>
                        </a:rPr>
                        <m:t>+</m:t>
                      </m:r>
                      <m:r>
                        <a:rPr lang="en-US" sz="2800" i="1">
                          <a:solidFill>
                            <a:schemeClr val="bg1"/>
                          </a:solidFill>
                          <a:latin typeface="Cambria Math"/>
                        </a:rPr>
                        <m:t>𝑀</m:t>
                      </m:r>
                      <m:d>
                        <m:dPr>
                          <m:ctrlPr>
                            <a:rPr lang="en-US" sz="2800" i="1">
                              <a:solidFill>
                                <a:schemeClr val="bg1"/>
                              </a:solidFill>
                              <a:latin typeface="Cambria Math" panose="02040503050406030204" pitchFamily="18" charset="0"/>
                            </a:rPr>
                          </m:ctrlPr>
                        </m:dPr>
                        <m:e>
                          <m:r>
                            <a:rPr lang="en-US" sz="2800" i="1">
                              <a:solidFill>
                                <a:schemeClr val="bg1"/>
                              </a:solidFill>
                              <a:latin typeface="Cambria Math"/>
                            </a:rPr>
                            <m:t>𝑛</m:t>
                          </m:r>
                        </m:e>
                      </m:d>
                      <m:r>
                        <a:rPr lang="en-US" sz="2800" i="1">
                          <a:solidFill>
                            <a:schemeClr val="bg1"/>
                          </a:solidFill>
                          <a:latin typeface="Cambria Math"/>
                        </a:rPr>
                        <m:t>+</m:t>
                      </m:r>
                      <m:r>
                        <m:rPr>
                          <m:sty m:val="p"/>
                        </m:rPr>
                        <a:rPr lang="en-US" sz="2800">
                          <a:solidFill>
                            <a:schemeClr val="bg1"/>
                          </a:solidFill>
                          <a:latin typeface="Cambria Math"/>
                        </a:rPr>
                        <m:t>Θ</m:t>
                      </m:r>
                      <m:r>
                        <a:rPr lang="en-US" sz="2800" i="1">
                          <a:solidFill>
                            <a:schemeClr val="bg1"/>
                          </a:solidFill>
                          <a:latin typeface="Cambria Math"/>
                        </a:rPr>
                        <m:t>(</m:t>
                      </m:r>
                      <m:r>
                        <a:rPr lang="en-US" sz="2800" i="1">
                          <a:solidFill>
                            <a:schemeClr val="bg1"/>
                          </a:solidFill>
                          <a:latin typeface="Cambria Math"/>
                        </a:rPr>
                        <m:t>𝑛</m:t>
                      </m:r>
                      <m:r>
                        <a:rPr lang="en-US" sz="2800" i="1">
                          <a:solidFill>
                            <a:schemeClr val="bg1"/>
                          </a:solidFill>
                          <a:latin typeface="Cambria Math"/>
                        </a:rPr>
                        <m:t>)</m:t>
                      </m:r>
                    </m:oMath>
                  </m:oMathPara>
                </a14:m>
                <a:endParaRPr lang="en-US" sz="1600" dirty="0">
                  <a:solidFill>
                    <a:schemeClr val="bg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981200" y="1110206"/>
                <a:ext cx="4893647" cy="908069"/>
              </a:xfrm>
              <a:prstGeom prst="rect">
                <a:avLst/>
              </a:prstGeom>
              <a:blipFill>
                <a:blip r:embed="rId3"/>
                <a:stretch>
                  <a:fillRect r="-258" b="-5405"/>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816966" y="2237871"/>
                <a:ext cx="4080156" cy="908069"/>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a:rPr>
                        <m:t>=</m:t>
                      </m:r>
                      <m:r>
                        <a:rPr lang="en-US" sz="2800" i="1" smtClean="0">
                          <a:solidFill>
                            <a:schemeClr val="bg1"/>
                          </a:solidFill>
                          <a:latin typeface="Cambria Math"/>
                        </a:rPr>
                        <m:t>𝑆</m:t>
                      </m:r>
                      <m:d>
                        <m:dPr>
                          <m:ctrlPr>
                            <a:rPr lang="en-US" sz="2800" i="1">
                              <a:solidFill>
                                <a:schemeClr val="bg1"/>
                              </a:solidFill>
                              <a:latin typeface="Cambria Math" panose="02040503050406030204" pitchFamily="18" charset="0"/>
                            </a:rPr>
                          </m:ctrlPr>
                        </m:dPr>
                        <m:e>
                          <m:f>
                            <m:fPr>
                              <m:ctrlPr>
                                <a:rPr lang="en-US" sz="2800" i="1">
                                  <a:solidFill>
                                    <a:schemeClr val="bg1"/>
                                  </a:solidFill>
                                  <a:latin typeface="Cambria Math" panose="02040503050406030204" pitchFamily="18" charset="0"/>
                                </a:rPr>
                              </m:ctrlPr>
                            </m:fPr>
                            <m:num>
                              <m:r>
                                <a:rPr lang="en-US" sz="2800" i="1">
                                  <a:solidFill>
                                    <a:schemeClr val="bg1"/>
                                  </a:solidFill>
                                  <a:latin typeface="Cambria Math"/>
                                </a:rPr>
                                <m:t>7</m:t>
                              </m:r>
                              <m:r>
                                <a:rPr lang="en-US" sz="2800" i="1">
                                  <a:solidFill>
                                    <a:schemeClr val="bg1"/>
                                  </a:solidFill>
                                  <a:latin typeface="Cambria Math"/>
                                </a:rPr>
                                <m:t>𝑛</m:t>
                              </m:r>
                            </m:num>
                            <m:den>
                              <m:r>
                                <a:rPr lang="en-US" sz="2800" i="1">
                                  <a:solidFill>
                                    <a:schemeClr val="bg1"/>
                                  </a:solidFill>
                                  <a:latin typeface="Cambria Math"/>
                                </a:rPr>
                                <m:t>10</m:t>
                              </m:r>
                            </m:den>
                          </m:f>
                        </m:e>
                      </m:d>
                      <m:r>
                        <a:rPr lang="en-US" sz="2800" i="1">
                          <a:solidFill>
                            <a:schemeClr val="bg1"/>
                          </a:solidFill>
                          <a:latin typeface="Cambria Math"/>
                        </a:rPr>
                        <m:t>+</m:t>
                      </m:r>
                      <m:r>
                        <a:rPr lang="en-US" sz="2800" i="1">
                          <a:solidFill>
                            <a:schemeClr val="bg1"/>
                          </a:solidFill>
                          <a:latin typeface="Cambria Math"/>
                        </a:rPr>
                        <m:t>𝑆</m:t>
                      </m:r>
                      <m:d>
                        <m:dPr>
                          <m:ctrlPr>
                            <a:rPr lang="en-US" sz="2800" i="1">
                              <a:solidFill>
                                <a:schemeClr val="bg1"/>
                              </a:solidFill>
                              <a:latin typeface="Cambria Math" panose="02040503050406030204" pitchFamily="18" charset="0"/>
                            </a:rPr>
                          </m:ctrlPr>
                        </m:dPr>
                        <m:e>
                          <m:f>
                            <m:fPr>
                              <m:ctrlPr>
                                <a:rPr lang="en-US" sz="2800" i="1">
                                  <a:solidFill>
                                    <a:schemeClr val="bg1"/>
                                  </a:solidFill>
                                  <a:latin typeface="Cambria Math" panose="02040503050406030204" pitchFamily="18" charset="0"/>
                                </a:rPr>
                              </m:ctrlPr>
                            </m:fPr>
                            <m:num>
                              <m:r>
                                <a:rPr lang="en-US" sz="2800" i="1">
                                  <a:solidFill>
                                    <a:schemeClr val="bg1"/>
                                  </a:solidFill>
                                  <a:latin typeface="Cambria Math"/>
                                </a:rPr>
                                <m:t>𝑛</m:t>
                              </m:r>
                            </m:num>
                            <m:den>
                              <m:r>
                                <a:rPr lang="en-US" sz="2800" i="1">
                                  <a:solidFill>
                                    <a:schemeClr val="bg1"/>
                                  </a:solidFill>
                                  <a:latin typeface="Cambria Math"/>
                                </a:rPr>
                                <m:t>5</m:t>
                              </m:r>
                            </m:den>
                          </m:f>
                        </m:e>
                      </m:d>
                      <m:r>
                        <a:rPr lang="en-US" sz="2800" i="1">
                          <a:solidFill>
                            <a:schemeClr val="bg1"/>
                          </a:solidFill>
                          <a:latin typeface="Cambria Math"/>
                        </a:rPr>
                        <m:t>+</m:t>
                      </m:r>
                      <m:r>
                        <m:rPr>
                          <m:sty m:val="p"/>
                        </m:rPr>
                        <a:rPr lang="en-US" sz="2800">
                          <a:solidFill>
                            <a:schemeClr val="bg1"/>
                          </a:solidFill>
                          <a:latin typeface="Cambria Math"/>
                        </a:rPr>
                        <m:t>Θ</m:t>
                      </m:r>
                      <m:r>
                        <a:rPr lang="en-US" sz="2800" i="1">
                          <a:solidFill>
                            <a:schemeClr val="bg1"/>
                          </a:solidFill>
                          <a:latin typeface="Cambria Math"/>
                        </a:rPr>
                        <m:t>(</m:t>
                      </m:r>
                      <m:r>
                        <a:rPr lang="en-US" sz="2800" i="1">
                          <a:solidFill>
                            <a:schemeClr val="bg1"/>
                          </a:solidFill>
                          <a:latin typeface="Cambria Math"/>
                        </a:rPr>
                        <m:t>𝑛</m:t>
                      </m:r>
                      <m:r>
                        <a:rPr lang="en-US" sz="2800" i="1">
                          <a:solidFill>
                            <a:schemeClr val="bg1"/>
                          </a:solidFill>
                          <a:latin typeface="Cambria Math"/>
                        </a:rPr>
                        <m:t>)</m:t>
                      </m:r>
                    </m:oMath>
                  </m:oMathPara>
                </a14:m>
                <a:endParaRPr lang="en-US" sz="1400" dirty="0">
                  <a:solidFill>
                    <a:schemeClr val="bg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2816966" y="2237871"/>
                <a:ext cx="4080156" cy="908069"/>
              </a:xfrm>
              <a:prstGeom prst="rect">
                <a:avLst/>
              </a:prstGeom>
              <a:blipFill>
                <a:blip r:embed="rId4"/>
                <a:stretch>
                  <a:fillRect r="-310" b="-5405"/>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991419" y="4298720"/>
                <a:ext cx="2756717" cy="646331"/>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bg1"/>
                          </a:solidFill>
                          <a:latin typeface="Cambria Math"/>
                        </a:rPr>
                        <m:t>𝑆</m:t>
                      </m:r>
                      <m:d>
                        <m:dPr>
                          <m:ctrlPr>
                            <a:rPr lang="en-US" sz="3600" i="1">
                              <a:solidFill>
                                <a:schemeClr val="bg1"/>
                              </a:solidFill>
                              <a:latin typeface="Cambria Math" panose="02040503050406030204" pitchFamily="18" charset="0"/>
                            </a:rPr>
                          </m:ctrlPr>
                        </m:dPr>
                        <m:e>
                          <m:r>
                            <a:rPr lang="en-US" sz="3600" i="1">
                              <a:solidFill>
                                <a:schemeClr val="bg1"/>
                              </a:solidFill>
                              <a:latin typeface="Cambria Math"/>
                            </a:rPr>
                            <m:t>𝑛</m:t>
                          </m:r>
                        </m:e>
                      </m:d>
                      <m:r>
                        <a:rPr lang="en-US" sz="3600" i="1">
                          <a:solidFill>
                            <a:schemeClr val="bg1"/>
                          </a:solidFill>
                          <a:latin typeface="Cambria Math"/>
                        </a:rPr>
                        <m:t>=</m:t>
                      </m:r>
                      <m:r>
                        <m:rPr>
                          <m:sty m:val="p"/>
                        </m:rPr>
                        <a:rPr lang="en-US" sz="3600">
                          <a:solidFill>
                            <a:schemeClr val="bg1"/>
                          </a:solidFill>
                          <a:latin typeface="Cambria Math"/>
                        </a:rPr>
                        <m:t>O</m:t>
                      </m:r>
                      <m:r>
                        <a:rPr lang="en-US" sz="3600" i="1">
                          <a:solidFill>
                            <a:schemeClr val="bg1"/>
                          </a:solidFill>
                          <a:latin typeface="Cambria Math"/>
                        </a:rPr>
                        <m:t>(</m:t>
                      </m:r>
                      <m:r>
                        <a:rPr lang="en-US" sz="3600" i="1">
                          <a:solidFill>
                            <a:schemeClr val="bg1"/>
                          </a:solidFill>
                          <a:latin typeface="Cambria Math"/>
                        </a:rPr>
                        <m:t>𝑛</m:t>
                      </m:r>
                      <m:r>
                        <a:rPr lang="en-US" sz="3600" i="1">
                          <a:solidFill>
                            <a:schemeClr val="bg1"/>
                          </a:solidFill>
                          <a:latin typeface="Cambria Math"/>
                        </a:rPr>
                        <m:t>)</m:t>
                      </m:r>
                    </m:oMath>
                  </m:oMathPara>
                </a14:m>
                <a:endParaRPr lang="en-US" sz="2000" dirty="0">
                  <a:solidFill>
                    <a:schemeClr val="bg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991419" y="4298720"/>
                <a:ext cx="2756717" cy="646331"/>
              </a:xfrm>
              <a:prstGeom prst="rect">
                <a:avLst/>
              </a:prstGeom>
              <a:blipFill>
                <a:blip r:embed="rId5"/>
                <a:stretch>
                  <a:fillRect r="-1826" b="-20755"/>
                </a:stretch>
              </a:blipFill>
              <a:ln>
                <a:solidFill>
                  <a:schemeClr val="bg1"/>
                </a:solidFill>
              </a:ln>
            </p:spPr>
            <p:txBody>
              <a:bodyPr/>
              <a:lstStyle/>
              <a:p>
                <a:r>
                  <a:rPr lang="en-US">
                    <a:noFill/>
                  </a:rPr>
                  <a:t> </a:t>
                </a:r>
              </a:p>
            </p:txBody>
          </p:sp>
        </mc:Fallback>
      </mc:AlternateContent>
      <p:sp>
        <p:nvSpPr>
          <p:cNvPr id="13" name="TextBox 12"/>
          <p:cNvSpPr txBox="1"/>
          <p:nvPr/>
        </p:nvSpPr>
        <p:spPr>
          <a:xfrm>
            <a:off x="3521449" y="3601484"/>
            <a:ext cx="6947030" cy="584775"/>
          </a:xfrm>
          <a:prstGeom prst="rect">
            <a:avLst/>
          </a:prstGeom>
          <a:noFill/>
          <a:ln>
            <a:solidFill>
              <a:schemeClr val="tx1">
                <a:lumMod val="95000"/>
              </a:schemeClr>
            </a:solidFill>
          </a:ln>
        </p:spPr>
        <p:txBody>
          <a:bodyPr wrap="none" rtlCol="0">
            <a:spAutoFit/>
          </a:bodyPr>
          <a:lstStyle/>
          <a:p>
            <a:r>
              <a:rPr lang="en-US" sz="3200" dirty="0">
                <a:solidFill>
                  <a:schemeClr val="tx1">
                    <a:lumMod val="95000"/>
                  </a:schemeClr>
                </a:solidFill>
              </a:rPr>
              <a:t>We can show by proof by induction that:</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AD38FA4-EAA2-CC49-BCED-FD824194384F}"/>
                  </a:ext>
                </a:extLst>
              </p:cNvPr>
              <p:cNvSpPr txBox="1"/>
              <p:nvPr/>
            </p:nvSpPr>
            <p:spPr>
              <a:xfrm>
                <a:off x="3569822" y="5770630"/>
                <a:ext cx="4136710" cy="830997"/>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chemeClr val="bg1"/>
                          </a:solidFill>
                          <a:latin typeface="Cambria Math" panose="02040503050406030204" pitchFamily="18" charset="0"/>
                        </a:rPr>
                        <m:t>∴</m:t>
                      </m:r>
                      <m:r>
                        <a:rPr lang="en-US" sz="4800" i="1" smtClean="0">
                          <a:solidFill>
                            <a:schemeClr val="bg1"/>
                          </a:solidFill>
                          <a:latin typeface="Cambria Math"/>
                        </a:rPr>
                        <m:t>𝑆</m:t>
                      </m:r>
                      <m:d>
                        <m:dPr>
                          <m:ctrlPr>
                            <a:rPr lang="en-US" sz="4800" i="1">
                              <a:solidFill>
                                <a:schemeClr val="bg1"/>
                              </a:solidFill>
                              <a:latin typeface="Cambria Math" panose="02040503050406030204" pitchFamily="18" charset="0"/>
                            </a:rPr>
                          </m:ctrlPr>
                        </m:dPr>
                        <m:e>
                          <m:r>
                            <a:rPr lang="en-US" sz="4800" i="1">
                              <a:solidFill>
                                <a:schemeClr val="bg1"/>
                              </a:solidFill>
                              <a:latin typeface="Cambria Math"/>
                            </a:rPr>
                            <m:t>𝑛</m:t>
                          </m:r>
                        </m:e>
                      </m:d>
                      <m:r>
                        <a:rPr lang="en-US" sz="4800" i="1">
                          <a:solidFill>
                            <a:schemeClr val="bg1"/>
                          </a:solidFill>
                          <a:latin typeface="Cambria Math"/>
                        </a:rPr>
                        <m:t>=</m:t>
                      </m:r>
                      <m:r>
                        <m:rPr>
                          <m:sty m:val="p"/>
                        </m:rPr>
                        <a:rPr lang="en-US" sz="4800" b="0" i="0" smtClean="0">
                          <a:solidFill>
                            <a:schemeClr val="bg1"/>
                          </a:solidFill>
                          <a:latin typeface="Cambria Math" panose="02040503050406030204" pitchFamily="18" charset="0"/>
                        </a:rPr>
                        <m:t>Θ</m:t>
                      </m:r>
                      <m:r>
                        <a:rPr lang="en-US" sz="4800" i="1">
                          <a:solidFill>
                            <a:schemeClr val="bg1"/>
                          </a:solidFill>
                          <a:latin typeface="Cambria Math"/>
                        </a:rPr>
                        <m:t>(</m:t>
                      </m:r>
                      <m:r>
                        <a:rPr lang="en-US" sz="4800" i="1">
                          <a:solidFill>
                            <a:schemeClr val="bg1"/>
                          </a:solidFill>
                          <a:latin typeface="Cambria Math"/>
                        </a:rPr>
                        <m:t>𝑛</m:t>
                      </m:r>
                      <m:r>
                        <a:rPr lang="en-US" sz="4800" i="1">
                          <a:solidFill>
                            <a:schemeClr val="bg1"/>
                          </a:solidFill>
                          <a:latin typeface="Cambria Math"/>
                        </a:rPr>
                        <m:t>)</m:t>
                      </m:r>
                    </m:oMath>
                  </m:oMathPara>
                </a14:m>
                <a:endParaRPr lang="en-US" sz="4800" dirty="0">
                  <a:solidFill>
                    <a:schemeClr val="bg1"/>
                  </a:solidFill>
                </a:endParaRPr>
              </a:p>
            </p:txBody>
          </p:sp>
        </mc:Choice>
        <mc:Fallback>
          <p:sp>
            <p:nvSpPr>
              <p:cNvPr id="14" name="TextBox 13">
                <a:extLst>
                  <a:ext uri="{FF2B5EF4-FFF2-40B4-BE49-F238E27FC236}">
                    <a16:creationId xmlns:a16="http://schemas.microsoft.com/office/drawing/2014/main" id="{2AD38FA4-EAA2-CC49-BCED-FD824194384F}"/>
                  </a:ext>
                </a:extLst>
              </p:cNvPr>
              <p:cNvSpPr txBox="1">
                <a:spLocks noRot="1" noChangeAspect="1" noMove="1" noResize="1" noEditPoints="1" noAdjustHandles="1" noChangeArrowheads="1" noChangeShapeType="1" noTextEdit="1"/>
              </p:cNvSpPr>
              <p:nvPr/>
            </p:nvSpPr>
            <p:spPr>
              <a:xfrm>
                <a:off x="3569822" y="5770630"/>
                <a:ext cx="4136710" cy="830997"/>
              </a:xfrm>
              <a:prstGeom prst="rect">
                <a:avLst/>
              </a:prstGeom>
              <a:blipFill>
                <a:blip r:embed="rId6"/>
                <a:stretch>
                  <a:fillRect r="-2439" b="-23881"/>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0077E67-0D23-5F43-AF9C-A464A5E69307}"/>
                  </a:ext>
                </a:extLst>
              </p:cNvPr>
              <p:cNvSpPr txBox="1"/>
              <p:nvPr/>
            </p:nvSpPr>
            <p:spPr>
              <a:xfrm>
                <a:off x="3991419" y="4982088"/>
                <a:ext cx="2769541" cy="646331"/>
              </a:xfrm>
              <a:prstGeom prst="rect">
                <a:avLst/>
              </a:prstGeom>
              <a:solidFill>
                <a:schemeClr val="tx1">
                  <a:lumMod val="95000"/>
                </a:schemeClr>
              </a:solidFill>
              <a:ln>
                <a:solidFill>
                  <a:schemeClr val="bg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bg1"/>
                          </a:solidFill>
                          <a:latin typeface="Cambria Math"/>
                        </a:rPr>
                        <m:t>𝑆</m:t>
                      </m:r>
                      <m:d>
                        <m:dPr>
                          <m:ctrlPr>
                            <a:rPr lang="en-US" sz="3600" i="1">
                              <a:solidFill>
                                <a:schemeClr val="bg1"/>
                              </a:solidFill>
                              <a:latin typeface="Cambria Math" panose="02040503050406030204" pitchFamily="18" charset="0"/>
                            </a:rPr>
                          </m:ctrlPr>
                        </m:dPr>
                        <m:e>
                          <m:r>
                            <a:rPr lang="en-US" sz="3600" i="1">
                              <a:solidFill>
                                <a:schemeClr val="bg1"/>
                              </a:solidFill>
                              <a:latin typeface="Cambria Math"/>
                            </a:rPr>
                            <m:t>𝑛</m:t>
                          </m:r>
                        </m:e>
                      </m:d>
                      <m:r>
                        <a:rPr lang="en-US" sz="3600" i="1">
                          <a:solidFill>
                            <a:schemeClr val="bg1"/>
                          </a:solidFill>
                          <a:latin typeface="Cambria Math"/>
                        </a:rPr>
                        <m:t>=</m:t>
                      </m:r>
                      <m:r>
                        <m:rPr>
                          <m:sty m:val="p"/>
                        </m:rPr>
                        <a:rPr lang="en-US" sz="3600" b="0" i="0" smtClean="0">
                          <a:solidFill>
                            <a:schemeClr val="bg1"/>
                          </a:solidFill>
                          <a:latin typeface="Cambria Math" panose="02040503050406030204" pitchFamily="18" charset="0"/>
                        </a:rPr>
                        <m:t>Ω</m:t>
                      </m:r>
                      <m:r>
                        <a:rPr lang="en-US" sz="3600" i="1">
                          <a:solidFill>
                            <a:schemeClr val="bg1"/>
                          </a:solidFill>
                          <a:latin typeface="Cambria Math"/>
                        </a:rPr>
                        <m:t>(</m:t>
                      </m:r>
                      <m:r>
                        <a:rPr lang="en-US" sz="3600" i="1">
                          <a:solidFill>
                            <a:schemeClr val="bg1"/>
                          </a:solidFill>
                          <a:latin typeface="Cambria Math"/>
                        </a:rPr>
                        <m:t>𝑛</m:t>
                      </m:r>
                      <m:r>
                        <a:rPr lang="en-US" sz="3600" i="1">
                          <a:solidFill>
                            <a:schemeClr val="bg1"/>
                          </a:solidFill>
                          <a:latin typeface="Cambria Math"/>
                        </a:rPr>
                        <m:t>)</m:t>
                      </m:r>
                    </m:oMath>
                  </m:oMathPara>
                </a14:m>
                <a:endParaRPr lang="en-US" sz="2000" dirty="0">
                  <a:solidFill>
                    <a:schemeClr val="bg1"/>
                  </a:solidFill>
                </a:endParaRPr>
              </a:p>
            </p:txBody>
          </p:sp>
        </mc:Choice>
        <mc:Fallback>
          <p:sp>
            <p:nvSpPr>
              <p:cNvPr id="15" name="TextBox 14">
                <a:extLst>
                  <a:ext uri="{FF2B5EF4-FFF2-40B4-BE49-F238E27FC236}">
                    <a16:creationId xmlns:a16="http://schemas.microsoft.com/office/drawing/2014/main" id="{40077E67-0D23-5F43-AF9C-A464A5E69307}"/>
                  </a:ext>
                </a:extLst>
              </p:cNvPr>
              <p:cNvSpPr txBox="1">
                <a:spLocks noRot="1" noChangeAspect="1" noMove="1" noResize="1" noEditPoints="1" noAdjustHandles="1" noChangeArrowheads="1" noChangeShapeType="1" noTextEdit="1"/>
              </p:cNvSpPr>
              <p:nvPr/>
            </p:nvSpPr>
            <p:spPr>
              <a:xfrm>
                <a:off x="3991419" y="4982088"/>
                <a:ext cx="2769541" cy="646331"/>
              </a:xfrm>
              <a:prstGeom prst="rect">
                <a:avLst/>
              </a:prstGeom>
              <a:blipFill>
                <a:blip r:embed="rId7"/>
                <a:stretch>
                  <a:fillRect r="-1818" b="-20755"/>
                </a:stretch>
              </a:blipFill>
              <a:ln>
                <a:solidFill>
                  <a:schemeClr val="bg1"/>
                </a:solid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7E1A5E54-A261-8844-B5E0-F990220A247E}"/>
              </a:ext>
            </a:extLst>
          </p:cNvPr>
          <p:cNvSpPr txBox="1"/>
          <p:nvPr/>
        </p:nvSpPr>
        <p:spPr>
          <a:xfrm>
            <a:off x="6994964" y="4455791"/>
            <a:ext cx="2590800" cy="461665"/>
          </a:xfrm>
          <a:prstGeom prst="rect">
            <a:avLst/>
          </a:prstGeom>
          <a:noFill/>
        </p:spPr>
        <p:txBody>
          <a:bodyPr wrap="square" rtlCol="0">
            <a:spAutoFit/>
          </a:bodyPr>
          <a:lstStyle/>
          <a:p>
            <a:r>
              <a:rPr lang="en-US" sz="2400" dirty="0"/>
              <a:t>(next two slides)</a:t>
            </a:r>
          </a:p>
        </p:txBody>
      </p:sp>
    </p:spTree>
    <p:extLst>
      <p:ext uri="{BB962C8B-B14F-4D97-AF65-F5344CB8AC3E}">
        <p14:creationId xmlns:p14="http://schemas.microsoft.com/office/powerpoint/2010/main" val="309503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00C8E049-C499-43D6-B8AA-DA7AD25FA015}"/>
              </a:ext>
            </a:extLst>
          </p:cNvPr>
          <p:cNvSpPr>
            <a:spLocks noGrp="1"/>
          </p:cNvSpPr>
          <p:nvPr>
            <p:ph type="title"/>
          </p:nvPr>
        </p:nvSpPr>
        <p:spPr>
          <a:xfrm>
            <a:off x="1547149" y="178437"/>
            <a:ext cx="9097702" cy="707897"/>
          </a:xfrm>
        </p:spPr>
        <p:txBody>
          <a:bodyPr/>
          <a:lstStyle/>
          <a:p>
            <a:pPr algn="ctr"/>
            <a:r>
              <a:rPr lang="en-US" dirty="0"/>
              <a:t>Proof by Induction</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F69F84EC-9649-4B00-AF5D-0659947BF18F}"/>
                  </a:ext>
                </a:extLst>
              </p:cNvPr>
              <p:cNvSpPr txBox="1">
                <a:spLocks/>
              </p:cNvSpPr>
              <p:nvPr/>
            </p:nvSpPr>
            <p:spPr>
              <a:xfrm>
                <a:off x="2400300" y="1056462"/>
                <a:ext cx="7391400" cy="926989"/>
              </a:xfrm>
              <a:prstGeom prst="rect">
                <a:avLst/>
              </a:prstGeom>
              <a:ln>
                <a:solidFill>
                  <a:schemeClr val="tx1">
                    <a:lumMod val="95000"/>
                  </a:schemeClr>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m:rPr>
                          <m:sty m:val="p"/>
                        </m:rPr>
                        <a:rPr lang="en-US" sz="3600" b="0" i="0" smtClean="0">
                          <a:solidFill>
                            <a:schemeClr val="tx1"/>
                          </a:solidFill>
                          <a:latin typeface="Cambria Math" panose="02040503050406030204" pitchFamily="18" charset="0"/>
                        </a:rPr>
                        <m:t>S</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𝑛</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𝑆</m:t>
                      </m:r>
                      <m:d>
                        <m:dPr>
                          <m:ctrlPr>
                            <a:rPr lang="en-US" sz="3600" b="0" i="1" smtClean="0">
                              <a:solidFill>
                                <a:schemeClr val="tx1"/>
                              </a:solidFill>
                              <a:latin typeface="Cambria Math" panose="02040503050406030204" pitchFamily="18" charset="0"/>
                            </a:rPr>
                          </m:ctrlPr>
                        </m:dPr>
                        <m:e>
                          <m:f>
                            <m:fPr>
                              <m:type m:val="lin"/>
                              <m:ctrlPr>
                                <a:rPr lang="en-US" sz="3600" b="0" i="1" smtClean="0">
                                  <a:solidFill>
                                    <a:schemeClr val="tx1"/>
                                  </a:solidFill>
                                  <a:latin typeface="Cambria Math" panose="02040503050406030204" pitchFamily="18" charset="0"/>
                                </a:rPr>
                              </m:ctrlPr>
                            </m:fPr>
                            <m:num>
                              <m:r>
                                <a:rPr lang="en-US" sz="3600" b="0" i="1" smtClean="0">
                                  <a:solidFill>
                                    <a:schemeClr val="tx1"/>
                                  </a:solidFill>
                                  <a:latin typeface="Cambria Math" panose="02040503050406030204" pitchFamily="18" charset="0"/>
                                </a:rPr>
                                <m:t>𝑛</m:t>
                              </m:r>
                            </m:num>
                            <m:den>
                              <m:r>
                                <a:rPr lang="en-US" sz="3600" b="0" i="1" smtClean="0">
                                  <a:solidFill>
                                    <a:schemeClr val="tx1"/>
                                  </a:solidFill>
                                  <a:latin typeface="Cambria Math" panose="02040503050406030204" pitchFamily="18" charset="0"/>
                                </a:rPr>
                                <m:t>5</m:t>
                              </m:r>
                            </m:den>
                          </m:f>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𝑆</m:t>
                      </m:r>
                      <m:d>
                        <m:dPr>
                          <m:ctrlPr>
                            <a:rPr lang="en-US" sz="3600" b="0" i="1" smtClean="0">
                              <a:solidFill>
                                <a:schemeClr val="tx1"/>
                              </a:solidFill>
                              <a:latin typeface="Cambria Math" panose="02040503050406030204" pitchFamily="18" charset="0"/>
                            </a:rPr>
                          </m:ctrlPr>
                        </m:dPr>
                        <m:e>
                          <m:f>
                            <m:fPr>
                              <m:type m:val="lin"/>
                              <m:ctrlPr>
                                <a:rPr lang="en-US" sz="3600" b="0" i="1" smtClean="0">
                                  <a:solidFill>
                                    <a:schemeClr val="tx1"/>
                                  </a:solidFill>
                                  <a:latin typeface="Cambria Math" panose="02040503050406030204" pitchFamily="18" charset="0"/>
                                </a:rPr>
                              </m:ctrlPr>
                            </m:fPr>
                            <m:num>
                              <m:r>
                                <a:rPr lang="en-US" sz="3600" b="0" i="1" smtClean="0">
                                  <a:solidFill>
                                    <a:schemeClr val="tx1"/>
                                  </a:solidFill>
                                  <a:latin typeface="Cambria Math" panose="02040503050406030204" pitchFamily="18" charset="0"/>
                                </a:rPr>
                                <m:t>7</m:t>
                              </m:r>
                              <m:r>
                                <a:rPr lang="en-US" sz="3600" b="0" i="1" smtClean="0">
                                  <a:solidFill>
                                    <a:schemeClr val="tx1"/>
                                  </a:solidFill>
                                  <a:latin typeface="Cambria Math" panose="02040503050406030204" pitchFamily="18" charset="0"/>
                                </a:rPr>
                                <m:t>𝑛</m:t>
                              </m:r>
                            </m:num>
                            <m:den>
                              <m:r>
                                <a:rPr lang="en-US" sz="3600" b="0" i="1" smtClean="0">
                                  <a:solidFill>
                                    <a:schemeClr val="tx1"/>
                                  </a:solidFill>
                                  <a:latin typeface="Cambria Math" panose="02040503050406030204" pitchFamily="18" charset="0"/>
                                </a:rPr>
                                <m:t>10</m:t>
                              </m:r>
                            </m:den>
                          </m:f>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𝑐</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𝑛</m:t>
                      </m:r>
                    </m:oMath>
                  </m:oMathPara>
                </a14:m>
                <a:endParaRPr lang="en-US" sz="3600" dirty="0">
                  <a:solidFill>
                    <a:schemeClr val="tx1"/>
                  </a:solidFill>
                </a:endParaRPr>
              </a:p>
            </p:txBody>
          </p:sp>
        </mc:Choice>
        <mc:Fallback>
          <p:sp>
            <p:nvSpPr>
              <p:cNvPr id="7" name="Content Placeholder 2">
                <a:extLst>
                  <a:ext uri="{FF2B5EF4-FFF2-40B4-BE49-F238E27FC236}">
                    <a16:creationId xmlns:a16="http://schemas.microsoft.com/office/drawing/2014/main" id="{F69F84EC-9649-4B00-AF5D-0659947BF18F}"/>
                  </a:ext>
                </a:extLst>
              </p:cNvPr>
              <p:cNvSpPr txBox="1">
                <a:spLocks noRot="1" noChangeAspect="1" noMove="1" noResize="1" noEditPoints="1" noAdjustHandles="1" noChangeArrowheads="1" noChangeShapeType="1" noTextEdit="1"/>
              </p:cNvSpPr>
              <p:nvPr/>
            </p:nvSpPr>
            <p:spPr>
              <a:xfrm>
                <a:off x="2400300" y="1056462"/>
                <a:ext cx="7391400" cy="926989"/>
              </a:xfrm>
              <a:prstGeom prst="rect">
                <a:avLst/>
              </a:prstGeom>
              <a:blipFill>
                <a:blip r:embed="rId3"/>
                <a:stretch>
                  <a:fillRect t="-81333" b="-12800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07A0AA9-280F-4781-A52F-17B28E3B0F4A}"/>
                  </a:ext>
                </a:extLst>
              </p:cNvPr>
              <p:cNvSpPr txBox="1"/>
              <p:nvPr/>
            </p:nvSpPr>
            <p:spPr>
              <a:xfrm>
                <a:off x="2421089" y="3214868"/>
                <a:ext cx="3944986" cy="523220"/>
              </a:xfrm>
              <a:prstGeom prst="rect">
                <a:avLst/>
              </a:prstGeom>
              <a:noFill/>
            </p:spPr>
            <p:txBody>
              <a:bodyPr wrap="square" rtlCol="0">
                <a:spAutoFit/>
              </a:bodyPr>
              <a:lstStyle/>
              <a:p>
                <a:r>
                  <a:rPr lang="en-US" sz="2800" b="1" dirty="0"/>
                  <a:t>Claim: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≤10</m:t>
                    </m:r>
                    <m:r>
                      <a:rPr lang="en-US" sz="2800" b="0" i="1" smtClean="0">
                        <a:latin typeface="Cambria Math" panose="02040503050406030204" pitchFamily="18" charset="0"/>
                      </a:rPr>
                      <m:t>𝑐𝑛</m:t>
                    </m:r>
                  </m:oMath>
                </a14:m>
                <a:endParaRPr lang="en-US" sz="2800" dirty="0"/>
              </a:p>
            </p:txBody>
          </p:sp>
        </mc:Choice>
        <mc:Fallback>
          <p:sp>
            <p:nvSpPr>
              <p:cNvPr id="13" name="TextBox 12">
                <a:extLst>
                  <a:ext uri="{FF2B5EF4-FFF2-40B4-BE49-F238E27FC236}">
                    <a16:creationId xmlns:a16="http://schemas.microsoft.com/office/drawing/2014/main" id="{807A0AA9-280F-4781-A52F-17B28E3B0F4A}"/>
                  </a:ext>
                </a:extLst>
              </p:cNvPr>
              <p:cNvSpPr txBox="1">
                <a:spLocks noRot="1" noChangeAspect="1" noMove="1" noResize="1" noEditPoints="1" noAdjustHandles="1" noChangeArrowheads="1" noChangeShapeType="1" noTextEdit="1"/>
              </p:cNvSpPr>
              <p:nvPr/>
            </p:nvSpPr>
            <p:spPr>
              <a:xfrm>
                <a:off x="2421089" y="3214868"/>
                <a:ext cx="3944986" cy="523220"/>
              </a:xfrm>
              <a:prstGeom prst="rect">
                <a:avLst/>
              </a:prstGeom>
              <a:blipFill>
                <a:blip r:embed="rId4"/>
                <a:stretch>
                  <a:fillRect l="-3205" t="-9302" b="-302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F09D3FC-75D6-40E6-8694-22C04A8C84CD}"/>
                  </a:ext>
                </a:extLst>
              </p:cNvPr>
              <p:cNvSpPr/>
              <p:nvPr/>
            </p:nvSpPr>
            <p:spPr>
              <a:xfrm>
                <a:off x="2421088" y="4040004"/>
                <a:ext cx="8435963" cy="954107"/>
              </a:xfrm>
              <a:prstGeom prst="rect">
                <a:avLst/>
              </a:prstGeom>
            </p:spPr>
            <p:txBody>
              <a:bodyPr wrap="square">
                <a:spAutoFit/>
              </a:bodyPr>
              <a:lstStyle/>
              <a:p>
                <a:r>
                  <a:rPr lang="en-US" sz="2800" b="1" dirty="0"/>
                  <a:t>Base Case: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=0</m:t>
                    </m:r>
                  </m:oMath>
                </a14:m>
                <a:endParaRPr lang="en-US" sz="2800" b="0" dirty="0"/>
              </a:p>
              <a:p>
                <a:r>
                  <a:rPr lang="en-US" sz="2800" dirty="0"/>
                  <a:t>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≤10</m:t>
                    </m:r>
                    <m:r>
                      <a:rPr lang="en-US" sz="2800" b="0" i="1" smtClean="0">
                        <a:latin typeface="Cambria Math" panose="02040503050406030204" pitchFamily="18" charset="0"/>
                      </a:rPr>
                      <m:t>𝑐</m:t>
                    </m:r>
                  </m:oMath>
                </a14:m>
                <a:r>
                  <a:rPr lang="en-US" sz="2800" dirty="0"/>
                  <a:t> which is true since </a:t>
                </a:r>
                <a14:m>
                  <m:oMath xmlns:m="http://schemas.openxmlformats.org/officeDocument/2006/math">
                    <m:r>
                      <a:rPr lang="en-US" sz="2800" b="0" i="1" smtClean="0">
                        <a:latin typeface="Cambria Math" panose="02040503050406030204" pitchFamily="18" charset="0"/>
                      </a:rPr>
                      <m:t>𝑐</m:t>
                    </m:r>
                    <m:r>
                      <a:rPr lang="en-US" sz="2800" b="0" i="1" smtClean="0">
                        <a:latin typeface="Cambria Math" panose="02040503050406030204" pitchFamily="18" charset="0"/>
                      </a:rPr>
                      <m:t>≥1</m:t>
                    </m:r>
                  </m:oMath>
                </a14:m>
                <a:endParaRPr lang="en-US" sz="2800" dirty="0"/>
              </a:p>
            </p:txBody>
          </p:sp>
        </mc:Choice>
        <mc:Fallback>
          <p:sp>
            <p:nvSpPr>
              <p:cNvPr id="5" name="Rectangle 4">
                <a:extLst>
                  <a:ext uri="{FF2B5EF4-FFF2-40B4-BE49-F238E27FC236}">
                    <a16:creationId xmlns:a16="http://schemas.microsoft.com/office/drawing/2014/main" id="{2F09D3FC-75D6-40E6-8694-22C04A8C84CD}"/>
                  </a:ext>
                </a:extLst>
              </p:cNvPr>
              <p:cNvSpPr>
                <a:spLocks noRot="1" noChangeAspect="1" noMove="1" noResize="1" noEditPoints="1" noAdjustHandles="1" noChangeArrowheads="1" noChangeShapeType="1" noTextEdit="1"/>
              </p:cNvSpPr>
              <p:nvPr/>
            </p:nvSpPr>
            <p:spPr>
              <a:xfrm>
                <a:off x="2421088" y="4040004"/>
                <a:ext cx="8435963" cy="954107"/>
              </a:xfrm>
              <a:prstGeom prst="rect">
                <a:avLst/>
              </a:prstGeom>
              <a:blipFill>
                <a:blip r:embed="rId5"/>
                <a:stretch>
                  <a:fillRect l="-1504" t="-7895"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Speech Bubble: Rectangle with Corners Rounded 5">
                <a:extLst>
                  <a:ext uri="{FF2B5EF4-FFF2-40B4-BE49-F238E27FC236}">
                    <a16:creationId xmlns:a16="http://schemas.microsoft.com/office/drawing/2014/main" id="{99FC4A94-68E6-4876-9E16-AE183BE55A1E}"/>
                  </a:ext>
                </a:extLst>
              </p:cNvPr>
              <p:cNvSpPr/>
              <p:nvPr/>
            </p:nvSpPr>
            <p:spPr>
              <a:xfrm>
                <a:off x="6954508" y="5324897"/>
                <a:ext cx="4800600" cy="1354666"/>
              </a:xfrm>
              <a:prstGeom prst="wedgeRoundRectCallout">
                <a:avLst>
                  <a:gd name="adj1" fmla="val 10639"/>
                  <a:gd name="adj2" fmla="val -68962"/>
                  <a:gd name="adj3" fmla="val 16667"/>
                </a:avLst>
              </a:prstGeom>
              <a:solidFill>
                <a:schemeClr val="accent2"/>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0" dirty="0"/>
                  <a:t>Strictly speaking, we can handle any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&gt;0</m:t>
                    </m:r>
                  </m:oMath>
                </a14:m>
                <a:r>
                  <a:rPr lang="en-US" sz="2400" b="0" dirty="0"/>
                  <a:t>, but assuming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≥1</m:t>
                    </m:r>
                  </m:oMath>
                </a14:m>
                <a:r>
                  <a:rPr lang="en-US" sz="2400" b="0" dirty="0"/>
                  <a:t> to simplify the analysis here</a:t>
                </a:r>
              </a:p>
            </p:txBody>
          </p:sp>
        </mc:Choice>
        <mc:Fallback>
          <p:sp>
            <p:nvSpPr>
              <p:cNvPr id="6" name="Speech Bubble: Rectangle with Corners Rounded 5">
                <a:extLst>
                  <a:ext uri="{FF2B5EF4-FFF2-40B4-BE49-F238E27FC236}">
                    <a16:creationId xmlns:a16="http://schemas.microsoft.com/office/drawing/2014/main" id="{99FC4A94-68E6-4876-9E16-AE183BE55A1E}"/>
                  </a:ext>
                </a:extLst>
              </p:cNvPr>
              <p:cNvSpPr>
                <a:spLocks noRot="1" noChangeAspect="1" noMove="1" noResize="1" noEditPoints="1" noAdjustHandles="1" noChangeArrowheads="1" noChangeShapeType="1" noTextEdit="1"/>
              </p:cNvSpPr>
              <p:nvPr/>
            </p:nvSpPr>
            <p:spPr>
              <a:xfrm>
                <a:off x="6954508" y="5324897"/>
                <a:ext cx="4800600" cy="1354666"/>
              </a:xfrm>
              <a:prstGeom prst="wedgeRoundRectCallout">
                <a:avLst>
                  <a:gd name="adj1" fmla="val 10639"/>
                  <a:gd name="adj2" fmla="val -68962"/>
                  <a:gd name="adj3" fmla="val 16667"/>
                </a:avLst>
              </a:prstGeom>
              <a:blipFill>
                <a:blip r:embed="rId6"/>
                <a:stretch>
                  <a:fillRect r="-1847" b="-2326"/>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482185-FB00-A642-BC25-FD19A3DB6BD1}"/>
                  </a:ext>
                </a:extLst>
              </p:cNvPr>
              <p:cNvSpPr txBox="1"/>
              <p:nvPr/>
            </p:nvSpPr>
            <p:spPr>
              <a:xfrm>
                <a:off x="2421088" y="2430431"/>
                <a:ext cx="3179075" cy="523220"/>
              </a:xfrm>
              <a:prstGeom prst="rect">
                <a:avLst/>
              </a:prstGeom>
              <a:noFill/>
            </p:spPr>
            <p:txBody>
              <a:bodyPr wrap="square" rtlCol="0">
                <a:spAutoFit/>
              </a:bodyPr>
              <a:lstStyle/>
              <a:p>
                <a:r>
                  <a:rPr lang="en-US" sz="2800" b="1" dirty="0">
                    <a:solidFill>
                      <a:schemeClr val="accent2"/>
                    </a:solidFill>
                  </a:rPr>
                  <a:t>Prove </a:t>
                </a:r>
                <a14:m>
                  <m:oMath xmlns:m="http://schemas.openxmlformats.org/officeDocument/2006/math">
                    <m:r>
                      <a:rPr lang="en-US" sz="2800" b="0" i="1" smtClean="0">
                        <a:solidFill>
                          <a:schemeClr val="accent2"/>
                        </a:solidFill>
                        <a:latin typeface="Cambria Math" panose="02040503050406030204" pitchFamily="18" charset="0"/>
                      </a:rPr>
                      <m:t>𝑇</m:t>
                    </m:r>
                    <m:d>
                      <m:dPr>
                        <m:ctrlPr>
                          <a:rPr lang="en-US" sz="2800" b="0" i="1" smtClean="0">
                            <a:solidFill>
                              <a:schemeClr val="accent2"/>
                            </a:solidFill>
                            <a:latin typeface="Cambria Math" panose="02040503050406030204" pitchFamily="18" charset="0"/>
                          </a:rPr>
                        </m:ctrlPr>
                      </m:dPr>
                      <m:e>
                        <m:r>
                          <a:rPr lang="en-US" sz="2800" b="0" i="1" smtClean="0">
                            <a:solidFill>
                              <a:schemeClr val="accent2"/>
                            </a:solidFill>
                            <a:latin typeface="Cambria Math" panose="02040503050406030204" pitchFamily="18" charset="0"/>
                          </a:rPr>
                          <m:t>𝑛</m:t>
                        </m:r>
                      </m:e>
                    </m:d>
                    <m:r>
                      <a:rPr lang="en-US" sz="2800" i="1">
                        <a:solidFill>
                          <a:schemeClr val="accent2"/>
                        </a:solidFill>
                        <a:latin typeface="Cambria Math"/>
                      </a:rPr>
                      <m:t>=</m:t>
                    </m:r>
                    <m:r>
                      <m:rPr>
                        <m:sty m:val="p"/>
                      </m:rPr>
                      <a:rPr lang="en-US" sz="2800">
                        <a:solidFill>
                          <a:schemeClr val="accent2"/>
                        </a:solidFill>
                        <a:latin typeface="Cambria Math"/>
                      </a:rPr>
                      <m:t>O</m:t>
                    </m:r>
                    <m:r>
                      <a:rPr lang="en-US" sz="2800" i="1">
                        <a:solidFill>
                          <a:schemeClr val="accent2"/>
                        </a:solidFill>
                        <a:latin typeface="Cambria Math"/>
                      </a:rPr>
                      <m:t>(</m:t>
                    </m:r>
                    <m:r>
                      <a:rPr lang="en-US" sz="2800" i="1">
                        <a:solidFill>
                          <a:schemeClr val="accent2"/>
                        </a:solidFill>
                        <a:latin typeface="Cambria Math"/>
                      </a:rPr>
                      <m:t>𝑛</m:t>
                    </m:r>
                    <m:r>
                      <a:rPr lang="en-US" sz="2800" i="1">
                        <a:solidFill>
                          <a:schemeClr val="accent2"/>
                        </a:solidFill>
                        <a:latin typeface="Cambria Math"/>
                      </a:rPr>
                      <m:t>)</m:t>
                    </m:r>
                  </m:oMath>
                </a14:m>
                <a:endParaRPr lang="en-US" sz="2800" dirty="0">
                  <a:solidFill>
                    <a:schemeClr val="accent2"/>
                  </a:solidFill>
                </a:endParaRPr>
              </a:p>
            </p:txBody>
          </p:sp>
        </mc:Choice>
        <mc:Fallback>
          <p:sp>
            <p:nvSpPr>
              <p:cNvPr id="8" name="TextBox 7">
                <a:extLst>
                  <a:ext uri="{FF2B5EF4-FFF2-40B4-BE49-F238E27FC236}">
                    <a16:creationId xmlns:a16="http://schemas.microsoft.com/office/drawing/2014/main" id="{8D482185-FB00-A642-BC25-FD19A3DB6BD1}"/>
                  </a:ext>
                </a:extLst>
              </p:cNvPr>
              <p:cNvSpPr txBox="1">
                <a:spLocks noRot="1" noChangeAspect="1" noMove="1" noResize="1" noEditPoints="1" noAdjustHandles="1" noChangeArrowheads="1" noChangeShapeType="1" noTextEdit="1"/>
              </p:cNvSpPr>
              <p:nvPr/>
            </p:nvSpPr>
            <p:spPr>
              <a:xfrm>
                <a:off x="2421088" y="2430431"/>
                <a:ext cx="3179075" cy="523220"/>
              </a:xfrm>
              <a:prstGeom prst="rect">
                <a:avLst/>
              </a:prstGeom>
              <a:blipFill>
                <a:blip r:embed="rId7"/>
                <a:stretch>
                  <a:fillRect l="-3968" t="-11905" b="-30952"/>
                </a:stretch>
              </a:blipFill>
            </p:spPr>
            <p:txBody>
              <a:bodyPr/>
              <a:lstStyle/>
              <a:p>
                <a:r>
                  <a:rPr lang="en-US">
                    <a:noFill/>
                  </a:rPr>
                  <a:t> </a:t>
                </a:r>
              </a:p>
            </p:txBody>
          </p:sp>
        </mc:Fallback>
      </mc:AlternateContent>
    </p:spTree>
    <p:extLst>
      <p:ext uri="{BB962C8B-B14F-4D97-AF65-F5344CB8AC3E}">
        <p14:creationId xmlns:p14="http://schemas.microsoft.com/office/powerpoint/2010/main" val="39787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6"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00C8E049-C499-43D6-B8AA-DA7AD25FA015}"/>
              </a:ext>
            </a:extLst>
          </p:cNvPr>
          <p:cNvSpPr>
            <a:spLocks noGrp="1"/>
          </p:cNvSpPr>
          <p:nvPr>
            <p:ph type="title"/>
          </p:nvPr>
        </p:nvSpPr>
        <p:spPr>
          <a:xfrm>
            <a:off x="0" y="118423"/>
            <a:ext cx="12192000" cy="764754"/>
          </a:xfrm>
        </p:spPr>
        <p:txBody>
          <a:bodyPr/>
          <a:lstStyle/>
          <a:p>
            <a:pPr algn="ctr"/>
            <a:r>
              <a:rPr lang="en-US" dirty="0"/>
              <a:t>Proof by Induction</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F69F84EC-9649-4B00-AF5D-0659947BF18F}"/>
                  </a:ext>
                </a:extLst>
              </p:cNvPr>
              <p:cNvSpPr txBox="1">
                <a:spLocks/>
              </p:cNvSpPr>
              <p:nvPr/>
            </p:nvSpPr>
            <p:spPr>
              <a:xfrm>
                <a:off x="2296110" y="1036186"/>
                <a:ext cx="7391400" cy="751534"/>
              </a:xfrm>
              <a:prstGeom prst="rect">
                <a:avLst/>
              </a:prstGeom>
              <a:ln>
                <a:solidFill>
                  <a:schemeClr val="tx1">
                    <a:lumMod val="95000"/>
                  </a:schemeClr>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sz="3600" b="0" i="1" smtClean="0">
                          <a:solidFill>
                            <a:schemeClr val="tx1"/>
                          </a:solidFill>
                          <a:latin typeface="Cambria Math" panose="02040503050406030204" pitchFamily="18" charset="0"/>
                        </a:rPr>
                        <m:t>𝑇</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𝑛</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𝑇</m:t>
                      </m:r>
                      <m:d>
                        <m:dPr>
                          <m:ctrlPr>
                            <a:rPr lang="en-US" sz="3600" b="0" i="1" smtClean="0">
                              <a:solidFill>
                                <a:schemeClr val="tx1"/>
                              </a:solidFill>
                              <a:latin typeface="Cambria Math" panose="02040503050406030204" pitchFamily="18" charset="0"/>
                            </a:rPr>
                          </m:ctrlPr>
                        </m:dPr>
                        <m:e>
                          <m:f>
                            <m:fPr>
                              <m:type m:val="lin"/>
                              <m:ctrlPr>
                                <a:rPr lang="en-US" sz="3600" b="0" i="1" smtClean="0">
                                  <a:solidFill>
                                    <a:schemeClr val="tx1"/>
                                  </a:solidFill>
                                  <a:latin typeface="Cambria Math" panose="02040503050406030204" pitchFamily="18" charset="0"/>
                                </a:rPr>
                              </m:ctrlPr>
                            </m:fPr>
                            <m:num>
                              <m:r>
                                <a:rPr lang="en-US" sz="3600" b="0" i="1" smtClean="0">
                                  <a:solidFill>
                                    <a:schemeClr val="tx1"/>
                                  </a:solidFill>
                                  <a:latin typeface="Cambria Math" panose="02040503050406030204" pitchFamily="18" charset="0"/>
                                </a:rPr>
                                <m:t>𝑛</m:t>
                              </m:r>
                            </m:num>
                            <m:den>
                              <m:r>
                                <a:rPr lang="en-US" sz="3600" b="0" i="1" smtClean="0">
                                  <a:solidFill>
                                    <a:schemeClr val="tx1"/>
                                  </a:solidFill>
                                  <a:latin typeface="Cambria Math" panose="02040503050406030204" pitchFamily="18" charset="0"/>
                                </a:rPr>
                                <m:t>5</m:t>
                              </m:r>
                            </m:den>
                          </m:f>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𝑇</m:t>
                      </m:r>
                      <m:d>
                        <m:dPr>
                          <m:ctrlPr>
                            <a:rPr lang="en-US" sz="3600" b="0" i="1" smtClean="0">
                              <a:solidFill>
                                <a:schemeClr val="tx1"/>
                              </a:solidFill>
                              <a:latin typeface="Cambria Math" panose="02040503050406030204" pitchFamily="18" charset="0"/>
                            </a:rPr>
                          </m:ctrlPr>
                        </m:dPr>
                        <m:e>
                          <m:f>
                            <m:fPr>
                              <m:type m:val="lin"/>
                              <m:ctrlPr>
                                <a:rPr lang="en-US" sz="3600" b="0" i="1" smtClean="0">
                                  <a:solidFill>
                                    <a:schemeClr val="tx1"/>
                                  </a:solidFill>
                                  <a:latin typeface="Cambria Math" panose="02040503050406030204" pitchFamily="18" charset="0"/>
                                </a:rPr>
                              </m:ctrlPr>
                            </m:fPr>
                            <m:num>
                              <m:r>
                                <a:rPr lang="en-US" sz="3600" b="0" i="1" smtClean="0">
                                  <a:solidFill>
                                    <a:schemeClr val="tx1"/>
                                  </a:solidFill>
                                  <a:latin typeface="Cambria Math" panose="02040503050406030204" pitchFamily="18" charset="0"/>
                                </a:rPr>
                                <m:t>7</m:t>
                              </m:r>
                              <m:r>
                                <a:rPr lang="en-US" sz="3600" b="0" i="1" smtClean="0">
                                  <a:solidFill>
                                    <a:schemeClr val="tx1"/>
                                  </a:solidFill>
                                  <a:latin typeface="Cambria Math" panose="02040503050406030204" pitchFamily="18" charset="0"/>
                                </a:rPr>
                                <m:t>𝑛</m:t>
                              </m:r>
                            </m:num>
                            <m:den>
                              <m:r>
                                <a:rPr lang="en-US" sz="3600" b="0" i="1" smtClean="0">
                                  <a:solidFill>
                                    <a:schemeClr val="tx1"/>
                                  </a:solidFill>
                                  <a:latin typeface="Cambria Math" panose="02040503050406030204" pitchFamily="18" charset="0"/>
                                </a:rPr>
                                <m:t>10</m:t>
                              </m:r>
                            </m:den>
                          </m:f>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𝑐</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𝑛</m:t>
                      </m:r>
                    </m:oMath>
                  </m:oMathPara>
                </a14:m>
                <a:endParaRPr lang="en-US" sz="3600" dirty="0">
                  <a:solidFill>
                    <a:schemeClr val="tx1"/>
                  </a:solidFill>
                </a:endParaRPr>
              </a:p>
            </p:txBody>
          </p:sp>
        </mc:Choice>
        <mc:Fallback>
          <p:sp>
            <p:nvSpPr>
              <p:cNvPr id="7" name="Content Placeholder 2">
                <a:extLst>
                  <a:ext uri="{FF2B5EF4-FFF2-40B4-BE49-F238E27FC236}">
                    <a16:creationId xmlns:a16="http://schemas.microsoft.com/office/drawing/2014/main" id="{F69F84EC-9649-4B00-AF5D-0659947BF18F}"/>
                  </a:ext>
                </a:extLst>
              </p:cNvPr>
              <p:cNvSpPr txBox="1">
                <a:spLocks noRot="1" noChangeAspect="1" noMove="1" noResize="1" noEditPoints="1" noAdjustHandles="1" noChangeArrowheads="1" noChangeShapeType="1" noTextEdit="1"/>
              </p:cNvSpPr>
              <p:nvPr/>
            </p:nvSpPr>
            <p:spPr>
              <a:xfrm>
                <a:off x="2296110" y="1036186"/>
                <a:ext cx="7391400" cy="751534"/>
              </a:xfrm>
              <a:prstGeom prst="rect">
                <a:avLst/>
              </a:prstGeom>
              <a:blipFill>
                <a:blip r:embed="rId3"/>
                <a:stretch>
                  <a:fillRect t="-113115" b="-16885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07A0AA9-280F-4781-A52F-17B28E3B0F4A}"/>
                  </a:ext>
                </a:extLst>
              </p:cNvPr>
              <p:cNvSpPr txBox="1"/>
              <p:nvPr/>
            </p:nvSpPr>
            <p:spPr>
              <a:xfrm>
                <a:off x="1054260" y="1998997"/>
                <a:ext cx="6943376" cy="523220"/>
              </a:xfrm>
              <a:prstGeom prst="rect">
                <a:avLst/>
              </a:prstGeom>
              <a:noFill/>
            </p:spPr>
            <p:txBody>
              <a:bodyPr wrap="none" rtlCol="0">
                <a:spAutoFit/>
              </a:bodyPr>
              <a:lstStyle/>
              <a:p>
                <a:r>
                  <a:rPr lang="en-US" sz="2800" b="1" dirty="0"/>
                  <a:t>Inductive hypothesis:</a:t>
                </a:r>
                <a:r>
                  <a:rPr lang="en-US" sz="2800" dirty="0"/>
                  <a: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US" sz="2800" dirty="0"/>
                  <a:t> :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≤10</m:t>
                    </m:r>
                    <m:r>
                      <a:rPr lang="en-US" sz="2800" b="0" i="1" smtClean="0">
                        <a:latin typeface="Cambria Math" panose="02040503050406030204" pitchFamily="18" charset="0"/>
                      </a:rPr>
                      <m:t>𝑐𝑛</m:t>
                    </m:r>
                  </m:oMath>
                </a14:m>
                <a:endParaRPr lang="en-US" sz="2800" dirty="0"/>
              </a:p>
            </p:txBody>
          </p:sp>
        </mc:Choice>
        <mc:Fallback>
          <p:sp>
            <p:nvSpPr>
              <p:cNvPr id="13" name="TextBox 12">
                <a:extLst>
                  <a:ext uri="{FF2B5EF4-FFF2-40B4-BE49-F238E27FC236}">
                    <a16:creationId xmlns:a16="http://schemas.microsoft.com/office/drawing/2014/main" id="{807A0AA9-280F-4781-A52F-17B28E3B0F4A}"/>
                  </a:ext>
                </a:extLst>
              </p:cNvPr>
              <p:cNvSpPr txBox="1">
                <a:spLocks noRot="1" noChangeAspect="1" noMove="1" noResize="1" noEditPoints="1" noAdjustHandles="1" noChangeArrowheads="1" noChangeShapeType="1" noTextEdit="1"/>
              </p:cNvSpPr>
              <p:nvPr/>
            </p:nvSpPr>
            <p:spPr>
              <a:xfrm>
                <a:off x="1054260" y="1998997"/>
                <a:ext cx="6943376" cy="523220"/>
              </a:xfrm>
              <a:prstGeom prst="rect">
                <a:avLst/>
              </a:prstGeom>
              <a:blipFill>
                <a:blip r:embed="rId4"/>
                <a:stretch>
                  <a:fillRect l="-2011" t="-11905" b="-309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24454DDF-D840-4C86-9F1D-15E6CC3C85A5}"/>
                  </a:ext>
                </a:extLst>
              </p:cNvPr>
              <p:cNvSpPr txBox="1">
                <a:spLocks/>
              </p:cNvSpPr>
              <p:nvPr/>
            </p:nvSpPr>
            <p:spPr>
              <a:xfrm>
                <a:off x="1304617" y="3080080"/>
                <a:ext cx="2951892" cy="590721"/>
              </a:xfrm>
              <a:prstGeom prst="rect">
                <a:avLst/>
              </a:prstGeom>
              <a:ln>
                <a:no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𝑇</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+1</m:t>
                          </m:r>
                        </m:e>
                      </m:d>
                    </m:oMath>
                  </m:oMathPara>
                </a14:m>
                <a:endParaRPr lang="en-US" sz="2600" dirty="0"/>
              </a:p>
            </p:txBody>
          </p:sp>
        </mc:Choice>
        <mc:Fallback>
          <p:sp>
            <p:nvSpPr>
              <p:cNvPr id="14" name="Content Placeholder 2">
                <a:extLst>
                  <a:ext uri="{FF2B5EF4-FFF2-40B4-BE49-F238E27FC236}">
                    <a16:creationId xmlns:a16="http://schemas.microsoft.com/office/drawing/2014/main" id="{24454DDF-D840-4C86-9F1D-15E6CC3C85A5}"/>
                  </a:ext>
                </a:extLst>
              </p:cNvPr>
              <p:cNvSpPr txBox="1">
                <a:spLocks noRot="1" noChangeAspect="1" noMove="1" noResize="1" noEditPoints="1" noAdjustHandles="1" noChangeArrowheads="1" noChangeShapeType="1" noTextEdit="1"/>
              </p:cNvSpPr>
              <p:nvPr/>
            </p:nvSpPr>
            <p:spPr>
              <a:xfrm>
                <a:off x="1304617" y="3080080"/>
                <a:ext cx="2951892" cy="590721"/>
              </a:xfrm>
              <a:prstGeom prst="rect">
                <a:avLst/>
              </a:prstGeom>
              <a:blipFill>
                <a:blip r:embed="rId5"/>
                <a:stretch>
                  <a:fillRect/>
                </a:stretch>
              </a:blipFill>
              <a:ln>
                <a:noFill/>
              </a:ln>
            </p:spPr>
            <p:txBody>
              <a:bodyPr/>
              <a:lstStyle/>
              <a:p>
                <a:r>
                  <a:rPr lang="en-US">
                    <a:noFill/>
                  </a:rPr>
                  <a:t> </a:t>
                </a:r>
              </a:p>
            </p:txBody>
          </p:sp>
        </mc:Fallback>
      </mc:AlternateContent>
      <p:sp>
        <p:nvSpPr>
          <p:cNvPr id="5" name="Rectangle 4">
            <a:extLst>
              <a:ext uri="{FF2B5EF4-FFF2-40B4-BE49-F238E27FC236}">
                <a16:creationId xmlns:a16="http://schemas.microsoft.com/office/drawing/2014/main" id="{2F09D3FC-75D6-40E6-8694-22C04A8C84CD}"/>
              </a:ext>
            </a:extLst>
          </p:cNvPr>
          <p:cNvSpPr/>
          <p:nvPr/>
        </p:nvSpPr>
        <p:spPr>
          <a:xfrm>
            <a:off x="1054260" y="2627365"/>
            <a:ext cx="2465227" cy="523220"/>
          </a:xfrm>
          <a:prstGeom prst="rect">
            <a:avLst/>
          </a:prstGeom>
        </p:spPr>
        <p:txBody>
          <a:bodyPr wrap="none">
            <a:spAutoFit/>
          </a:bodyPr>
          <a:lstStyle/>
          <a:p>
            <a:r>
              <a:rPr lang="en-US" sz="2800" b="1" dirty="0"/>
              <a:t>Inductive step:</a:t>
            </a:r>
            <a:r>
              <a:rPr lang="en-US" sz="2800" dirty="0"/>
              <a:t> </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E7711A4A-971F-4717-8444-AC994F5DB4E1}"/>
                  </a:ext>
                </a:extLst>
              </p:cNvPr>
              <p:cNvSpPr/>
              <p:nvPr/>
            </p:nvSpPr>
            <p:spPr>
              <a:xfrm>
                <a:off x="3493190" y="4886747"/>
                <a:ext cx="5459636" cy="85254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600" i="1">
                          <a:latin typeface="Cambria Math" panose="02040503050406030204" pitchFamily="18" charset="0"/>
                        </a:rPr>
                        <m:t>=10</m:t>
                      </m:r>
                      <m:r>
                        <a:rPr lang="en-US" sz="2600" i="1">
                          <a:latin typeface="Cambria Math" panose="02040503050406030204" pitchFamily="18" charset="0"/>
                        </a:rPr>
                        <m:t>𝑐</m:t>
                      </m:r>
                      <m:d>
                        <m:dPr>
                          <m:ctrlPr>
                            <a:rPr lang="en-US" sz="2600" b="0" i="1" smtClean="0">
                              <a:latin typeface="Cambria Math" panose="02040503050406030204" pitchFamily="18" charset="0"/>
                            </a:rPr>
                          </m:ctrlPr>
                        </m:dPr>
                        <m:e>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5</m:t>
                              </m:r>
                            </m:den>
                          </m:f>
                          <m:r>
                            <a:rPr lang="en-US" sz="2600" i="1">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7</m:t>
                              </m:r>
                            </m:num>
                            <m:den>
                              <m:r>
                                <a:rPr lang="en-US" sz="2600" b="0" i="1" smtClean="0">
                                  <a:latin typeface="Cambria Math" panose="02040503050406030204" pitchFamily="18" charset="0"/>
                                </a:rPr>
                                <m:t>10</m:t>
                              </m:r>
                            </m:den>
                          </m:f>
                        </m:e>
                      </m:d>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0</m:t>
                              </m:r>
                            </m:sub>
                          </m:sSub>
                          <m:r>
                            <a:rPr lang="en-US" sz="2600" i="1">
                              <a:latin typeface="Cambria Math" panose="02040503050406030204" pitchFamily="18" charset="0"/>
                            </a:rPr>
                            <m:t>+1</m:t>
                          </m:r>
                        </m:e>
                      </m:d>
                      <m:r>
                        <a:rPr lang="en-US" sz="2600" i="1">
                          <a:latin typeface="Cambria Math" panose="02040503050406030204" pitchFamily="18" charset="0"/>
                        </a:rPr>
                        <m:t>+</m:t>
                      </m:r>
                      <m:r>
                        <a:rPr lang="en-US" sz="2600" i="1">
                          <a:latin typeface="Cambria Math" panose="02040503050406030204" pitchFamily="18" charset="0"/>
                        </a:rPr>
                        <m:t>𝑐</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+1)</m:t>
                      </m:r>
                    </m:oMath>
                  </m:oMathPara>
                </a14:m>
                <a:endParaRPr lang="en-US" sz="2600" dirty="0"/>
              </a:p>
            </p:txBody>
          </p:sp>
        </mc:Choice>
        <mc:Fallback>
          <p:sp>
            <p:nvSpPr>
              <p:cNvPr id="6" name="Rectangle 5">
                <a:extLst>
                  <a:ext uri="{FF2B5EF4-FFF2-40B4-BE49-F238E27FC236}">
                    <a16:creationId xmlns:a16="http://schemas.microsoft.com/office/drawing/2014/main" id="{E7711A4A-971F-4717-8444-AC994F5DB4E1}"/>
                  </a:ext>
                </a:extLst>
              </p:cNvPr>
              <p:cNvSpPr>
                <a:spLocks noRot="1" noChangeAspect="1" noMove="1" noResize="1" noEditPoints="1" noAdjustHandles="1" noChangeArrowheads="1" noChangeShapeType="1" noTextEdit="1"/>
              </p:cNvSpPr>
              <p:nvPr/>
            </p:nvSpPr>
            <p:spPr>
              <a:xfrm>
                <a:off x="3493190" y="4886747"/>
                <a:ext cx="5459636" cy="852541"/>
              </a:xfrm>
              <a:prstGeom prst="rect">
                <a:avLst/>
              </a:prstGeom>
              <a:blipFill>
                <a:blip r:embed="rId6"/>
                <a:stretch>
                  <a:fillRect b="-73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EE33908E-DC23-435F-90BF-87C68FFD3901}"/>
                  </a:ext>
                </a:extLst>
              </p:cNvPr>
              <p:cNvSpPr/>
              <p:nvPr/>
            </p:nvSpPr>
            <p:spPr>
              <a:xfrm>
                <a:off x="3493190" y="5950101"/>
                <a:ext cx="6038961" cy="49244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600" i="1" smtClean="0">
                          <a:latin typeface="Cambria Math" panose="02040503050406030204" pitchFamily="18" charset="0"/>
                        </a:rPr>
                        <m:t>=</m:t>
                      </m:r>
                      <m:r>
                        <a:rPr lang="en-US" sz="2600" b="0" i="1" smtClean="0">
                          <a:latin typeface="Cambria Math" panose="02040503050406030204" pitchFamily="18" charset="0"/>
                        </a:rPr>
                        <m:t>9</m:t>
                      </m:r>
                      <m:r>
                        <a:rPr lang="en-US" sz="2600" b="0" i="1" smtClean="0">
                          <a:latin typeface="Cambria Math" panose="02040503050406030204" pitchFamily="18" charset="0"/>
                        </a:rPr>
                        <m:t>𝑐</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+1</m:t>
                          </m:r>
                        </m:e>
                      </m:d>
                      <m:r>
                        <a:rPr lang="en-US" sz="2600" i="1">
                          <a:latin typeface="Cambria Math" panose="02040503050406030204" pitchFamily="18" charset="0"/>
                        </a:rPr>
                        <m:t>+</m:t>
                      </m:r>
                      <m:r>
                        <a:rPr lang="en-US" sz="2600" i="1">
                          <a:latin typeface="Cambria Math" panose="02040503050406030204" pitchFamily="18" charset="0"/>
                        </a:rPr>
                        <m:t>𝑐</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+1</m:t>
                          </m:r>
                        </m:e>
                      </m:d>
                      <m:r>
                        <a:rPr lang="en-US" sz="2600" b="0" i="1" smtClean="0">
                          <a:latin typeface="Cambria Math" panose="02040503050406030204" pitchFamily="18" charset="0"/>
                        </a:rPr>
                        <m:t>=10</m:t>
                      </m:r>
                      <m:r>
                        <a:rPr lang="en-US" sz="2600" b="0" i="1" smtClean="0">
                          <a:latin typeface="Cambria Math" panose="02040503050406030204" pitchFamily="18" charset="0"/>
                        </a:rPr>
                        <m:t>𝑐</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+1)</m:t>
                      </m:r>
                    </m:oMath>
                  </m:oMathPara>
                </a14:m>
                <a:endParaRPr lang="en-US" sz="2600" dirty="0"/>
              </a:p>
            </p:txBody>
          </p:sp>
        </mc:Choice>
        <mc:Fallback>
          <p:sp>
            <p:nvSpPr>
              <p:cNvPr id="17" name="Rectangle 16">
                <a:extLst>
                  <a:ext uri="{FF2B5EF4-FFF2-40B4-BE49-F238E27FC236}">
                    <a16:creationId xmlns:a16="http://schemas.microsoft.com/office/drawing/2014/main" id="{EE33908E-DC23-435F-90BF-87C68FFD3901}"/>
                  </a:ext>
                </a:extLst>
              </p:cNvPr>
              <p:cNvSpPr>
                <a:spLocks noRot="1" noChangeAspect="1" noMove="1" noResize="1" noEditPoints="1" noAdjustHandles="1" noChangeArrowheads="1" noChangeShapeType="1" noTextEdit="1"/>
              </p:cNvSpPr>
              <p:nvPr/>
            </p:nvSpPr>
            <p:spPr>
              <a:xfrm>
                <a:off x="3493190" y="5950101"/>
                <a:ext cx="6038961" cy="492443"/>
              </a:xfrm>
              <a:prstGeom prst="rect">
                <a:avLst/>
              </a:prstGeom>
              <a:blipFill>
                <a:blip r:embed="rId7"/>
                <a:stretch>
                  <a:fillRect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53C07AEB-7FEB-4187-9F77-3166E6F6DA50}"/>
                  </a:ext>
                </a:extLst>
              </p:cNvPr>
              <p:cNvSpPr/>
              <p:nvPr/>
            </p:nvSpPr>
            <p:spPr>
              <a:xfrm>
                <a:off x="3493190" y="2879760"/>
                <a:ext cx="7220182" cy="991362"/>
              </a:xfrm>
              <a:prstGeom prst="rect">
                <a:avLst/>
              </a:prstGeom>
            </p:spPr>
            <p:txBody>
              <a:bodyPr wrap="none" anchor="ctr">
                <a:spAutoFit/>
              </a:bodyPr>
              <a:lstStyle/>
              <a:p>
                <a:pPr/>
                <a14:m>
                  <m:oMathPara xmlns:m="http://schemas.openxmlformats.org/officeDocument/2006/math">
                    <m:oMathParaPr>
                      <m:jc m:val="left"/>
                    </m:oMathParaPr>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𝑇</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5</m:t>
                              </m:r>
                            </m:den>
                          </m:f>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0</m:t>
                                  </m:r>
                                </m:sub>
                              </m:sSub>
                              <m:r>
                                <a:rPr lang="en-US" sz="2600" i="1">
                                  <a:latin typeface="Cambria Math" panose="02040503050406030204" pitchFamily="18" charset="0"/>
                                </a:rPr>
                                <m:t>+1 </m:t>
                              </m:r>
                            </m:e>
                          </m:d>
                        </m:e>
                      </m:d>
                      <m:r>
                        <a:rPr lang="en-US" sz="2600" i="1">
                          <a:latin typeface="Cambria Math" panose="02040503050406030204" pitchFamily="18" charset="0"/>
                        </a:rPr>
                        <m:t>+</m:t>
                      </m:r>
                      <m:r>
                        <a:rPr lang="en-US" sz="2600" i="1">
                          <a:latin typeface="Cambria Math" panose="02040503050406030204" pitchFamily="18" charset="0"/>
                        </a:rPr>
                        <m:t>𝑇</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i="1">
                                  <a:latin typeface="Cambria Math" panose="02040503050406030204" pitchFamily="18" charset="0"/>
                                </a:rPr>
                                <m:t>7</m:t>
                              </m:r>
                            </m:num>
                            <m:den>
                              <m:r>
                                <a:rPr lang="en-US" sz="2600" i="1">
                                  <a:latin typeface="Cambria Math" panose="02040503050406030204" pitchFamily="18" charset="0"/>
                                </a:rPr>
                                <m:t>10</m:t>
                              </m:r>
                            </m:den>
                          </m:f>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0</m:t>
                                  </m:r>
                                </m:sub>
                              </m:sSub>
                              <m:r>
                                <a:rPr lang="en-US" sz="2600" i="1">
                                  <a:latin typeface="Cambria Math" panose="02040503050406030204" pitchFamily="18" charset="0"/>
                                </a:rPr>
                                <m:t>+1 </m:t>
                              </m:r>
                            </m:e>
                          </m:d>
                        </m:e>
                      </m:d>
                      <m:r>
                        <a:rPr lang="en-US" sz="2600" i="1">
                          <a:latin typeface="Cambria Math" panose="02040503050406030204" pitchFamily="18" charset="0"/>
                        </a:rPr>
                        <m:t>+</m:t>
                      </m:r>
                      <m:r>
                        <a:rPr lang="en-US" sz="2600" i="1">
                          <a:latin typeface="Cambria Math" panose="02040503050406030204" pitchFamily="18" charset="0"/>
                        </a:rPr>
                        <m:t>𝑐</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0</m:t>
                          </m:r>
                        </m:sub>
                      </m:sSub>
                      <m:r>
                        <a:rPr lang="en-US" sz="2600" i="1">
                          <a:latin typeface="Cambria Math" panose="02040503050406030204" pitchFamily="18" charset="0"/>
                        </a:rPr>
                        <m:t>+1)</m:t>
                      </m:r>
                    </m:oMath>
                  </m:oMathPara>
                </a14:m>
                <a:endParaRPr lang="en-US" sz="2600" dirty="0"/>
              </a:p>
            </p:txBody>
          </p:sp>
        </mc:Choice>
        <mc:Fallback>
          <p:sp>
            <p:nvSpPr>
              <p:cNvPr id="15" name="Rectangle 14">
                <a:extLst>
                  <a:ext uri="{FF2B5EF4-FFF2-40B4-BE49-F238E27FC236}">
                    <a16:creationId xmlns:a16="http://schemas.microsoft.com/office/drawing/2014/main" id="{53C07AEB-7FEB-4187-9F77-3166E6F6DA50}"/>
                  </a:ext>
                </a:extLst>
              </p:cNvPr>
              <p:cNvSpPr>
                <a:spLocks noRot="1" noChangeAspect="1" noMove="1" noResize="1" noEditPoints="1" noAdjustHandles="1" noChangeArrowheads="1" noChangeShapeType="1" noTextEdit="1"/>
              </p:cNvSpPr>
              <p:nvPr/>
            </p:nvSpPr>
            <p:spPr>
              <a:xfrm>
                <a:off x="3493190" y="2879760"/>
                <a:ext cx="7220182" cy="99136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89C93F9D-32AC-AE4E-911B-8C79DC5BA9DF}"/>
                  </a:ext>
                </a:extLst>
              </p:cNvPr>
              <p:cNvSpPr/>
              <p:nvPr/>
            </p:nvSpPr>
            <p:spPr>
              <a:xfrm>
                <a:off x="3519487" y="3891887"/>
                <a:ext cx="7728462" cy="99136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600" b="0" i="1" smtClean="0">
                          <a:latin typeface="Cambria Math" panose="02040503050406030204" pitchFamily="18" charset="0"/>
                        </a:rPr>
                        <m:t>≤10</m:t>
                      </m:r>
                      <m:r>
                        <a:rPr lang="en-US" sz="2600" b="0" i="1" smtClean="0">
                          <a:latin typeface="Cambria Math" panose="02040503050406030204" pitchFamily="18" charset="0"/>
                        </a:rPr>
                        <m:t>𝑐</m:t>
                      </m:r>
                      <m:d>
                        <m:dPr>
                          <m:ctrlPr>
                            <a:rPr lang="en-US" sz="2600" b="0" i="1" smtClean="0">
                              <a:latin typeface="Cambria Math" panose="02040503050406030204" pitchFamily="18" charset="0"/>
                            </a:rPr>
                          </m:ctrlPr>
                        </m:dPr>
                        <m:e>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5</m:t>
                              </m:r>
                            </m:den>
                          </m:f>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0</m:t>
                                  </m:r>
                                </m:sub>
                              </m:sSub>
                              <m:r>
                                <a:rPr lang="en-US" sz="2600" i="1">
                                  <a:latin typeface="Cambria Math" panose="02040503050406030204" pitchFamily="18" charset="0"/>
                                </a:rPr>
                                <m:t>+1</m:t>
                              </m:r>
                            </m:e>
                          </m:d>
                        </m:e>
                      </m:d>
                      <m:r>
                        <a:rPr lang="en-US" sz="2600" b="0" i="1" smtClean="0">
                          <a:latin typeface="Cambria Math" panose="02040503050406030204" pitchFamily="18" charset="0"/>
                        </a:rPr>
                        <m:t>+10</m:t>
                      </m:r>
                      <m:r>
                        <a:rPr lang="en-US" sz="2600" b="0" i="1" smtClean="0">
                          <a:latin typeface="Cambria Math" panose="02040503050406030204" pitchFamily="18" charset="0"/>
                        </a:rPr>
                        <m:t>𝑐</m:t>
                      </m:r>
                      <m:d>
                        <m:dPr>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i="1">
                                  <a:latin typeface="Cambria Math" panose="02040503050406030204" pitchFamily="18" charset="0"/>
                                </a:rPr>
                                <m:t>7</m:t>
                              </m:r>
                            </m:num>
                            <m:den>
                              <m:r>
                                <a:rPr lang="en-US" sz="2600" i="1">
                                  <a:latin typeface="Cambria Math" panose="02040503050406030204" pitchFamily="18" charset="0"/>
                                </a:rPr>
                                <m:t>10</m:t>
                              </m:r>
                            </m:den>
                          </m:f>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0</m:t>
                                  </m:r>
                                </m:sub>
                              </m:sSub>
                              <m:r>
                                <a:rPr lang="en-US" sz="2600" i="1">
                                  <a:latin typeface="Cambria Math" panose="02040503050406030204" pitchFamily="18" charset="0"/>
                                </a:rPr>
                                <m:t>+1</m:t>
                              </m:r>
                            </m:e>
                          </m:d>
                        </m:e>
                      </m:d>
                      <m:r>
                        <a:rPr lang="en-US" sz="2600" i="1">
                          <a:latin typeface="Cambria Math" panose="02040503050406030204" pitchFamily="18" charset="0"/>
                        </a:rPr>
                        <m:t>+</m:t>
                      </m:r>
                      <m:r>
                        <a:rPr lang="en-US" sz="2600" i="1">
                          <a:latin typeface="Cambria Math" panose="02040503050406030204" pitchFamily="18" charset="0"/>
                        </a:rPr>
                        <m:t>𝑐</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+1)</m:t>
                      </m:r>
                    </m:oMath>
                  </m:oMathPara>
                </a14:m>
                <a:endParaRPr lang="en-US" sz="2600" dirty="0"/>
              </a:p>
            </p:txBody>
          </p:sp>
        </mc:Choice>
        <mc:Fallback>
          <p:sp>
            <p:nvSpPr>
              <p:cNvPr id="16" name="Rectangle 15">
                <a:extLst>
                  <a:ext uri="{FF2B5EF4-FFF2-40B4-BE49-F238E27FC236}">
                    <a16:creationId xmlns:a16="http://schemas.microsoft.com/office/drawing/2014/main" id="{89C93F9D-32AC-AE4E-911B-8C79DC5BA9DF}"/>
                  </a:ext>
                </a:extLst>
              </p:cNvPr>
              <p:cNvSpPr>
                <a:spLocks noRot="1" noChangeAspect="1" noMove="1" noResize="1" noEditPoints="1" noAdjustHandles="1" noChangeArrowheads="1" noChangeShapeType="1" noTextEdit="1"/>
              </p:cNvSpPr>
              <p:nvPr/>
            </p:nvSpPr>
            <p:spPr>
              <a:xfrm>
                <a:off x="3519487" y="3891887"/>
                <a:ext cx="7728462" cy="991362"/>
              </a:xfrm>
              <a:prstGeom prst="rect">
                <a:avLst/>
              </a:prstGeom>
              <a:blipFill>
                <a:blip r:embed="rId9"/>
                <a:stretch>
                  <a:fillRect l="-16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8EE54263-076D-1247-83B2-373FCC091B4A}"/>
              </a:ext>
            </a:extLst>
          </p:cNvPr>
          <p:cNvSpPr txBox="1"/>
          <p:nvPr/>
        </p:nvSpPr>
        <p:spPr>
          <a:xfrm>
            <a:off x="704747" y="4088794"/>
            <a:ext cx="2562048" cy="369332"/>
          </a:xfrm>
          <a:prstGeom prst="rect">
            <a:avLst/>
          </a:prstGeom>
          <a:solidFill>
            <a:schemeClr val="tx1">
              <a:lumMod val="95000"/>
            </a:schemeClr>
          </a:solidFill>
        </p:spPr>
        <p:txBody>
          <a:bodyPr wrap="none" rtlCol="0">
            <a:spAutoFit/>
          </a:bodyPr>
          <a:lstStyle/>
          <a:p>
            <a:r>
              <a:rPr lang="en-US" b="1" dirty="0">
                <a:solidFill>
                  <a:schemeClr val="accent3"/>
                </a:solidFill>
              </a:rPr>
              <a:t>Use inductive hypothesis</a:t>
            </a:r>
          </a:p>
        </p:txBody>
      </p:sp>
      <p:sp>
        <p:nvSpPr>
          <p:cNvPr id="18" name="TextBox 17">
            <a:extLst>
              <a:ext uri="{FF2B5EF4-FFF2-40B4-BE49-F238E27FC236}">
                <a16:creationId xmlns:a16="http://schemas.microsoft.com/office/drawing/2014/main" id="{1B5A7D24-39A4-2249-892F-FD6791DA3A15}"/>
              </a:ext>
            </a:extLst>
          </p:cNvPr>
          <p:cNvSpPr txBox="1"/>
          <p:nvPr/>
        </p:nvSpPr>
        <p:spPr>
          <a:xfrm>
            <a:off x="557436" y="5107497"/>
            <a:ext cx="2680990" cy="369332"/>
          </a:xfrm>
          <a:prstGeom prst="rect">
            <a:avLst/>
          </a:prstGeom>
          <a:solidFill>
            <a:schemeClr val="tx1">
              <a:lumMod val="95000"/>
            </a:schemeClr>
          </a:solidFill>
        </p:spPr>
        <p:txBody>
          <a:bodyPr wrap="none" rtlCol="0">
            <a:spAutoFit/>
          </a:bodyPr>
          <a:lstStyle/>
          <a:p>
            <a:r>
              <a:rPr lang="en-US" b="1" dirty="0">
                <a:solidFill>
                  <a:schemeClr val="accent3"/>
                </a:solidFill>
              </a:rPr>
              <a:t>Simplify terms w/ algebra</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037022A-836D-9E4D-ABEF-44B6B38DB793}"/>
                  </a:ext>
                </a:extLst>
              </p:cNvPr>
              <p:cNvSpPr txBox="1"/>
              <p:nvPr/>
            </p:nvSpPr>
            <p:spPr>
              <a:xfrm>
                <a:off x="9664860" y="5595364"/>
                <a:ext cx="2491901" cy="646331"/>
              </a:xfrm>
              <a:prstGeom prst="rect">
                <a:avLst/>
              </a:prstGeom>
              <a:solidFill>
                <a:schemeClr val="tx1">
                  <a:lumMod val="95000"/>
                </a:schemeClr>
              </a:solidFill>
            </p:spPr>
            <p:txBody>
              <a:bodyPr wrap="none" rtlCol="0">
                <a:spAutoFit/>
              </a:bodyPr>
              <a:lstStyle/>
              <a:p>
                <a:r>
                  <a:rPr lang="en-US" b="1" dirty="0">
                    <a:solidFill>
                      <a:schemeClr val="accent3"/>
                    </a:solidFill>
                  </a:rPr>
                  <a:t>We’ve proved inductive </a:t>
                </a:r>
              </a:p>
              <a:p>
                <a:r>
                  <a:rPr lang="en-US" b="1" dirty="0">
                    <a:solidFill>
                      <a:schemeClr val="accent3"/>
                    </a:solidFill>
                  </a:rPr>
                  <a:t>hypothesis for </a:t>
                </a:r>
                <a14:m>
                  <m:oMath xmlns:m="http://schemas.openxmlformats.org/officeDocument/2006/math">
                    <m:sSub>
                      <m:sSubPr>
                        <m:ctrlPr>
                          <a:rPr lang="en-US" b="1" i="1">
                            <a:solidFill>
                              <a:schemeClr val="accent3"/>
                            </a:solidFill>
                            <a:latin typeface="Cambria Math" panose="02040503050406030204" pitchFamily="18" charset="0"/>
                          </a:rPr>
                        </m:ctrlPr>
                      </m:sSubPr>
                      <m:e>
                        <m:r>
                          <a:rPr lang="en-US" b="1" i="1">
                            <a:solidFill>
                              <a:schemeClr val="accent3"/>
                            </a:solidFill>
                            <a:latin typeface="Cambria Math" panose="02040503050406030204" pitchFamily="18" charset="0"/>
                          </a:rPr>
                          <m:t>𝒙</m:t>
                        </m:r>
                      </m:e>
                      <m:sub>
                        <m:r>
                          <a:rPr lang="en-US" b="1" i="1">
                            <a:solidFill>
                              <a:schemeClr val="accent3"/>
                            </a:solidFill>
                            <a:latin typeface="Cambria Math" panose="02040503050406030204" pitchFamily="18" charset="0"/>
                          </a:rPr>
                          <m:t>𝟎</m:t>
                        </m:r>
                      </m:sub>
                    </m:sSub>
                    <m:r>
                      <a:rPr lang="en-US" b="1" i="1">
                        <a:solidFill>
                          <a:schemeClr val="accent3"/>
                        </a:solidFill>
                        <a:latin typeface="Cambria Math" panose="02040503050406030204" pitchFamily="18" charset="0"/>
                      </a:rPr>
                      <m:t>+</m:t>
                    </m:r>
                    <m:r>
                      <a:rPr lang="en-US" b="1" i="1">
                        <a:solidFill>
                          <a:schemeClr val="accent3"/>
                        </a:solidFill>
                        <a:latin typeface="Cambria Math" panose="02040503050406030204" pitchFamily="18" charset="0"/>
                      </a:rPr>
                      <m:t>𝟏</m:t>
                    </m:r>
                  </m:oMath>
                </a14:m>
                <a:endParaRPr lang="en-US" b="1" dirty="0">
                  <a:solidFill>
                    <a:schemeClr val="accent3"/>
                  </a:solidFill>
                </a:endParaRPr>
              </a:p>
            </p:txBody>
          </p:sp>
        </mc:Choice>
        <mc:Fallback>
          <p:sp>
            <p:nvSpPr>
              <p:cNvPr id="19" name="TextBox 18">
                <a:extLst>
                  <a:ext uri="{FF2B5EF4-FFF2-40B4-BE49-F238E27FC236}">
                    <a16:creationId xmlns:a16="http://schemas.microsoft.com/office/drawing/2014/main" id="{F037022A-836D-9E4D-ABEF-44B6B38DB793}"/>
                  </a:ext>
                </a:extLst>
              </p:cNvPr>
              <p:cNvSpPr txBox="1">
                <a:spLocks noRot="1" noChangeAspect="1" noMove="1" noResize="1" noEditPoints="1" noAdjustHandles="1" noChangeArrowheads="1" noChangeShapeType="1" noTextEdit="1"/>
              </p:cNvSpPr>
              <p:nvPr/>
            </p:nvSpPr>
            <p:spPr>
              <a:xfrm>
                <a:off x="9664860" y="5595364"/>
                <a:ext cx="2491901" cy="646331"/>
              </a:xfrm>
              <a:prstGeom prst="rect">
                <a:avLst/>
              </a:prstGeom>
              <a:blipFill>
                <a:blip r:embed="rId10"/>
                <a:stretch>
                  <a:fillRect l="-2020" t="-3846" r="-505" b="-15385"/>
                </a:stretch>
              </a:blipFill>
            </p:spPr>
            <p:txBody>
              <a:bodyPr/>
              <a:lstStyle/>
              <a:p>
                <a:r>
                  <a:rPr lang="en-US">
                    <a:noFill/>
                  </a:rPr>
                  <a:t> </a:t>
                </a:r>
              </a:p>
            </p:txBody>
          </p:sp>
        </mc:Fallback>
      </mc:AlternateContent>
    </p:spTree>
    <p:extLst>
      <p:ext uri="{BB962C8B-B14F-4D97-AF65-F5344CB8AC3E}">
        <p14:creationId xmlns:p14="http://schemas.microsoft.com/office/powerpoint/2010/main" val="148615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5" grpId="0"/>
      <p:bldP spid="6" grpId="0"/>
      <p:bldP spid="17" grpId="0"/>
      <p:bldP spid="15" grpId="0"/>
      <p:bldP spid="15" grpId="1"/>
      <p:bldP spid="16" grpId="0"/>
      <p:bldP spid="16" grpId="1"/>
      <p:bldP spid="2"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6334-D2C8-7C4A-A5DD-9C13C9FFE427}"/>
              </a:ext>
            </a:extLst>
          </p:cNvPr>
          <p:cNvSpPr>
            <a:spLocks noGrp="1"/>
          </p:cNvSpPr>
          <p:nvPr>
            <p:ph type="title"/>
          </p:nvPr>
        </p:nvSpPr>
        <p:spPr>
          <a:xfrm>
            <a:off x="1141412" y="331079"/>
            <a:ext cx="9905998" cy="735720"/>
          </a:xfrm>
        </p:spPr>
        <p:txBody>
          <a:bodyPr/>
          <a:lstStyle/>
          <a:p>
            <a:pPr algn="ctr"/>
            <a:r>
              <a:rPr lang="en-US" dirty="0"/>
              <a:t>Compare to ‘Obvious’ Approach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9E7EFD-7B02-8F40-B036-833B41590B19}"/>
                  </a:ext>
                </a:extLst>
              </p:cNvPr>
              <p:cNvSpPr>
                <a:spLocks noGrp="1"/>
              </p:cNvSpPr>
              <p:nvPr>
                <p:ph idx="1"/>
              </p:nvPr>
            </p:nvSpPr>
            <p:spPr>
              <a:xfrm>
                <a:off x="2683426" y="1925396"/>
                <a:ext cx="6821970" cy="3121166"/>
              </a:xfrm>
            </p:spPr>
            <p:txBody>
              <a:bodyPr/>
              <a:lstStyle/>
              <a:p>
                <a:r>
                  <a:rPr lang="en-US" dirty="0"/>
                  <a:t>An “obvious” approach to Selection Problem:</a:t>
                </a:r>
              </a:p>
              <a:p>
                <a:pPr lvl="1"/>
                <a:r>
                  <a:rPr lang="en-US" dirty="0"/>
                  <a:t>Given list and value </a:t>
                </a:r>
                <a:r>
                  <a:rPr lang="en-US" i="1" dirty="0" err="1"/>
                  <a:t>i</a:t>
                </a:r>
                <a:r>
                  <a:rPr lang="en-US" dirty="0"/>
                  <a:t>:  Sort list, then choose </a:t>
                </a:r>
                <a:r>
                  <a:rPr lang="en-US" i="1" dirty="0" err="1"/>
                  <a:t>i</a:t>
                </a:r>
                <a:r>
                  <a:rPr lang="en-US" dirty="0" err="1"/>
                  <a:t>-th</a:t>
                </a:r>
                <a:r>
                  <a:rPr lang="en-US" dirty="0"/>
                  <a:t> item</a:t>
                </a:r>
              </a:p>
              <a:p>
                <a:pPr lvl="1"/>
                <a:r>
                  <a:rPr lang="en-US" dirty="0"/>
                  <a:t>We’ve only seen sorting algorithms that are </a:t>
                </a:r>
                <a14:m>
                  <m:oMath xmlns:m="http://schemas.openxmlformats.org/officeDocument/2006/math">
                    <m:r>
                      <m:rPr>
                        <m:sty m:val="p"/>
                      </m:rPr>
                      <a:rPr lang="en-US">
                        <a:solidFill>
                          <a:srgbClr val="FF0000"/>
                        </a:solidFill>
                        <a:latin typeface="Cambria Math" panose="02040503050406030204" pitchFamily="18" charset="0"/>
                      </a:rPr>
                      <m:t>Ω</m:t>
                    </m:r>
                    <m:r>
                      <a:rPr lang="en-US" i="1">
                        <a:solidFill>
                          <a:srgbClr val="FF0000"/>
                        </a:solidFill>
                        <a:latin typeface="Cambria Math"/>
                      </a:rPr>
                      <m:t>(</m:t>
                    </m:r>
                    <m:r>
                      <a:rPr lang="en-US" i="1">
                        <a:solidFill>
                          <a:srgbClr val="FF0000"/>
                        </a:solidFill>
                        <a:latin typeface="Cambria Math"/>
                      </a:rPr>
                      <m:t>𝑛</m:t>
                    </m:r>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log</m:t>
                        </m:r>
                      </m:fName>
                      <m:e>
                        <m:r>
                          <a:rPr lang="en-US" b="0" i="1" smtClean="0">
                            <a:solidFill>
                              <a:srgbClr val="FF0000"/>
                            </a:solidFill>
                            <a:latin typeface="Cambria Math" panose="02040503050406030204" pitchFamily="18" charset="0"/>
                          </a:rPr>
                          <m:t>𝑛</m:t>
                        </m:r>
                      </m:e>
                    </m:func>
                    <m:r>
                      <a:rPr lang="en-US" i="1">
                        <a:solidFill>
                          <a:srgbClr val="FF0000"/>
                        </a:solidFill>
                        <a:latin typeface="Cambria Math"/>
                      </a:rPr>
                      <m:t>)</m:t>
                    </m:r>
                  </m:oMath>
                </a14:m>
                <a:endParaRPr lang="en-US" dirty="0"/>
              </a:p>
              <a:p>
                <a:pPr lvl="1"/>
                <a:r>
                  <a:rPr lang="en-US" dirty="0"/>
                  <a:t>So this approach is </a:t>
                </a:r>
                <a14:m>
                  <m:oMath xmlns:m="http://schemas.openxmlformats.org/officeDocument/2006/math">
                    <m:r>
                      <m:rPr>
                        <m:sty m:val="p"/>
                      </m:rPr>
                      <a:rPr lang="en-US" dirty="0">
                        <a:solidFill>
                          <a:srgbClr val="FF0000"/>
                        </a:solidFill>
                        <a:latin typeface="Cambria Math"/>
                      </a:rPr>
                      <m:t>Θ</m:t>
                    </m:r>
                    <m:r>
                      <a:rPr lang="en-US" i="1" dirty="0">
                        <a:solidFill>
                          <a:srgbClr val="FF0000"/>
                        </a:solidFill>
                        <a:latin typeface="Cambria Math"/>
                      </a:rPr>
                      <m:t>(</m:t>
                    </m:r>
                    <m:r>
                      <a:rPr lang="en-US" i="1" dirty="0">
                        <a:solidFill>
                          <a:srgbClr val="FF0000"/>
                        </a:solidFill>
                        <a:latin typeface="Cambria Math"/>
                      </a:rPr>
                      <m:t>𝑛</m:t>
                    </m:r>
                    <m:func>
                      <m:funcPr>
                        <m:ctrlPr>
                          <a:rPr lang="en-US" i="1" dirty="0">
                            <a:solidFill>
                              <a:srgbClr val="FF0000"/>
                            </a:solidFill>
                            <a:latin typeface="Cambria Math" panose="02040503050406030204" pitchFamily="18" charset="0"/>
                          </a:rPr>
                        </m:ctrlPr>
                      </m:funcPr>
                      <m:fName>
                        <m:r>
                          <m:rPr>
                            <m:sty m:val="p"/>
                          </m:rPr>
                          <a:rPr lang="en-US" dirty="0">
                            <a:solidFill>
                              <a:srgbClr val="FF0000"/>
                            </a:solidFill>
                            <a:latin typeface="Cambria Math"/>
                          </a:rPr>
                          <m:t>log</m:t>
                        </m:r>
                      </m:fName>
                      <m:e>
                        <m:r>
                          <a:rPr lang="en-US" i="1" dirty="0">
                            <a:solidFill>
                              <a:srgbClr val="FF0000"/>
                            </a:solidFill>
                            <a:latin typeface="Cambria Math"/>
                          </a:rPr>
                          <m:t>𝑛</m:t>
                        </m:r>
                      </m:e>
                    </m:func>
                    <m:r>
                      <a:rPr lang="en-US" i="1" dirty="0">
                        <a:solidFill>
                          <a:srgbClr val="FF0000"/>
                        </a:solidFill>
                        <a:latin typeface="Cambria Math"/>
                      </a:rPr>
                      <m:t>)</m:t>
                    </m:r>
                  </m:oMath>
                </a14:m>
                <a:endParaRPr lang="en-US" dirty="0"/>
              </a:p>
              <a:p>
                <a:r>
                  <a:rPr lang="en-US" dirty="0"/>
                  <a:t>Therefore </a:t>
                </a:r>
                <a:r>
                  <a:rPr lang="en-US" dirty="0" err="1"/>
                  <a:t>Quickselect</a:t>
                </a:r>
                <a:r>
                  <a:rPr lang="en-US" dirty="0"/>
                  <a:t> is asymptotically better than this sorting-based solution for Selection Problem!</a:t>
                </a:r>
              </a:p>
              <a:p>
                <a:pPr marL="0" indent="0">
                  <a:buNone/>
                </a:pPr>
                <a:endParaRPr lang="en-US" dirty="0"/>
              </a:p>
            </p:txBody>
          </p:sp>
        </mc:Choice>
        <mc:Fallback>
          <p:sp>
            <p:nvSpPr>
              <p:cNvPr id="3" name="Content Placeholder 2">
                <a:extLst>
                  <a:ext uri="{FF2B5EF4-FFF2-40B4-BE49-F238E27FC236}">
                    <a16:creationId xmlns:a16="http://schemas.microsoft.com/office/drawing/2014/main" id="{CF9E7EFD-7B02-8F40-B036-833B41590B19}"/>
                  </a:ext>
                </a:extLst>
              </p:cNvPr>
              <p:cNvSpPr>
                <a:spLocks noGrp="1" noRot="1" noChangeAspect="1" noMove="1" noResize="1" noEditPoints="1" noAdjustHandles="1" noChangeArrowheads="1" noChangeShapeType="1" noTextEdit="1"/>
              </p:cNvSpPr>
              <p:nvPr>
                <p:ph idx="1"/>
              </p:nvPr>
            </p:nvSpPr>
            <p:spPr>
              <a:xfrm>
                <a:off x="2683426" y="1925396"/>
                <a:ext cx="6821970" cy="3121166"/>
              </a:xfrm>
              <a:blipFill>
                <a:blip r:embed="rId2"/>
                <a:stretch>
                  <a:fillRect l="-1859" t="-2429"/>
                </a:stretch>
              </a:blipFill>
            </p:spPr>
            <p:txBody>
              <a:bodyPr/>
              <a:lstStyle/>
              <a:p>
                <a:r>
                  <a:rPr lang="en-US">
                    <a:noFill/>
                  </a:rPr>
                  <a:t> </a:t>
                </a:r>
              </a:p>
            </p:txBody>
          </p:sp>
        </mc:Fallback>
      </mc:AlternateContent>
    </p:spTree>
    <p:extLst>
      <p:ext uri="{BB962C8B-B14F-4D97-AF65-F5344CB8AC3E}">
        <p14:creationId xmlns:p14="http://schemas.microsoft.com/office/powerpoint/2010/main" val="3951129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Improving Quicksort w/ </a:t>
            </a:r>
            <a:r>
              <a:rPr lang="en-US" dirty="0" err="1"/>
              <a:t>Quickselect</a:t>
            </a:r>
            <a:endParaRPr lang="en-US" dirty="0"/>
          </a:p>
        </p:txBody>
      </p:sp>
    </p:spTree>
    <p:extLst>
      <p:ext uri="{BB962C8B-B14F-4D97-AF65-F5344CB8AC3E}">
        <p14:creationId xmlns:p14="http://schemas.microsoft.com/office/powerpoint/2010/main" val="159926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1E115-F6F6-59A5-00A0-08BD217CF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AB16E6-5A5F-084A-4973-779E65C3262A}"/>
              </a:ext>
            </a:extLst>
          </p:cNvPr>
          <p:cNvSpPr>
            <a:spLocks noGrp="1"/>
          </p:cNvSpPr>
          <p:nvPr>
            <p:ph type="title"/>
          </p:nvPr>
        </p:nvSpPr>
        <p:spPr>
          <a:xfrm>
            <a:off x="1143001" y="228600"/>
            <a:ext cx="9905998" cy="753084"/>
          </a:xfrm>
        </p:spPr>
        <p:txBody>
          <a:bodyPr/>
          <a:lstStyle/>
          <a:p>
            <a:pPr algn="ctr"/>
            <a:r>
              <a:rPr lang="en-US" dirty="0"/>
              <a:t>Quicksort Run Time (Best)</a:t>
            </a:r>
          </a:p>
        </p:txBody>
      </p:sp>
      <p:sp>
        <p:nvSpPr>
          <p:cNvPr id="3" name="Content Placeholder 2">
            <a:extLst>
              <a:ext uri="{FF2B5EF4-FFF2-40B4-BE49-F238E27FC236}">
                <a16:creationId xmlns:a16="http://schemas.microsoft.com/office/drawing/2014/main" id="{9CEFD76F-389A-A304-0B01-BD7C54965272}"/>
              </a:ext>
            </a:extLst>
          </p:cNvPr>
          <p:cNvSpPr>
            <a:spLocks noGrp="1"/>
          </p:cNvSpPr>
          <p:nvPr>
            <p:ph idx="1"/>
          </p:nvPr>
        </p:nvSpPr>
        <p:spPr>
          <a:xfrm>
            <a:off x="3382917" y="4428515"/>
            <a:ext cx="5343669" cy="533398"/>
          </a:xfrm>
        </p:spPr>
        <p:txBody>
          <a:bodyPr>
            <a:normAutofit/>
          </a:bodyPr>
          <a:lstStyle/>
          <a:p>
            <a:pPr marL="0" indent="0">
              <a:buNone/>
            </a:pPr>
            <a:r>
              <a:rPr lang="en-US" dirty="0"/>
              <a:t>Then we divide in half each time and get:</a:t>
            </a:r>
          </a:p>
        </p:txBody>
      </p:sp>
      <p:grpSp>
        <p:nvGrpSpPr>
          <p:cNvPr id="4" name="Group 3">
            <a:extLst>
              <a:ext uri="{FF2B5EF4-FFF2-40B4-BE49-F238E27FC236}">
                <a16:creationId xmlns:a16="http://schemas.microsoft.com/office/drawing/2014/main" id="{E5BCA3D2-8827-19D7-15CD-289059BED58B}"/>
              </a:ext>
            </a:extLst>
          </p:cNvPr>
          <p:cNvGrpSpPr/>
          <p:nvPr/>
        </p:nvGrpSpPr>
        <p:grpSpPr>
          <a:xfrm>
            <a:off x="2628193" y="2232467"/>
            <a:ext cx="6403076" cy="533400"/>
            <a:chOff x="2628193" y="1943099"/>
            <a:chExt cx="6403076" cy="533400"/>
          </a:xfrm>
        </p:grpSpPr>
        <p:sp>
          <p:nvSpPr>
            <p:cNvPr id="6" name="Rectangle 5">
              <a:extLst>
                <a:ext uri="{FF2B5EF4-FFF2-40B4-BE49-F238E27FC236}">
                  <a16:creationId xmlns:a16="http://schemas.microsoft.com/office/drawing/2014/main" id="{A40B6E98-119F-B6C1-D1F5-400D552B4208}"/>
                </a:ext>
              </a:extLst>
            </p:cNvPr>
            <p:cNvSpPr/>
            <p:nvPr/>
          </p:nvSpPr>
          <p:spPr>
            <a:xfrm>
              <a:off x="2628193"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7" name="Rectangle 6">
              <a:extLst>
                <a:ext uri="{FF2B5EF4-FFF2-40B4-BE49-F238E27FC236}">
                  <a16:creationId xmlns:a16="http://schemas.microsoft.com/office/drawing/2014/main" id="{9E917093-91E4-92C8-4D38-4B1671E24AFB}"/>
                </a:ext>
              </a:extLst>
            </p:cNvPr>
            <p:cNvSpPr/>
            <p:nvPr/>
          </p:nvSpPr>
          <p:spPr>
            <a:xfrm>
              <a:off x="3161593"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8" name="Rectangle 7">
              <a:extLst>
                <a:ext uri="{FF2B5EF4-FFF2-40B4-BE49-F238E27FC236}">
                  <a16:creationId xmlns:a16="http://schemas.microsoft.com/office/drawing/2014/main" id="{BFC71388-EDD5-9B1A-AD6E-C5BAB64EED59}"/>
                </a:ext>
              </a:extLst>
            </p:cNvPr>
            <p:cNvSpPr/>
            <p:nvPr/>
          </p:nvSpPr>
          <p:spPr>
            <a:xfrm>
              <a:off x="36955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9" name="Rectangle 8">
              <a:extLst>
                <a:ext uri="{FF2B5EF4-FFF2-40B4-BE49-F238E27FC236}">
                  <a16:creationId xmlns:a16="http://schemas.microsoft.com/office/drawing/2014/main" id="{8BA657E2-DE63-68A1-C905-F992F18E0B1F}"/>
                </a:ext>
              </a:extLst>
            </p:cNvPr>
            <p:cNvSpPr/>
            <p:nvPr/>
          </p:nvSpPr>
          <p:spPr>
            <a:xfrm>
              <a:off x="42289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0" name="Rectangle 9">
              <a:extLst>
                <a:ext uri="{FF2B5EF4-FFF2-40B4-BE49-F238E27FC236}">
                  <a16:creationId xmlns:a16="http://schemas.microsoft.com/office/drawing/2014/main" id="{2F9FDA27-5688-83AF-16D2-C3654AB359BD}"/>
                </a:ext>
              </a:extLst>
            </p:cNvPr>
            <p:cNvSpPr/>
            <p:nvPr/>
          </p:nvSpPr>
          <p:spPr>
            <a:xfrm>
              <a:off x="47623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1" name="Rectangle 10">
              <a:extLst>
                <a:ext uri="{FF2B5EF4-FFF2-40B4-BE49-F238E27FC236}">
                  <a16:creationId xmlns:a16="http://schemas.microsoft.com/office/drawing/2014/main" id="{D923A5B9-FC97-84E3-0BC9-353258BA4068}"/>
                </a:ext>
              </a:extLst>
            </p:cNvPr>
            <p:cNvSpPr/>
            <p:nvPr/>
          </p:nvSpPr>
          <p:spPr>
            <a:xfrm>
              <a:off x="5296331"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Rectangle 11">
              <a:extLst>
                <a:ext uri="{FF2B5EF4-FFF2-40B4-BE49-F238E27FC236}">
                  <a16:creationId xmlns:a16="http://schemas.microsoft.com/office/drawing/2014/main" id="{550619FE-6443-A511-7A32-602CB86CC97A}"/>
                </a:ext>
              </a:extLst>
            </p:cNvPr>
            <p:cNvSpPr/>
            <p:nvPr/>
          </p:nvSpPr>
          <p:spPr>
            <a:xfrm>
              <a:off x="5829731" y="1943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3" name="Rectangle 12">
              <a:extLst>
                <a:ext uri="{FF2B5EF4-FFF2-40B4-BE49-F238E27FC236}">
                  <a16:creationId xmlns:a16="http://schemas.microsoft.com/office/drawing/2014/main" id="{9053912E-9B65-CA3A-38E3-08791D03878B}"/>
                </a:ext>
              </a:extLst>
            </p:cNvPr>
            <p:cNvSpPr/>
            <p:nvPr/>
          </p:nvSpPr>
          <p:spPr>
            <a:xfrm>
              <a:off x="6363131"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14" name="Rectangle 13">
              <a:extLst>
                <a:ext uri="{FF2B5EF4-FFF2-40B4-BE49-F238E27FC236}">
                  <a16:creationId xmlns:a16="http://schemas.microsoft.com/office/drawing/2014/main" id="{AFC5F4B1-42C0-80AF-38F1-5E42FBE41E62}"/>
                </a:ext>
              </a:extLst>
            </p:cNvPr>
            <p:cNvSpPr/>
            <p:nvPr/>
          </p:nvSpPr>
          <p:spPr>
            <a:xfrm>
              <a:off x="68971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15" name="Rectangle 14">
              <a:extLst>
                <a:ext uri="{FF2B5EF4-FFF2-40B4-BE49-F238E27FC236}">
                  <a16:creationId xmlns:a16="http://schemas.microsoft.com/office/drawing/2014/main" id="{47ED68E4-5278-DD37-AAEA-3892577AF142}"/>
                </a:ext>
              </a:extLst>
            </p:cNvPr>
            <p:cNvSpPr/>
            <p:nvPr/>
          </p:nvSpPr>
          <p:spPr>
            <a:xfrm>
              <a:off x="74305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6" name="Rectangle 15">
              <a:extLst>
                <a:ext uri="{FF2B5EF4-FFF2-40B4-BE49-F238E27FC236}">
                  <a16:creationId xmlns:a16="http://schemas.microsoft.com/office/drawing/2014/main" id="{E5AA124D-8803-B0A6-75CB-99E7902D2EA0}"/>
                </a:ext>
              </a:extLst>
            </p:cNvPr>
            <p:cNvSpPr/>
            <p:nvPr/>
          </p:nvSpPr>
          <p:spPr>
            <a:xfrm>
              <a:off x="79639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17" name="Rectangle 16">
              <a:extLst>
                <a:ext uri="{FF2B5EF4-FFF2-40B4-BE49-F238E27FC236}">
                  <a16:creationId xmlns:a16="http://schemas.microsoft.com/office/drawing/2014/main" id="{41E44858-6806-0E4B-B4D3-DABC6677EB68}"/>
                </a:ext>
              </a:extLst>
            </p:cNvPr>
            <p:cNvSpPr/>
            <p:nvPr/>
          </p:nvSpPr>
          <p:spPr>
            <a:xfrm>
              <a:off x="8497869"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grpSp>
      <p:grpSp>
        <p:nvGrpSpPr>
          <p:cNvPr id="5" name="Group 4">
            <a:extLst>
              <a:ext uri="{FF2B5EF4-FFF2-40B4-BE49-F238E27FC236}">
                <a16:creationId xmlns:a16="http://schemas.microsoft.com/office/drawing/2014/main" id="{114638B1-6DC0-88DD-A191-15521D857D55}"/>
              </a:ext>
            </a:extLst>
          </p:cNvPr>
          <p:cNvGrpSpPr/>
          <p:nvPr/>
        </p:nvGrpSpPr>
        <p:grpSpPr>
          <a:xfrm>
            <a:off x="2628193" y="3224996"/>
            <a:ext cx="6403076" cy="533400"/>
            <a:chOff x="2628193" y="3086099"/>
            <a:chExt cx="6403076" cy="533400"/>
          </a:xfrm>
        </p:grpSpPr>
        <p:sp>
          <p:nvSpPr>
            <p:cNvPr id="19" name="Rectangle 18">
              <a:extLst>
                <a:ext uri="{FF2B5EF4-FFF2-40B4-BE49-F238E27FC236}">
                  <a16:creationId xmlns:a16="http://schemas.microsoft.com/office/drawing/2014/main" id="{DD744ED5-FA84-9B07-5BCE-5F8CE6220146}"/>
                </a:ext>
              </a:extLst>
            </p:cNvPr>
            <p:cNvSpPr/>
            <p:nvPr/>
          </p:nvSpPr>
          <p:spPr>
            <a:xfrm>
              <a:off x="2628193"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0" name="Rectangle 19">
              <a:extLst>
                <a:ext uri="{FF2B5EF4-FFF2-40B4-BE49-F238E27FC236}">
                  <a16:creationId xmlns:a16="http://schemas.microsoft.com/office/drawing/2014/main" id="{365BE861-BA77-221B-A7E0-CE1917BE7D9B}"/>
                </a:ext>
              </a:extLst>
            </p:cNvPr>
            <p:cNvSpPr/>
            <p:nvPr/>
          </p:nvSpPr>
          <p:spPr>
            <a:xfrm>
              <a:off x="3161593"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1" name="Rectangle 20">
              <a:extLst>
                <a:ext uri="{FF2B5EF4-FFF2-40B4-BE49-F238E27FC236}">
                  <a16:creationId xmlns:a16="http://schemas.microsoft.com/office/drawing/2014/main" id="{8504E4B3-3F0A-CD29-2884-5ABE9816E7BA}"/>
                </a:ext>
              </a:extLst>
            </p:cNvPr>
            <p:cNvSpPr/>
            <p:nvPr/>
          </p:nvSpPr>
          <p:spPr>
            <a:xfrm>
              <a:off x="3695562" y="3086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2" name="Rectangle 21">
              <a:extLst>
                <a:ext uri="{FF2B5EF4-FFF2-40B4-BE49-F238E27FC236}">
                  <a16:creationId xmlns:a16="http://schemas.microsoft.com/office/drawing/2014/main" id="{C2B17320-E448-981E-4435-3E19F5E8D711}"/>
                </a:ext>
              </a:extLst>
            </p:cNvPr>
            <p:cNvSpPr/>
            <p:nvPr/>
          </p:nvSpPr>
          <p:spPr>
            <a:xfrm>
              <a:off x="4228962"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3" name="Rectangle 22">
              <a:extLst>
                <a:ext uri="{FF2B5EF4-FFF2-40B4-BE49-F238E27FC236}">
                  <a16:creationId xmlns:a16="http://schemas.microsoft.com/office/drawing/2014/main" id="{14DE218D-B708-3521-7743-17A5992DE156}"/>
                </a:ext>
              </a:extLst>
            </p:cNvPr>
            <p:cNvSpPr/>
            <p:nvPr/>
          </p:nvSpPr>
          <p:spPr>
            <a:xfrm>
              <a:off x="4762362"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4" name="Rectangle 23">
              <a:extLst>
                <a:ext uri="{FF2B5EF4-FFF2-40B4-BE49-F238E27FC236}">
                  <a16:creationId xmlns:a16="http://schemas.microsoft.com/office/drawing/2014/main" id="{CD89E226-2B91-8477-CB66-1F536CB33359}"/>
                </a:ext>
              </a:extLst>
            </p:cNvPr>
            <p:cNvSpPr/>
            <p:nvPr/>
          </p:nvSpPr>
          <p:spPr>
            <a:xfrm>
              <a:off x="5296331"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5" name="Rectangle 24">
              <a:extLst>
                <a:ext uri="{FF2B5EF4-FFF2-40B4-BE49-F238E27FC236}">
                  <a16:creationId xmlns:a16="http://schemas.microsoft.com/office/drawing/2014/main" id="{A13B3818-EFBC-4AE3-6FDA-D2CDE2ACF38F}"/>
                </a:ext>
              </a:extLst>
            </p:cNvPr>
            <p:cNvSpPr/>
            <p:nvPr/>
          </p:nvSpPr>
          <p:spPr>
            <a:xfrm>
              <a:off x="5829731" y="3086099"/>
              <a:ext cx="533400" cy="5334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6" name="Rectangle 25">
              <a:extLst>
                <a:ext uri="{FF2B5EF4-FFF2-40B4-BE49-F238E27FC236}">
                  <a16:creationId xmlns:a16="http://schemas.microsoft.com/office/drawing/2014/main" id="{4D2ABAF4-AA58-DF1B-3E79-55DEDA4BE9A3}"/>
                </a:ext>
              </a:extLst>
            </p:cNvPr>
            <p:cNvSpPr/>
            <p:nvPr/>
          </p:nvSpPr>
          <p:spPr>
            <a:xfrm>
              <a:off x="6363131"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27" name="Rectangle 26">
              <a:extLst>
                <a:ext uri="{FF2B5EF4-FFF2-40B4-BE49-F238E27FC236}">
                  <a16:creationId xmlns:a16="http://schemas.microsoft.com/office/drawing/2014/main" id="{C1C9BE60-96BA-D62E-67F2-A99F6B5CD62F}"/>
                </a:ext>
              </a:extLst>
            </p:cNvPr>
            <p:cNvSpPr/>
            <p:nvPr/>
          </p:nvSpPr>
          <p:spPr>
            <a:xfrm>
              <a:off x="6897100"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28" name="Rectangle 27">
              <a:extLst>
                <a:ext uri="{FF2B5EF4-FFF2-40B4-BE49-F238E27FC236}">
                  <a16:creationId xmlns:a16="http://schemas.microsoft.com/office/drawing/2014/main" id="{FE7EE63D-1CB7-22F0-3644-332F4BD5A200}"/>
                </a:ext>
              </a:extLst>
            </p:cNvPr>
            <p:cNvSpPr/>
            <p:nvPr/>
          </p:nvSpPr>
          <p:spPr>
            <a:xfrm>
              <a:off x="7430500" y="3086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29" name="Rectangle 28">
              <a:extLst>
                <a:ext uri="{FF2B5EF4-FFF2-40B4-BE49-F238E27FC236}">
                  <a16:creationId xmlns:a16="http://schemas.microsoft.com/office/drawing/2014/main" id="{1ABC3E9B-9599-C2A7-76F2-05F8C7EE4046}"/>
                </a:ext>
              </a:extLst>
            </p:cNvPr>
            <p:cNvSpPr/>
            <p:nvPr/>
          </p:nvSpPr>
          <p:spPr>
            <a:xfrm>
              <a:off x="7963900"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30" name="Rectangle 29">
              <a:extLst>
                <a:ext uri="{FF2B5EF4-FFF2-40B4-BE49-F238E27FC236}">
                  <a16:creationId xmlns:a16="http://schemas.microsoft.com/office/drawing/2014/main" id="{33D61D45-92B5-59C2-86BC-DE1D6CEB4255}"/>
                </a:ext>
              </a:extLst>
            </p:cNvPr>
            <p:cNvSpPr/>
            <p:nvPr/>
          </p:nvSpPr>
          <p:spPr>
            <a:xfrm>
              <a:off x="8497869"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grpSp>
      <mc:AlternateContent xmlns:mc="http://schemas.openxmlformats.org/markup-compatibility/2006">
        <mc:Choice xmlns:a14="http://schemas.microsoft.com/office/drawing/2010/main" Requires="a14">
          <p:sp>
            <p:nvSpPr>
              <p:cNvPr id="31" name="Content Placeholder 2">
                <a:extLst>
                  <a:ext uri="{FF2B5EF4-FFF2-40B4-BE49-F238E27FC236}">
                    <a16:creationId xmlns:a16="http://schemas.microsoft.com/office/drawing/2014/main" id="{37F3D055-0579-B5FD-D576-3C87961280D4}"/>
                  </a:ext>
                </a:extLst>
              </p:cNvPr>
              <p:cNvSpPr txBox="1">
                <a:spLocks/>
              </p:cNvSpPr>
              <p:nvPr/>
            </p:nvSpPr>
            <p:spPr>
              <a:xfrm>
                <a:off x="3382918" y="5001135"/>
                <a:ext cx="5343669" cy="1104899"/>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i="1" dirty="0" smtClean="0">
                          <a:solidFill>
                            <a:schemeClr val="bg1"/>
                          </a:solidFill>
                          <a:latin typeface="Cambria Math"/>
                        </a:rPr>
                        <m:t>𝑇</m:t>
                      </m:r>
                      <m:d>
                        <m:dPr>
                          <m:ctrlPr>
                            <a:rPr lang="en-US" sz="2800" i="1" dirty="0">
                              <a:solidFill>
                                <a:schemeClr val="bg1"/>
                              </a:solidFill>
                              <a:latin typeface="Cambria Math" panose="02040503050406030204" pitchFamily="18" charset="0"/>
                            </a:rPr>
                          </m:ctrlPr>
                        </m:dPr>
                        <m:e>
                          <m:r>
                            <a:rPr lang="en-US" sz="2800" i="1" dirty="0">
                              <a:solidFill>
                                <a:schemeClr val="bg1"/>
                              </a:solidFill>
                              <a:latin typeface="Cambria Math"/>
                            </a:rPr>
                            <m:t>𝑛</m:t>
                          </m:r>
                        </m:e>
                      </m:d>
                      <m:r>
                        <a:rPr lang="en-US" sz="2800" i="1" dirty="0">
                          <a:solidFill>
                            <a:schemeClr val="bg1"/>
                          </a:solidFill>
                          <a:latin typeface="Cambria Math"/>
                        </a:rPr>
                        <m:t>=2</m:t>
                      </m:r>
                      <m:r>
                        <a:rPr lang="en-US" sz="2800" i="1" dirty="0">
                          <a:solidFill>
                            <a:schemeClr val="bg1"/>
                          </a:solidFill>
                          <a:latin typeface="Cambria Math"/>
                        </a:rPr>
                        <m:t>𝑇</m:t>
                      </m:r>
                      <m:d>
                        <m:dPr>
                          <m:ctrlPr>
                            <a:rPr lang="en-US" sz="2800" i="1" dirty="0">
                              <a:solidFill>
                                <a:schemeClr val="bg1"/>
                              </a:solidFill>
                              <a:latin typeface="Cambria Math" panose="02040503050406030204" pitchFamily="18" charset="0"/>
                            </a:rPr>
                          </m:ctrlPr>
                        </m:dPr>
                        <m:e>
                          <m:f>
                            <m:fPr>
                              <m:ctrlPr>
                                <a:rPr lang="en-US" sz="2800" i="1" dirty="0">
                                  <a:solidFill>
                                    <a:schemeClr val="bg1"/>
                                  </a:solidFill>
                                  <a:latin typeface="Cambria Math" panose="02040503050406030204" pitchFamily="18" charset="0"/>
                                </a:rPr>
                              </m:ctrlPr>
                            </m:fPr>
                            <m:num>
                              <m:r>
                                <a:rPr lang="en-US" sz="2800" i="1" dirty="0">
                                  <a:solidFill>
                                    <a:schemeClr val="bg1"/>
                                  </a:solidFill>
                                  <a:latin typeface="Cambria Math"/>
                                </a:rPr>
                                <m:t>𝑛</m:t>
                              </m:r>
                            </m:num>
                            <m:den>
                              <m:r>
                                <a:rPr lang="en-US" sz="2800" i="1" dirty="0">
                                  <a:solidFill>
                                    <a:schemeClr val="bg1"/>
                                  </a:solidFill>
                                  <a:latin typeface="Cambria Math"/>
                                </a:rPr>
                                <m:t>2</m:t>
                              </m:r>
                            </m:den>
                          </m:f>
                        </m:e>
                      </m:d>
                      <m:r>
                        <a:rPr lang="en-US" sz="2800" i="1" dirty="0">
                          <a:solidFill>
                            <a:schemeClr val="bg1"/>
                          </a:solidFill>
                          <a:latin typeface="Cambria Math"/>
                        </a:rPr>
                        <m:t>+</m:t>
                      </m:r>
                      <m:r>
                        <a:rPr lang="en-US" sz="2800" i="1" dirty="0">
                          <a:solidFill>
                            <a:schemeClr val="bg1"/>
                          </a:solidFill>
                          <a:latin typeface="Cambria Math"/>
                        </a:rPr>
                        <m:t>𝑛</m:t>
                      </m:r>
                      <m:r>
                        <a:rPr lang="en-US" sz="2800" b="0" i="1" dirty="0" smtClean="0">
                          <a:solidFill>
                            <a:schemeClr val="bg1"/>
                          </a:solidFill>
                          <a:latin typeface="Cambria Math" panose="02040503050406030204" pitchFamily="18" charset="0"/>
                        </a:rPr>
                        <m:t>=</m:t>
                      </m:r>
                      <m:r>
                        <m:rPr>
                          <m:sty m:val="p"/>
                        </m:rPr>
                        <a:rPr lang="en-US" sz="2800" b="0" i="0" dirty="0" smtClean="0">
                          <a:solidFill>
                            <a:schemeClr val="bg1"/>
                          </a:solidFill>
                          <a:latin typeface="Cambria Math" panose="02040503050406030204" pitchFamily="18" charset="0"/>
                        </a:rPr>
                        <m:t>Θ</m:t>
                      </m:r>
                      <m:r>
                        <a:rPr lang="en-US" sz="2800" b="0" i="1" dirty="0" smtClean="0">
                          <a:solidFill>
                            <a:schemeClr val="bg1"/>
                          </a:solidFill>
                          <a:latin typeface="Cambria Math" panose="02040503050406030204" pitchFamily="18" charset="0"/>
                        </a:rPr>
                        <m:t>(</m:t>
                      </m:r>
                      <m:r>
                        <a:rPr lang="en-US" sz="2800" b="0" i="1" dirty="0" smtClean="0">
                          <a:solidFill>
                            <a:schemeClr val="bg1"/>
                          </a:solidFill>
                          <a:latin typeface="Cambria Math" panose="02040503050406030204" pitchFamily="18" charset="0"/>
                        </a:rPr>
                        <m:t>𝑛𝑙𝑜𝑔𝑛</m:t>
                      </m:r>
                      <m:r>
                        <a:rPr lang="en-US" sz="2800" b="0" i="1" dirty="0" smtClean="0">
                          <a:solidFill>
                            <a:schemeClr val="bg1"/>
                          </a:solidFill>
                          <a:latin typeface="Cambria Math" panose="02040503050406030204" pitchFamily="18" charset="0"/>
                        </a:rPr>
                        <m:t>)</m:t>
                      </m:r>
                    </m:oMath>
                  </m:oMathPara>
                </a14:m>
                <a:endParaRPr lang="en-US" sz="2800" dirty="0">
                  <a:solidFill>
                    <a:schemeClr val="bg1"/>
                  </a:solidFill>
                </a:endParaRPr>
              </a:p>
            </p:txBody>
          </p:sp>
        </mc:Choice>
        <mc:Fallback>
          <p:sp>
            <p:nvSpPr>
              <p:cNvPr id="31" name="Content Placeholder 2">
                <a:extLst>
                  <a:ext uri="{FF2B5EF4-FFF2-40B4-BE49-F238E27FC236}">
                    <a16:creationId xmlns:a16="http://schemas.microsoft.com/office/drawing/2014/main" id="{37F3D055-0579-B5FD-D576-3C87961280D4}"/>
                  </a:ext>
                </a:extLst>
              </p:cNvPr>
              <p:cNvSpPr txBox="1">
                <a:spLocks noRot="1" noChangeAspect="1" noMove="1" noResize="1" noEditPoints="1" noAdjustHandles="1" noChangeArrowheads="1" noChangeShapeType="1" noTextEdit="1"/>
              </p:cNvSpPr>
              <p:nvPr/>
            </p:nvSpPr>
            <p:spPr>
              <a:xfrm>
                <a:off x="3382918" y="5001135"/>
                <a:ext cx="5343669" cy="1104899"/>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Content Placeholder 2">
                <a:extLst>
                  <a:ext uri="{FF2B5EF4-FFF2-40B4-BE49-F238E27FC236}">
                    <a16:creationId xmlns:a16="http://schemas.microsoft.com/office/drawing/2014/main" id="{D0218654-EE1F-B2B5-E29A-46F304012EA6}"/>
                  </a:ext>
                </a:extLst>
              </p:cNvPr>
              <p:cNvSpPr txBox="1">
                <a:spLocks/>
              </p:cNvSpPr>
              <p:nvPr/>
            </p:nvSpPr>
            <p:spPr>
              <a:xfrm>
                <a:off x="1020501" y="1190014"/>
                <a:ext cx="10150998" cy="753084"/>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t>If using </a:t>
                </a:r>
                <a:r>
                  <a:rPr lang="en-US" dirty="0" err="1"/>
                  <a:t>quickselect</a:t>
                </a:r>
                <a:r>
                  <a:rPr lang="en-US" dirty="0"/>
                  <a:t> with median of medians the </a:t>
                </a:r>
                <a:r>
                  <a:rPr lang="en-US" dirty="0">
                    <a:solidFill>
                      <a:schemeClr val="accent2"/>
                    </a:solidFill>
                  </a:rPr>
                  <a:t>pivot</a:t>
                </a:r>
                <a:r>
                  <a:rPr lang="en-US" dirty="0"/>
                  <a:t> is always the median and we find it in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time</a:t>
                </a:r>
              </a:p>
            </p:txBody>
          </p:sp>
        </mc:Choice>
        <mc:Fallback>
          <p:sp>
            <p:nvSpPr>
              <p:cNvPr id="32" name="Content Placeholder 2">
                <a:extLst>
                  <a:ext uri="{FF2B5EF4-FFF2-40B4-BE49-F238E27FC236}">
                    <a16:creationId xmlns:a16="http://schemas.microsoft.com/office/drawing/2014/main" id="{D0218654-EE1F-B2B5-E29A-46F304012EA6}"/>
                  </a:ext>
                </a:extLst>
              </p:cNvPr>
              <p:cNvSpPr txBox="1">
                <a:spLocks noRot="1" noChangeAspect="1" noMove="1" noResize="1" noEditPoints="1" noAdjustHandles="1" noChangeArrowheads="1" noChangeShapeType="1" noTextEdit="1"/>
              </p:cNvSpPr>
              <p:nvPr/>
            </p:nvSpPr>
            <p:spPr>
              <a:xfrm>
                <a:off x="1020501" y="1190014"/>
                <a:ext cx="10150998" cy="753084"/>
              </a:xfrm>
              <a:prstGeom prst="rect">
                <a:avLst/>
              </a:prstGeom>
              <a:blipFill>
                <a:blip r:embed="rId3"/>
                <a:stretch>
                  <a:fillRect l="-750" t="-16393" r="-1625" b="-11475"/>
                </a:stretch>
              </a:blipFill>
            </p:spPr>
            <p:txBody>
              <a:bodyPr/>
              <a:lstStyle/>
              <a:p>
                <a:r>
                  <a:rPr lang="en-US">
                    <a:noFill/>
                  </a:rPr>
                  <a:t> </a:t>
                </a:r>
              </a:p>
            </p:txBody>
          </p:sp>
        </mc:Fallback>
      </mc:AlternateContent>
    </p:spTree>
    <p:extLst>
      <p:ext uri="{BB962C8B-B14F-4D97-AF65-F5344CB8AC3E}">
        <p14:creationId xmlns:p14="http://schemas.microsoft.com/office/powerpoint/2010/main" val="411808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95788"/>
            <a:ext cx="9905998" cy="771011"/>
          </a:xfrm>
        </p:spPr>
        <p:txBody>
          <a:bodyPr/>
          <a:lstStyle/>
          <a:p>
            <a:pPr algn="ctr"/>
            <a:r>
              <a:rPr lang="en-US" dirty="0"/>
              <a:t>Review: Quicksort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Idea: pick a </a:t>
                </a:r>
                <a:r>
                  <a:rPr lang="en-US" dirty="0">
                    <a:solidFill>
                      <a:srgbClr val="FF33CC"/>
                    </a:solidFill>
                  </a:rPr>
                  <a:t>pivot </a:t>
                </a:r>
                <a:r>
                  <a:rPr lang="en-US" dirty="0"/>
                  <a:t>element, recursively sort two </a:t>
                </a:r>
                <a:r>
                  <a:rPr lang="en-US" dirty="0" err="1"/>
                  <a:t>sublists</a:t>
                </a:r>
                <a:r>
                  <a:rPr lang="en-US" dirty="0"/>
                  <a:t> around that element</a:t>
                </a:r>
              </a:p>
              <a:p>
                <a:r>
                  <a:rPr lang="en-US" dirty="0">
                    <a:solidFill>
                      <a:srgbClr val="0070C0"/>
                    </a:solidFill>
                  </a:rPr>
                  <a:t>Divide: </a:t>
                </a:r>
                <a:r>
                  <a:rPr lang="en-US" dirty="0"/>
                  <a:t>select </a:t>
                </a:r>
                <a:r>
                  <a:rPr lang="en-US" dirty="0">
                    <a:solidFill>
                      <a:srgbClr val="FF33CC"/>
                    </a:solidFill>
                  </a:rPr>
                  <a:t>pivot </a:t>
                </a:r>
                <a:r>
                  <a:rPr lang="en-US" dirty="0"/>
                  <a:t>element </a:t>
                </a:r>
                <a14:m>
                  <m:oMath xmlns:m="http://schemas.openxmlformats.org/officeDocument/2006/math">
                    <m:r>
                      <a:rPr lang="en-US" b="0" i="1" smtClean="0">
                        <a:solidFill>
                          <a:srgbClr val="FF33CC"/>
                        </a:solidFill>
                        <a:latin typeface="Cambria Math"/>
                      </a:rPr>
                      <m:t>𝑝</m:t>
                    </m:r>
                  </m:oMath>
                </a14:m>
                <a:r>
                  <a:rPr lang="en-US" dirty="0"/>
                  <a:t>, </a:t>
                </a:r>
                <a:r>
                  <a:rPr lang="en-US" dirty="0">
                    <a:solidFill>
                      <a:srgbClr val="FF33CC"/>
                    </a:solidFill>
                  </a:rPr>
                  <a:t>Partition(</a:t>
                </a:r>
                <a14:m>
                  <m:oMath xmlns:m="http://schemas.openxmlformats.org/officeDocument/2006/math">
                    <m:r>
                      <a:rPr lang="en-US" i="1" dirty="0" smtClean="0">
                        <a:solidFill>
                          <a:srgbClr val="FF33CC"/>
                        </a:solidFill>
                        <a:latin typeface="Cambria Math"/>
                      </a:rPr>
                      <m:t>𝑝</m:t>
                    </m:r>
                  </m:oMath>
                </a14:m>
                <a:r>
                  <a:rPr lang="en-US" dirty="0">
                    <a:solidFill>
                      <a:srgbClr val="FF33CC"/>
                    </a:solidFill>
                  </a:rPr>
                  <a:t>)</a:t>
                </a:r>
              </a:p>
              <a:p>
                <a:r>
                  <a:rPr lang="en-US" dirty="0">
                    <a:solidFill>
                      <a:srgbClr val="0070C0"/>
                    </a:solidFill>
                  </a:rPr>
                  <a:t>Conquer: </a:t>
                </a:r>
                <a:r>
                  <a:rPr lang="en-US" dirty="0"/>
                  <a:t>recursively sort left and right </a:t>
                </a:r>
                <a:r>
                  <a:rPr lang="en-US" dirty="0" err="1"/>
                  <a:t>sublists</a:t>
                </a:r>
                <a:endParaRPr lang="en-US" dirty="0"/>
              </a:p>
              <a:p>
                <a:r>
                  <a:rPr lang="en-US" dirty="0">
                    <a:solidFill>
                      <a:srgbClr val="0070C0"/>
                    </a:solidFill>
                  </a:rPr>
                  <a:t>Combine: </a:t>
                </a:r>
                <a:r>
                  <a:rPr lang="en-US" dirty="0"/>
                  <a:t>Nothing!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a:stretch>
              </a:blipFill>
            </p:spPr>
            <p:txBody>
              <a:bodyPr/>
              <a:lstStyle/>
              <a:p>
                <a:r>
                  <a:rPr lang="en-US">
                    <a:noFill/>
                  </a:rPr>
                  <a:t> </a:t>
                </a:r>
              </a:p>
            </p:txBody>
          </p:sp>
        </mc:Fallback>
      </mc:AlternateContent>
    </p:spTree>
    <p:extLst>
      <p:ext uri="{BB962C8B-B14F-4D97-AF65-F5344CB8AC3E}">
        <p14:creationId xmlns:p14="http://schemas.microsoft.com/office/powerpoint/2010/main" val="424237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42654"/>
            <a:ext cx="9905998" cy="724145"/>
          </a:xfrm>
        </p:spPr>
        <p:txBody>
          <a:bodyPr/>
          <a:lstStyle/>
          <a:p>
            <a:pPr algn="ctr"/>
            <a:r>
              <a:rPr lang="en-US" dirty="0"/>
              <a:t>Is it worth 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15298" y="1855948"/>
                <a:ext cx="8361403" cy="3541714"/>
              </a:xfrm>
            </p:spPr>
            <p:txBody>
              <a:bodyPr>
                <a:normAutofit/>
              </a:bodyPr>
              <a:lstStyle/>
              <a:p>
                <a:r>
                  <a:rPr lang="en-US" dirty="0"/>
                  <a:t>Using </a:t>
                </a:r>
                <a:r>
                  <a:rPr lang="en-US" dirty="0" err="1"/>
                  <a:t>Quickselect</a:t>
                </a:r>
                <a:r>
                  <a:rPr lang="en-US" dirty="0"/>
                  <a:t> to pick median </a:t>
                </a:r>
                <a:r>
                  <a:rPr lang="en-US" u="sng" dirty="0"/>
                  <a:t>guarantees</a:t>
                </a:r>
                <a:r>
                  <a:rPr lang="en-US" dirty="0"/>
                  <a:t> </a:t>
                </a:r>
                <a14:m>
                  <m:oMath xmlns:m="http://schemas.openxmlformats.org/officeDocument/2006/math">
                    <m:r>
                      <m:rPr>
                        <m:sty m:val="p"/>
                      </m:rPr>
                      <a:rPr lang="en-US" b="0" i="0" smtClean="0">
                        <a:latin typeface="Cambria Math"/>
                      </a:rPr>
                      <m:t>Θ</m:t>
                    </m:r>
                    <m:r>
                      <a:rPr lang="en-US" b="0" i="1" smtClean="0">
                        <a:latin typeface="Cambria Math"/>
                      </a:rPr>
                      <m:t>(</m:t>
                    </m:r>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a:t> run time</a:t>
                </a:r>
              </a:p>
              <a:p>
                <a:r>
                  <a:rPr lang="en-US" dirty="0"/>
                  <a:t>But, this approach has very large constants</a:t>
                </a:r>
              </a:p>
              <a:p>
                <a:pPr lvl="1"/>
                <a:r>
                  <a:rPr lang="en-US" dirty="0"/>
                  <a:t>If you really want </a:t>
                </a:r>
                <a14:m>
                  <m:oMath xmlns:m="http://schemas.openxmlformats.org/officeDocument/2006/math">
                    <m:r>
                      <m:rPr>
                        <m:sty m:val="p"/>
                      </m:rPr>
                      <a:rPr lang="en-US" b="0" i="0" smtClean="0">
                        <a:latin typeface="Cambria Math"/>
                      </a:rPr>
                      <m:t>Θ</m:t>
                    </m:r>
                    <m:r>
                      <a:rPr lang="en-US" b="0" i="1" smtClean="0">
                        <a:latin typeface="Cambria Math"/>
                      </a:rPr>
                      <m:t>(</m:t>
                    </m:r>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a:t>, better off using </a:t>
                </a:r>
                <a:r>
                  <a:rPr lang="en-US" dirty="0" err="1"/>
                  <a:t>MergeSort</a:t>
                </a:r>
                <a:endParaRPr lang="en-US" dirty="0"/>
              </a:p>
              <a:p>
                <a:r>
                  <a:rPr lang="en-US" dirty="0"/>
                  <a:t>Better approach: Choose random pivot for Quicksort</a:t>
                </a:r>
              </a:p>
              <a:p>
                <a:pPr lvl="1"/>
                <a:r>
                  <a:rPr lang="en-US" dirty="0"/>
                  <a:t>Very small constant (random() is a fast algorithm)</a:t>
                </a:r>
              </a:p>
              <a:p>
                <a:pPr lvl="1"/>
                <a:r>
                  <a:rPr lang="en-US" dirty="0"/>
                  <a:t>Can prove the </a:t>
                </a:r>
                <a:r>
                  <a:rPr lang="en-US" i="1" dirty="0"/>
                  <a:t>expected runtime </a:t>
                </a:r>
                <a:r>
                  <a:rPr lang="en-US" dirty="0"/>
                  <a:t>is </a:t>
                </a:r>
                <a14:m>
                  <m:oMath xmlns:m="http://schemas.openxmlformats.org/officeDocument/2006/math">
                    <m:r>
                      <m:rPr>
                        <m:sty m:val="p"/>
                      </m:rPr>
                      <a:rPr lang="en-US" b="0" i="0" smtClean="0">
                        <a:latin typeface="Cambria Math"/>
                      </a:rPr>
                      <m:t>Θ</m:t>
                    </m:r>
                    <m:r>
                      <a:rPr lang="en-US" b="0" i="1" smtClean="0">
                        <a:latin typeface="Cambria Math"/>
                      </a:rPr>
                      <m:t>(</m:t>
                    </m:r>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endParaRPr lang="en-US" dirty="0"/>
              </a:p>
              <a:p>
                <a:pPr lvl="2"/>
                <a:r>
                  <a:rPr lang="en-US" dirty="0"/>
                  <a:t>Why? Unbalanced partitions are very unlikely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15298" y="1855948"/>
                <a:ext cx="8361403" cy="3541714"/>
              </a:xfrm>
              <a:blipFill>
                <a:blip r:embed="rId2"/>
                <a:stretch>
                  <a:fillRect l="-1515" t="-1786"/>
                </a:stretch>
              </a:blipFill>
            </p:spPr>
            <p:txBody>
              <a:bodyPr/>
              <a:lstStyle/>
              <a:p>
                <a:r>
                  <a:rPr lang="en-US">
                    <a:noFill/>
                  </a:rPr>
                  <a:t> </a:t>
                </a:r>
              </a:p>
            </p:txBody>
          </p:sp>
        </mc:Fallback>
      </mc:AlternateContent>
    </p:spTree>
    <p:extLst>
      <p:ext uri="{BB962C8B-B14F-4D97-AF65-F5344CB8AC3E}">
        <p14:creationId xmlns:p14="http://schemas.microsoft.com/office/powerpoint/2010/main" val="6021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13718"/>
            <a:ext cx="9905998" cy="600682"/>
          </a:xfrm>
        </p:spPr>
        <p:txBody>
          <a:bodyPr/>
          <a:lstStyle/>
          <a:p>
            <a:pPr algn="ctr"/>
            <a:r>
              <a:rPr lang="en-US" dirty="0"/>
              <a:t>Reviewing Quicksort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894462" y="2281201"/>
                <a:ext cx="5039303" cy="533400"/>
              </a:xfrm>
            </p:spPr>
            <p:txBody>
              <a:bodyPr>
                <a:normAutofit/>
              </a:bodyPr>
              <a:lstStyle/>
              <a:p>
                <a:pPr marL="0" indent="0">
                  <a:buNone/>
                </a:pPr>
                <a:r>
                  <a:rPr lang="en-US" dirty="0"/>
                  <a:t>Given: an unordered list, pick </a:t>
                </a:r>
                <a:r>
                  <a:rPr lang="en-US" dirty="0">
                    <a:solidFill>
                      <a:schemeClr val="accent2"/>
                    </a:solidFill>
                  </a:rPr>
                  <a:t>a pivot </a:t>
                </a:r>
                <a14:m>
                  <m:oMath xmlns:m="http://schemas.openxmlformats.org/officeDocument/2006/math">
                    <m:r>
                      <a:rPr lang="en-US" b="0" i="1" smtClean="0">
                        <a:solidFill>
                          <a:schemeClr val="accent2"/>
                        </a:solidFill>
                        <a:latin typeface="Cambria Math"/>
                      </a:rPr>
                      <m:t>𝑝</m:t>
                    </m:r>
                  </m:oMath>
                </a14:m>
                <a:endParaRPr lang="en-US" dirty="0">
                  <a:solidFill>
                    <a:srgbClr val="FF33CC"/>
                  </a:solidFill>
                </a:endParaRPr>
              </a:p>
              <a:p>
                <a:pPr marL="0" indent="0">
                  <a:buNone/>
                </a:pPr>
                <a:endParaRPr lang="en-US" dirty="0">
                  <a:solidFill>
                    <a:srgbClr val="FF33CC"/>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894462" y="2281201"/>
                <a:ext cx="5039303" cy="533400"/>
              </a:xfrm>
              <a:blipFill>
                <a:blip r:embed="rId2"/>
                <a:stretch>
                  <a:fillRect l="-2015" t="-2326" b="-18605"/>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7DB50C10-077F-B5A6-1CD9-F8B4E85373DB}"/>
              </a:ext>
            </a:extLst>
          </p:cNvPr>
          <p:cNvGrpSpPr/>
          <p:nvPr/>
        </p:nvGrpSpPr>
        <p:grpSpPr>
          <a:xfrm>
            <a:off x="2894462" y="2895600"/>
            <a:ext cx="6403076" cy="533400"/>
            <a:chOff x="2894462" y="2895600"/>
            <a:chExt cx="6403076" cy="533400"/>
          </a:xfrm>
        </p:grpSpPr>
        <p:sp>
          <p:nvSpPr>
            <p:cNvPr id="5" name="Rectangle 4"/>
            <p:cNvSpPr/>
            <p:nvPr/>
          </p:nvSpPr>
          <p:spPr>
            <a:xfrm>
              <a:off x="2894462" y="2895600"/>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6" name="Rectangle 5"/>
            <p:cNvSpPr/>
            <p:nvPr/>
          </p:nvSpPr>
          <p:spPr>
            <a:xfrm>
              <a:off x="3427862"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7" name="Rectangle 6"/>
            <p:cNvSpPr/>
            <p:nvPr/>
          </p:nvSpPr>
          <p:spPr>
            <a:xfrm>
              <a:off x="3961831"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8" name="Rectangle 7"/>
            <p:cNvSpPr/>
            <p:nvPr/>
          </p:nvSpPr>
          <p:spPr>
            <a:xfrm>
              <a:off x="4495231"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9" name="Rectangle 8"/>
            <p:cNvSpPr/>
            <p:nvPr/>
          </p:nvSpPr>
          <p:spPr>
            <a:xfrm>
              <a:off x="5028631"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10" name="Rectangle 9"/>
            <p:cNvSpPr/>
            <p:nvPr/>
          </p:nvSpPr>
          <p:spPr>
            <a:xfrm>
              <a:off x="5562600"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11" name="Rectangle 10"/>
            <p:cNvSpPr/>
            <p:nvPr/>
          </p:nvSpPr>
          <p:spPr>
            <a:xfrm>
              <a:off x="6096000"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2" name="Rectangle 11"/>
            <p:cNvSpPr/>
            <p:nvPr/>
          </p:nvSpPr>
          <p:spPr>
            <a:xfrm>
              <a:off x="6629400"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3" name="Rectangle 12"/>
            <p:cNvSpPr/>
            <p:nvPr/>
          </p:nvSpPr>
          <p:spPr>
            <a:xfrm>
              <a:off x="7163369"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4" name="Rectangle 13"/>
            <p:cNvSpPr/>
            <p:nvPr/>
          </p:nvSpPr>
          <p:spPr>
            <a:xfrm>
              <a:off x="7696769"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5" name="Rectangle 14"/>
            <p:cNvSpPr/>
            <p:nvPr/>
          </p:nvSpPr>
          <p:spPr>
            <a:xfrm>
              <a:off x="8230169"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6" name="Rectangle 15"/>
            <p:cNvSpPr/>
            <p:nvPr/>
          </p:nvSpPr>
          <p:spPr>
            <a:xfrm>
              <a:off x="8764138" y="2895600"/>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grpSp>
      <mc:AlternateContent xmlns:mc="http://schemas.openxmlformats.org/markup-compatibility/2006">
        <mc:Choice xmlns:a14="http://schemas.microsoft.com/office/drawing/2010/main" Requires="a14">
          <p:sp>
            <p:nvSpPr>
              <p:cNvPr id="18" name="Content Placeholder 2"/>
              <p:cNvSpPr txBox="1">
                <a:spLocks/>
              </p:cNvSpPr>
              <p:nvPr/>
            </p:nvSpPr>
            <p:spPr>
              <a:xfrm>
                <a:off x="2894462" y="5056730"/>
                <a:ext cx="5514130" cy="6858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Goal: All elements</a:t>
                </a:r>
                <a:r>
                  <a:rPr lang="en-US" dirty="0">
                    <a:solidFill>
                      <a:srgbClr val="FFCC00"/>
                    </a:solidFill>
                  </a:rPr>
                  <a:t> </a:t>
                </a:r>
                <a14:m>
                  <m:oMath xmlns:m="http://schemas.openxmlformats.org/officeDocument/2006/math">
                    <m:r>
                      <a:rPr lang="en-US" i="1" dirty="0" smtClean="0">
                        <a:solidFill>
                          <a:schemeClr val="accent5"/>
                        </a:solidFill>
                        <a:latin typeface="Cambria Math"/>
                      </a:rPr>
                      <m:t>&lt;</m:t>
                    </m:r>
                    <m:r>
                      <a:rPr lang="en-US" i="1" dirty="0" smtClean="0">
                        <a:solidFill>
                          <a:schemeClr val="accent5"/>
                        </a:solidFill>
                        <a:latin typeface="Cambria Math"/>
                      </a:rPr>
                      <m:t>𝑝</m:t>
                    </m:r>
                  </m:oMath>
                </a14:m>
                <a:r>
                  <a:rPr lang="en-US" dirty="0">
                    <a:solidFill>
                      <a:schemeClr val="accent5"/>
                    </a:solidFill>
                  </a:rPr>
                  <a:t> on left</a:t>
                </a:r>
                <a:r>
                  <a:rPr lang="en-US" dirty="0"/>
                  <a:t>, all </a:t>
                </a:r>
                <a14:m>
                  <m:oMath xmlns:m="http://schemas.openxmlformats.org/officeDocument/2006/math">
                    <m:r>
                      <a:rPr lang="en-US" i="1" dirty="0" smtClean="0">
                        <a:solidFill>
                          <a:schemeClr val="accent3"/>
                        </a:solidFill>
                        <a:latin typeface="Cambria Math"/>
                      </a:rPr>
                      <m:t>&gt;</m:t>
                    </m:r>
                    <m:r>
                      <a:rPr lang="en-US" i="1" dirty="0" smtClean="0">
                        <a:solidFill>
                          <a:schemeClr val="accent3"/>
                        </a:solidFill>
                        <a:latin typeface="Cambria Math"/>
                      </a:rPr>
                      <m:t>𝑝</m:t>
                    </m:r>
                  </m:oMath>
                </a14:m>
                <a:r>
                  <a:rPr lang="en-US" dirty="0">
                    <a:solidFill>
                      <a:schemeClr val="accent3"/>
                    </a:solidFill>
                  </a:rPr>
                  <a:t> on right</a:t>
                </a:r>
                <a:r>
                  <a:rPr lang="en-US" dirty="0"/>
                  <a:t>, </a:t>
                </a:r>
                <a:r>
                  <a:rPr lang="en-US" dirty="0">
                    <a:solidFill>
                      <a:schemeClr val="accent2"/>
                    </a:solidFill>
                  </a:rPr>
                  <a:t>pivot in correct position</a:t>
                </a:r>
              </a:p>
            </p:txBody>
          </p:sp>
        </mc:Choice>
        <mc:Fallback>
          <p:sp>
            <p:nvSpPr>
              <p:cNvPr id="18" name="Content Placeholder 2"/>
              <p:cNvSpPr txBox="1">
                <a:spLocks noRot="1" noChangeAspect="1" noMove="1" noResize="1" noEditPoints="1" noAdjustHandles="1" noChangeArrowheads="1" noChangeShapeType="1" noTextEdit="1"/>
              </p:cNvSpPr>
              <p:nvPr/>
            </p:nvSpPr>
            <p:spPr>
              <a:xfrm>
                <a:off x="2894462" y="5056730"/>
                <a:ext cx="5514130" cy="685800"/>
              </a:xfrm>
              <a:prstGeom prst="rect">
                <a:avLst/>
              </a:prstGeom>
              <a:blipFill>
                <a:blip r:embed="rId3"/>
                <a:stretch>
                  <a:fillRect l="-1613" t="-14545" r="-2074" b="-9091"/>
                </a:stretch>
              </a:blipFill>
            </p:spPr>
            <p:txBody>
              <a:bodyPr/>
              <a:lstStyle/>
              <a:p>
                <a:r>
                  <a:rPr lang="en-US">
                    <a:noFill/>
                  </a:rPr>
                  <a:t> </a:t>
                </a:r>
              </a:p>
            </p:txBody>
          </p:sp>
        </mc:Fallback>
      </mc:AlternateContent>
      <p:sp>
        <p:nvSpPr>
          <p:cNvPr id="20" name="Rectangle 19"/>
          <p:cNvSpPr/>
          <p:nvPr/>
        </p:nvSpPr>
        <p:spPr>
          <a:xfrm>
            <a:off x="2921623" y="5903895"/>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1" name="Rectangle 20"/>
          <p:cNvSpPr/>
          <p:nvPr/>
        </p:nvSpPr>
        <p:spPr>
          <a:xfrm>
            <a:off x="3455023" y="5903895"/>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2" name="Rectangle 21"/>
          <p:cNvSpPr/>
          <p:nvPr/>
        </p:nvSpPr>
        <p:spPr>
          <a:xfrm>
            <a:off x="3988992" y="5903895"/>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3" name="Rectangle 22"/>
          <p:cNvSpPr/>
          <p:nvPr/>
        </p:nvSpPr>
        <p:spPr>
          <a:xfrm>
            <a:off x="4522392" y="5903895"/>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4" name="Rectangle 23"/>
          <p:cNvSpPr/>
          <p:nvPr/>
        </p:nvSpPr>
        <p:spPr>
          <a:xfrm>
            <a:off x="5055792" y="5903895"/>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5" name="Rectangle 24"/>
          <p:cNvSpPr/>
          <p:nvPr/>
        </p:nvSpPr>
        <p:spPr>
          <a:xfrm>
            <a:off x="5589761" y="5903895"/>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Rectangle 25"/>
          <p:cNvSpPr/>
          <p:nvPr/>
        </p:nvSpPr>
        <p:spPr>
          <a:xfrm>
            <a:off x="6123161" y="5903895"/>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7" name="Rectangle 26"/>
          <p:cNvSpPr/>
          <p:nvPr/>
        </p:nvSpPr>
        <p:spPr>
          <a:xfrm>
            <a:off x="6656561" y="5903895"/>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28" name="Rectangle 27"/>
          <p:cNvSpPr/>
          <p:nvPr/>
        </p:nvSpPr>
        <p:spPr>
          <a:xfrm>
            <a:off x="7190530" y="5903895"/>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29" name="Rectangle 28"/>
          <p:cNvSpPr/>
          <p:nvPr/>
        </p:nvSpPr>
        <p:spPr>
          <a:xfrm>
            <a:off x="7723930" y="5903895"/>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30" name="Rectangle 29"/>
          <p:cNvSpPr/>
          <p:nvPr/>
        </p:nvSpPr>
        <p:spPr>
          <a:xfrm>
            <a:off x="8257330" y="5903895"/>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31" name="Rectangle 30"/>
          <p:cNvSpPr/>
          <p:nvPr/>
        </p:nvSpPr>
        <p:spPr>
          <a:xfrm>
            <a:off x="8791299" y="5903895"/>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17" name="Content Placeholder 2">
            <a:extLst>
              <a:ext uri="{FF2B5EF4-FFF2-40B4-BE49-F238E27FC236}">
                <a16:creationId xmlns:a16="http://schemas.microsoft.com/office/drawing/2014/main" id="{5BDD08C5-9C24-93A9-3289-827678955EA4}"/>
              </a:ext>
            </a:extLst>
          </p:cNvPr>
          <p:cNvSpPr txBox="1">
            <a:spLocks/>
          </p:cNvSpPr>
          <p:nvPr/>
        </p:nvSpPr>
        <p:spPr>
          <a:xfrm>
            <a:off x="1292056" y="1155812"/>
            <a:ext cx="9838764" cy="685800"/>
          </a:xfrm>
          <a:prstGeom prst="rect">
            <a:avLst/>
          </a:prstGeom>
          <a:solidFill>
            <a:schemeClr val="tx1">
              <a:lumMod val="95000"/>
            </a:schemeClr>
          </a:solidFill>
          <a:ln>
            <a:solidFill>
              <a:schemeClr val="bg1"/>
            </a:solidFill>
          </a:ln>
        </p:spPr>
        <p:txBody>
          <a:bodyPr vert="horz" lIns="91440" tIns="45720" rIns="91440" bIns="45720" rtlCol="0" anchor="ct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b="1" i="1" u="sng" dirty="0">
                <a:solidFill>
                  <a:schemeClr val="bg1"/>
                </a:solidFill>
              </a:rPr>
              <a:t>Divide Step</a:t>
            </a:r>
            <a:r>
              <a:rPr lang="en-US" dirty="0">
                <a:solidFill>
                  <a:schemeClr val="bg1"/>
                </a:solidFill>
              </a:rPr>
              <a:t>: Select a pivot and move elements around that pivot</a:t>
            </a:r>
          </a:p>
        </p:txBody>
      </p:sp>
      <p:cxnSp>
        <p:nvCxnSpPr>
          <p:cNvPr id="35" name="Straight Arrow Connector 34">
            <a:extLst>
              <a:ext uri="{FF2B5EF4-FFF2-40B4-BE49-F238E27FC236}">
                <a16:creationId xmlns:a16="http://schemas.microsoft.com/office/drawing/2014/main" id="{975DF57F-523F-14B7-4EFB-FB55C56B0905}"/>
              </a:ext>
            </a:extLst>
          </p:cNvPr>
          <p:cNvCxnSpPr/>
          <p:nvPr/>
        </p:nvCxnSpPr>
        <p:spPr>
          <a:xfrm>
            <a:off x="6096000" y="3684494"/>
            <a:ext cx="0" cy="1129553"/>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4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28600"/>
            <a:ext cx="9905998" cy="753084"/>
          </a:xfrm>
        </p:spPr>
        <p:txBody>
          <a:bodyPr/>
          <a:lstStyle/>
          <a:p>
            <a:pPr algn="ctr"/>
            <a:r>
              <a:rPr lang="en-US" dirty="0"/>
              <a:t>Quicksort Run Time (Best)</a:t>
            </a:r>
          </a:p>
        </p:txBody>
      </p:sp>
      <p:sp>
        <p:nvSpPr>
          <p:cNvPr id="3" name="Content Placeholder 2"/>
          <p:cNvSpPr>
            <a:spLocks noGrp="1"/>
          </p:cNvSpPr>
          <p:nvPr>
            <p:ph idx="1"/>
          </p:nvPr>
        </p:nvSpPr>
        <p:spPr>
          <a:xfrm>
            <a:off x="3382917" y="4428515"/>
            <a:ext cx="5343669" cy="533398"/>
          </a:xfrm>
        </p:spPr>
        <p:txBody>
          <a:bodyPr>
            <a:normAutofit/>
          </a:bodyPr>
          <a:lstStyle/>
          <a:p>
            <a:pPr marL="0" indent="0">
              <a:buNone/>
            </a:pPr>
            <a:r>
              <a:rPr lang="en-US" dirty="0"/>
              <a:t>Then we divide in half each time and get:</a:t>
            </a:r>
          </a:p>
        </p:txBody>
      </p:sp>
      <p:sp>
        <p:nvSpPr>
          <p:cNvPr id="6" name="Rectangle 5"/>
          <p:cNvSpPr/>
          <p:nvPr/>
        </p:nvSpPr>
        <p:spPr>
          <a:xfrm>
            <a:off x="2628193"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7" name="Rectangle 6"/>
          <p:cNvSpPr/>
          <p:nvPr/>
        </p:nvSpPr>
        <p:spPr>
          <a:xfrm>
            <a:off x="3161593"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8" name="Rectangle 7"/>
          <p:cNvSpPr/>
          <p:nvPr/>
        </p:nvSpPr>
        <p:spPr>
          <a:xfrm>
            <a:off x="36955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9" name="Rectangle 8"/>
          <p:cNvSpPr/>
          <p:nvPr/>
        </p:nvSpPr>
        <p:spPr>
          <a:xfrm>
            <a:off x="42289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0" name="Rectangle 9"/>
          <p:cNvSpPr/>
          <p:nvPr/>
        </p:nvSpPr>
        <p:spPr>
          <a:xfrm>
            <a:off x="4762362"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1" name="Rectangle 10"/>
          <p:cNvSpPr/>
          <p:nvPr/>
        </p:nvSpPr>
        <p:spPr>
          <a:xfrm>
            <a:off x="5296331" y="1943099"/>
            <a:ext cx="533400" cy="5334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Rectangle 11"/>
          <p:cNvSpPr/>
          <p:nvPr/>
        </p:nvSpPr>
        <p:spPr>
          <a:xfrm>
            <a:off x="5829731" y="1943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3" name="Rectangle 12"/>
          <p:cNvSpPr/>
          <p:nvPr/>
        </p:nvSpPr>
        <p:spPr>
          <a:xfrm>
            <a:off x="6363131"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14" name="Rectangle 13"/>
          <p:cNvSpPr/>
          <p:nvPr/>
        </p:nvSpPr>
        <p:spPr>
          <a:xfrm>
            <a:off x="68971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15" name="Rectangle 14"/>
          <p:cNvSpPr/>
          <p:nvPr/>
        </p:nvSpPr>
        <p:spPr>
          <a:xfrm>
            <a:off x="74305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6" name="Rectangle 15"/>
          <p:cNvSpPr/>
          <p:nvPr/>
        </p:nvSpPr>
        <p:spPr>
          <a:xfrm>
            <a:off x="7963900"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17" name="Rectangle 16"/>
          <p:cNvSpPr/>
          <p:nvPr/>
        </p:nvSpPr>
        <p:spPr>
          <a:xfrm>
            <a:off x="8497869" y="1943099"/>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sp>
        <p:nvSpPr>
          <p:cNvPr id="19" name="Rectangle 18"/>
          <p:cNvSpPr/>
          <p:nvPr/>
        </p:nvSpPr>
        <p:spPr>
          <a:xfrm>
            <a:off x="2628193"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0" name="Rectangle 19"/>
          <p:cNvSpPr/>
          <p:nvPr/>
        </p:nvSpPr>
        <p:spPr>
          <a:xfrm>
            <a:off x="3161593"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1" name="Rectangle 20"/>
          <p:cNvSpPr/>
          <p:nvPr/>
        </p:nvSpPr>
        <p:spPr>
          <a:xfrm>
            <a:off x="3695562" y="3086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2" name="Rectangle 21"/>
          <p:cNvSpPr/>
          <p:nvPr/>
        </p:nvSpPr>
        <p:spPr>
          <a:xfrm>
            <a:off x="4228962"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3" name="Rectangle 22"/>
          <p:cNvSpPr/>
          <p:nvPr/>
        </p:nvSpPr>
        <p:spPr>
          <a:xfrm>
            <a:off x="4762362"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4" name="Rectangle 23"/>
          <p:cNvSpPr/>
          <p:nvPr/>
        </p:nvSpPr>
        <p:spPr>
          <a:xfrm>
            <a:off x="5296331"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5" name="Rectangle 24"/>
          <p:cNvSpPr/>
          <p:nvPr/>
        </p:nvSpPr>
        <p:spPr>
          <a:xfrm>
            <a:off x="5829731" y="3086099"/>
            <a:ext cx="533400" cy="5334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6" name="Rectangle 25"/>
          <p:cNvSpPr/>
          <p:nvPr/>
        </p:nvSpPr>
        <p:spPr>
          <a:xfrm>
            <a:off x="6363131"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27" name="Rectangle 26"/>
          <p:cNvSpPr/>
          <p:nvPr/>
        </p:nvSpPr>
        <p:spPr>
          <a:xfrm>
            <a:off x="6897100"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28" name="Rectangle 27"/>
          <p:cNvSpPr/>
          <p:nvPr/>
        </p:nvSpPr>
        <p:spPr>
          <a:xfrm>
            <a:off x="7430500" y="3086099"/>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29" name="Rectangle 28"/>
          <p:cNvSpPr/>
          <p:nvPr/>
        </p:nvSpPr>
        <p:spPr>
          <a:xfrm>
            <a:off x="7963900"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30" name="Rectangle 29"/>
          <p:cNvSpPr/>
          <p:nvPr/>
        </p:nvSpPr>
        <p:spPr>
          <a:xfrm>
            <a:off x="8497869" y="3086099"/>
            <a:ext cx="533400" cy="533400"/>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mc:AlternateContent xmlns:mc="http://schemas.openxmlformats.org/markup-compatibility/2006">
        <mc:Choice xmlns:a14="http://schemas.microsoft.com/office/drawing/2010/main" Requires="a14">
          <p:sp>
            <p:nvSpPr>
              <p:cNvPr id="31" name="Content Placeholder 2"/>
              <p:cNvSpPr txBox="1">
                <a:spLocks/>
              </p:cNvSpPr>
              <p:nvPr/>
            </p:nvSpPr>
            <p:spPr>
              <a:xfrm>
                <a:off x="3382918" y="5001135"/>
                <a:ext cx="5343669" cy="1104899"/>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i="1" dirty="0" smtClean="0">
                          <a:solidFill>
                            <a:schemeClr val="bg1"/>
                          </a:solidFill>
                          <a:latin typeface="Cambria Math"/>
                        </a:rPr>
                        <m:t>𝑇</m:t>
                      </m:r>
                      <m:d>
                        <m:dPr>
                          <m:ctrlPr>
                            <a:rPr lang="en-US" sz="2800" i="1" dirty="0">
                              <a:solidFill>
                                <a:schemeClr val="bg1"/>
                              </a:solidFill>
                              <a:latin typeface="Cambria Math" panose="02040503050406030204" pitchFamily="18" charset="0"/>
                            </a:rPr>
                          </m:ctrlPr>
                        </m:dPr>
                        <m:e>
                          <m:r>
                            <a:rPr lang="en-US" sz="2800" i="1" dirty="0">
                              <a:solidFill>
                                <a:schemeClr val="bg1"/>
                              </a:solidFill>
                              <a:latin typeface="Cambria Math"/>
                            </a:rPr>
                            <m:t>𝑛</m:t>
                          </m:r>
                        </m:e>
                      </m:d>
                      <m:r>
                        <a:rPr lang="en-US" sz="2800" i="1" dirty="0">
                          <a:solidFill>
                            <a:schemeClr val="bg1"/>
                          </a:solidFill>
                          <a:latin typeface="Cambria Math"/>
                        </a:rPr>
                        <m:t>=2</m:t>
                      </m:r>
                      <m:r>
                        <a:rPr lang="en-US" sz="2800" i="1" dirty="0">
                          <a:solidFill>
                            <a:schemeClr val="bg1"/>
                          </a:solidFill>
                          <a:latin typeface="Cambria Math"/>
                        </a:rPr>
                        <m:t>𝑇</m:t>
                      </m:r>
                      <m:d>
                        <m:dPr>
                          <m:ctrlPr>
                            <a:rPr lang="en-US" sz="2800" i="1" dirty="0">
                              <a:solidFill>
                                <a:schemeClr val="bg1"/>
                              </a:solidFill>
                              <a:latin typeface="Cambria Math" panose="02040503050406030204" pitchFamily="18" charset="0"/>
                            </a:rPr>
                          </m:ctrlPr>
                        </m:dPr>
                        <m:e>
                          <m:f>
                            <m:fPr>
                              <m:ctrlPr>
                                <a:rPr lang="en-US" sz="2800" i="1" dirty="0">
                                  <a:solidFill>
                                    <a:schemeClr val="bg1"/>
                                  </a:solidFill>
                                  <a:latin typeface="Cambria Math" panose="02040503050406030204" pitchFamily="18" charset="0"/>
                                </a:rPr>
                              </m:ctrlPr>
                            </m:fPr>
                            <m:num>
                              <m:r>
                                <a:rPr lang="en-US" sz="2800" i="1" dirty="0">
                                  <a:solidFill>
                                    <a:schemeClr val="bg1"/>
                                  </a:solidFill>
                                  <a:latin typeface="Cambria Math"/>
                                </a:rPr>
                                <m:t>𝑛</m:t>
                              </m:r>
                            </m:num>
                            <m:den>
                              <m:r>
                                <a:rPr lang="en-US" sz="2800" i="1" dirty="0">
                                  <a:solidFill>
                                    <a:schemeClr val="bg1"/>
                                  </a:solidFill>
                                  <a:latin typeface="Cambria Math"/>
                                </a:rPr>
                                <m:t>2</m:t>
                              </m:r>
                            </m:den>
                          </m:f>
                        </m:e>
                      </m:d>
                      <m:r>
                        <a:rPr lang="en-US" sz="2800" i="1" dirty="0">
                          <a:solidFill>
                            <a:schemeClr val="bg1"/>
                          </a:solidFill>
                          <a:latin typeface="Cambria Math"/>
                        </a:rPr>
                        <m:t>+</m:t>
                      </m:r>
                      <m:r>
                        <a:rPr lang="en-US" sz="2800" i="1" dirty="0">
                          <a:solidFill>
                            <a:schemeClr val="bg1"/>
                          </a:solidFill>
                          <a:latin typeface="Cambria Math"/>
                        </a:rPr>
                        <m:t>𝑛</m:t>
                      </m:r>
                      <m:r>
                        <a:rPr lang="en-US" sz="2800" b="0" i="1" dirty="0" smtClean="0">
                          <a:solidFill>
                            <a:schemeClr val="bg1"/>
                          </a:solidFill>
                          <a:latin typeface="Cambria Math" panose="02040503050406030204" pitchFamily="18" charset="0"/>
                        </a:rPr>
                        <m:t>=</m:t>
                      </m:r>
                      <m:r>
                        <m:rPr>
                          <m:sty m:val="p"/>
                        </m:rPr>
                        <a:rPr lang="en-US" sz="2800" b="0" i="0" dirty="0" smtClean="0">
                          <a:solidFill>
                            <a:schemeClr val="bg1"/>
                          </a:solidFill>
                          <a:latin typeface="Cambria Math" panose="02040503050406030204" pitchFamily="18" charset="0"/>
                        </a:rPr>
                        <m:t>Θ</m:t>
                      </m:r>
                      <m:r>
                        <a:rPr lang="en-US" sz="2800" b="0" i="1" dirty="0" smtClean="0">
                          <a:solidFill>
                            <a:schemeClr val="bg1"/>
                          </a:solidFill>
                          <a:latin typeface="Cambria Math" panose="02040503050406030204" pitchFamily="18" charset="0"/>
                        </a:rPr>
                        <m:t>(</m:t>
                      </m:r>
                      <m:r>
                        <a:rPr lang="en-US" sz="2800" b="0" i="1" dirty="0" smtClean="0">
                          <a:solidFill>
                            <a:schemeClr val="bg1"/>
                          </a:solidFill>
                          <a:latin typeface="Cambria Math" panose="02040503050406030204" pitchFamily="18" charset="0"/>
                        </a:rPr>
                        <m:t>𝑛𝑙𝑜𝑔𝑛</m:t>
                      </m:r>
                      <m:r>
                        <a:rPr lang="en-US" sz="2800" b="0" i="1" dirty="0" smtClean="0">
                          <a:solidFill>
                            <a:schemeClr val="bg1"/>
                          </a:solidFill>
                          <a:latin typeface="Cambria Math" panose="02040503050406030204" pitchFamily="18" charset="0"/>
                        </a:rPr>
                        <m:t>)</m:t>
                      </m:r>
                    </m:oMath>
                  </m:oMathPara>
                </a14:m>
                <a:endParaRPr lang="en-US" sz="2800" dirty="0">
                  <a:solidFill>
                    <a:schemeClr val="bg1"/>
                  </a:solidFill>
                </a:endParaRPr>
              </a:p>
            </p:txBody>
          </p:sp>
        </mc:Choice>
        <mc:Fallback>
          <p:sp>
            <p:nvSpPr>
              <p:cNvPr id="31" name="Content Placeholder 2"/>
              <p:cNvSpPr txBox="1">
                <a:spLocks noRot="1" noChangeAspect="1" noMove="1" noResize="1" noEditPoints="1" noAdjustHandles="1" noChangeArrowheads="1" noChangeShapeType="1" noTextEdit="1"/>
              </p:cNvSpPr>
              <p:nvPr/>
            </p:nvSpPr>
            <p:spPr>
              <a:xfrm>
                <a:off x="3382918" y="5001135"/>
                <a:ext cx="5343669" cy="1104899"/>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32" name="Content Placeholder 2"/>
          <p:cNvSpPr txBox="1">
            <a:spLocks/>
          </p:cNvSpPr>
          <p:nvPr/>
        </p:nvSpPr>
        <p:spPr>
          <a:xfrm>
            <a:off x="2628193" y="1409701"/>
            <a:ext cx="4801447" cy="53339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If the </a:t>
            </a:r>
            <a:r>
              <a:rPr lang="en-US" dirty="0">
                <a:solidFill>
                  <a:schemeClr val="accent2"/>
                </a:solidFill>
              </a:rPr>
              <a:t>pivot</a:t>
            </a:r>
            <a:r>
              <a:rPr lang="en-US" dirty="0"/>
              <a:t> is always the median:</a:t>
            </a:r>
          </a:p>
        </p:txBody>
      </p:sp>
    </p:spTree>
    <p:extLst>
      <p:ext uri="{BB962C8B-B14F-4D97-AF65-F5344CB8AC3E}">
        <p14:creationId xmlns:p14="http://schemas.microsoft.com/office/powerpoint/2010/main" val="349395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75618"/>
            <a:ext cx="9905998" cy="685800"/>
          </a:xfrm>
        </p:spPr>
        <p:txBody>
          <a:bodyPr/>
          <a:lstStyle/>
          <a:p>
            <a:pPr algn="ctr"/>
            <a:r>
              <a:rPr lang="en-US" dirty="0"/>
              <a:t>Quicksort Run Time (Worst)</a:t>
            </a:r>
          </a:p>
        </p:txBody>
      </p:sp>
      <p:grpSp>
        <p:nvGrpSpPr>
          <p:cNvPr id="39" name="Group 38">
            <a:extLst>
              <a:ext uri="{FF2B5EF4-FFF2-40B4-BE49-F238E27FC236}">
                <a16:creationId xmlns:a16="http://schemas.microsoft.com/office/drawing/2014/main" id="{6693EB93-8843-CA83-1497-C9CF583CE31E}"/>
              </a:ext>
            </a:extLst>
          </p:cNvPr>
          <p:cNvGrpSpPr/>
          <p:nvPr/>
        </p:nvGrpSpPr>
        <p:grpSpPr>
          <a:xfrm>
            <a:off x="2894462" y="2133600"/>
            <a:ext cx="6403076" cy="533400"/>
            <a:chOff x="2894462" y="2133600"/>
            <a:chExt cx="6403076" cy="533400"/>
          </a:xfrm>
        </p:grpSpPr>
        <p:sp>
          <p:nvSpPr>
            <p:cNvPr id="6" name="Rectangle 5"/>
            <p:cNvSpPr/>
            <p:nvPr/>
          </p:nvSpPr>
          <p:spPr>
            <a:xfrm>
              <a:off x="2894462" y="2133600"/>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7" name="Rectangle 6"/>
            <p:cNvSpPr/>
            <p:nvPr/>
          </p:nvSpPr>
          <p:spPr>
            <a:xfrm>
              <a:off x="3427862"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8" name="Rectangle 7"/>
            <p:cNvSpPr/>
            <p:nvPr/>
          </p:nvSpPr>
          <p:spPr>
            <a:xfrm>
              <a:off x="3961831"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9" name="Rectangle 8"/>
            <p:cNvSpPr/>
            <p:nvPr/>
          </p:nvSpPr>
          <p:spPr>
            <a:xfrm>
              <a:off x="4495231"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0" name="Rectangle 9"/>
            <p:cNvSpPr/>
            <p:nvPr/>
          </p:nvSpPr>
          <p:spPr>
            <a:xfrm>
              <a:off x="5028631"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1" name="Rectangle 10"/>
            <p:cNvSpPr/>
            <p:nvPr/>
          </p:nvSpPr>
          <p:spPr>
            <a:xfrm>
              <a:off x="5562600"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Rectangle 11"/>
            <p:cNvSpPr/>
            <p:nvPr/>
          </p:nvSpPr>
          <p:spPr>
            <a:xfrm>
              <a:off x="6096000"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3" name="Rectangle 12"/>
            <p:cNvSpPr/>
            <p:nvPr/>
          </p:nvSpPr>
          <p:spPr>
            <a:xfrm>
              <a:off x="6629400"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14" name="Rectangle 13"/>
            <p:cNvSpPr/>
            <p:nvPr/>
          </p:nvSpPr>
          <p:spPr>
            <a:xfrm>
              <a:off x="7163369"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15" name="Rectangle 14"/>
            <p:cNvSpPr/>
            <p:nvPr/>
          </p:nvSpPr>
          <p:spPr>
            <a:xfrm>
              <a:off x="7696769"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16" name="Rectangle 15"/>
            <p:cNvSpPr/>
            <p:nvPr/>
          </p:nvSpPr>
          <p:spPr>
            <a:xfrm>
              <a:off x="8230169"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17" name="Rectangle 16"/>
            <p:cNvSpPr/>
            <p:nvPr/>
          </p:nvSpPr>
          <p:spPr>
            <a:xfrm>
              <a:off x="8764138" y="2133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grpSp>
      <p:grpSp>
        <p:nvGrpSpPr>
          <p:cNvPr id="40" name="Group 39">
            <a:extLst>
              <a:ext uri="{FF2B5EF4-FFF2-40B4-BE49-F238E27FC236}">
                <a16:creationId xmlns:a16="http://schemas.microsoft.com/office/drawing/2014/main" id="{FF200AE5-0737-3CC1-61B5-CE7092194765}"/>
              </a:ext>
            </a:extLst>
          </p:cNvPr>
          <p:cNvGrpSpPr/>
          <p:nvPr/>
        </p:nvGrpSpPr>
        <p:grpSpPr>
          <a:xfrm>
            <a:off x="2894462" y="3169024"/>
            <a:ext cx="6403076" cy="533400"/>
            <a:chOff x="2894462" y="3276600"/>
            <a:chExt cx="6403076" cy="533400"/>
          </a:xfrm>
        </p:grpSpPr>
        <p:sp>
          <p:nvSpPr>
            <p:cNvPr id="19" name="Rectangle 18"/>
            <p:cNvSpPr/>
            <p:nvPr/>
          </p:nvSpPr>
          <p:spPr>
            <a:xfrm>
              <a:off x="2894462" y="3276600"/>
              <a:ext cx="533400" cy="5334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0" name="Rectangle 19"/>
            <p:cNvSpPr/>
            <p:nvPr/>
          </p:nvSpPr>
          <p:spPr>
            <a:xfrm>
              <a:off x="3427862" y="3276600"/>
              <a:ext cx="533400" cy="5334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1" name="Rectangle 20"/>
            <p:cNvSpPr/>
            <p:nvPr/>
          </p:nvSpPr>
          <p:spPr>
            <a:xfrm>
              <a:off x="3961831"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2" name="Rectangle 21"/>
            <p:cNvSpPr/>
            <p:nvPr/>
          </p:nvSpPr>
          <p:spPr>
            <a:xfrm>
              <a:off x="4495231"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3" name="Rectangle 22"/>
            <p:cNvSpPr/>
            <p:nvPr/>
          </p:nvSpPr>
          <p:spPr>
            <a:xfrm>
              <a:off x="5028631"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4" name="Rectangle 23"/>
            <p:cNvSpPr/>
            <p:nvPr/>
          </p:nvSpPr>
          <p:spPr>
            <a:xfrm>
              <a:off x="5562600"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5" name="Rectangle 24"/>
            <p:cNvSpPr/>
            <p:nvPr/>
          </p:nvSpPr>
          <p:spPr>
            <a:xfrm>
              <a:off x="6096000"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26" name="Rectangle 25"/>
            <p:cNvSpPr/>
            <p:nvPr/>
          </p:nvSpPr>
          <p:spPr>
            <a:xfrm>
              <a:off x="6629400"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27" name="Rectangle 26"/>
            <p:cNvSpPr/>
            <p:nvPr/>
          </p:nvSpPr>
          <p:spPr>
            <a:xfrm>
              <a:off x="7163369"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p>
          </p:txBody>
        </p:sp>
        <p:sp>
          <p:nvSpPr>
            <p:cNvPr id="28" name="Rectangle 27"/>
            <p:cNvSpPr/>
            <p:nvPr/>
          </p:nvSpPr>
          <p:spPr>
            <a:xfrm>
              <a:off x="7696769"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sp>
          <p:nvSpPr>
            <p:cNvPr id="29" name="Rectangle 28"/>
            <p:cNvSpPr/>
            <p:nvPr/>
          </p:nvSpPr>
          <p:spPr>
            <a:xfrm>
              <a:off x="8230169"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p>
          </p:txBody>
        </p:sp>
        <p:sp>
          <p:nvSpPr>
            <p:cNvPr id="30" name="Rectangle 29"/>
            <p:cNvSpPr/>
            <p:nvPr/>
          </p:nvSpPr>
          <p:spPr>
            <a:xfrm>
              <a:off x="8764138" y="3276600"/>
              <a:ext cx="533400" cy="5334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p>
          </p:txBody>
        </p:sp>
      </p:grpSp>
      <p:sp>
        <p:nvSpPr>
          <p:cNvPr id="32" name="Content Placeholder 2"/>
          <p:cNvSpPr txBox="1">
            <a:spLocks/>
          </p:cNvSpPr>
          <p:nvPr/>
        </p:nvSpPr>
        <p:spPr>
          <a:xfrm>
            <a:off x="2894462" y="1447801"/>
            <a:ext cx="6403076" cy="54231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If the pivot is always at the extreme:</a:t>
            </a:r>
          </a:p>
        </p:txBody>
      </p:sp>
      <p:sp>
        <p:nvSpPr>
          <p:cNvPr id="37" name="Content Placeholder 2">
            <a:extLst>
              <a:ext uri="{FF2B5EF4-FFF2-40B4-BE49-F238E27FC236}">
                <a16:creationId xmlns:a16="http://schemas.microsoft.com/office/drawing/2014/main" id="{1D02D4C8-5501-7CA3-C516-F177EF869223}"/>
              </a:ext>
            </a:extLst>
          </p:cNvPr>
          <p:cNvSpPr>
            <a:spLocks noGrp="1"/>
          </p:cNvSpPr>
          <p:nvPr>
            <p:ph idx="1"/>
          </p:nvPr>
        </p:nvSpPr>
        <p:spPr>
          <a:xfrm>
            <a:off x="3395917" y="4563084"/>
            <a:ext cx="5343669" cy="533398"/>
          </a:xfrm>
        </p:spPr>
        <p:txBody>
          <a:bodyPr>
            <a:normAutofit fontScale="92500"/>
          </a:bodyPr>
          <a:lstStyle/>
          <a:p>
            <a:pPr marL="0" indent="0">
              <a:buNone/>
            </a:pPr>
            <a:r>
              <a:rPr lang="en-US" dirty="0"/>
              <a:t>Then we shorten by one each time and get:</a:t>
            </a:r>
          </a:p>
        </p:txBody>
      </p:sp>
      <mc:AlternateContent xmlns:mc="http://schemas.openxmlformats.org/markup-compatibility/2006">
        <mc:Choice xmlns:a14="http://schemas.microsoft.com/office/drawing/2010/main" Requires="a14">
          <p:sp>
            <p:nvSpPr>
              <p:cNvPr id="38" name="Content Placeholder 2">
                <a:extLst>
                  <a:ext uri="{FF2B5EF4-FFF2-40B4-BE49-F238E27FC236}">
                    <a16:creationId xmlns:a16="http://schemas.microsoft.com/office/drawing/2014/main" id="{5920F727-8027-A71F-46DD-03349AEAD73D}"/>
                  </a:ext>
                </a:extLst>
              </p:cNvPr>
              <p:cNvSpPr txBox="1">
                <a:spLocks/>
              </p:cNvSpPr>
              <p:nvPr/>
            </p:nvSpPr>
            <p:spPr>
              <a:xfrm>
                <a:off x="3395918" y="5135705"/>
                <a:ext cx="5343669" cy="713862"/>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i="1" dirty="0" smtClean="0">
                          <a:solidFill>
                            <a:schemeClr val="bg1"/>
                          </a:solidFill>
                          <a:latin typeface="Cambria Math"/>
                        </a:rPr>
                        <m:t>𝑇</m:t>
                      </m:r>
                      <m:d>
                        <m:dPr>
                          <m:ctrlPr>
                            <a:rPr lang="en-US" sz="2800" i="1" dirty="0">
                              <a:solidFill>
                                <a:schemeClr val="bg1"/>
                              </a:solidFill>
                              <a:latin typeface="Cambria Math" panose="02040503050406030204" pitchFamily="18" charset="0"/>
                            </a:rPr>
                          </m:ctrlPr>
                        </m:dPr>
                        <m:e>
                          <m:r>
                            <a:rPr lang="en-US" sz="2800" i="1" dirty="0">
                              <a:solidFill>
                                <a:schemeClr val="bg1"/>
                              </a:solidFill>
                              <a:latin typeface="Cambria Math"/>
                            </a:rPr>
                            <m:t>𝑛</m:t>
                          </m:r>
                        </m:e>
                      </m:d>
                      <m:r>
                        <a:rPr lang="en-US" sz="2800" i="1" dirty="0">
                          <a:solidFill>
                            <a:schemeClr val="bg1"/>
                          </a:solidFill>
                          <a:latin typeface="Cambria Math"/>
                        </a:rPr>
                        <m:t>=</m:t>
                      </m:r>
                      <m:r>
                        <a:rPr lang="en-US" sz="2800" i="1" dirty="0">
                          <a:solidFill>
                            <a:schemeClr val="bg1"/>
                          </a:solidFill>
                          <a:latin typeface="Cambria Math"/>
                        </a:rPr>
                        <m:t>𝑇</m:t>
                      </m:r>
                      <m:d>
                        <m:dPr>
                          <m:ctrlPr>
                            <a:rPr lang="en-US" sz="2800" i="1" dirty="0">
                              <a:solidFill>
                                <a:schemeClr val="bg1"/>
                              </a:solidFill>
                              <a:latin typeface="Cambria Math" panose="02040503050406030204" pitchFamily="18" charset="0"/>
                            </a:rPr>
                          </m:ctrlPr>
                        </m:dPr>
                        <m:e>
                          <m:r>
                            <a:rPr lang="en-US" sz="2800" b="0" i="1" dirty="0" smtClean="0">
                              <a:solidFill>
                                <a:schemeClr val="bg1"/>
                              </a:solidFill>
                              <a:latin typeface="Cambria Math" panose="02040503050406030204" pitchFamily="18" charset="0"/>
                            </a:rPr>
                            <m:t>𝑛</m:t>
                          </m:r>
                          <m:r>
                            <a:rPr lang="en-US" sz="2800" b="0" i="1" dirty="0" smtClean="0">
                              <a:solidFill>
                                <a:schemeClr val="bg1"/>
                              </a:solidFill>
                              <a:latin typeface="Cambria Math" panose="02040503050406030204" pitchFamily="18" charset="0"/>
                            </a:rPr>
                            <m:t>−1</m:t>
                          </m:r>
                        </m:e>
                      </m:d>
                      <m:r>
                        <a:rPr lang="en-US" sz="2800" i="1" dirty="0">
                          <a:solidFill>
                            <a:schemeClr val="bg1"/>
                          </a:solidFill>
                          <a:latin typeface="Cambria Math"/>
                        </a:rPr>
                        <m:t>+</m:t>
                      </m:r>
                      <m:r>
                        <a:rPr lang="en-US" sz="2800" i="1" dirty="0">
                          <a:solidFill>
                            <a:schemeClr val="bg1"/>
                          </a:solidFill>
                          <a:latin typeface="Cambria Math"/>
                        </a:rPr>
                        <m:t>𝑛</m:t>
                      </m:r>
                      <m:r>
                        <a:rPr lang="en-US" sz="2800" b="0" i="1" dirty="0" smtClean="0">
                          <a:solidFill>
                            <a:schemeClr val="bg1"/>
                          </a:solidFill>
                          <a:latin typeface="Cambria Math" panose="02040503050406030204" pitchFamily="18" charset="0"/>
                        </a:rPr>
                        <m:t>=</m:t>
                      </m:r>
                      <m:r>
                        <m:rPr>
                          <m:sty m:val="p"/>
                        </m:rPr>
                        <a:rPr lang="en-US" sz="2800" b="0" i="0" dirty="0" smtClean="0">
                          <a:solidFill>
                            <a:schemeClr val="bg1"/>
                          </a:solidFill>
                          <a:latin typeface="Cambria Math" panose="02040503050406030204" pitchFamily="18" charset="0"/>
                        </a:rPr>
                        <m:t>Θ</m:t>
                      </m:r>
                      <m:r>
                        <a:rPr lang="en-US" sz="2800" b="0" i="1" dirty="0" smtClean="0">
                          <a:solidFill>
                            <a:schemeClr val="bg1"/>
                          </a:solidFill>
                          <a:latin typeface="Cambria Math" panose="02040503050406030204" pitchFamily="18" charset="0"/>
                        </a:rPr>
                        <m:t>(</m:t>
                      </m:r>
                      <m:sSup>
                        <m:sSupPr>
                          <m:ctrlPr>
                            <a:rPr lang="en-US" sz="2800" b="0" i="1" dirty="0" smtClean="0">
                              <a:solidFill>
                                <a:schemeClr val="bg1"/>
                              </a:solidFill>
                              <a:latin typeface="Cambria Math" panose="02040503050406030204" pitchFamily="18" charset="0"/>
                            </a:rPr>
                          </m:ctrlPr>
                        </m:sSupPr>
                        <m:e>
                          <m:r>
                            <a:rPr lang="en-US" sz="2800" b="0" i="1" dirty="0" smtClean="0">
                              <a:solidFill>
                                <a:schemeClr val="bg1"/>
                              </a:solidFill>
                              <a:latin typeface="Cambria Math" panose="02040503050406030204" pitchFamily="18" charset="0"/>
                            </a:rPr>
                            <m:t>𝑛</m:t>
                          </m:r>
                        </m:e>
                        <m:sup>
                          <m:r>
                            <a:rPr lang="en-US" sz="2800" b="0" i="1" dirty="0" smtClean="0">
                              <a:solidFill>
                                <a:schemeClr val="bg1"/>
                              </a:solidFill>
                              <a:latin typeface="Cambria Math" panose="02040503050406030204" pitchFamily="18" charset="0"/>
                            </a:rPr>
                            <m:t>2</m:t>
                          </m:r>
                        </m:sup>
                      </m:sSup>
                      <m:r>
                        <a:rPr lang="en-US" sz="2800" b="0" i="1" dirty="0" smtClean="0">
                          <a:solidFill>
                            <a:schemeClr val="bg1"/>
                          </a:solidFill>
                          <a:latin typeface="Cambria Math" panose="02040503050406030204" pitchFamily="18" charset="0"/>
                        </a:rPr>
                        <m:t>)</m:t>
                      </m:r>
                    </m:oMath>
                  </m:oMathPara>
                </a14:m>
                <a:endParaRPr lang="en-US" sz="2800" dirty="0">
                  <a:solidFill>
                    <a:schemeClr val="bg1"/>
                  </a:solidFill>
                </a:endParaRPr>
              </a:p>
            </p:txBody>
          </p:sp>
        </mc:Choice>
        <mc:Fallback>
          <p:sp>
            <p:nvSpPr>
              <p:cNvPr id="38" name="Content Placeholder 2">
                <a:extLst>
                  <a:ext uri="{FF2B5EF4-FFF2-40B4-BE49-F238E27FC236}">
                    <a16:creationId xmlns:a16="http://schemas.microsoft.com/office/drawing/2014/main" id="{5920F727-8027-A71F-46DD-03349AEAD73D}"/>
                  </a:ext>
                </a:extLst>
              </p:cNvPr>
              <p:cNvSpPr txBox="1">
                <a:spLocks noRot="1" noChangeAspect="1" noMove="1" noResize="1" noEditPoints="1" noAdjustHandles="1" noChangeArrowheads="1" noChangeShapeType="1" noTextEdit="1"/>
              </p:cNvSpPr>
              <p:nvPr/>
            </p:nvSpPr>
            <p:spPr>
              <a:xfrm>
                <a:off x="3395918" y="5135705"/>
                <a:ext cx="5343669" cy="713862"/>
              </a:xfrm>
              <a:prstGeom prst="rect">
                <a:avLst/>
              </a:prstGeom>
              <a:blipFill>
                <a:blip r:embed="rId2"/>
                <a:stretch>
                  <a:fillRect/>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915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04752"/>
            <a:ext cx="9905998" cy="833766"/>
          </a:xfrm>
        </p:spPr>
        <p:txBody>
          <a:bodyPr>
            <a:normAutofit fontScale="90000"/>
          </a:bodyPr>
          <a:lstStyle/>
          <a:p>
            <a:pPr algn="ctr"/>
            <a:r>
              <a:rPr lang="en-US" dirty="0"/>
              <a:t>Can we Guarantee a Good Pivot for Quicksort?</a:t>
            </a:r>
          </a:p>
        </p:txBody>
      </p:sp>
      <p:sp>
        <p:nvSpPr>
          <p:cNvPr id="3" name="Content Placeholder 2"/>
          <p:cNvSpPr>
            <a:spLocks noGrp="1"/>
          </p:cNvSpPr>
          <p:nvPr>
            <p:ph idx="1"/>
          </p:nvPr>
        </p:nvSpPr>
        <p:spPr>
          <a:xfrm>
            <a:off x="2067812" y="1702639"/>
            <a:ext cx="8056376" cy="3541714"/>
          </a:xfrm>
        </p:spPr>
        <p:txBody>
          <a:bodyPr>
            <a:normAutofit fontScale="85000" lnSpcReduction="20000"/>
          </a:bodyPr>
          <a:lstStyle/>
          <a:p>
            <a:r>
              <a:rPr lang="en-US" dirty="0"/>
              <a:t>What makes a good Pivot for Quicksort?</a:t>
            </a:r>
          </a:p>
          <a:p>
            <a:pPr lvl="1"/>
            <a:r>
              <a:rPr lang="en-US" dirty="0"/>
              <a:t>Roughly even split between left and right</a:t>
            </a:r>
          </a:p>
          <a:p>
            <a:pPr lvl="1"/>
            <a:r>
              <a:rPr lang="en-US" dirty="0"/>
              <a:t>Ideally: the median</a:t>
            </a:r>
          </a:p>
          <a:p>
            <a:r>
              <a:rPr lang="en-US" dirty="0"/>
              <a:t>Can we find a list’s median in linear time?</a:t>
            </a:r>
          </a:p>
          <a:p>
            <a:pPr lvl="1"/>
            <a:r>
              <a:rPr lang="en-US" dirty="0" err="1"/>
              <a:t>Quickselect</a:t>
            </a:r>
            <a:r>
              <a:rPr lang="en-US" dirty="0"/>
              <a:t> </a:t>
            </a:r>
            <a:r>
              <a:rPr lang="en-US" sz="2400" dirty="0"/>
              <a:t>(</a:t>
            </a:r>
            <a:r>
              <a:rPr lang="en-US" sz="2400" dirty="0">
                <a:hlinkClick r:id="rId2"/>
              </a:rPr>
              <a:t>https://en.wikipedia.org/wiki/Quickselect</a:t>
            </a:r>
            <a:r>
              <a:rPr lang="en-US" dirty="0"/>
              <a:t>)</a:t>
            </a:r>
          </a:p>
          <a:p>
            <a:pPr lvl="2"/>
            <a:r>
              <a:rPr lang="en-US" dirty="0"/>
              <a:t>Finds the median</a:t>
            </a:r>
          </a:p>
          <a:p>
            <a:pPr lvl="2"/>
            <a:r>
              <a:rPr lang="en-US" dirty="0"/>
              <a:t>Works a lot like Quicksort: needs to do a Partition</a:t>
            </a:r>
          </a:p>
          <a:p>
            <a:pPr lvl="2"/>
            <a:r>
              <a:rPr lang="en-US" dirty="0"/>
              <a:t>We need a good pivot </a:t>
            </a:r>
            <a:r>
              <a:rPr lang="en-US" u="sng" dirty="0"/>
              <a:t>for </a:t>
            </a:r>
            <a:r>
              <a:rPr lang="en-US" u="sng" dirty="0" err="1"/>
              <a:t>Quickselect</a:t>
            </a:r>
            <a:r>
              <a:rPr lang="en-US" dirty="0"/>
              <a:t> for it to have good time-complexity</a:t>
            </a:r>
          </a:p>
          <a:p>
            <a:pPr lvl="1"/>
            <a:r>
              <a:rPr lang="en-US" dirty="0"/>
              <a:t>Median of Medians </a:t>
            </a:r>
            <a:r>
              <a:rPr lang="en-US" sz="2400" dirty="0"/>
              <a:t>(</a:t>
            </a:r>
            <a:r>
              <a:rPr lang="en-US" sz="2400" dirty="0">
                <a:hlinkClick r:id="rId3"/>
              </a:rPr>
              <a:t>https://en.wikipedia.org/wiki/Median_of_medians</a:t>
            </a:r>
            <a:r>
              <a:rPr lang="en-US" sz="2400" dirty="0"/>
              <a:t>)</a:t>
            </a:r>
          </a:p>
          <a:p>
            <a:pPr lvl="2"/>
            <a:r>
              <a:rPr lang="en-US" dirty="0"/>
              <a:t>Can be used to find “pretty good” pivot for QS, or with </a:t>
            </a:r>
            <a:r>
              <a:rPr lang="en-US" dirty="0" err="1"/>
              <a:t>Quickselect</a:t>
            </a:r>
            <a:endParaRPr lang="en-US" dirty="0"/>
          </a:p>
        </p:txBody>
      </p:sp>
    </p:spTree>
    <p:extLst>
      <p:ext uri="{BB962C8B-B14F-4D97-AF65-F5344CB8AC3E}">
        <p14:creationId xmlns:p14="http://schemas.microsoft.com/office/powerpoint/2010/main" val="136310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err="1"/>
              <a:t>Quickselect</a:t>
            </a:r>
            <a:endParaRPr lang="en-US" dirty="0"/>
          </a:p>
        </p:txBody>
      </p:sp>
    </p:spTree>
    <p:extLst>
      <p:ext uri="{BB962C8B-B14F-4D97-AF65-F5344CB8AC3E}">
        <p14:creationId xmlns:p14="http://schemas.microsoft.com/office/powerpoint/2010/main" val="299772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03364"/>
            <a:ext cx="9905998" cy="663435"/>
          </a:xfrm>
        </p:spPr>
        <p:txBody>
          <a:bodyPr/>
          <a:lstStyle/>
          <a:p>
            <a:pPr algn="ctr"/>
            <a:r>
              <a:rPr lang="en-US" dirty="0" err="1"/>
              <a:t>Quickselect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98613" y="3025109"/>
                <a:ext cx="4228446" cy="2326820"/>
              </a:xfrm>
              <a:ln>
                <a:solidFill>
                  <a:schemeClr val="tx1">
                    <a:lumMod val="95000"/>
                  </a:schemeClr>
                </a:solidFill>
              </a:ln>
            </p:spPr>
            <p:txBody>
              <a:bodyPr>
                <a:normAutofit lnSpcReduction="10000"/>
              </a:bodyPr>
              <a:lstStyle/>
              <a:p>
                <a:pPr marL="0" indent="0">
                  <a:buNone/>
                </a:pPr>
                <a:r>
                  <a:rPr lang="en-US" dirty="0"/>
                  <a:t>For example:</a:t>
                </a:r>
              </a:p>
              <a:p>
                <a:pPr marL="457200" lvl="1" indent="0">
                  <a:buNone/>
                </a:pPr>
                <a14:m>
                  <m:oMath xmlns:m="http://schemas.openxmlformats.org/officeDocument/2006/math">
                    <m:r>
                      <a:rPr lang="en-US" i="1" dirty="0" smtClean="0">
                        <a:latin typeface="Cambria Math"/>
                      </a:rPr>
                      <m:t>𝑖</m:t>
                    </m:r>
                  </m:oMath>
                </a14:m>
                <a:r>
                  <a:rPr lang="en-US" baseline="30000" dirty="0" err="1"/>
                  <a:t>th</a:t>
                </a:r>
                <a:r>
                  <a:rPr lang="en-US" dirty="0"/>
                  <a:t> smallest element in the list</a:t>
                </a:r>
              </a:p>
              <a:p>
                <a:pPr marL="457200" lvl="1" indent="0">
                  <a:buNone/>
                </a:pPr>
                <a:r>
                  <a:rPr lang="en-US" dirty="0"/>
                  <a:t>0</a:t>
                </a:r>
                <a:r>
                  <a:rPr lang="en-US" baseline="30000" dirty="0"/>
                  <a:t>th</a:t>
                </a:r>
                <a:r>
                  <a:rPr lang="en-US" dirty="0"/>
                  <a:t> order statistic: minimum</a:t>
                </a:r>
              </a:p>
              <a:p>
                <a:pPr marL="457200" lvl="1" indent="0">
                  <a:buNone/>
                </a:pPr>
                <a14:m>
                  <m:oMath xmlns:m="http://schemas.openxmlformats.org/officeDocument/2006/math">
                    <m:r>
                      <a:rPr lang="en-US" i="1" dirty="0" smtClean="0">
                        <a:latin typeface="Cambria Math"/>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oMath>
                </a14:m>
                <a:r>
                  <a:rPr lang="en-US" baseline="30000" dirty="0"/>
                  <a:t>th</a:t>
                </a:r>
                <a:r>
                  <a:rPr lang="en-US" dirty="0"/>
                  <a:t> order statistic: maximum</a:t>
                </a:r>
              </a:p>
              <a:p>
                <a:pPr marL="457200" lvl="1" indent="0">
                  <a:buNone/>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𝑛</m:t>
                        </m:r>
                      </m:num>
                      <m:den>
                        <m:r>
                          <a:rPr lang="en-US" b="0" i="1" smtClean="0">
                            <a:latin typeface="Cambria Math"/>
                          </a:rPr>
                          <m:t>2</m:t>
                        </m:r>
                      </m:den>
                    </m:f>
                  </m:oMath>
                </a14:m>
                <a:r>
                  <a:rPr lang="en-US" baseline="30000" dirty="0" err="1"/>
                  <a:t>th</a:t>
                </a:r>
                <a:r>
                  <a:rPr lang="en-US" dirty="0"/>
                  <a:t> order statistic: median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98613" y="3025109"/>
                <a:ext cx="4228446" cy="2326820"/>
              </a:xfrm>
              <a:blipFill>
                <a:blip r:embed="rId2"/>
                <a:stretch>
                  <a:fillRect l="-2090" t="-1081"/>
                </a:stretch>
              </a:blipFill>
              <a:ln>
                <a:solidFill>
                  <a:schemeClr val="tx1">
                    <a:lumMod val="95000"/>
                  </a:schemeClr>
                </a:solidFill>
              </a:ln>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F6C7E224-D8BA-5F64-77E8-CD5C97BDF43B}"/>
              </a:ext>
            </a:extLst>
          </p:cNvPr>
          <p:cNvSpPr txBox="1">
            <a:spLocks/>
          </p:cNvSpPr>
          <p:nvPr/>
        </p:nvSpPr>
        <p:spPr>
          <a:xfrm>
            <a:off x="1141412" y="1407109"/>
            <a:ext cx="9905999" cy="103129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olidFill>
                  <a:schemeClr val="bg1"/>
                </a:solidFill>
              </a:rPr>
              <a:t>Problem</a:t>
            </a:r>
            <a:r>
              <a:rPr lang="en-US" dirty="0">
                <a:solidFill>
                  <a:schemeClr val="bg1"/>
                </a:solidFill>
              </a:rPr>
              <a:t>: Given a list A and an integer I, calculate the </a:t>
            </a:r>
            <a:r>
              <a:rPr lang="en-US" dirty="0" err="1">
                <a:solidFill>
                  <a:schemeClr val="bg1"/>
                </a:solidFill>
              </a:rPr>
              <a:t>i-th</a:t>
            </a:r>
            <a:r>
              <a:rPr lang="en-US" dirty="0">
                <a:solidFill>
                  <a:schemeClr val="bg1"/>
                </a:solidFill>
              </a:rPr>
              <a:t> order statistic (the </a:t>
            </a:r>
            <a:r>
              <a:rPr lang="en-US" dirty="0" err="1">
                <a:solidFill>
                  <a:schemeClr val="bg1"/>
                </a:solidFill>
              </a:rPr>
              <a:t>i-th</a:t>
            </a:r>
            <a:r>
              <a:rPr lang="en-US" dirty="0">
                <a:solidFill>
                  <a:schemeClr val="bg1"/>
                </a:solidFill>
              </a:rPr>
              <a:t> smallest element in the list)</a:t>
            </a:r>
          </a:p>
        </p:txBody>
      </p:sp>
      <p:sp>
        <p:nvSpPr>
          <p:cNvPr id="6" name="Content Placeholder 2">
            <a:extLst>
              <a:ext uri="{FF2B5EF4-FFF2-40B4-BE49-F238E27FC236}">
                <a16:creationId xmlns:a16="http://schemas.microsoft.com/office/drawing/2014/main" id="{59E75281-AE00-D40A-D059-8EBE4A4B5CB8}"/>
              </a:ext>
            </a:extLst>
          </p:cNvPr>
          <p:cNvSpPr txBox="1">
            <a:spLocks/>
          </p:cNvSpPr>
          <p:nvPr/>
        </p:nvSpPr>
        <p:spPr>
          <a:xfrm>
            <a:off x="7691718" y="3195918"/>
            <a:ext cx="2901669" cy="1223682"/>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So, if we can solve this problem efficiently, we can call that method to get the median pivot and speed up quicksort!</a:t>
            </a:r>
          </a:p>
        </p:txBody>
      </p:sp>
      <p:cxnSp>
        <p:nvCxnSpPr>
          <p:cNvPr id="8" name="Straight Connector 7">
            <a:extLst>
              <a:ext uri="{FF2B5EF4-FFF2-40B4-BE49-F238E27FC236}">
                <a16:creationId xmlns:a16="http://schemas.microsoft.com/office/drawing/2014/main" id="{825BF740-E87B-D566-DE15-495354A7EBE1}"/>
              </a:ext>
            </a:extLst>
          </p:cNvPr>
          <p:cNvCxnSpPr>
            <a:cxnSpLocks/>
          </p:cNvCxnSpPr>
          <p:nvPr/>
        </p:nvCxnSpPr>
        <p:spPr>
          <a:xfrm flipH="1" flipV="1">
            <a:off x="8023412" y="2680448"/>
            <a:ext cx="277906" cy="42200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580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39462</TotalTime>
  <Words>2044</Words>
  <Application>Microsoft Macintosh PowerPoint</Application>
  <PresentationFormat>Widescreen</PresentationFormat>
  <Paragraphs>428</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Courier New</vt:lpstr>
      <vt:lpstr>Tw Cen MT</vt:lpstr>
      <vt:lpstr>Circuit</vt:lpstr>
      <vt:lpstr>Quickselect and Median of Medians: Improving Quicksort</vt:lpstr>
      <vt:lpstr>Readings</vt:lpstr>
      <vt:lpstr>Review: Quicksort</vt:lpstr>
      <vt:lpstr>Reviewing Quicksort</vt:lpstr>
      <vt:lpstr>Quicksort Run Time (Best)</vt:lpstr>
      <vt:lpstr>Quicksort Run Time (Worst)</vt:lpstr>
      <vt:lpstr>Can we Guarantee a Good Pivot for Quicksort?</vt:lpstr>
      <vt:lpstr>Quickselect</vt:lpstr>
      <vt:lpstr>Quickselect</vt:lpstr>
      <vt:lpstr>QuickSelect: Basic Idea</vt:lpstr>
      <vt:lpstr>Conquer</vt:lpstr>
      <vt:lpstr>CLRS Pseudocode for Quickselect</vt:lpstr>
      <vt:lpstr>Work These Examples!</vt:lpstr>
      <vt:lpstr>QuickSelect Run Time (Best)</vt:lpstr>
      <vt:lpstr>QuickSelect Run Time (Worst)</vt:lpstr>
      <vt:lpstr>Summary So Far!</vt:lpstr>
      <vt:lpstr>Pretty Good Pivot</vt:lpstr>
      <vt:lpstr>Median of Medians</vt:lpstr>
      <vt:lpstr>Median of Medians</vt:lpstr>
      <vt:lpstr>Why is this good?</vt:lpstr>
      <vt:lpstr>Why is this good?</vt:lpstr>
      <vt:lpstr>Run-time of Quickselect with Median of Medians</vt:lpstr>
      <vt:lpstr>Median of Medians</vt:lpstr>
      <vt:lpstr>Quickselect</vt:lpstr>
      <vt:lpstr>Proof by Induction</vt:lpstr>
      <vt:lpstr>Proof by Induction</vt:lpstr>
      <vt:lpstr>Compare to ‘Obvious’ Approach</vt:lpstr>
      <vt:lpstr>Improving Quicksort w/ Quickselect</vt:lpstr>
      <vt:lpstr>Quicksort Run Time (Best)</vt:lpstr>
      <vt:lpstr>Is it worth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Floryan, Mark Richard (mrf8t)</cp:lastModifiedBy>
  <cp:revision>241</cp:revision>
  <dcterms:created xsi:type="dcterms:W3CDTF">2023-02-24T14:15:53Z</dcterms:created>
  <dcterms:modified xsi:type="dcterms:W3CDTF">2025-08-15T17:22:25Z</dcterms:modified>
</cp:coreProperties>
</file>