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42" r:id="rId2"/>
    <p:sldId id="689" r:id="rId3"/>
    <p:sldId id="690" r:id="rId4"/>
    <p:sldId id="696" r:id="rId5"/>
    <p:sldId id="697" r:id="rId6"/>
    <p:sldId id="699" r:id="rId7"/>
    <p:sldId id="692" r:id="rId8"/>
    <p:sldId id="693" r:id="rId9"/>
    <p:sldId id="700" r:id="rId10"/>
    <p:sldId id="694" r:id="rId11"/>
    <p:sldId id="6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9"/>
            <p14:sldId id="690"/>
            <p14:sldId id="696"/>
            <p14:sldId id="697"/>
            <p14:sldId id="699"/>
            <p14:sldId id="692"/>
            <p14:sldId id="693"/>
            <p14:sldId id="700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/>
    <p:restoredTop sz="92857" autoAdjust="0"/>
  </p:normalViewPr>
  <p:slideViewPr>
    <p:cSldViewPr>
      <p:cViewPr varScale="1">
        <p:scale>
          <a:sx n="136" d="100"/>
          <a:sy n="136" d="100"/>
        </p:scale>
        <p:origin x="24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Bridge Crossing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</a:t>
                </a:r>
                <a:r>
                  <a:rPr lang="en-US" b="1" i="1" dirty="0"/>
                  <a:t>two slowest people </a:t>
                </a:r>
                <a:r>
                  <a:rPr lang="en-US" dirty="0"/>
                  <a:t>across as quickly as possible. Then, use recursion on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14478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Does this problem have </a:t>
            </a:r>
            <a:r>
              <a:rPr lang="en-US" b="1" i="1" u="sng" dirty="0"/>
              <a:t>optimal substructure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Consider an optimal solution </a:t>
            </a:r>
            <a:r>
              <a:rPr lang="en-US" b="1" i="1" dirty="0"/>
              <a:t>S =</a:t>
            </a:r>
            <a:r>
              <a:rPr lang="en-US" i="1" dirty="0"/>
              <a:t>: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4C21C-E2D7-5B4E-93BE-44863656D881}"/>
              </a:ext>
            </a:extLst>
          </p:cNvPr>
          <p:cNvSpPr/>
          <p:nvPr/>
        </p:nvSpPr>
        <p:spPr>
          <a:xfrm>
            <a:off x="2057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C2DF7-D3DA-014D-ABB3-C64D9C5D2992}"/>
              </a:ext>
            </a:extLst>
          </p:cNvPr>
          <p:cNvSpPr/>
          <p:nvPr/>
        </p:nvSpPr>
        <p:spPr>
          <a:xfrm>
            <a:off x="25908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3A219-DEF5-5248-813E-3CF77D160A09}"/>
              </a:ext>
            </a:extLst>
          </p:cNvPr>
          <p:cNvCxnSpPr>
            <a:cxnSpLocks/>
          </p:cNvCxnSpPr>
          <p:nvPr/>
        </p:nvCxnSpPr>
        <p:spPr>
          <a:xfrm flipH="1">
            <a:off x="35814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1F6B55-61D2-5540-83D5-2F0010C39765}"/>
              </a:ext>
            </a:extLst>
          </p:cNvPr>
          <p:cNvSpPr/>
          <p:nvPr/>
        </p:nvSpPr>
        <p:spPr>
          <a:xfrm>
            <a:off x="3581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B20FB-6571-5E47-9854-730BC21D338A}"/>
              </a:ext>
            </a:extLst>
          </p:cNvPr>
          <p:cNvCxnSpPr>
            <a:cxnSpLocks/>
          </p:cNvCxnSpPr>
          <p:nvPr/>
        </p:nvCxnSpPr>
        <p:spPr>
          <a:xfrm>
            <a:off x="20574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E320C-02F2-504B-AB23-99B74E929348}"/>
              </a:ext>
            </a:extLst>
          </p:cNvPr>
          <p:cNvSpPr/>
          <p:nvPr/>
        </p:nvSpPr>
        <p:spPr>
          <a:xfrm>
            <a:off x="4572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225C-5175-2044-BCBF-25DF4E08EC8D}"/>
              </a:ext>
            </a:extLst>
          </p:cNvPr>
          <p:cNvSpPr/>
          <p:nvPr/>
        </p:nvSpPr>
        <p:spPr>
          <a:xfrm>
            <a:off x="5105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D2C45-08CC-7749-B77E-0AEDE8DCF022}"/>
              </a:ext>
            </a:extLst>
          </p:cNvPr>
          <p:cNvCxnSpPr>
            <a:cxnSpLocks/>
          </p:cNvCxnSpPr>
          <p:nvPr/>
        </p:nvCxnSpPr>
        <p:spPr>
          <a:xfrm>
            <a:off x="45720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08CA78-B9A7-9747-9909-067D36BE1459}"/>
              </a:ext>
            </a:extLst>
          </p:cNvPr>
          <p:cNvCxnSpPr>
            <a:cxnSpLocks/>
          </p:cNvCxnSpPr>
          <p:nvPr/>
        </p:nvCxnSpPr>
        <p:spPr>
          <a:xfrm flipH="1">
            <a:off x="60960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E18F4-1598-944D-BDA3-84848BB71170}"/>
              </a:ext>
            </a:extLst>
          </p:cNvPr>
          <p:cNvSpPr/>
          <p:nvPr/>
        </p:nvSpPr>
        <p:spPr>
          <a:xfrm>
            <a:off x="6096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A429C-F2E2-BA42-B750-7ED7993DF525}"/>
              </a:ext>
            </a:extLst>
          </p:cNvPr>
          <p:cNvSpPr/>
          <p:nvPr/>
        </p:nvSpPr>
        <p:spPr>
          <a:xfrm>
            <a:off x="7086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C7E7C-E2F6-094C-AC6C-D529EA8A8C82}"/>
              </a:ext>
            </a:extLst>
          </p:cNvPr>
          <p:cNvSpPr/>
          <p:nvPr/>
        </p:nvSpPr>
        <p:spPr>
          <a:xfrm>
            <a:off x="7620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4DBE-4EBE-D444-9080-AC9BC55B98D5}"/>
              </a:ext>
            </a:extLst>
          </p:cNvPr>
          <p:cNvCxnSpPr>
            <a:cxnSpLocks/>
          </p:cNvCxnSpPr>
          <p:nvPr/>
        </p:nvCxnSpPr>
        <p:spPr>
          <a:xfrm>
            <a:off x="70866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CB4754-67A8-334C-844B-9EF2D3DD94BD}"/>
              </a:ext>
            </a:extLst>
          </p:cNvPr>
          <p:cNvCxnSpPr>
            <a:cxnSpLocks/>
          </p:cNvCxnSpPr>
          <p:nvPr/>
        </p:nvCxnSpPr>
        <p:spPr>
          <a:xfrm flipH="1">
            <a:off x="86106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5DB3B-DCE6-6640-BCB2-342FA5C4FD79}"/>
              </a:ext>
            </a:extLst>
          </p:cNvPr>
          <p:cNvSpPr/>
          <p:nvPr/>
        </p:nvSpPr>
        <p:spPr>
          <a:xfrm>
            <a:off x="8610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E8AEB-935B-7F4C-8A67-9B1A547957A2}"/>
              </a:ext>
            </a:extLst>
          </p:cNvPr>
          <p:cNvSpPr txBox="1"/>
          <p:nvPr/>
        </p:nvSpPr>
        <p:spPr>
          <a:xfrm>
            <a:off x="9677400" y="3352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834CB-79A7-5E45-A057-8AAAD2D3C75F}"/>
              </a:ext>
            </a:extLst>
          </p:cNvPr>
          <p:cNvSpPr/>
          <p:nvPr/>
        </p:nvSpPr>
        <p:spPr>
          <a:xfrm>
            <a:off x="4572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91CBC-0BAC-2C49-8112-AF094FEC4223}"/>
              </a:ext>
            </a:extLst>
          </p:cNvPr>
          <p:cNvSpPr/>
          <p:nvPr/>
        </p:nvSpPr>
        <p:spPr>
          <a:xfrm>
            <a:off x="51054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337C0-F8F9-B44F-875A-EFFA9611464A}"/>
              </a:ext>
            </a:extLst>
          </p:cNvPr>
          <p:cNvCxnSpPr>
            <a:cxnSpLocks/>
          </p:cNvCxnSpPr>
          <p:nvPr/>
        </p:nvCxnSpPr>
        <p:spPr>
          <a:xfrm>
            <a:off x="45720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E1E9B-FFCE-8345-942D-75B0DFBF70B3}"/>
              </a:ext>
            </a:extLst>
          </p:cNvPr>
          <p:cNvCxnSpPr>
            <a:cxnSpLocks/>
          </p:cNvCxnSpPr>
          <p:nvPr/>
        </p:nvCxnSpPr>
        <p:spPr>
          <a:xfrm flipH="1">
            <a:off x="60960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89FB4-A0AF-D54E-BEE6-02CEEC42B3B0}"/>
              </a:ext>
            </a:extLst>
          </p:cNvPr>
          <p:cNvSpPr/>
          <p:nvPr/>
        </p:nvSpPr>
        <p:spPr>
          <a:xfrm>
            <a:off x="6096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3FB6AA-BA5A-3945-89E2-B90555FD93EB}"/>
              </a:ext>
            </a:extLst>
          </p:cNvPr>
          <p:cNvSpPr/>
          <p:nvPr/>
        </p:nvSpPr>
        <p:spPr>
          <a:xfrm>
            <a:off x="7086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6FFBB-9D91-0643-B361-BA72A4116786}"/>
              </a:ext>
            </a:extLst>
          </p:cNvPr>
          <p:cNvSpPr/>
          <p:nvPr/>
        </p:nvSpPr>
        <p:spPr>
          <a:xfrm>
            <a:off x="7620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750522-4714-2E43-B537-D91C5D1328AF}"/>
              </a:ext>
            </a:extLst>
          </p:cNvPr>
          <p:cNvCxnSpPr>
            <a:cxnSpLocks/>
          </p:cNvCxnSpPr>
          <p:nvPr/>
        </p:nvCxnSpPr>
        <p:spPr>
          <a:xfrm>
            <a:off x="70866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3C400B-02FE-0A4D-97EE-7CBE2F65E078}"/>
              </a:ext>
            </a:extLst>
          </p:cNvPr>
          <p:cNvCxnSpPr>
            <a:cxnSpLocks/>
          </p:cNvCxnSpPr>
          <p:nvPr/>
        </p:nvCxnSpPr>
        <p:spPr>
          <a:xfrm flipH="1">
            <a:off x="86106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C4C9934-CA6E-9949-981E-E830055A8977}"/>
              </a:ext>
            </a:extLst>
          </p:cNvPr>
          <p:cNvSpPr/>
          <p:nvPr/>
        </p:nvSpPr>
        <p:spPr>
          <a:xfrm>
            <a:off x="8610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8717D-C909-F541-81D6-F58E8CBC9193}"/>
              </a:ext>
            </a:extLst>
          </p:cNvPr>
          <p:cNvSpPr txBox="1"/>
          <p:nvPr/>
        </p:nvSpPr>
        <p:spPr>
          <a:xfrm>
            <a:off x="9677400" y="5562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3A343-EA9E-534B-86B8-6C5FB57707B5}"/>
              </a:ext>
            </a:extLst>
          </p:cNvPr>
          <p:cNvSpPr txBox="1"/>
          <p:nvPr/>
        </p:nvSpPr>
        <p:spPr>
          <a:xfrm>
            <a:off x="152400" y="4953000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If this is optimal overall,</a:t>
            </a:r>
          </a:p>
          <a:p>
            <a:endParaRPr lang="en-US" sz="2000" b="1" i="1" dirty="0"/>
          </a:p>
          <a:p>
            <a:r>
              <a:rPr lang="en-US" sz="2000" b="1" i="1" dirty="0"/>
              <a:t>then is this optimal for “rest” of the schedule?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B65B8-FC43-E441-8D33-2C168D0A69FD}"/>
              </a:ext>
            </a:extLst>
          </p:cNvPr>
          <p:cNvCxnSpPr>
            <a:cxnSpLocks/>
          </p:cNvCxnSpPr>
          <p:nvPr/>
        </p:nvCxnSpPr>
        <p:spPr>
          <a:xfrm flipV="1">
            <a:off x="609600" y="4060686"/>
            <a:ext cx="1143000" cy="8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1A4E91-E4C5-EB4E-B0CD-8E0058ED2F57}"/>
              </a:ext>
            </a:extLst>
          </p:cNvPr>
          <p:cNvCxnSpPr>
            <a:cxnSpLocks/>
          </p:cNvCxnSpPr>
          <p:nvPr/>
        </p:nvCxnSpPr>
        <p:spPr>
          <a:xfrm>
            <a:off x="1767526" y="6172199"/>
            <a:ext cx="230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Okay, this problem has </a:t>
                </a:r>
                <a:r>
                  <a:rPr lang="en-US" b="1" dirty="0"/>
                  <a:t>optimal substructure</a:t>
                </a:r>
              </a:p>
              <a:p>
                <a:pPr marL="0" indent="0">
                  <a:buNone/>
                </a:pPr>
                <a:r>
                  <a:rPr lang="en-US" i="1" dirty="0"/>
                  <a:t>…but what is a </a:t>
                </a:r>
                <a:r>
                  <a:rPr lang="en-US" b="1" u="sng" dirty="0"/>
                  <a:t>good greedy choice</a:t>
                </a:r>
                <a:r>
                  <a:rPr lang="en-US" i="1" dirty="0"/>
                  <a:t>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/>
              <a:t>Hint 1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There are a lot of ways to think about the greedy choice here, but consider this: are there any people who, once across, will never come back to the original side of the bridge (you can be ”done” with them)?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/>
              <a:t>Hint 2:</a:t>
            </a:r>
          </a:p>
          <a:p>
            <a:pPr marL="0" indent="0">
              <a:buNone/>
            </a:pPr>
            <a:r>
              <a:rPr lang="en-US" i="1" dirty="0"/>
              <a:t>You don’t need the greedy choice to be one move across the bridge. You can greedily choose the first few moves that accomplish some sub-goal…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(fastest) escorts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(slowest) across (and comes back)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across bridge and will never come back</a:t>
                </a:r>
                <a:br>
                  <a:rPr lang="en-US" dirty="0"/>
                </a:br>
                <a:r>
                  <a:rPr lang="en-US" dirty="0"/>
                  <a:t>sub-problem is simply solve(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are BOTH across the bridge and will never come back</a:t>
                </a:r>
                <a:br>
                  <a:rPr lang="en-US" i="1" dirty="0"/>
                </a:br>
                <a:r>
                  <a:rPr lang="en-US" i="1" dirty="0"/>
                  <a:t>sub-problem is simply solve(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ALSO does not always work. Counter-example?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4251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17648</TotalTime>
  <Words>653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Helvetica Neue Thin</vt:lpstr>
      <vt:lpstr>CS4102-SlimGray</vt:lpstr>
      <vt:lpstr>Greedy Algorithms Bridge Crossing</vt:lpstr>
      <vt:lpstr>Bridge Crossing</vt:lpstr>
      <vt:lpstr>Can you solve it??</vt:lpstr>
      <vt:lpstr>Optimal Substructure…</vt:lpstr>
      <vt:lpstr>Greedy Choice!</vt:lpstr>
      <vt:lpstr>Greedy Choice!</vt:lpstr>
      <vt:lpstr>Can you solve it??</vt:lpstr>
      <vt:lpstr>Can you solve it??</vt:lpstr>
      <vt:lpstr>Can you solve it??</vt:lpstr>
      <vt:lpstr>Solution</vt:lpstr>
      <vt:lpstr>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1302</cp:revision>
  <dcterms:created xsi:type="dcterms:W3CDTF">2017-08-21T20:54:06Z</dcterms:created>
  <dcterms:modified xsi:type="dcterms:W3CDTF">2022-10-12T13:54:10Z</dcterms:modified>
</cp:coreProperties>
</file>