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3"/>
  </p:notesMasterIdLst>
  <p:sldIdLst>
    <p:sldId id="517" r:id="rId2"/>
    <p:sldId id="294" r:id="rId3"/>
    <p:sldId id="373" r:id="rId4"/>
    <p:sldId id="374" r:id="rId5"/>
    <p:sldId id="381" r:id="rId6"/>
    <p:sldId id="382" r:id="rId7"/>
    <p:sldId id="386" r:id="rId8"/>
    <p:sldId id="518" r:id="rId9"/>
    <p:sldId id="387" r:id="rId10"/>
    <p:sldId id="388" r:id="rId11"/>
    <p:sldId id="389" r:id="rId12"/>
    <p:sldId id="390" r:id="rId13"/>
    <p:sldId id="515" r:id="rId14"/>
    <p:sldId id="513" r:id="rId15"/>
    <p:sldId id="391" r:id="rId16"/>
    <p:sldId id="392" r:id="rId17"/>
    <p:sldId id="393" r:id="rId18"/>
    <p:sldId id="394" r:id="rId19"/>
    <p:sldId id="395" r:id="rId20"/>
    <p:sldId id="516" r:id="rId21"/>
    <p:sldId id="397" r:id="rId22"/>
    <p:sldId id="398" r:id="rId23"/>
    <p:sldId id="399" r:id="rId24"/>
    <p:sldId id="400" r:id="rId25"/>
    <p:sldId id="401" r:id="rId26"/>
    <p:sldId id="471" r:id="rId27"/>
    <p:sldId id="469" r:id="rId28"/>
    <p:sldId id="514" r:id="rId29"/>
    <p:sldId id="519" r:id="rId30"/>
    <p:sldId id="402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CC"/>
    <a:srgbClr val="FF99FF"/>
    <a:srgbClr val="FFCC66"/>
    <a:srgbClr val="FFCC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60"/>
    <p:restoredTop sz="92602" autoAdjust="0"/>
  </p:normalViewPr>
  <p:slideViewPr>
    <p:cSldViewPr>
      <p:cViewPr varScale="1">
        <p:scale>
          <a:sx n="155" d="100"/>
          <a:sy n="155" d="100"/>
        </p:scale>
        <p:origin x="24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6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dian_of_media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0.png"/><Relationship Id="rId18" Type="http://schemas.openxmlformats.org/officeDocument/2006/relationships/image" Target="../media/image650.png"/><Relationship Id="rId26" Type="http://schemas.openxmlformats.org/officeDocument/2006/relationships/image" Target="../media/image730.png"/><Relationship Id="rId3" Type="http://schemas.openxmlformats.org/officeDocument/2006/relationships/image" Target="../media/image500.png"/><Relationship Id="rId21" Type="http://schemas.openxmlformats.org/officeDocument/2006/relationships/image" Target="../media/image680.png"/><Relationship Id="rId7" Type="http://schemas.openxmlformats.org/officeDocument/2006/relationships/image" Target="../media/image540.png"/><Relationship Id="rId12" Type="http://schemas.openxmlformats.org/officeDocument/2006/relationships/image" Target="../media/image590.png"/><Relationship Id="rId17" Type="http://schemas.openxmlformats.org/officeDocument/2006/relationships/image" Target="../media/image640.png"/><Relationship Id="rId25" Type="http://schemas.openxmlformats.org/officeDocument/2006/relationships/image" Target="../media/image720.png"/><Relationship Id="rId2" Type="http://schemas.openxmlformats.org/officeDocument/2006/relationships/image" Target="../media/image490.png"/><Relationship Id="rId16" Type="http://schemas.openxmlformats.org/officeDocument/2006/relationships/image" Target="../media/image630.png"/><Relationship Id="rId20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0.png"/><Relationship Id="rId24" Type="http://schemas.openxmlformats.org/officeDocument/2006/relationships/image" Target="../media/image710.png"/><Relationship Id="rId5" Type="http://schemas.openxmlformats.org/officeDocument/2006/relationships/image" Target="../media/image520.png"/><Relationship Id="rId15" Type="http://schemas.openxmlformats.org/officeDocument/2006/relationships/image" Target="../media/image620.png"/><Relationship Id="rId23" Type="http://schemas.openxmlformats.org/officeDocument/2006/relationships/image" Target="../media/image700.png"/><Relationship Id="rId10" Type="http://schemas.openxmlformats.org/officeDocument/2006/relationships/image" Target="../media/image570.png"/><Relationship Id="rId19" Type="http://schemas.openxmlformats.org/officeDocument/2006/relationships/image" Target="../media/image66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610.png"/><Relationship Id="rId22" Type="http://schemas.openxmlformats.org/officeDocument/2006/relationships/image" Target="../media/image6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3" Type="http://schemas.openxmlformats.org/officeDocument/2006/relationships/image" Target="../media/image750.png"/><Relationship Id="rId21" Type="http://schemas.openxmlformats.org/officeDocument/2006/relationships/image" Target="../media/image630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5" Type="http://schemas.openxmlformats.org/officeDocument/2006/relationships/image" Target="../media/image670.png"/><Relationship Id="rId33" Type="http://schemas.openxmlformats.org/officeDocument/2006/relationships/image" Target="../media/image710.png"/><Relationship Id="rId2" Type="http://schemas.openxmlformats.org/officeDocument/2006/relationships/image" Target="../media/image740.png"/><Relationship Id="rId16" Type="http://schemas.openxmlformats.org/officeDocument/2006/relationships/image" Target="../media/image58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11" Type="http://schemas.openxmlformats.org/officeDocument/2006/relationships/image" Target="../media/image530.png"/><Relationship Id="rId24" Type="http://schemas.openxmlformats.org/officeDocument/2006/relationships/image" Target="../media/image660.png"/><Relationship Id="rId32" Type="http://schemas.openxmlformats.org/officeDocument/2006/relationships/image" Target="../media/image700.png"/><Relationship Id="rId5" Type="http://schemas.openxmlformats.org/officeDocument/2006/relationships/image" Target="../media/image770.png"/><Relationship Id="rId15" Type="http://schemas.openxmlformats.org/officeDocument/2006/relationships/image" Target="../media/image570.png"/><Relationship Id="rId23" Type="http://schemas.openxmlformats.org/officeDocument/2006/relationships/image" Target="../media/image650.png"/><Relationship Id="rId10" Type="http://schemas.openxmlformats.org/officeDocument/2006/relationships/image" Target="../media/image520.png"/><Relationship Id="rId19" Type="http://schemas.openxmlformats.org/officeDocument/2006/relationships/image" Target="../media/image610.png"/><Relationship Id="rId31" Type="http://schemas.openxmlformats.org/officeDocument/2006/relationships/image" Target="../media/image690.png"/><Relationship Id="rId4" Type="http://schemas.openxmlformats.org/officeDocument/2006/relationships/image" Target="../media/image760.png"/><Relationship Id="rId9" Type="http://schemas.openxmlformats.org/officeDocument/2006/relationships/image" Target="../media/image510.png"/><Relationship Id="rId14" Type="http://schemas.openxmlformats.org/officeDocument/2006/relationships/image" Target="../media/image560.png"/><Relationship Id="rId22" Type="http://schemas.openxmlformats.org/officeDocument/2006/relationships/image" Target="../media/image640.png"/><Relationship Id="rId30" Type="http://schemas.openxmlformats.org/officeDocument/2006/relationships/image" Target="../media/image6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0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dian_of_medians" TargetMode="External"/><Relationship Id="rId2" Type="http://schemas.openxmlformats.org/officeDocument/2006/relationships/hyperlink" Target="https://en.wikipedia.org/wiki/Quicksele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Quickselect</a:t>
            </a:r>
            <a:r>
              <a:rPr lang="en-US" dirty="0"/>
              <a:t> and Median of Medians:</a:t>
            </a:r>
            <a:br>
              <a:rPr lang="en-US" dirty="0"/>
            </a:br>
            <a:r>
              <a:rPr lang="en-US" dirty="0"/>
              <a:t>Improving Quicksort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3100: DSA2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partition, then recurse on the </a:t>
                </a:r>
                <a:r>
                  <a:rPr lang="en-US" dirty="0" err="1"/>
                  <a:t>sublist</a:t>
                </a:r>
                <a:r>
                  <a:rPr lang="en-US" dirty="0"/>
                  <a:t> containing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done!</a:t>
                </a:r>
              </a:p>
              <a:p>
                <a:pPr lvl="1"/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recurse</a:t>
                </a:r>
                <a:r>
                  <a:rPr lang="en-US" dirty="0"/>
                  <a:t> left. Else </a:t>
                </a:r>
                <a:r>
                  <a:rPr lang="en-US" dirty="0" err="1"/>
                  <a:t>recurse</a:t>
                </a:r>
                <a:r>
                  <a:rPr lang="en-US" dirty="0"/>
                  <a:t> right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(Note: just one recursive call, unlike Quicksort.)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68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1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  <a:blipFill>
                <a:blip r:embed="rId2"/>
                <a:stretch>
                  <a:fillRect l="-2526" t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79476" y="28956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09516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2057400" y="4038599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038599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821" t="-9091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2057400" y="22098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47244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3B7B4-9512-A34C-8AF6-7E30084430FF}"/>
              </a:ext>
            </a:extLst>
          </p:cNvPr>
          <p:cNvSpPr txBox="1"/>
          <p:nvPr/>
        </p:nvSpPr>
        <p:spPr>
          <a:xfrm>
            <a:off x="8352223" y="1512301"/>
            <a:ext cx="2971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now using “x” to refer to  pivot value. We called it “p” in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142076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17031" y="1777404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8" name="Right Brace 17"/>
          <p:cNvSpPr/>
          <p:nvPr/>
        </p:nvSpPr>
        <p:spPr>
          <a:xfrm rot="5400000">
            <a:off x="3858601" y="669236"/>
            <a:ext cx="451798" cy="3734939"/>
          </a:xfrm>
          <a:prstGeom prst="rightBrace">
            <a:avLst>
              <a:gd name="adj1" fmla="val 8333"/>
              <a:gd name="adj2" fmla="val 4969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83787" y="2617105"/>
                <a:ext cx="2289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All elements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&lt;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787" y="2617105"/>
                <a:ext cx="2289922" cy="461665"/>
              </a:xfrm>
              <a:prstGeom prst="rect">
                <a:avLst/>
              </a:prstGeom>
              <a:blipFill>
                <a:blip r:embed="rId2"/>
                <a:stretch>
                  <a:fillRect l="-4420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/>
          <p:cNvSpPr/>
          <p:nvPr/>
        </p:nvSpPr>
        <p:spPr>
          <a:xfrm rot="5400000">
            <a:off x="7333004" y="1475498"/>
            <a:ext cx="451797" cy="2122410"/>
          </a:xfrm>
          <a:prstGeom prst="rightBrace">
            <a:avLst>
              <a:gd name="adj1" fmla="val 8333"/>
              <a:gd name="adj2" fmla="val 5109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85369" y="2617105"/>
                <a:ext cx="2289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All elements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/>
                      </a:rPr>
                      <m:t>&gt;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369" y="2617105"/>
                <a:ext cx="2289922" cy="461665"/>
              </a:xfrm>
              <a:prstGeom prst="rect">
                <a:avLst/>
              </a:prstGeom>
              <a:blipFill>
                <a:blip r:embed="rId3"/>
                <a:stretch>
                  <a:fillRect l="-384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82378" y="3035935"/>
                <a:ext cx="8136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put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2400" dirty="0"/>
                  <a:t>xactly where it belongs at </a:t>
                </a:r>
                <a:r>
                  <a:rPr lang="en-US" sz="2400" u="sng" dirty="0"/>
                  <a:t>position 8</a:t>
                </a:r>
                <a:r>
                  <a:rPr lang="en-US" sz="2400" dirty="0"/>
                  <a:t> (the split-point)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78" y="3035935"/>
                <a:ext cx="8136907" cy="461665"/>
              </a:xfrm>
              <a:prstGeom prst="rect">
                <a:avLst/>
              </a:prstGeom>
              <a:blipFill>
                <a:blip r:embed="rId4"/>
                <a:stretch>
                  <a:fillRect t="-8108" r="-312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6255631" y="2358145"/>
            <a:ext cx="0" cy="78441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8780" y="3707967"/>
                <a:ext cx="9227219" cy="2748400"/>
              </a:xfrm>
              <a:ln w="31750"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Remember: we’re looking for the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b="1" baseline="30000" dirty="0" err="1"/>
                  <a:t>th</a:t>
                </a:r>
                <a:r>
                  <a:rPr lang="en-US" sz="2400" b="1" dirty="0"/>
                  <a:t> order statistic</a:t>
                </a:r>
              </a:p>
              <a:p>
                <a:r>
                  <a:rPr lang="en-US" sz="2400" dirty="0"/>
                  <a:t>If the split-point (8) is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we’re done!  The value stored at the split-point is the result.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split-point, look in left sub-list (using same value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split-point, look in right sub-list (using an adjusted value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lvl="1"/>
                <a:r>
                  <a:rPr lang="en-US" sz="2400" dirty="0"/>
                  <a:t>For example, if we wanted the 10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order statistic in the entire list, here that would be the 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order statistic in the right sub-list</a:t>
                </a:r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780" y="3707967"/>
                <a:ext cx="9227219" cy="2748400"/>
              </a:xfrm>
              <a:blipFill>
                <a:blip r:embed="rId5"/>
                <a:stretch>
                  <a:fillRect l="-963" t="-4587" r="-1651" b="-8257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827C7BFA-6E1D-9043-A8EE-B11704E30E1C}"/>
              </a:ext>
            </a:extLst>
          </p:cNvPr>
          <p:cNvSpPr/>
          <p:nvPr/>
        </p:nvSpPr>
        <p:spPr>
          <a:xfrm>
            <a:off x="2217031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132A3D-02CE-6E47-BB3C-C0B11E597570}"/>
              </a:ext>
            </a:extLst>
          </p:cNvPr>
          <p:cNvSpPr/>
          <p:nvPr/>
        </p:nvSpPr>
        <p:spPr>
          <a:xfrm>
            <a:off x="2750431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442279-5755-054F-BBB9-69E9CB069DA6}"/>
              </a:ext>
            </a:extLst>
          </p:cNvPr>
          <p:cNvSpPr/>
          <p:nvPr/>
        </p:nvSpPr>
        <p:spPr>
          <a:xfrm>
            <a:off x="32844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913808-44AC-7445-991F-DCFAB0853FEA}"/>
              </a:ext>
            </a:extLst>
          </p:cNvPr>
          <p:cNvSpPr/>
          <p:nvPr/>
        </p:nvSpPr>
        <p:spPr>
          <a:xfrm>
            <a:off x="38178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792E55-1E21-4849-BDCF-5785D4F0C932}"/>
              </a:ext>
            </a:extLst>
          </p:cNvPr>
          <p:cNvSpPr/>
          <p:nvPr/>
        </p:nvSpPr>
        <p:spPr>
          <a:xfrm>
            <a:off x="43512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8A65A-9ECA-2042-B322-D332C667099B}"/>
              </a:ext>
            </a:extLst>
          </p:cNvPr>
          <p:cNvSpPr/>
          <p:nvPr/>
        </p:nvSpPr>
        <p:spPr>
          <a:xfrm>
            <a:off x="48851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75CDB7-8CF7-EF45-B385-4F51D319EEF2}"/>
              </a:ext>
            </a:extLst>
          </p:cNvPr>
          <p:cNvSpPr/>
          <p:nvPr/>
        </p:nvSpPr>
        <p:spPr>
          <a:xfrm>
            <a:off x="54185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B7FEF8-BA76-5E4E-B857-A1427D4A2860}"/>
              </a:ext>
            </a:extLst>
          </p:cNvPr>
          <p:cNvSpPr/>
          <p:nvPr/>
        </p:nvSpPr>
        <p:spPr>
          <a:xfrm>
            <a:off x="59519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0C92D7-B3C1-FA42-A1E2-71CE83E9E56F}"/>
              </a:ext>
            </a:extLst>
          </p:cNvPr>
          <p:cNvSpPr/>
          <p:nvPr/>
        </p:nvSpPr>
        <p:spPr>
          <a:xfrm>
            <a:off x="64859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66B635-ACC6-B74C-A7BE-F5C37B983CE3}"/>
              </a:ext>
            </a:extLst>
          </p:cNvPr>
          <p:cNvSpPr/>
          <p:nvPr/>
        </p:nvSpPr>
        <p:spPr>
          <a:xfrm>
            <a:off x="70193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B13150-683C-8F45-B059-3720B654C18C}"/>
              </a:ext>
            </a:extLst>
          </p:cNvPr>
          <p:cNvSpPr/>
          <p:nvPr/>
        </p:nvSpPr>
        <p:spPr>
          <a:xfrm>
            <a:off x="75527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7809A6-08C9-F34A-A4F4-D433852FD64B}"/>
              </a:ext>
            </a:extLst>
          </p:cNvPr>
          <p:cNvSpPr/>
          <p:nvPr/>
        </p:nvSpPr>
        <p:spPr>
          <a:xfrm>
            <a:off x="8086707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AD3856-05E7-7246-802C-4ED2A2E41152}"/>
              </a:ext>
            </a:extLst>
          </p:cNvPr>
          <p:cNvSpPr txBox="1"/>
          <p:nvPr/>
        </p:nvSpPr>
        <p:spPr>
          <a:xfrm>
            <a:off x="457200" y="1276841"/>
            <a:ext cx="9906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</a:t>
            </a:r>
          </a:p>
          <a:p>
            <a:r>
              <a:rPr lang="en-US" dirty="0"/>
              <a:t>in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1BF424-FEFB-CE4B-BDAC-D11DC89452A8}"/>
              </a:ext>
            </a:extLst>
          </p:cNvPr>
          <p:cNvCxnSpPr>
            <a:cxnSpLocks/>
          </p:cNvCxnSpPr>
          <p:nvPr/>
        </p:nvCxnSpPr>
        <p:spPr>
          <a:xfrm flipV="1">
            <a:off x="1449729" y="1457580"/>
            <a:ext cx="65300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3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C00A-56C8-624E-A850-FF584D86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Pseudocode for </a:t>
            </a:r>
            <a:r>
              <a:rPr lang="en-US" dirty="0" err="1"/>
              <a:t>Quickselect</a:t>
            </a:r>
            <a:endParaRPr lang="en-US" dirty="0"/>
          </a:p>
        </p:txBody>
      </p:sp>
      <p:pic>
        <p:nvPicPr>
          <p:cNvPr id="6" name="Content Placeholder 5" descr="A picture containing bird&#10;&#10;Description automatically generated">
            <a:extLst>
              <a:ext uri="{FF2B5EF4-FFF2-40B4-BE49-F238E27FC236}">
                <a16:creationId xmlns:a16="http://schemas.microsoft.com/office/drawing/2014/main" id="{2A944143-6C65-7E4A-8536-DFA677B1F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78717"/>
            <a:ext cx="7515943" cy="39005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5929-D474-CE4B-849F-C94DAD16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D45BC-457A-8442-A75D-668C3F788C6A}"/>
              </a:ext>
            </a:extLst>
          </p:cNvPr>
          <p:cNvSpPr txBox="1"/>
          <p:nvPr/>
        </p:nvSpPr>
        <p:spPr>
          <a:xfrm>
            <a:off x="4191000" y="3013289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//</a:t>
            </a:r>
            <a:r>
              <a:rPr lang="en-US" sz="2400" dirty="0">
                <a:latin typeface="Times" pitchFamily="2" charset="0"/>
              </a:rPr>
              <a:t> number of elements in left sub-list + 1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89409-4E22-6549-9CCC-F43A7622C13D}"/>
              </a:ext>
            </a:extLst>
          </p:cNvPr>
          <p:cNvSpPr txBox="1"/>
          <p:nvPr/>
        </p:nvSpPr>
        <p:spPr>
          <a:xfrm>
            <a:off x="4572000" y="5300335"/>
            <a:ext cx="6480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//</a:t>
            </a:r>
            <a:r>
              <a:rPr lang="en-US" sz="2400" dirty="0">
                <a:latin typeface="Times" pitchFamily="2" charset="0"/>
              </a:rPr>
              <a:t> note adjustment to </a:t>
            </a:r>
            <a:r>
              <a:rPr lang="en-US" sz="2400" i="1" dirty="0" err="1">
                <a:latin typeface="Times" pitchFamily="2" charset="0"/>
              </a:rPr>
              <a:t>i</a:t>
            </a:r>
            <a:r>
              <a:rPr lang="en-US" sz="2400" i="1" dirty="0">
                <a:latin typeface="Times" pitchFamily="2" charset="0"/>
              </a:rPr>
              <a:t> </a:t>
            </a:r>
            <a:r>
              <a:rPr lang="en-US" sz="2400" dirty="0">
                <a:latin typeface="Times" pitchFamily="2" charset="0"/>
              </a:rPr>
              <a:t>when recursing on right side</a:t>
            </a:r>
            <a:endParaRPr lang="en-US" sz="2400" i="1" dirty="0">
              <a:latin typeface="Time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DFB82-57C0-D745-A4D2-DEAC3EFE7E2A}"/>
              </a:ext>
            </a:extLst>
          </p:cNvPr>
          <p:cNvSpPr txBox="1"/>
          <p:nvPr/>
        </p:nvSpPr>
        <p:spPr>
          <a:xfrm>
            <a:off x="1219200" y="6019800"/>
            <a:ext cx="786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In CLRS, they’re using a partition that randomly chooses the pivot element.</a:t>
            </a:r>
          </a:p>
          <a:p>
            <a:r>
              <a:rPr lang="en-US" dirty="0"/>
              <a:t>That’s why you see “Randomized” in the names here. Ignore that for the moment.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1A9CE-2721-F443-B546-3CE989679280}"/>
              </a:ext>
            </a:extLst>
          </p:cNvPr>
          <p:cNvSpPr txBox="1"/>
          <p:nvPr/>
        </p:nvSpPr>
        <p:spPr>
          <a:xfrm>
            <a:off x="7924800" y="4876800"/>
            <a:ext cx="685800" cy="437861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B4FF3-E32F-E448-8DE7-CDFB572C7993}"/>
              </a:ext>
            </a:extLst>
          </p:cNvPr>
          <p:cNvSpPr txBox="1"/>
          <p:nvPr/>
        </p:nvSpPr>
        <p:spPr>
          <a:xfrm>
            <a:off x="8572500" y="1240188"/>
            <a:ext cx="29718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– the list</a:t>
            </a:r>
          </a:p>
          <a:p>
            <a:r>
              <a:rPr lang="en-US" dirty="0"/>
              <a:t>p – index of first item</a:t>
            </a:r>
            <a:br>
              <a:rPr lang="en-US" dirty="0"/>
            </a:br>
            <a:r>
              <a:rPr lang="en-US" dirty="0"/>
              <a:t>r – index of last item</a:t>
            </a:r>
          </a:p>
          <a:p>
            <a:r>
              <a:rPr lang="en-US" dirty="0" err="1"/>
              <a:t>i</a:t>
            </a:r>
            <a:r>
              <a:rPr lang="en-US" dirty="0"/>
              <a:t> – find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smallest item</a:t>
            </a:r>
          </a:p>
          <a:p>
            <a:r>
              <a:rPr lang="en-US" dirty="0"/>
              <a:t>q – pivot location</a:t>
            </a:r>
          </a:p>
          <a:p>
            <a:r>
              <a:rPr lang="en-US" dirty="0"/>
              <a:t>k – number on left + 1</a:t>
            </a:r>
          </a:p>
        </p:txBody>
      </p:sp>
    </p:spTree>
    <p:extLst>
      <p:ext uri="{BB962C8B-B14F-4D97-AF65-F5344CB8AC3E}">
        <p14:creationId xmlns:p14="http://schemas.microsoft.com/office/powerpoint/2010/main" val="386830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53DF-8731-D344-BB8C-CDB31130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These Examples!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ADE0-18A7-1042-B878-1EA7F1EE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following calls, show</a:t>
            </a:r>
          </a:p>
          <a:p>
            <a:pPr lvl="1"/>
            <a:r>
              <a:rPr lang="en-US" dirty="0"/>
              <a:t>The value of </a:t>
            </a:r>
            <a:r>
              <a:rPr lang="en-US" i="1" dirty="0"/>
              <a:t>q</a:t>
            </a:r>
            <a:r>
              <a:rPr lang="en-US" dirty="0"/>
              <a:t> after each partition,</a:t>
            </a:r>
          </a:p>
          <a:p>
            <a:pPr lvl="1"/>
            <a:r>
              <a:rPr lang="en-US" dirty="0"/>
              <a:t>Which recursive calls made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=2)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=5)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=7)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5DA9F-5A41-E148-9794-3621704E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8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r>
              <a:rPr lang="en-US" dirty="0"/>
              <a:t>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pivot is always the 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7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r>
              <a:rPr lang="en-US" dirty="0"/>
              <a:t>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partition is always unbalanced: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97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Pivot for </a:t>
            </a:r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648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What makes a good Pivot for </a:t>
                </a:r>
                <a:r>
                  <a:rPr lang="en-US" dirty="0" err="1"/>
                  <a:t>Quickselect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Roughly even split between left and right</a:t>
                </a:r>
              </a:p>
              <a:p>
                <a:pPr lvl="1"/>
                <a:r>
                  <a:rPr lang="en-US" dirty="0"/>
                  <a:t>Ideally: median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Here’s what’s next:</a:t>
                </a:r>
              </a:p>
              <a:p>
                <a:pPr lvl="1"/>
                <a:r>
                  <a:rPr lang="en-US" dirty="0"/>
                  <a:t>First, </a:t>
                </a:r>
                <a:r>
                  <a:rPr lang="en-US" b="1" dirty="0"/>
                  <a:t>median of medians </a:t>
                </a:r>
                <a:r>
                  <a:rPr lang="en-US" dirty="0"/>
                  <a:t>algorithm</a:t>
                </a:r>
              </a:p>
              <a:p>
                <a:pPr lvl="2"/>
                <a:r>
                  <a:rPr lang="en-US" dirty="0"/>
                  <a:t>Finds something close to the median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pPr lvl="1"/>
                <a:r>
                  <a:rPr lang="en-US" dirty="0"/>
                  <a:t>Second, we can prove that when its result used with </a:t>
                </a:r>
                <a:r>
                  <a:rPr lang="en-US" dirty="0" err="1"/>
                  <a:t>Quickselect’s</a:t>
                </a:r>
                <a:r>
                  <a:rPr lang="en-US" dirty="0"/>
                  <a:t> partition, then </a:t>
                </a:r>
                <a:r>
                  <a:rPr lang="en-US" dirty="0" err="1"/>
                  <a:t>Quickselect</a:t>
                </a:r>
                <a:r>
                  <a:rPr lang="en-US" dirty="0"/>
                  <a:t> is guaranteed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Because we now have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way to find the median, this guarantees Quicksort will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Notes:</a:t>
                </a:r>
              </a:p>
              <a:p>
                <a:pPr lvl="2"/>
                <a:r>
                  <a:rPr lang="en-US" dirty="0"/>
                  <a:t>We have to do all this for every call to Partition in Quicksort</a:t>
                </a:r>
              </a:p>
              <a:p>
                <a:pPr lvl="2"/>
                <a:r>
                  <a:rPr lang="en-US" dirty="0"/>
                  <a:t>We could just use the value returned by median of medians for Quicksort’s Partition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648200"/>
              </a:xfrm>
              <a:blipFill>
                <a:blip r:embed="rId2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395729">
            <a:off x="6791245" y="1625897"/>
            <a:ext cx="268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Déjà vu?</a:t>
            </a:r>
          </a:p>
        </p:txBody>
      </p:sp>
    </p:spTree>
    <p:extLst>
      <p:ext uri="{BB962C8B-B14F-4D97-AF65-F5344CB8AC3E}">
        <p14:creationId xmlns:p14="http://schemas.microsoft.com/office/powerpoint/2010/main" val="45951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 Good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447800"/>
          </a:xfrm>
        </p:spPr>
        <p:txBody>
          <a:bodyPr/>
          <a:lstStyle/>
          <a:p>
            <a:r>
              <a:rPr lang="en-US" dirty="0"/>
              <a:t>What makes a “pretty good” Pivot?</a:t>
            </a:r>
          </a:p>
          <a:p>
            <a:pPr lvl="1"/>
            <a:r>
              <a:rPr lang="en-US" dirty="0"/>
              <a:t>Both sides of Pivot &gt;30%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64724" y="3581400"/>
            <a:ext cx="6403076" cy="533400"/>
            <a:chOff x="1445524" y="2895600"/>
            <a:chExt cx="6403076" cy="533400"/>
          </a:xfrm>
        </p:grpSpPr>
        <p:sp>
          <p:nvSpPr>
            <p:cNvPr id="7" name="Rectangle 6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4724" y="5181600"/>
            <a:ext cx="6403076" cy="533400"/>
            <a:chOff x="1445524" y="2895600"/>
            <a:chExt cx="6403076" cy="533400"/>
          </a:xfrm>
        </p:grpSpPr>
        <p:sp>
          <p:nvSpPr>
            <p:cNvPr id="20" name="Rectangle 19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52601" y="4267201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Or</a:t>
            </a:r>
          </a:p>
        </p:txBody>
      </p:sp>
      <p:sp>
        <p:nvSpPr>
          <p:cNvPr id="34" name="Right Brace 33"/>
          <p:cNvSpPr/>
          <p:nvPr/>
        </p:nvSpPr>
        <p:spPr>
          <a:xfrm rot="16200000">
            <a:off x="3505911" y="2288416"/>
            <a:ext cx="451798" cy="2134171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5400000">
            <a:off x="7780697" y="4879694"/>
            <a:ext cx="451797" cy="212241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96507" y="2760269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&gt;30%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56979" y="6166798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&gt;30%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98893" y="2944936"/>
            <a:ext cx="2146496" cy="3406529"/>
          </a:xfrm>
          <a:prstGeom prst="rect">
            <a:avLst/>
          </a:prstGeom>
          <a:solidFill>
            <a:srgbClr val="FF99FF">
              <a:alpha val="50196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Pivot from this range</a:t>
            </a:r>
          </a:p>
        </p:txBody>
      </p:sp>
    </p:spTree>
    <p:extLst>
      <p:ext uri="{BB962C8B-B14F-4D97-AF65-F5344CB8AC3E}">
        <p14:creationId xmlns:p14="http://schemas.microsoft.com/office/powerpoint/2010/main" val="1264889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 way to select a “pretty good” pivot</a:t>
            </a:r>
          </a:p>
          <a:p>
            <a:r>
              <a:rPr lang="en-US" dirty="0"/>
              <a:t>Guarantees pivot is greater than 30% of elements and less than 30% of the elements</a:t>
            </a:r>
          </a:p>
          <a:p>
            <a:pPr lvl="1"/>
            <a:r>
              <a:rPr lang="en-US" dirty="0"/>
              <a:t>I.e. it’s in the middle 40% (±20% of the true median)</a:t>
            </a:r>
          </a:p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break list into chunks, find the median of each chunk, use the median of those medians</a:t>
            </a:r>
          </a:p>
          <a:p>
            <a:endParaRPr lang="en-US" dirty="0"/>
          </a:p>
          <a:p>
            <a:r>
              <a:rPr lang="en-US" dirty="0"/>
              <a:t>CLRS, pp. 220-221</a:t>
            </a:r>
          </a:p>
          <a:p>
            <a:r>
              <a:rPr lang="en-US" dirty="0">
                <a:hlinkClick r:id="rId2"/>
              </a:rPr>
              <a:t>https://en.wikipedia.org/wiki/Median_of_medians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8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CLRS:</a:t>
            </a:r>
          </a:p>
          <a:p>
            <a:pPr lvl="1"/>
            <a:r>
              <a:rPr lang="en-US" dirty="0"/>
              <a:t>Chapter 9</a:t>
            </a:r>
          </a:p>
          <a:p>
            <a:r>
              <a:rPr lang="en-US" dirty="0"/>
              <a:t>Wikipedia articles on </a:t>
            </a:r>
            <a:r>
              <a:rPr lang="en-US" dirty="0" err="1"/>
              <a:t>Quickselect</a:t>
            </a:r>
            <a:r>
              <a:rPr lang="en-US" dirty="0"/>
              <a:t> and Median of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400300" y="22860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Break list into chunks of size 5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753738" y="28956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Find the </a:t>
            </a:r>
            <a:r>
              <a:rPr lang="en-US" dirty="0">
                <a:solidFill>
                  <a:srgbClr val="7030A0"/>
                </a:solidFill>
              </a:rPr>
              <a:t>median</a:t>
            </a:r>
            <a:r>
              <a:rPr lang="en-US" dirty="0"/>
              <a:t> of each chunk</a:t>
            </a:r>
            <a:br>
              <a:rPr lang="en-US" dirty="0"/>
            </a:br>
            <a:r>
              <a:rPr lang="en-US" dirty="0"/>
              <a:t>     (using insertion sort: n=5, 20 comparisons)</a:t>
            </a:r>
            <a:br>
              <a:rPr lang="en-US" dirty="0"/>
            </a:b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400300" y="4229100"/>
            <a:ext cx="6403076" cy="266700"/>
            <a:chOff x="1371600" y="1524000"/>
            <a:chExt cx="12806152" cy="533400"/>
          </a:xfrm>
        </p:grpSpPr>
        <p:sp>
          <p:nvSpPr>
            <p:cNvPr id="35" name="Rectangle 34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1752600" y="4778829"/>
            <a:ext cx="8915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Return </a:t>
            </a:r>
            <a:r>
              <a:rPr lang="en-US" dirty="0">
                <a:solidFill>
                  <a:srgbClr val="FF33CC"/>
                </a:solidFill>
              </a:rPr>
              <a:t>median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medians </a:t>
            </a:r>
            <a:r>
              <a:rPr lang="en-US" dirty="0"/>
              <a:t>(using </a:t>
            </a:r>
            <a:r>
              <a:rPr lang="en-US" dirty="0" err="1"/>
              <a:t>Quickselect</a:t>
            </a:r>
            <a:r>
              <a:rPr lang="en-US" dirty="0"/>
              <a:t>, this</a:t>
            </a:r>
            <a:br>
              <a:rPr lang="en-US" dirty="0"/>
            </a:br>
            <a:r>
              <a:rPr lang="en-US" dirty="0"/>
              <a:t>     algorithm, called recursively, on list of medians)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399127" y="5943600"/>
            <a:ext cx="1336061" cy="266700"/>
            <a:chOff x="2057685" y="4838700"/>
            <a:chExt cx="1336061" cy="266700"/>
          </a:xfrm>
        </p:grpSpPr>
        <p:sp>
          <p:nvSpPr>
            <p:cNvPr id="60" name="Rectangle 59"/>
            <p:cNvSpPr/>
            <p:nvPr/>
          </p:nvSpPr>
          <p:spPr>
            <a:xfrm>
              <a:off x="20576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43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10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57785" y="4838700"/>
              <a:ext cx="266700" cy="2667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27046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C2CF03-A82F-524A-B67B-A4EEE6ED306F}"/>
              </a:ext>
            </a:extLst>
          </p:cNvPr>
          <p:cNvSpPr txBox="1"/>
          <p:nvPr/>
        </p:nvSpPr>
        <p:spPr>
          <a:xfrm>
            <a:off x="7736007" y="5876988"/>
            <a:ext cx="2627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many more than 5 medians!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DD57EE-6377-6547-BE44-B75243827CE8}"/>
              </a:ext>
            </a:extLst>
          </p:cNvPr>
          <p:cNvSpPr txBox="1"/>
          <p:nvPr/>
        </p:nvSpPr>
        <p:spPr>
          <a:xfrm>
            <a:off x="9391507" y="1544419"/>
            <a:ext cx="2552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many more than 5 chunks!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F120CC-1654-AF4E-B00B-A7CC4548F45B}"/>
              </a:ext>
            </a:extLst>
          </p:cNvPr>
          <p:cNvCxnSpPr>
            <a:cxnSpLocks/>
          </p:cNvCxnSpPr>
          <p:nvPr/>
        </p:nvCxnSpPr>
        <p:spPr>
          <a:xfrm flipH="1" flipV="1">
            <a:off x="6068634" y="6076950"/>
            <a:ext cx="1667515" cy="12320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2FF38F-4C11-F14E-9756-195D575B7697}"/>
              </a:ext>
            </a:extLst>
          </p:cNvPr>
          <p:cNvCxnSpPr>
            <a:cxnSpLocks/>
          </p:cNvCxnSpPr>
          <p:nvPr/>
        </p:nvCxnSpPr>
        <p:spPr>
          <a:xfrm flipH="1">
            <a:off x="8915400" y="1916874"/>
            <a:ext cx="476108" cy="31915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04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28900" y="13716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371754" y="2629040"/>
            <a:ext cx="3476846" cy="2857360"/>
            <a:chOff x="2695353" y="2147359"/>
            <a:chExt cx="3476846" cy="2857360"/>
          </a:xfrm>
        </p:grpSpPr>
        <p:grpSp>
          <p:nvGrpSpPr>
            <p:cNvPr id="40" name="Group 39"/>
            <p:cNvGrpSpPr/>
            <p:nvPr/>
          </p:nvGrpSpPr>
          <p:grpSpPr>
            <a:xfrm rot="5400000">
              <a:off x="2237600" y="3342217"/>
              <a:ext cx="2857216" cy="467783"/>
              <a:chOff x="1638584" y="3342217"/>
              <a:chExt cx="2857216" cy="46778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/>
            <p:cNvGrpSpPr/>
            <p:nvPr/>
          </p:nvGrpSpPr>
          <p:grpSpPr>
            <a:xfrm rot="5400000">
              <a:off x="2990012" y="3342218"/>
              <a:ext cx="2857216" cy="467783"/>
              <a:chOff x="1638584" y="3342217"/>
              <a:chExt cx="2857216" cy="467783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rgbClr val="FF3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/>
            <p:cNvGrpSpPr/>
            <p:nvPr/>
          </p:nvGrpSpPr>
          <p:grpSpPr>
            <a:xfrm rot="5400000">
              <a:off x="3747700" y="3342075"/>
              <a:ext cx="2857216" cy="467783"/>
              <a:chOff x="1638584" y="3342217"/>
              <a:chExt cx="2857216" cy="467783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/>
            <p:cNvGrpSpPr/>
            <p:nvPr/>
          </p:nvGrpSpPr>
          <p:grpSpPr>
            <a:xfrm rot="5400000">
              <a:off x="4509700" y="3342219"/>
              <a:ext cx="2857216" cy="467783"/>
              <a:chOff x="1638584" y="3342217"/>
              <a:chExt cx="2857216" cy="46778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/>
            <p:cNvGrpSpPr/>
            <p:nvPr/>
          </p:nvGrpSpPr>
          <p:grpSpPr>
            <a:xfrm rot="5400000">
              <a:off x="1852406" y="3670084"/>
              <a:ext cx="2174692" cy="488798"/>
              <a:chOff x="2286000" y="3315084"/>
              <a:chExt cx="2174692" cy="488798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2286000" y="3429000"/>
                <a:ext cx="2174692" cy="266700"/>
                <a:chOff x="2286000" y="3429000"/>
                <a:chExt cx="2174692" cy="2667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4193992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9067800" cy="762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Imagine each chunk sorted, chunks ordered by their medians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363020" y="2438401"/>
            <a:ext cx="2000819" cy="184979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1524001" y="2470614"/>
            <a:ext cx="2839019" cy="12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rgbClr val="FF33CC"/>
                </a:solidFill>
              </a:rPr>
              <a:t>MedianofMedians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/>
              <a:t>is Greater than all of these</a:t>
            </a:r>
          </a:p>
        </p:txBody>
      </p:sp>
      <p:sp>
        <p:nvSpPr>
          <p:cNvPr id="94" name="Right Brace 93"/>
          <p:cNvSpPr/>
          <p:nvPr/>
        </p:nvSpPr>
        <p:spPr>
          <a:xfrm rot="5400000">
            <a:off x="5909876" y="4072893"/>
            <a:ext cx="438434" cy="3265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817012" y="5867400"/>
                <a:ext cx="659989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012" y="5867400"/>
                <a:ext cx="659989" cy="724814"/>
              </a:xfrm>
              <a:prstGeom prst="rect">
                <a:avLst/>
              </a:prstGeom>
              <a:blipFill>
                <a:blip r:embed="rId2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Brace 95"/>
          <p:cNvSpPr/>
          <p:nvPr/>
        </p:nvSpPr>
        <p:spPr>
          <a:xfrm>
            <a:off x="7793158" y="2590490"/>
            <a:ext cx="438434" cy="28957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231592" y="3805536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592" y="3805536"/>
                <a:ext cx="42351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93A04EBA-D022-0D4B-95C9-525432782070}"/>
              </a:ext>
            </a:extLst>
          </p:cNvPr>
          <p:cNvSpPr txBox="1"/>
          <p:nvPr/>
        </p:nvSpPr>
        <p:spPr>
          <a:xfrm>
            <a:off x="8955207" y="5695964"/>
            <a:ext cx="2627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so not a small number!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7ECCFD-F1E1-0249-931C-5DC348276B10}"/>
              </a:ext>
            </a:extLst>
          </p:cNvPr>
          <p:cNvCxnSpPr>
            <a:cxnSpLocks/>
          </p:cNvCxnSpPr>
          <p:nvPr/>
        </p:nvCxnSpPr>
        <p:spPr>
          <a:xfrm flipH="1">
            <a:off x="6897523" y="6019130"/>
            <a:ext cx="2057827" cy="27809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09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317004" y="5993194"/>
            <a:ext cx="5044506" cy="6362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328094" y="5222352"/>
            <a:ext cx="5044506" cy="636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363020" y="1219201"/>
            <a:ext cx="2000819" cy="184979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1524001" y="1251414"/>
            <a:ext cx="2839019" cy="12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rgbClr val="FF33CC"/>
                </a:solidFill>
              </a:rPr>
              <a:t>MedianofMedians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/>
              <a:t>is larger than all of these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1774264" y="4191000"/>
            <a:ext cx="2839019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Larger than 3 things in each (but one) list to the left </a:t>
            </a:r>
          </a:p>
        </p:txBody>
      </p:sp>
      <p:sp>
        <p:nvSpPr>
          <p:cNvPr id="94" name="Rectangle 93"/>
          <p:cNvSpPr/>
          <p:nvPr/>
        </p:nvSpPr>
        <p:spPr>
          <a:xfrm rot="5400000">
            <a:off x="9029699" y="5411526"/>
            <a:ext cx="266700" cy="2667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569041" y="531404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041" y="5314045"/>
                <a:ext cx="48442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278291" y="5222352"/>
                <a:ext cx="441210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</m:oMath>
                </a14:m>
                <a:r>
                  <a:rPr lang="en-US" sz="2400" dirty="0"/>
                  <a:t> elements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291" y="5222352"/>
                <a:ext cx="4412105" cy="645048"/>
              </a:xfrm>
              <a:prstGeom prst="rect">
                <a:avLst/>
              </a:prstGeom>
              <a:blipFill>
                <a:blip r:embed="rId3"/>
                <a:stretch>
                  <a:fillRect r="-1149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Content Placeholder 2"/>
          <p:cNvSpPr txBox="1">
            <a:spLocks/>
          </p:cNvSpPr>
          <p:nvPr/>
        </p:nvSpPr>
        <p:spPr>
          <a:xfrm>
            <a:off x="1809181" y="6019800"/>
            <a:ext cx="2839019" cy="591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Similarly:</a:t>
            </a:r>
          </a:p>
        </p:txBody>
      </p:sp>
      <p:sp>
        <p:nvSpPr>
          <p:cNvPr id="97" name="Rectangle 96"/>
          <p:cNvSpPr/>
          <p:nvPr/>
        </p:nvSpPr>
        <p:spPr>
          <a:xfrm rot="5400000">
            <a:off x="9018609" y="6173526"/>
            <a:ext cx="266700" cy="2667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557951" y="607604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51" y="6076045"/>
                <a:ext cx="4844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267201" y="5984352"/>
                <a:ext cx="441210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</m:oMath>
                </a14:m>
                <a:r>
                  <a:rPr lang="en-US" sz="2400" dirty="0"/>
                  <a:t> elements</a:t>
                </a: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1" y="5984352"/>
                <a:ext cx="4412105" cy="645048"/>
              </a:xfrm>
              <a:prstGeom prst="rect">
                <a:avLst/>
              </a:prstGeom>
              <a:blipFill>
                <a:blip r:embed="rId5"/>
                <a:stretch>
                  <a:fillRect l="-288" r="-1153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ight Brace 99"/>
          <p:cNvSpPr/>
          <p:nvPr/>
        </p:nvSpPr>
        <p:spPr>
          <a:xfrm rot="5400000">
            <a:off x="5909876" y="2777493"/>
            <a:ext cx="438434" cy="3265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899188" y="4591350"/>
                <a:ext cx="501612" cy="514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188" y="4591350"/>
                <a:ext cx="501612" cy="514051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4371754" y="1409840"/>
            <a:ext cx="3476846" cy="2857360"/>
            <a:chOff x="2695353" y="2147359"/>
            <a:chExt cx="3476846" cy="2857360"/>
          </a:xfrm>
        </p:grpSpPr>
        <p:grpSp>
          <p:nvGrpSpPr>
            <p:cNvPr id="90" name="Group 89"/>
            <p:cNvGrpSpPr/>
            <p:nvPr/>
          </p:nvGrpSpPr>
          <p:grpSpPr>
            <a:xfrm rot="5400000">
              <a:off x="2237600" y="3342217"/>
              <a:ext cx="2857216" cy="467783"/>
              <a:chOff x="1638584" y="3342217"/>
              <a:chExt cx="2857216" cy="467783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 101"/>
            <p:cNvGrpSpPr/>
            <p:nvPr/>
          </p:nvGrpSpPr>
          <p:grpSpPr>
            <a:xfrm rot="5400000">
              <a:off x="2990012" y="3342218"/>
              <a:ext cx="2857216" cy="467783"/>
              <a:chOff x="1638584" y="3342217"/>
              <a:chExt cx="2857216" cy="467783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rgbClr val="FF3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02"/>
            <p:cNvGrpSpPr/>
            <p:nvPr/>
          </p:nvGrpSpPr>
          <p:grpSpPr>
            <a:xfrm rot="5400000">
              <a:off x="3747700" y="3342075"/>
              <a:ext cx="2857216" cy="467783"/>
              <a:chOff x="1638584" y="3342217"/>
              <a:chExt cx="2857216" cy="46778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6" name="Group 105"/>
            <p:cNvGrpSpPr/>
            <p:nvPr/>
          </p:nvGrpSpPr>
          <p:grpSpPr>
            <a:xfrm rot="5400000">
              <a:off x="4509700" y="3342219"/>
              <a:ext cx="2857216" cy="467783"/>
              <a:chOff x="1638584" y="3342217"/>
              <a:chExt cx="2857216" cy="467783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8" name="Group 107"/>
            <p:cNvGrpSpPr/>
            <p:nvPr/>
          </p:nvGrpSpPr>
          <p:grpSpPr>
            <a:xfrm rot="5400000">
              <a:off x="1852406" y="3670084"/>
              <a:ext cx="2174692" cy="488798"/>
              <a:chOff x="2286000" y="3315084"/>
              <a:chExt cx="2174692" cy="488798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2286000" y="3429000"/>
                <a:ext cx="2174692" cy="266700"/>
                <a:chOff x="2286000" y="3429000"/>
                <a:chExt cx="2174692" cy="266700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4193992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42AECEEF-D7FC-DD49-B7C4-D2222B970AA2}"/>
              </a:ext>
            </a:extLst>
          </p:cNvPr>
          <p:cNvSpPr/>
          <p:nvPr/>
        </p:nvSpPr>
        <p:spPr>
          <a:xfrm>
            <a:off x="5867400" y="2569803"/>
            <a:ext cx="2000819" cy="1849797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A0BBB-A0AB-4D46-B6F6-DD4DDBD41443}"/>
              </a:ext>
            </a:extLst>
          </p:cNvPr>
          <p:cNvSpPr txBox="1"/>
          <p:nvPr/>
        </p:nvSpPr>
        <p:spPr>
          <a:xfrm>
            <a:off x="8554576" y="3496542"/>
            <a:ext cx="3210848" cy="70788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Worried about the details of this math?  See CLRS p. 221</a:t>
            </a:r>
          </a:p>
        </p:txBody>
      </p:sp>
    </p:spTree>
    <p:extLst>
      <p:ext uri="{BB962C8B-B14F-4D97-AF65-F5344CB8AC3E}">
        <p14:creationId xmlns:p14="http://schemas.microsoft.com/office/powerpoint/2010/main" val="1977419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Run-time of </a:t>
            </a:r>
            <a:r>
              <a:rPr lang="en-US" dirty="0" err="1"/>
              <a:t>Quickselect</a:t>
            </a:r>
            <a:r>
              <a:rPr lang="en-US" dirty="0"/>
              <a:t> with Median of Medians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What’s the cost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:r>
                  <a:rPr lang="en-US" dirty="0" err="1">
                    <a:solidFill>
                      <a:schemeClr val="tx1"/>
                    </a:solidFill>
                  </a:rPr>
                  <a:t>Quickselect</a:t>
                </a:r>
                <a:r>
                  <a:rPr lang="en-US" dirty="0">
                    <a:solidFill>
                      <a:schemeClr val="tx1"/>
                    </a:solidFill>
                  </a:rPr>
                  <a:t> with Median of Medians?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using Median of Medians,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done,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recurse</a:t>
                </a:r>
                <a:r>
                  <a:rPr lang="en-US" dirty="0"/>
                  <a:t> left. Else recurse right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28702" y="3199944"/>
                <a:ext cx="25590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02" y="3199944"/>
                <a:ext cx="2559034" cy="584775"/>
              </a:xfrm>
              <a:prstGeom prst="rect">
                <a:avLst/>
              </a:prstGeom>
              <a:blipFill>
                <a:blip r:embed="rId3"/>
                <a:stretch>
                  <a:fillRect r="-1478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28702" y="4312887"/>
                <a:ext cx="2195280" cy="1060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02" y="4312887"/>
                <a:ext cx="2195280" cy="1060290"/>
              </a:xfrm>
              <a:prstGeom prst="rect">
                <a:avLst/>
              </a:prstGeom>
              <a:blipFill>
                <a:blip r:embed="rId4"/>
                <a:stretch>
                  <a:fillRect l="-57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9800" y="5439908"/>
                <a:ext cx="7339060" cy="1189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39908"/>
                <a:ext cx="7339060" cy="1189493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42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Run-time M(n) for Median of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628900" y="22098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Break list into chunks of 5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982338" y="2819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Find the </a:t>
            </a:r>
            <a:r>
              <a:rPr lang="en-US" dirty="0">
                <a:solidFill>
                  <a:srgbClr val="7030A0"/>
                </a:solidFill>
              </a:rPr>
              <a:t>median</a:t>
            </a:r>
            <a:r>
              <a:rPr lang="en-US" dirty="0"/>
              <a:t> of each chunk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28900" y="3581400"/>
            <a:ext cx="6403076" cy="266700"/>
            <a:chOff x="1371600" y="1524000"/>
            <a:chExt cx="12806152" cy="533400"/>
          </a:xfrm>
        </p:grpSpPr>
        <p:sp>
          <p:nvSpPr>
            <p:cNvPr id="35" name="Rectangle 34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1981200" y="4343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Return </a:t>
            </a:r>
            <a:r>
              <a:rPr lang="en-US" dirty="0">
                <a:solidFill>
                  <a:srgbClr val="FF33CC"/>
                </a:solidFill>
              </a:rPr>
              <a:t>median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medians </a:t>
            </a:r>
            <a:r>
              <a:rPr lang="en-US" dirty="0"/>
              <a:t>(using </a:t>
            </a:r>
            <a:r>
              <a:rPr lang="en-US" dirty="0" err="1"/>
              <a:t>Quickselect</a:t>
            </a:r>
            <a:r>
              <a:rPr lang="en-US" dirty="0"/>
              <a:t>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683740" y="5067300"/>
            <a:ext cx="1336061" cy="266700"/>
            <a:chOff x="2057685" y="4838700"/>
            <a:chExt cx="1336061" cy="266700"/>
          </a:xfrm>
        </p:grpSpPr>
        <p:sp>
          <p:nvSpPr>
            <p:cNvPr id="60" name="Rectangle 59"/>
            <p:cNvSpPr/>
            <p:nvPr/>
          </p:nvSpPr>
          <p:spPr>
            <a:xfrm>
              <a:off x="20576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43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10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57785" y="4838700"/>
              <a:ext cx="266700" cy="2667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27046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0718" y="1294537"/>
                <a:ext cx="1127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18" y="1294537"/>
                <a:ext cx="1127808" cy="584775"/>
              </a:xfrm>
              <a:prstGeom prst="rect">
                <a:avLst/>
              </a:prstGeom>
              <a:blipFill>
                <a:blip r:embed="rId2"/>
                <a:stretch>
                  <a:fillRect r="-4444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97907" y="2819401"/>
                <a:ext cx="1127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07" y="2819401"/>
                <a:ext cx="1127808" cy="584775"/>
              </a:xfrm>
              <a:prstGeom prst="rect">
                <a:avLst/>
              </a:prstGeom>
              <a:blipFill>
                <a:blip r:embed="rId3"/>
                <a:stretch>
                  <a:fillRect r="-3333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057927" y="4774913"/>
                <a:ext cx="1217128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27" y="4774913"/>
                <a:ext cx="1217128" cy="935769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39887" y="5742415"/>
                <a:ext cx="4032707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887" y="5742415"/>
                <a:ext cx="4032707" cy="935769"/>
              </a:xfrm>
              <a:prstGeom prst="rect">
                <a:avLst/>
              </a:prstGeom>
              <a:blipFill>
                <a:blip r:embed="rId5"/>
                <a:stretch>
                  <a:fillRect r="-627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9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6" grpId="0"/>
      <p:bldP spid="67" grpId="0"/>
      <p:bldP spid="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39000" y="1393618"/>
                <a:ext cx="3554499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393618"/>
                <a:ext cx="3554499" cy="830292"/>
              </a:xfrm>
              <a:prstGeom prst="rect">
                <a:avLst/>
              </a:prstGeom>
              <a:blipFill>
                <a:blip r:embed="rId2"/>
                <a:stretch>
                  <a:fillRect r="-356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1295401"/>
                <a:ext cx="4893647" cy="908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1"/>
                <a:ext cx="4893647" cy="908069"/>
              </a:xfrm>
              <a:prstGeom prst="rect">
                <a:avLst/>
              </a:prstGeom>
              <a:blipFill>
                <a:blip r:embed="rId3"/>
                <a:stretch>
                  <a:fillRect r="-259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28848" y="2209801"/>
                <a:ext cx="4080156" cy="908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48" y="2209801"/>
                <a:ext cx="4080156" cy="908069"/>
              </a:xfrm>
              <a:prstGeom prst="rect">
                <a:avLst/>
              </a:prstGeom>
              <a:blipFill>
                <a:blip r:embed="rId4"/>
                <a:stretch>
                  <a:fillRect r="-311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05690" y="3835729"/>
                <a:ext cx="27567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>
                          <a:solidFill>
                            <a:srgbClr val="FF0000"/>
                          </a:solidFill>
                          <a:latin typeface="Cambria Math"/>
                        </a:rPr>
                        <m:t>O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90" y="3835729"/>
                <a:ext cx="2756717" cy="646331"/>
              </a:xfrm>
              <a:prstGeom prst="rect">
                <a:avLst/>
              </a:prstGeom>
              <a:blipFill>
                <a:blip r:embed="rId5"/>
                <a:stretch>
                  <a:fillRect r="-1835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35720" y="3265814"/>
            <a:ext cx="6947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We can show by proof by induction that: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D38FA4-EAA2-CC49-BCED-FD824194384F}"/>
                  </a:ext>
                </a:extLst>
              </p:cNvPr>
              <p:cNvSpPr txBox="1"/>
              <p:nvPr/>
            </p:nvSpPr>
            <p:spPr>
              <a:xfrm>
                <a:off x="1984093" y="5307639"/>
                <a:ext cx="413671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4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D38FA4-EAA2-CC49-BCED-FD8241943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93" y="5307639"/>
                <a:ext cx="4136710" cy="830997"/>
              </a:xfrm>
              <a:prstGeom prst="rect">
                <a:avLst/>
              </a:prstGeom>
              <a:blipFill>
                <a:blip r:embed="rId6"/>
                <a:stretch>
                  <a:fillRect r="-276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077E67-0D23-5F43-AF9C-A464A5E69307}"/>
                  </a:ext>
                </a:extLst>
              </p:cNvPr>
              <p:cNvSpPr txBox="1"/>
              <p:nvPr/>
            </p:nvSpPr>
            <p:spPr>
              <a:xfrm>
                <a:off x="2405690" y="4519097"/>
                <a:ext cx="27695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077E67-0D23-5F43-AF9C-A464A5E6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90" y="4519097"/>
                <a:ext cx="2769541" cy="646331"/>
              </a:xfrm>
              <a:prstGeom prst="rect">
                <a:avLst/>
              </a:prstGeom>
              <a:blipFill>
                <a:blip r:embed="rId7"/>
                <a:stretch>
                  <a:fillRect r="-1826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E1A5E54-A261-8844-B5E0-F990220A247E}"/>
              </a:ext>
            </a:extLst>
          </p:cNvPr>
          <p:cNvSpPr txBox="1"/>
          <p:nvPr/>
        </p:nvSpPr>
        <p:spPr>
          <a:xfrm>
            <a:off x="5409235" y="39928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(next two slides)</a:t>
            </a:r>
          </a:p>
        </p:txBody>
      </p:sp>
    </p:spTree>
    <p:extLst>
      <p:ext uri="{BB962C8B-B14F-4D97-AF65-F5344CB8AC3E}">
        <p14:creationId xmlns:p14="http://schemas.microsoft.com/office/powerpoint/2010/main" val="309503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  <p:bldP spid="15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0C8E049-C499-43D6-B8AA-DA7AD25F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4666"/>
          </a:xfrm>
        </p:spPr>
        <p:txBody>
          <a:bodyPr/>
          <a:lstStyle/>
          <a:p>
            <a:r>
              <a:rPr lang="en-US" dirty="0"/>
              <a:t>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0" y="1493308"/>
                <a:ext cx="7391400" cy="6402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93308"/>
                <a:ext cx="7391400" cy="640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/>
              <p:nvPr/>
            </p:nvSpPr>
            <p:spPr>
              <a:xfrm>
                <a:off x="696462" y="2971800"/>
                <a:ext cx="3179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Claim: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2" y="2971800"/>
                <a:ext cx="3179075" cy="523220"/>
              </a:xfrm>
              <a:prstGeom prst="rect">
                <a:avLst/>
              </a:prstGeom>
              <a:blipFill>
                <a:blip r:embed="rId4"/>
                <a:stretch>
                  <a:fillRect l="-3968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09D3FC-75D6-40E6-8694-22C04A8C84CD}"/>
                  </a:ext>
                </a:extLst>
              </p:cNvPr>
              <p:cNvSpPr/>
              <p:nvPr/>
            </p:nvSpPr>
            <p:spPr>
              <a:xfrm>
                <a:off x="696462" y="3577015"/>
                <a:ext cx="813498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Base Case: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which is true since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09D3FC-75D6-40E6-8694-22C04A8C8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2" y="3577015"/>
                <a:ext cx="8134984" cy="954107"/>
              </a:xfrm>
              <a:prstGeom prst="rect">
                <a:avLst/>
              </a:prstGeom>
              <a:blipFill>
                <a:blip r:embed="rId5"/>
                <a:stretch>
                  <a:fillRect l="-1558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99FC4A94-68E6-4876-9E16-AE183BE55A1E}"/>
                  </a:ext>
                </a:extLst>
              </p:cNvPr>
              <p:cNvSpPr/>
              <p:nvPr/>
            </p:nvSpPr>
            <p:spPr>
              <a:xfrm>
                <a:off x="6792462" y="4851399"/>
                <a:ext cx="4800600" cy="1354666"/>
              </a:xfrm>
              <a:prstGeom prst="wedgeRoundRectCallout">
                <a:avLst>
                  <a:gd name="adj1" fmla="val -21187"/>
                  <a:gd name="adj2" fmla="val -66399"/>
                  <a:gd name="adj3" fmla="val 16667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dirty="0"/>
                  <a:t>Strictly speaking, we can handle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b="0" dirty="0"/>
                  <a:t>, but assuming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400" b="0" dirty="0"/>
                  <a:t> to simplify the analysis here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99FC4A94-68E6-4876-9E16-AE183BE55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462" y="4851399"/>
                <a:ext cx="4800600" cy="1354666"/>
              </a:xfrm>
              <a:prstGeom prst="wedgeRoundRectCallout">
                <a:avLst>
                  <a:gd name="adj1" fmla="val -21187"/>
                  <a:gd name="adj2" fmla="val -66399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82185-FB00-A642-BC25-FD19A3DB6BD1}"/>
                  </a:ext>
                </a:extLst>
              </p:cNvPr>
              <p:cNvSpPr txBox="1"/>
              <p:nvPr/>
            </p:nvSpPr>
            <p:spPr>
              <a:xfrm>
                <a:off x="696461" y="2268384"/>
                <a:ext cx="3179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O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82185-FB00-A642-BC25-FD19A3DB6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1" y="2268384"/>
                <a:ext cx="3179075" cy="523220"/>
              </a:xfrm>
              <a:prstGeom prst="rect">
                <a:avLst/>
              </a:prstGeom>
              <a:blipFill>
                <a:blip r:embed="rId7"/>
                <a:stretch>
                  <a:fillRect l="-396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77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6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0C8E049-C499-43D6-B8AA-DA7AD25F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4666"/>
          </a:xfrm>
        </p:spPr>
        <p:txBody>
          <a:bodyPr/>
          <a:lstStyle/>
          <a:p>
            <a:r>
              <a:rPr lang="en-US" dirty="0"/>
              <a:t>Proof by Induction</a:t>
            </a:r>
          </a:p>
        </p:txBody>
      </p:sp>
      <p:sp>
        <p:nvSpPr>
          <p:cNvPr id="2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0" y="1354666"/>
                <a:ext cx="7391400" cy="6402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354666"/>
                <a:ext cx="7391400" cy="640292"/>
              </a:xfrm>
              <a:prstGeom prst="rect">
                <a:avLst/>
              </a:prstGeom>
              <a:blipFill>
                <a:blip r:embed="rId3"/>
                <a:stretch>
                  <a:fillRect t="-149020" b="-20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/>
              <p:nvPr/>
            </p:nvSpPr>
            <p:spPr>
              <a:xfrm>
                <a:off x="533400" y="2126322"/>
                <a:ext cx="69433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Inductive hypothesis: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126322"/>
                <a:ext cx="6943376" cy="523220"/>
              </a:xfrm>
              <a:prstGeom prst="rect">
                <a:avLst/>
              </a:prstGeom>
              <a:blipFill>
                <a:blip r:embed="rId4"/>
                <a:stretch>
                  <a:fillRect l="-182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24454DDF-D840-4C86-9F1D-15E6CC3C85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757" y="3114805"/>
                <a:ext cx="2951892" cy="59072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24454DDF-D840-4C86-9F1D-15E6CC3C8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57" y="3114805"/>
                <a:ext cx="2951892" cy="590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F09D3FC-75D6-40E6-8694-22C04A8C84CD}"/>
              </a:ext>
            </a:extLst>
          </p:cNvPr>
          <p:cNvSpPr/>
          <p:nvPr/>
        </p:nvSpPr>
        <p:spPr>
          <a:xfrm>
            <a:off x="533400" y="2731537"/>
            <a:ext cx="2465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Inductive step:</a:t>
            </a:r>
            <a:r>
              <a:rPr lang="en-US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711A4A-971F-4717-8444-AC994F5DB4E1}"/>
                  </a:ext>
                </a:extLst>
              </p:cNvPr>
              <p:cNvSpPr/>
              <p:nvPr/>
            </p:nvSpPr>
            <p:spPr>
              <a:xfrm>
                <a:off x="2972330" y="4747851"/>
                <a:ext cx="5459636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711A4A-971F-4717-8444-AC994F5DB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0" y="4747851"/>
                <a:ext cx="5459636" cy="852541"/>
              </a:xfrm>
              <a:prstGeom prst="rect">
                <a:avLst/>
              </a:prstGeom>
              <a:blipFill>
                <a:blip r:embed="rId6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33908E-DC23-435F-90BF-87C68FFD3901}"/>
                  </a:ext>
                </a:extLst>
              </p:cNvPr>
              <p:cNvSpPr/>
              <p:nvPr/>
            </p:nvSpPr>
            <p:spPr>
              <a:xfrm>
                <a:off x="2972330" y="5672309"/>
                <a:ext cx="603896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33908E-DC23-435F-90BF-87C68FFD3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0" y="5672309"/>
                <a:ext cx="6038961" cy="492443"/>
              </a:xfrm>
              <a:prstGeom prst="rect">
                <a:avLst/>
              </a:prstGeom>
              <a:blipFill>
                <a:blip r:embed="rId7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3C07AEB-7FEB-4187-9F77-3166E6F6DA50}"/>
                  </a:ext>
                </a:extLst>
              </p:cNvPr>
              <p:cNvSpPr/>
              <p:nvPr/>
            </p:nvSpPr>
            <p:spPr>
              <a:xfrm>
                <a:off x="2972330" y="2914485"/>
                <a:ext cx="7220182" cy="99136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3C07AEB-7FEB-4187-9F77-3166E6F6D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0" y="2914485"/>
                <a:ext cx="7220182" cy="9913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9C93F9D-32AC-AE4E-911B-8C79DC5BA9DF}"/>
                  </a:ext>
                </a:extLst>
              </p:cNvPr>
              <p:cNvSpPr/>
              <p:nvPr/>
            </p:nvSpPr>
            <p:spPr>
              <a:xfrm>
                <a:off x="2998627" y="3834012"/>
                <a:ext cx="7728462" cy="991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≤10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9C93F9D-32AC-AE4E-911B-8C79DC5BA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627" y="3834012"/>
                <a:ext cx="7728462" cy="991362"/>
              </a:xfrm>
              <a:prstGeom prst="rect">
                <a:avLst/>
              </a:prstGeom>
              <a:blipFill>
                <a:blip r:embed="rId9"/>
                <a:stretch>
                  <a:fillRect l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EE54263-076D-1247-83B2-373FCC091B4A}"/>
              </a:ext>
            </a:extLst>
          </p:cNvPr>
          <p:cNvSpPr txBox="1"/>
          <p:nvPr/>
        </p:nvSpPr>
        <p:spPr>
          <a:xfrm>
            <a:off x="183887" y="4088794"/>
            <a:ext cx="25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Use inductive hypothesis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A7D24-39A4-2249-892F-FD6791DA3A15}"/>
              </a:ext>
            </a:extLst>
          </p:cNvPr>
          <p:cNvSpPr txBox="1"/>
          <p:nvPr/>
        </p:nvSpPr>
        <p:spPr>
          <a:xfrm>
            <a:off x="36576" y="5107497"/>
            <a:ext cx="264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Simplify terms w/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37022A-836D-9E4D-ABEF-44B6B38DB793}"/>
                  </a:ext>
                </a:extLst>
              </p:cNvPr>
              <p:cNvSpPr txBox="1"/>
              <p:nvPr/>
            </p:nvSpPr>
            <p:spPr>
              <a:xfrm>
                <a:off x="9144000" y="5595364"/>
                <a:ext cx="24919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C0000"/>
                    </a:solidFill>
                  </a:rPr>
                  <a:t>We’ve proved inductive </a:t>
                </a:r>
              </a:p>
              <a:p>
                <a:r>
                  <a:rPr lang="en-US" b="1" dirty="0">
                    <a:solidFill>
                      <a:srgbClr val="CC0000"/>
                    </a:solidFill>
                  </a:rPr>
                  <a:t>hypothesis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37022A-836D-9E4D-ABEF-44B6B38DB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5595364"/>
                <a:ext cx="2491901" cy="646331"/>
              </a:xfrm>
              <a:prstGeom prst="rect">
                <a:avLst/>
              </a:prstGeom>
              <a:blipFill>
                <a:blip r:embed="rId10"/>
                <a:stretch>
                  <a:fillRect l="-2030" t="-3846" r="-101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3FA7FD-2FE0-E741-81E6-00AD27DE736B}"/>
              </a:ext>
            </a:extLst>
          </p:cNvPr>
          <p:cNvCxnSpPr>
            <a:cxnSpLocks/>
          </p:cNvCxnSpPr>
          <p:nvPr/>
        </p:nvCxnSpPr>
        <p:spPr>
          <a:xfrm>
            <a:off x="7162800" y="6241695"/>
            <a:ext cx="1524000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171411-AE8A-9D4F-840B-77EDFE78A01C}"/>
              </a:ext>
            </a:extLst>
          </p:cNvPr>
          <p:cNvCxnSpPr>
            <a:cxnSpLocks/>
          </p:cNvCxnSpPr>
          <p:nvPr/>
        </p:nvCxnSpPr>
        <p:spPr>
          <a:xfrm>
            <a:off x="5338858" y="2707247"/>
            <a:ext cx="1976342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15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" grpId="0"/>
      <p:bldP spid="6" grpId="0"/>
      <p:bldP spid="17" grpId="0"/>
      <p:bldP spid="15" grpId="0"/>
      <p:bldP spid="15" grpId="1"/>
      <p:bldP spid="16" grpId="0"/>
      <p:bldP spid="16" grpId="1"/>
      <p:bldP spid="2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6334-D2C8-7C4A-A5DD-9C13C9F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‘Obvious’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E7EFD-7B02-8F40-B036-833B41590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“obvious” approach to Selection Problem:</a:t>
                </a:r>
              </a:p>
              <a:p>
                <a:pPr lvl="1"/>
                <a:r>
                  <a:rPr lang="en-US" dirty="0"/>
                  <a:t>Given list and value </a:t>
                </a:r>
                <a:r>
                  <a:rPr lang="en-US" i="1" dirty="0" err="1"/>
                  <a:t>i</a:t>
                </a:r>
                <a:r>
                  <a:rPr lang="en-US" dirty="0"/>
                  <a:t>:  Sort list, then choose </a:t>
                </a:r>
                <a:r>
                  <a:rPr lang="en-US" i="1" dirty="0" err="1"/>
                  <a:t>i</a:t>
                </a:r>
                <a:r>
                  <a:rPr lang="en-US" dirty="0" err="1"/>
                  <a:t>-th</a:t>
                </a:r>
                <a:r>
                  <a:rPr lang="en-US" dirty="0"/>
                  <a:t> item</a:t>
                </a:r>
              </a:p>
              <a:p>
                <a:pPr lvl="1"/>
                <a:r>
                  <a:rPr lang="en-US" dirty="0"/>
                  <a:t>We’ve only seen sorting algorithms that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this approach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:r>
                  <a:rPr lang="en-US" dirty="0" err="1"/>
                  <a:t>Quickselect</a:t>
                </a:r>
                <a:r>
                  <a:rPr lang="en-US" dirty="0"/>
                  <a:t> is asymptotically better than this sorting-based solution for Selection Problem!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E7EFD-7B02-8F40-B036-833B41590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6E665-151A-1842-9BFE-86316B5D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9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Improving Quicksort w/ </a:t>
            </a:r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6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recursively sort two </a:t>
                </a:r>
                <a:r>
                  <a:rPr lang="en-US" dirty="0" err="1"/>
                  <a:t>sublists</a:t>
                </a:r>
                <a:r>
                  <a:rPr lang="en-US" dirty="0"/>
                  <a:t> around that element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recursively sort left and right </a:t>
                </a:r>
                <a:r>
                  <a:rPr lang="en-US" dirty="0" err="1"/>
                  <a:t>sublists</a:t>
                </a:r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3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Phew! Back to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43434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5908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1742931" y="13335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Quickselect</a:t>
            </a:r>
            <a:r>
              <a:rPr lang="en-US" dirty="0"/>
              <a:t>, with a median-of-medians partition,</a:t>
            </a:r>
            <a:br>
              <a:rPr lang="en-US" dirty="0"/>
            </a:br>
            <a:r>
              <a:rPr lang="en-US" dirty="0"/>
              <a:t>we’re guaranteed to use true median, so: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720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worth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Quickselect</a:t>
                </a:r>
                <a:r>
                  <a:rPr lang="en-US" dirty="0"/>
                  <a:t> to pick median </a:t>
                </a:r>
                <a:r>
                  <a:rPr lang="en-US" u="sng" dirty="0"/>
                  <a:t>guarantees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run time</a:t>
                </a:r>
              </a:p>
              <a:p>
                <a:r>
                  <a:rPr lang="en-US" dirty="0"/>
                  <a:t>But, this approach has very large constants</a:t>
                </a:r>
              </a:p>
              <a:p>
                <a:pPr lvl="1"/>
                <a:r>
                  <a:rPr lang="en-US" dirty="0"/>
                  <a:t>If you really want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better off using </a:t>
                </a:r>
                <a:r>
                  <a:rPr lang="en-US" dirty="0" err="1"/>
                  <a:t>MergeSort</a:t>
                </a:r>
                <a:endParaRPr lang="en-US" dirty="0"/>
              </a:p>
              <a:p>
                <a:r>
                  <a:rPr lang="en-US" dirty="0"/>
                  <a:t>Better approach: Choose random pivot for Quicksort</a:t>
                </a:r>
              </a:p>
              <a:p>
                <a:pPr lvl="1"/>
                <a:r>
                  <a:rPr lang="en-US" dirty="0"/>
                  <a:t>Very small constant (random() is a fast algorithm)</a:t>
                </a:r>
              </a:p>
              <a:p>
                <a:pPr lvl="1"/>
                <a:r>
                  <a:rPr lang="en-US" dirty="0"/>
                  <a:t>Can prove the </a:t>
                </a:r>
                <a:r>
                  <a:rPr lang="en-US" i="1" dirty="0"/>
                  <a:t>expected runtime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Why? Unbalanced partitions are very unlikely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970964"/>
                <a:ext cx="6019800" cy="68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970964"/>
                <a:ext cx="6019800" cy="685800"/>
              </a:xfrm>
              <a:blipFill>
                <a:blip r:embed="rId2"/>
                <a:stretch>
                  <a:fillRect l="-2526" t="-4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30480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79476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1941394" y="4724400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394" y="4724400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821" t="-1111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1905000" y="23622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54102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924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 (Best)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43434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FF33CC"/>
                </a:solidFill>
              </a:rPr>
              <a:t>pivot</a:t>
            </a:r>
            <a:r>
              <a:rPr lang="en-US" dirty="0"/>
              <a:t> is always the 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95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 (Worst)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9366" y="43053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pivot is always at the extreme: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57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Pick a Good Pivot for Quicksort?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makes a good Pivot for Quicksort?</a:t>
            </a:r>
          </a:p>
          <a:p>
            <a:pPr lvl="1"/>
            <a:r>
              <a:rPr lang="en-US" dirty="0"/>
              <a:t>Roughly even split between left and right</a:t>
            </a:r>
          </a:p>
          <a:p>
            <a:pPr lvl="1"/>
            <a:r>
              <a:rPr lang="en-US" dirty="0"/>
              <a:t>Ideally: the median</a:t>
            </a:r>
          </a:p>
          <a:p>
            <a:r>
              <a:rPr lang="en-US" dirty="0"/>
              <a:t>Can we find a list’s median in linear time?</a:t>
            </a:r>
          </a:p>
          <a:p>
            <a:pPr lvl="1"/>
            <a:r>
              <a:rPr lang="en-US" dirty="0" err="1"/>
              <a:t>Quickselect</a:t>
            </a:r>
            <a:r>
              <a:rPr lang="en-US" dirty="0"/>
              <a:t> </a:t>
            </a: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https://en.wikipedia.org/wiki/Quickselect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Finds the median</a:t>
            </a:r>
          </a:p>
          <a:p>
            <a:pPr lvl="2"/>
            <a:r>
              <a:rPr lang="en-US" dirty="0"/>
              <a:t>Works a lot like Quicksort: needs to do a Partition</a:t>
            </a:r>
          </a:p>
          <a:p>
            <a:pPr lvl="2"/>
            <a:r>
              <a:rPr lang="en-US" dirty="0"/>
              <a:t>We need a good pivot </a:t>
            </a:r>
            <a:r>
              <a:rPr lang="en-US" u="sng" dirty="0"/>
              <a:t>for </a:t>
            </a:r>
            <a:r>
              <a:rPr lang="en-US" u="sng" dirty="0" err="1"/>
              <a:t>Quickselect</a:t>
            </a:r>
            <a:r>
              <a:rPr lang="en-US" dirty="0"/>
              <a:t> for it to have good time-complexity</a:t>
            </a:r>
          </a:p>
          <a:p>
            <a:pPr lvl="1"/>
            <a:r>
              <a:rPr lang="en-US" dirty="0"/>
              <a:t>Median of Medians </a:t>
            </a:r>
            <a:r>
              <a:rPr lang="en-US" sz="2400" dirty="0"/>
              <a:t>(</a:t>
            </a:r>
            <a:r>
              <a:rPr lang="en-US" sz="2400" dirty="0">
                <a:hlinkClick r:id="rId3"/>
              </a:rPr>
              <a:t>https://en.wikipedia.org/wiki/Median_of_medians</a:t>
            </a:r>
            <a:r>
              <a:rPr lang="en-US" sz="2400" dirty="0"/>
              <a:t>)</a:t>
            </a:r>
          </a:p>
          <a:p>
            <a:pPr lvl="2"/>
            <a:r>
              <a:rPr lang="en-US" dirty="0"/>
              <a:t>Can be used to find “pretty good” pivot for QS, or with </a:t>
            </a:r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2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smallest element in the list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order statistic: minimum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order statistic: maximum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 median</a:t>
                </a:r>
              </a:p>
              <a:p>
                <a:r>
                  <a:rPr lang="en-US" dirty="0"/>
                  <a:t>CLRS, Section 9.1</a:t>
                </a:r>
              </a:p>
              <a:p>
                <a:pPr lvl="1"/>
                <a:r>
                  <a:rPr lang="en-US" b="1" dirty="0"/>
                  <a:t>Selection problem</a:t>
                </a:r>
                <a:r>
                  <a:rPr lang="en-US" dirty="0"/>
                  <a:t>: Give list of distinct numbers and value </a:t>
                </a:r>
                <a:r>
                  <a:rPr lang="en-US" i="1" dirty="0" err="1"/>
                  <a:t>i</a:t>
                </a:r>
                <a:r>
                  <a:rPr lang="en-US" dirty="0"/>
                  <a:t>, find value </a:t>
                </a:r>
                <a:r>
                  <a:rPr lang="en-US" i="1" dirty="0"/>
                  <a:t>x</a:t>
                </a:r>
                <a:r>
                  <a:rPr lang="en-US" dirty="0"/>
                  <a:t> in list that is larger than exactly </a:t>
                </a:r>
                <a:r>
                  <a:rPr lang="en-US" i="1" dirty="0"/>
                  <a:t>i-1</a:t>
                </a:r>
                <a:r>
                  <a:rPr lang="en-US" dirty="0"/>
                  <a:t> list elements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8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35266</TotalTime>
  <Words>2124</Words>
  <Application>Microsoft Macintosh PowerPoint</Application>
  <PresentationFormat>Widescreen</PresentationFormat>
  <Paragraphs>483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Helvetica Neue</vt:lpstr>
      <vt:lpstr>Helvetica Neue Thin</vt:lpstr>
      <vt:lpstr>Times</vt:lpstr>
      <vt:lpstr>CS4102-SlimGray</vt:lpstr>
      <vt:lpstr>Quickselect and Median of Medians: Improving Quicksort</vt:lpstr>
      <vt:lpstr>Readings</vt:lpstr>
      <vt:lpstr>Review: Quicksort</vt:lpstr>
      <vt:lpstr>Partition (Divide step)</vt:lpstr>
      <vt:lpstr>Quicksort Run Time (Best)</vt:lpstr>
      <vt:lpstr>Quicksort Run Time (Worst)</vt:lpstr>
      <vt:lpstr>Can we Pick a Good Pivot for Quicksort?</vt:lpstr>
      <vt:lpstr>Quickselect</vt:lpstr>
      <vt:lpstr>Quickselect</vt:lpstr>
      <vt:lpstr>Quickselect</vt:lpstr>
      <vt:lpstr>Partition (Divide step)</vt:lpstr>
      <vt:lpstr>Conquer</vt:lpstr>
      <vt:lpstr>CLRS Pseudocode for Quickselect</vt:lpstr>
      <vt:lpstr>Work These Examples!</vt:lpstr>
      <vt:lpstr>Quickselect Run Time</vt:lpstr>
      <vt:lpstr>Quickselect Run Time</vt:lpstr>
      <vt:lpstr>Good Pivot for Quickselect</vt:lpstr>
      <vt:lpstr>Pretty Good Pivot</vt:lpstr>
      <vt:lpstr>Median of Medians</vt:lpstr>
      <vt:lpstr>Median of Medians</vt:lpstr>
      <vt:lpstr>Why is this good?</vt:lpstr>
      <vt:lpstr>Why is this good?</vt:lpstr>
      <vt:lpstr>Run-time of Quickselect with Median of Medians</vt:lpstr>
      <vt:lpstr>Run-time M(n) for Median of Medians</vt:lpstr>
      <vt:lpstr>Quickselect</vt:lpstr>
      <vt:lpstr>Proof by Induction</vt:lpstr>
      <vt:lpstr>Proof by Induction</vt:lpstr>
      <vt:lpstr>Compare to ‘Obvious’ Approach</vt:lpstr>
      <vt:lpstr>Improving Quicksort w/ Quickselect</vt:lpstr>
      <vt:lpstr>Phew! Back to Quicksort</vt:lpstr>
      <vt:lpstr>Is it worth it?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838</cp:revision>
  <cp:lastPrinted>2020-02-12T20:02:02Z</cp:lastPrinted>
  <dcterms:created xsi:type="dcterms:W3CDTF">2017-08-21T20:54:06Z</dcterms:created>
  <dcterms:modified xsi:type="dcterms:W3CDTF">2022-09-30T13:23:17Z</dcterms:modified>
</cp:coreProperties>
</file>