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29"/>
  </p:notesMasterIdLst>
  <p:handoutMasterIdLst>
    <p:handoutMasterId r:id="rId30"/>
  </p:handoutMasterIdLst>
  <p:sldIdLst>
    <p:sldId id="377" r:id="rId2"/>
    <p:sldId id="379" r:id="rId3"/>
    <p:sldId id="278" r:id="rId4"/>
    <p:sldId id="420" r:id="rId5"/>
    <p:sldId id="515" r:id="rId6"/>
    <p:sldId id="418" r:id="rId7"/>
    <p:sldId id="317" r:id="rId8"/>
    <p:sldId id="437" r:id="rId9"/>
    <p:sldId id="517" r:id="rId10"/>
    <p:sldId id="438" r:id="rId11"/>
    <p:sldId id="439" r:id="rId12"/>
    <p:sldId id="321" r:id="rId13"/>
    <p:sldId id="525" r:id="rId14"/>
    <p:sldId id="424" r:id="rId15"/>
    <p:sldId id="323" r:id="rId16"/>
    <p:sldId id="519" r:id="rId17"/>
    <p:sldId id="521" r:id="rId18"/>
    <p:sldId id="520" r:id="rId19"/>
    <p:sldId id="522" r:id="rId20"/>
    <p:sldId id="518" r:id="rId21"/>
    <p:sldId id="473" r:id="rId22"/>
    <p:sldId id="523" r:id="rId23"/>
    <p:sldId id="474" r:id="rId24"/>
    <p:sldId id="524" r:id="rId25"/>
    <p:sldId id="324" r:id="rId26"/>
    <p:sldId id="423" r:id="rId27"/>
    <p:sldId id="410" r:id="rId28"/>
  </p:sldIdLst>
  <p:sldSz cx="12192000" cy="6858000"/>
  <p:notesSz cx="7315200" cy="9601200"/>
  <p:custDataLst>
    <p:tags r:id="rId3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31"/>
    <p:restoredTop sz="94565"/>
  </p:normalViewPr>
  <p:slideViewPr>
    <p:cSldViewPr>
      <p:cViewPr varScale="1">
        <p:scale>
          <a:sx n="155" d="100"/>
          <a:sy n="155" d="100"/>
        </p:scale>
        <p:origin x="216" y="3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59144"/>
    </p:cViewPr>
  </p:sorterViewPr>
  <p:notesViewPr>
    <p:cSldViewPr>
      <p:cViewPr>
        <p:scale>
          <a:sx n="75" d="100"/>
          <a:sy n="75" d="100"/>
        </p:scale>
        <p:origin x="-702" y="18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9" tIns="49472" rIns="95139" bIns="4947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938F3DB-F048-4E51-8B18-39EB386926C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07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6D8A87F0-E8A0-44C1-8726-39E7C149C1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2752725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4191000"/>
            <a:ext cx="9144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206500" y="25146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3" name="Rectangle 32"/>
          <p:cNvSpPr/>
          <p:nvPr/>
        </p:nvSpPr>
        <p:spPr>
          <a:xfrm>
            <a:off x="1219200" y="4114800"/>
            <a:ext cx="97536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Rectangle 21"/>
          <p:cNvSpPr/>
          <p:nvPr/>
        </p:nvSpPr>
        <p:spPr>
          <a:xfrm>
            <a:off x="1206500" y="25146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32" name="Rectangle 31"/>
          <p:cNvSpPr/>
          <p:nvPr/>
        </p:nvSpPr>
        <p:spPr>
          <a:xfrm>
            <a:off x="1219200" y="4114800"/>
            <a:ext cx="3048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0173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12934" y="13716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12934" y="4076700"/>
            <a:ext cx="5401733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10/20/2010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10/20/2010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30EE116-056E-4288-B7F7-411CB7E437A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68.xml"/><Relationship Id="rId18" Type="http://schemas.openxmlformats.org/officeDocument/2006/relationships/tags" Target="../tags/tag73.xml"/><Relationship Id="rId26" Type="http://schemas.openxmlformats.org/officeDocument/2006/relationships/tags" Target="../tags/tag81.xml"/><Relationship Id="rId39" Type="http://schemas.openxmlformats.org/officeDocument/2006/relationships/tags" Target="../tags/tag94.xml"/><Relationship Id="rId21" Type="http://schemas.openxmlformats.org/officeDocument/2006/relationships/tags" Target="../tags/tag76.xml"/><Relationship Id="rId34" Type="http://schemas.openxmlformats.org/officeDocument/2006/relationships/tags" Target="../tags/tag89.xml"/><Relationship Id="rId42" Type="http://schemas.openxmlformats.org/officeDocument/2006/relationships/tags" Target="../tags/tag97.xml"/><Relationship Id="rId7" Type="http://schemas.openxmlformats.org/officeDocument/2006/relationships/tags" Target="../tags/tag62.xml"/><Relationship Id="rId2" Type="http://schemas.openxmlformats.org/officeDocument/2006/relationships/tags" Target="../tags/tag57.xml"/><Relationship Id="rId16" Type="http://schemas.openxmlformats.org/officeDocument/2006/relationships/tags" Target="../tags/tag71.xml"/><Relationship Id="rId29" Type="http://schemas.openxmlformats.org/officeDocument/2006/relationships/tags" Target="../tags/tag84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24" Type="http://schemas.openxmlformats.org/officeDocument/2006/relationships/tags" Target="../tags/tag79.xml"/><Relationship Id="rId32" Type="http://schemas.openxmlformats.org/officeDocument/2006/relationships/tags" Target="../tags/tag87.xml"/><Relationship Id="rId37" Type="http://schemas.openxmlformats.org/officeDocument/2006/relationships/tags" Target="../tags/tag92.xml"/><Relationship Id="rId40" Type="http://schemas.openxmlformats.org/officeDocument/2006/relationships/tags" Target="../tags/tag95.xml"/><Relationship Id="rId45" Type="http://schemas.openxmlformats.org/officeDocument/2006/relationships/tags" Target="../tags/tag100.xml"/><Relationship Id="rId5" Type="http://schemas.openxmlformats.org/officeDocument/2006/relationships/tags" Target="../tags/tag60.xml"/><Relationship Id="rId15" Type="http://schemas.openxmlformats.org/officeDocument/2006/relationships/tags" Target="../tags/tag70.xml"/><Relationship Id="rId23" Type="http://schemas.openxmlformats.org/officeDocument/2006/relationships/tags" Target="../tags/tag78.xml"/><Relationship Id="rId28" Type="http://schemas.openxmlformats.org/officeDocument/2006/relationships/tags" Target="../tags/tag83.xml"/><Relationship Id="rId36" Type="http://schemas.openxmlformats.org/officeDocument/2006/relationships/tags" Target="../tags/tag91.xml"/><Relationship Id="rId10" Type="http://schemas.openxmlformats.org/officeDocument/2006/relationships/tags" Target="../tags/tag65.xml"/><Relationship Id="rId19" Type="http://schemas.openxmlformats.org/officeDocument/2006/relationships/tags" Target="../tags/tag74.xml"/><Relationship Id="rId31" Type="http://schemas.openxmlformats.org/officeDocument/2006/relationships/tags" Target="../tags/tag86.xml"/><Relationship Id="rId44" Type="http://schemas.openxmlformats.org/officeDocument/2006/relationships/tags" Target="../tags/tag99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Relationship Id="rId22" Type="http://schemas.openxmlformats.org/officeDocument/2006/relationships/tags" Target="../tags/tag77.xml"/><Relationship Id="rId27" Type="http://schemas.openxmlformats.org/officeDocument/2006/relationships/tags" Target="../tags/tag82.xml"/><Relationship Id="rId30" Type="http://schemas.openxmlformats.org/officeDocument/2006/relationships/tags" Target="../tags/tag85.xml"/><Relationship Id="rId35" Type="http://schemas.openxmlformats.org/officeDocument/2006/relationships/tags" Target="../tags/tag90.xml"/><Relationship Id="rId43" Type="http://schemas.openxmlformats.org/officeDocument/2006/relationships/tags" Target="../tags/tag98.xml"/><Relationship Id="rId8" Type="http://schemas.openxmlformats.org/officeDocument/2006/relationships/tags" Target="../tags/tag63.xml"/><Relationship Id="rId3" Type="http://schemas.openxmlformats.org/officeDocument/2006/relationships/tags" Target="../tags/tag58.xml"/><Relationship Id="rId12" Type="http://schemas.openxmlformats.org/officeDocument/2006/relationships/tags" Target="../tags/tag67.xml"/><Relationship Id="rId17" Type="http://schemas.openxmlformats.org/officeDocument/2006/relationships/tags" Target="../tags/tag72.xml"/><Relationship Id="rId25" Type="http://schemas.openxmlformats.org/officeDocument/2006/relationships/tags" Target="../tags/tag80.xml"/><Relationship Id="rId33" Type="http://schemas.openxmlformats.org/officeDocument/2006/relationships/tags" Target="../tags/tag88.xml"/><Relationship Id="rId38" Type="http://schemas.openxmlformats.org/officeDocument/2006/relationships/tags" Target="../tags/tag93.xml"/><Relationship Id="rId46" Type="http://schemas.openxmlformats.org/officeDocument/2006/relationships/slideLayout" Target="../slideLayouts/slideLayout2.xml"/><Relationship Id="rId20" Type="http://schemas.openxmlformats.org/officeDocument/2006/relationships/tags" Target="../tags/tag75.xml"/><Relationship Id="rId41" Type="http://schemas.openxmlformats.org/officeDocument/2006/relationships/tags" Target="../tags/tag9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3.xml"/><Relationship Id="rId7" Type="http://schemas.openxmlformats.org/officeDocument/2006/relationships/tags" Target="../tags/tag107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5" Type="http://schemas.openxmlformats.org/officeDocument/2006/relationships/image" Target="../media/image13.png"/><Relationship Id="rId4" Type="http://schemas.openxmlformats.org/officeDocument/2006/relationships/tags" Target="../tags/tag13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6" Type="http://schemas.openxmlformats.org/officeDocument/2006/relationships/tags" Target="../tags/tag23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tags" Target="../tags/tag22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36.xml"/><Relationship Id="rId18" Type="http://schemas.openxmlformats.org/officeDocument/2006/relationships/tags" Target="../tags/tag41.xml"/><Relationship Id="rId26" Type="http://schemas.openxmlformats.org/officeDocument/2006/relationships/tags" Target="../tags/tag49.xml"/><Relationship Id="rId3" Type="http://schemas.openxmlformats.org/officeDocument/2006/relationships/tags" Target="../tags/tag26.xml"/><Relationship Id="rId21" Type="http://schemas.openxmlformats.org/officeDocument/2006/relationships/tags" Target="../tags/tag44.xml"/><Relationship Id="rId7" Type="http://schemas.openxmlformats.org/officeDocument/2006/relationships/tags" Target="../tags/tag30.xml"/><Relationship Id="rId12" Type="http://schemas.openxmlformats.org/officeDocument/2006/relationships/tags" Target="../tags/tag35.xml"/><Relationship Id="rId17" Type="http://schemas.openxmlformats.org/officeDocument/2006/relationships/tags" Target="../tags/tag40.xml"/><Relationship Id="rId25" Type="http://schemas.openxmlformats.org/officeDocument/2006/relationships/tags" Target="../tags/tag48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6" Type="http://schemas.openxmlformats.org/officeDocument/2006/relationships/tags" Target="../tags/tag39.xml"/><Relationship Id="rId20" Type="http://schemas.openxmlformats.org/officeDocument/2006/relationships/tags" Target="../tags/tag43.xml"/><Relationship Id="rId29" Type="http://schemas.openxmlformats.org/officeDocument/2006/relationships/tags" Target="../tags/tag52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tags" Target="../tags/tag34.xml"/><Relationship Id="rId24" Type="http://schemas.openxmlformats.org/officeDocument/2006/relationships/tags" Target="../tags/tag47.xml"/><Relationship Id="rId32" Type="http://schemas.openxmlformats.org/officeDocument/2006/relationships/tags" Target="../tags/tag55.xml"/><Relationship Id="rId5" Type="http://schemas.openxmlformats.org/officeDocument/2006/relationships/tags" Target="../tags/tag28.xml"/><Relationship Id="rId15" Type="http://schemas.openxmlformats.org/officeDocument/2006/relationships/tags" Target="../tags/tag38.xml"/><Relationship Id="rId23" Type="http://schemas.openxmlformats.org/officeDocument/2006/relationships/tags" Target="../tags/tag46.xml"/><Relationship Id="rId28" Type="http://schemas.openxmlformats.org/officeDocument/2006/relationships/tags" Target="../tags/tag51.xml"/><Relationship Id="rId10" Type="http://schemas.openxmlformats.org/officeDocument/2006/relationships/tags" Target="../tags/tag33.xml"/><Relationship Id="rId19" Type="http://schemas.openxmlformats.org/officeDocument/2006/relationships/tags" Target="../tags/tag42.xml"/><Relationship Id="rId31" Type="http://schemas.openxmlformats.org/officeDocument/2006/relationships/tags" Target="../tags/tag54.xml"/><Relationship Id="rId4" Type="http://schemas.openxmlformats.org/officeDocument/2006/relationships/tags" Target="../tags/tag27.xml"/><Relationship Id="rId9" Type="http://schemas.openxmlformats.org/officeDocument/2006/relationships/tags" Target="../tags/tag32.xml"/><Relationship Id="rId14" Type="http://schemas.openxmlformats.org/officeDocument/2006/relationships/tags" Target="../tags/tag37.xml"/><Relationship Id="rId22" Type="http://schemas.openxmlformats.org/officeDocument/2006/relationships/tags" Target="../tags/tag45.xml"/><Relationship Id="rId27" Type="http://schemas.openxmlformats.org/officeDocument/2006/relationships/tags" Target="../tags/tag50.xml"/><Relationship Id="rId30" Type="http://schemas.openxmlformats.org/officeDocument/2006/relationships/tags" Target="../tags/tag53.xml"/><Relationship Id="rId8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Kruskal’s MST and Find-Union Data Structure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3100</a:t>
            </a:r>
          </a:p>
          <a:p>
            <a:r>
              <a:rPr lang="en-US" dirty="0"/>
              <a:t>Mark Floryan</a:t>
            </a:r>
          </a:p>
          <a:p>
            <a:r>
              <a:rPr lang="en-US" dirty="0"/>
              <a:t>CLRS 21.1-21.4, 23.2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MST</a:t>
            </a:r>
          </a:p>
        </p:txBody>
      </p:sp>
      <p:sp>
        <p:nvSpPr>
          <p:cNvPr id="70659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7727950" y="1473201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4</a:t>
            </a:r>
          </a:p>
        </p:txBody>
      </p:sp>
      <p:sp>
        <p:nvSpPr>
          <p:cNvPr id="70660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9747250" y="3141664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7</a:t>
            </a:r>
          </a:p>
        </p:txBody>
      </p:sp>
      <p:sp>
        <p:nvSpPr>
          <p:cNvPr id="70661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9045575" y="287339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70662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446713" y="1473201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3</a:t>
            </a:r>
          </a:p>
        </p:txBody>
      </p:sp>
      <p:sp>
        <p:nvSpPr>
          <p:cNvPr id="70663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9659938" y="1473201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5</a:t>
            </a:r>
          </a:p>
        </p:txBody>
      </p:sp>
      <p:cxnSp>
        <p:nvCxnSpPr>
          <p:cNvPr id="70664" name="AutoShape 8"/>
          <p:cNvCxnSpPr>
            <a:cxnSpLocks noChangeShapeType="1"/>
            <a:stCxn id="70675" idx="5"/>
            <a:endCxn id="70659" idx="1"/>
          </p:cNvCxnSpPr>
          <p:nvPr>
            <p:custDataLst>
              <p:tags r:id="rId7"/>
            </p:custDataLst>
          </p:nvPr>
        </p:nvCxnSpPr>
        <p:spPr bwMode="auto">
          <a:xfrm>
            <a:off x="6072188" y="614363"/>
            <a:ext cx="1733550" cy="8826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5" name="AutoShape 9"/>
          <p:cNvCxnSpPr>
            <a:cxnSpLocks noChangeShapeType="1"/>
            <a:stCxn id="70659" idx="5"/>
            <a:endCxn id="70660" idx="2"/>
          </p:cNvCxnSpPr>
          <p:nvPr>
            <p:custDataLst>
              <p:tags r:id="rId8"/>
            </p:custDataLst>
          </p:nvPr>
        </p:nvCxnSpPr>
        <p:spPr bwMode="auto">
          <a:xfrm>
            <a:off x="8178801" y="1711325"/>
            <a:ext cx="1552575" cy="1562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6" name="AutoShape 10"/>
          <p:cNvCxnSpPr>
            <a:cxnSpLocks noChangeShapeType="1"/>
            <a:stCxn id="70659" idx="6"/>
            <a:endCxn id="70663" idx="2"/>
          </p:cNvCxnSpPr>
          <p:nvPr>
            <p:custDataLst>
              <p:tags r:id="rId9"/>
            </p:custDataLst>
          </p:nvPr>
        </p:nvCxnSpPr>
        <p:spPr bwMode="auto">
          <a:xfrm>
            <a:off x="8272463" y="1604963"/>
            <a:ext cx="1370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7" name="AutoShape 11"/>
          <p:cNvCxnSpPr>
            <a:cxnSpLocks noChangeShapeType="1"/>
            <a:stCxn id="70670" idx="6"/>
            <a:endCxn id="70660" idx="2"/>
          </p:cNvCxnSpPr>
          <p:nvPr>
            <p:custDataLst>
              <p:tags r:id="rId10"/>
            </p:custDataLst>
          </p:nvPr>
        </p:nvCxnSpPr>
        <p:spPr bwMode="auto">
          <a:xfrm>
            <a:off x="7305675" y="3228975"/>
            <a:ext cx="2425700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8" name="AutoShape 12"/>
          <p:cNvCxnSpPr>
            <a:cxnSpLocks noChangeShapeType="1"/>
            <a:stCxn id="70675" idx="4"/>
            <a:endCxn id="70662" idx="0"/>
          </p:cNvCxnSpPr>
          <p:nvPr>
            <p:custDataLst>
              <p:tags r:id="rId11"/>
            </p:custDataLst>
          </p:nvPr>
        </p:nvCxnSpPr>
        <p:spPr bwMode="auto">
          <a:xfrm flipH="1">
            <a:off x="5708651" y="654051"/>
            <a:ext cx="176213" cy="8048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9" name="AutoShape 13"/>
          <p:cNvCxnSpPr>
            <a:cxnSpLocks noChangeShapeType="1"/>
            <a:stCxn id="70662" idx="5"/>
            <a:endCxn id="70670" idx="1"/>
          </p:cNvCxnSpPr>
          <p:nvPr>
            <p:custDataLst>
              <p:tags r:id="rId12"/>
            </p:custDataLst>
          </p:nvPr>
        </p:nvCxnSpPr>
        <p:spPr bwMode="auto">
          <a:xfrm>
            <a:off x="5895976" y="1711325"/>
            <a:ext cx="944563" cy="1409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70670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6762750" y="3097214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6</a:t>
            </a:r>
          </a:p>
        </p:txBody>
      </p:sp>
      <p:cxnSp>
        <p:nvCxnSpPr>
          <p:cNvPr id="70671" name="AutoShape 15"/>
          <p:cNvCxnSpPr>
            <a:cxnSpLocks noChangeShapeType="1"/>
            <a:stCxn id="70659" idx="3"/>
            <a:endCxn id="70670" idx="0"/>
          </p:cNvCxnSpPr>
          <p:nvPr>
            <p:custDataLst>
              <p:tags r:id="rId14"/>
            </p:custDataLst>
          </p:nvPr>
        </p:nvCxnSpPr>
        <p:spPr bwMode="auto">
          <a:xfrm flipH="1">
            <a:off x="7026276" y="1711325"/>
            <a:ext cx="779463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2" name="AutoShape 16"/>
          <p:cNvCxnSpPr>
            <a:cxnSpLocks noChangeShapeType="1"/>
            <a:stCxn id="70663" idx="0"/>
            <a:endCxn id="70661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9494839" y="527051"/>
            <a:ext cx="428625" cy="9318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3" name="AutoShape 17"/>
          <p:cNvCxnSpPr>
            <a:cxnSpLocks noChangeShapeType="1"/>
            <a:stCxn id="70662" idx="6"/>
            <a:endCxn id="70659" idx="2"/>
          </p:cNvCxnSpPr>
          <p:nvPr>
            <p:custDataLst>
              <p:tags r:id="rId16"/>
            </p:custDataLst>
          </p:nvPr>
        </p:nvCxnSpPr>
        <p:spPr bwMode="auto">
          <a:xfrm>
            <a:off x="5989639" y="1604963"/>
            <a:ext cx="17224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4" name="AutoShape 18"/>
          <p:cNvCxnSpPr>
            <a:cxnSpLocks noChangeShapeType="1"/>
            <a:stCxn id="70661" idx="2"/>
            <a:endCxn id="70675" idx="6"/>
          </p:cNvCxnSpPr>
          <p:nvPr>
            <p:custDataLst>
              <p:tags r:id="rId17"/>
            </p:custDataLst>
          </p:nvPr>
        </p:nvCxnSpPr>
        <p:spPr bwMode="auto">
          <a:xfrm flipH="1">
            <a:off x="6165850" y="419100"/>
            <a:ext cx="2863850" cy="88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70675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5621338" y="376239"/>
            <a:ext cx="527050" cy="26193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cxnSp>
        <p:nvCxnSpPr>
          <p:cNvPr id="70676" name="AutoShape 20"/>
          <p:cNvCxnSpPr>
            <a:cxnSpLocks noChangeShapeType="1"/>
            <a:stCxn id="70659" idx="7"/>
            <a:endCxn id="70661" idx="3"/>
          </p:cNvCxnSpPr>
          <p:nvPr>
            <p:custDataLst>
              <p:tags r:id="rId19"/>
            </p:custDataLst>
          </p:nvPr>
        </p:nvCxnSpPr>
        <p:spPr bwMode="auto">
          <a:xfrm flipV="1">
            <a:off x="8178801" y="527051"/>
            <a:ext cx="942975" cy="9699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7" name="AutoShape 21"/>
          <p:cNvCxnSpPr>
            <a:cxnSpLocks noChangeShapeType="1"/>
            <a:stCxn id="70660" idx="0"/>
            <a:endCxn id="70663" idx="4"/>
          </p:cNvCxnSpPr>
          <p:nvPr>
            <p:custDataLst>
              <p:tags r:id="rId20"/>
            </p:custDataLst>
          </p:nvPr>
        </p:nvCxnSpPr>
        <p:spPr bwMode="auto">
          <a:xfrm flipH="1" flipV="1">
            <a:off x="9923463" y="1751014"/>
            <a:ext cx="87312" cy="1374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70678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500813" y="1347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70679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553325" y="2063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70680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884863" y="21383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5</a:t>
            </a:r>
          </a:p>
        </p:txBody>
      </p:sp>
      <p:sp>
        <p:nvSpPr>
          <p:cNvPr id="70681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446713" y="908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70682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782050" y="1347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7</a:t>
            </a:r>
          </a:p>
        </p:txBody>
      </p:sp>
      <p:sp>
        <p:nvSpPr>
          <p:cNvPr id="70683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938963" y="8651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70684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9747250" y="8651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70685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958263" y="2312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70686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0010775" y="2312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6</a:t>
            </a:r>
          </a:p>
        </p:txBody>
      </p:sp>
      <p:sp>
        <p:nvSpPr>
          <p:cNvPr id="70687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8255000" y="820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70688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26275" y="2093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8</a:t>
            </a:r>
          </a:p>
        </p:txBody>
      </p:sp>
      <p:sp>
        <p:nvSpPr>
          <p:cNvPr id="70689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8080375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36" name="Oval 19"/>
          <p:cNvSpPr>
            <a:spLocks noChangeAspect="1" noChangeArrowheads="1"/>
          </p:cNvSpPr>
          <p:nvPr>
            <p:custDataLst>
              <p:tags r:id="rId33"/>
            </p:custDataLst>
          </p:nvPr>
        </p:nvSpPr>
        <p:spPr bwMode="auto">
          <a:xfrm>
            <a:off x="3041650" y="3713163"/>
            <a:ext cx="527050" cy="493713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sp>
        <p:nvSpPr>
          <p:cNvPr id="37" name="Oval 3"/>
          <p:cNvSpPr>
            <a:spLocks noChangeAspect="1" noChangeArrowheads="1"/>
          </p:cNvSpPr>
          <p:nvPr>
            <p:custDataLst>
              <p:tags r:id="rId34"/>
            </p:custDataLst>
          </p:nvPr>
        </p:nvSpPr>
        <p:spPr bwMode="auto">
          <a:xfrm>
            <a:off x="4260850" y="4475162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4</a:t>
            </a:r>
          </a:p>
        </p:txBody>
      </p:sp>
      <p:cxnSp>
        <p:nvCxnSpPr>
          <p:cNvPr id="38" name="AutoShape 8"/>
          <p:cNvCxnSpPr>
            <a:cxnSpLocks noChangeShapeType="1"/>
            <a:stCxn id="36" idx="6"/>
            <a:endCxn id="37" idx="1"/>
          </p:cNvCxnSpPr>
          <p:nvPr>
            <p:custDataLst>
              <p:tags r:id="rId35"/>
            </p:custDataLst>
          </p:nvPr>
        </p:nvCxnSpPr>
        <p:spPr bwMode="auto">
          <a:xfrm>
            <a:off x="3587750" y="3960813"/>
            <a:ext cx="750888" cy="568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Oval 5"/>
          <p:cNvSpPr>
            <a:spLocks noChangeAspect="1" noChangeArrowheads="1"/>
          </p:cNvSpPr>
          <p:nvPr>
            <p:custDataLst>
              <p:tags r:id="rId36"/>
            </p:custDataLst>
          </p:nvPr>
        </p:nvSpPr>
        <p:spPr bwMode="auto">
          <a:xfrm>
            <a:off x="5480050" y="3597276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cxnSp>
        <p:nvCxnSpPr>
          <p:cNvPr id="40" name="AutoShape 18"/>
          <p:cNvCxnSpPr>
            <a:cxnSpLocks noChangeShapeType="1"/>
            <a:stCxn id="39" idx="2"/>
            <a:endCxn id="36" idx="6"/>
          </p:cNvCxnSpPr>
          <p:nvPr>
            <p:custDataLst>
              <p:tags r:id="rId37"/>
            </p:custDataLst>
          </p:nvPr>
        </p:nvCxnSpPr>
        <p:spPr bwMode="auto">
          <a:xfrm flipH="1">
            <a:off x="3587750" y="3846512"/>
            <a:ext cx="1873250" cy="114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6"/>
          <p:cNvSpPr>
            <a:spLocks noChangeAspect="1" noChangeArrowheads="1"/>
          </p:cNvSpPr>
          <p:nvPr>
            <p:custDataLst>
              <p:tags r:id="rId38"/>
            </p:custDataLst>
          </p:nvPr>
        </p:nvSpPr>
        <p:spPr bwMode="auto">
          <a:xfrm>
            <a:off x="2667000" y="4475162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3</a:t>
            </a:r>
          </a:p>
        </p:txBody>
      </p:sp>
      <p:cxnSp>
        <p:nvCxnSpPr>
          <p:cNvPr id="42" name="AutoShape 17"/>
          <p:cNvCxnSpPr>
            <a:cxnSpLocks noChangeShapeType="1"/>
            <a:stCxn id="41" idx="6"/>
            <a:endCxn id="37" idx="2"/>
          </p:cNvCxnSpPr>
          <p:nvPr>
            <p:custDataLst>
              <p:tags r:id="rId39"/>
            </p:custDataLst>
          </p:nvPr>
        </p:nvCxnSpPr>
        <p:spPr bwMode="auto">
          <a:xfrm>
            <a:off x="3213100" y="4724400"/>
            <a:ext cx="10287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Oval 4"/>
          <p:cNvSpPr>
            <a:spLocks noChangeAspect="1" noChangeArrowheads="1"/>
          </p:cNvSpPr>
          <p:nvPr>
            <p:custDataLst>
              <p:tags r:id="rId40"/>
            </p:custDataLst>
          </p:nvPr>
        </p:nvSpPr>
        <p:spPr bwMode="auto">
          <a:xfrm>
            <a:off x="5022850" y="5502276"/>
            <a:ext cx="527050" cy="49688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7</a:t>
            </a:r>
          </a:p>
        </p:txBody>
      </p:sp>
      <p:cxnSp>
        <p:nvCxnSpPr>
          <p:cNvPr id="44" name="AutoShape 9"/>
          <p:cNvCxnSpPr>
            <a:cxnSpLocks noChangeShapeType="1"/>
            <a:stCxn id="37" idx="5"/>
            <a:endCxn id="43" idx="1"/>
          </p:cNvCxnSpPr>
          <p:nvPr>
            <p:custDataLst>
              <p:tags r:id="rId41"/>
            </p:custDataLst>
          </p:nvPr>
        </p:nvCxnSpPr>
        <p:spPr bwMode="auto">
          <a:xfrm>
            <a:off x="4710114" y="4918076"/>
            <a:ext cx="390525" cy="638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14"/>
          <p:cNvSpPr>
            <a:spLocks noChangeAspect="1" noChangeArrowheads="1"/>
          </p:cNvSpPr>
          <p:nvPr>
            <p:custDataLst>
              <p:tags r:id="rId42"/>
            </p:custDataLst>
          </p:nvPr>
        </p:nvSpPr>
        <p:spPr bwMode="auto">
          <a:xfrm>
            <a:off x="3505200" y="5694362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6</a:t>
            </a:r>
          </a:p>
        </p:txBody>
      </p:sp>
      <p:cxnSp>
        <p:nvCxnSpPr>
          <p:cNvPr id="46" name="AutoShape 11"/>
          <p:cNvCxnSpPr>
            <a:cxnSpLocks noChangeShapeType="1"/>
            <a:stCxn id="43" idx="7"/>
            <a:endCxn id="48" idx="3"/>
          </p:cNvCxnSpPr>
          <p:nvPr>
            <p:custDataLst>
              <p:tags r:id="rId43"/>
            </p:custDataLst>
          </p:nvPr>
        </p:nvCxnSpPr>
        <p:spPr bwMode="auto">
          <a:xfrm flipV="1">
            <a:off x="5472114" y="4841876"/>
            <a:ext cx="390525" cy="714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11"/>
          <p:cNvCxnSpPr>
            <a:cxnSpLocks noChangeShapeType="1"/>
            <a:stCxn id="45" idx="6"/>
            <a:endCxn id="43" idx="3"/>
          </p:cNvCxnSpPr>
          <p:nvPr>
            <p:custDataLst>
              <p:tags r:id="rId44"/>
            </p:custDataLst>
          </p:nvPr>
        </p:nvCxnSpPr>
        <p:spPr bwMode="auto">
          <a:xfrm>
            <a:off x="4051300" y="5943601"/>
            <a:ext cx="1049338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7"/>
          <p:cNvSpPr>
            <a:spLocks noChangeAspect="1" noChangeArrowheads="1"/>
          </p:cNvSpPr>
          <p:nvPr>
            <p:custDataLst>
              <p:tags r:id="rId45"/>
            </p:custDataLst>
          </p:nvPr>
        </p:nvSpPr>
        <p:spPr bwMode="auto">
          <a:xfrm>
            <a:off x="5784850" y="4398962"/>
            <a:ext cx="527050" cy="496888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410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9" grpId="0" animBg="1"/>
      <p:bldP spid="41" grpId="0" animBg="1"/>
      <p:bldP spid="43" grpId="0" animBg="1"/>
      <p:bldP spid="45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  <p:custDataLst>
              <p:tags r:id="rId1"/>
            </p:custDataLst>
          </p:nvPr>
        </p:nvSpPr>
        <p:spPr>
          <a:xfrm>
            <a:off x="1752600" y="857250"/>
            <a:ext cx="8255000" cy="54864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void Graph::</a:t>
            </a:r>
            <a:r>
              <a:rPr lang="en-US" sz="1800" b="1" dirty="0" err="1">
                <a:latin typeface="Courier New" pitchFamily="49" charset="0"/>
              </a:rPr>
              <a:t>kruskal</a:t>
            </a:r>
            <a:r>
              <a:rPr lang="en-US" sz="1800" b="1" dirty="0">
                <a:latin typeface="Courier New" pitchFamily="49" charset="0"/>
              </a:rPr>
              <a:t>(){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edgesAccepted</a:t>
            </a:r>
            <a:r>
              <a:rPr lang="en-US" sz="1800" b="1" dirty="0">
                <a:latin typeface="Courier New" pitchFamily="49" charset="0"/>
              </a:rPr>
              <a:t> = 0;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DisjSet</a:t>
            </a:r>
            <a:r>
              <a:rPr lang="en-US" sz="1800" b="1" dirty="0">
                <a:latin typeface="Courier New" pitchFamily="49" charset="0"/>
              </a:rPr>
              <a:t> s(NUM_VERTICES);</a:t>
            </a:r>
          </a:p>
          <a:p>
            <a:pPr eaLnBrk="1" hangingPunct="1"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while (</a:t>
            </a:r>
            <a:r>
              <a:rPr lang="en-US" sz="1800" b="1" dirty="0" err="1">
                <a:latin typeface="Courier New" pitchFamily="49" charset="0"/>
              </a:rPr>
              <a:t>edgesAccepted</a:t>
            </a:r>
            <a:r>
              <a:rPr lang="en-US" sz="1800" b="1" dirty="0">
                <a:latin typeface="Courier New" pitchFamily="49" charset="0"/>
              </a:rPr>
              <a:t> &lt; NUM_VERTICES – 1){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rgbClr val="339933"/>
                </a:solidFill>
                <a:latin typeface="Courier New" pitchFamily="49" charset="0"/>
              </a:rPr>
              <a:t>e = smallest weight edge not deleted yet;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// edge e = (u, v)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uset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s.find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(u);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 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vset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= </a:t>
            </a:r>
            <a:r>
              <a:rPr lang="en-US" sz="1800" b="1" dirty="0" err="1">
                <a:solidFill>
                  <a:schemeClr val="accent2"/>
                </a:solidFill>
                <a:latin typeface="Courier New" pitchFamily="49" charset="0"/>
              </a:rPr>
              <a:t>s.find</a:t>
            </a: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(v);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if (</a:t>
            </a:r>
            <a:r>
              <a:rPr lang="en-US" sz="1800" b="1" dirty="0" err="1">
                <a:latin typeface="Courier New" pitchFamily="49" charset="0"/>
              </a:rPr>
              <a:t>uset</a:t>
            </a:r>
            <a:r>
              <a:rPr lang="en-US" sz="1800" b="1" dirty="0">
                <a:latin typeface="Courier New" pitchFamily="49" charset="0"/>
              </a:rPr>
              <a:t> != </a:t>
            </a:r>
            <a:r>
              <a:rPr lang="en-US" sz="1800" b="1" dirty="0" err="1">
                <a:latin typeface="Courier New" pitchFamily="49" charset="0"/>
              </a:rPr>
              <a:t>vset</a:t>
            </a:r>
            <a:r>
              <a:rPr lang="en-US" sz="1800" b="1" dirty="0">
                <a:latin typeface="Courier New" pitchFamily="49" charset="0"/>
              </a:rPr>
              <a:t>){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edgesAccepted</a:t>
            </a:r>
            <a:r>
              <a:rPr lang="en-US" sz="1800" b="1" dirty="0">
                <a:latin typeface="Courier New" pitchFamily="49" charset="0"/>
              </a:rPr>
              <a:t>++;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s.unionSets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uset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,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vset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}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}</a:t>
            </a:r>
          </a:p>
          <a:p>
            <a:pPr eaLnBrk="1" hangingPunct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71684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23163" y="3841751"/>
            <a:ext cx="133826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2|E| finds</a:t>
            </a:r>
          </a:p>
        </p:txBody>
      </p:sp>
      <p:sp>
        <p:nvSpPr>
          <p:cNvPr id="71685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H="1" flipV="1">
            <a:off x="4978400" y="3867150"/>
            <a:ext cx="2590800" cy="76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686" name="Text Box 6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34200" y="5638801"/>
            <a:ext cx="14239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|V| unions</a:t>
            </a:r>
          </a:p>
        </p:txBody>
      </p:sp>
      <p:sp>
        <p:nvSpPr>
          <p:cNvPr id="71687" name="Line 7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H="1" flipV="1">
            <a:off x="5816600" y="5238750"/>
            <a:ext cx="1036638" cy="484188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688" name="Text Box 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382000" y="1981201"/>
            <a:ext cx="1651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|E| heap ops</a:t>
            </a:r>
          </a:p>
        </p:txBody>
      </p:sp>
      <p:sp>
        <p:nvSpPr>
          <p:cNvPr id="71689" name="Line 9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 flipH="1">
            <a:off x="7848600" y="2209800"/>
            <a:ext cx="533400" cy="6858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30255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Runtime of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852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609600" y="1447800"/>
                <a:ext cx="10972800" cy="4724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800" dirty="0"/>
                  <a:t>Every edge is placed on priority queue once and removed once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1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1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1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func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>
                  <a:lnSpc>
                    <a:spcPct val="90000"/>
                  </a:lnSpc>
                </a:pPr>
                <a:endParaRPr lang="en-US" sz="21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For each edge you do 2 set finds and one set union.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100" dirty="0"/>
                  <a:t>Let f(V) be time of find, and u(V) be time of union.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∗2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100" b="0" dirty="0"/>
              </a:p>
              <a:p>
                <a:pPr lvl="1">
                  <a:lnSpc>
                    <a:spcPct val="90000"/>
                  </a:lnSpc>
                </a:pPr>
                <a:r>
                  <a:rPr lang="en-US" sz="2100" dirty="0"/>
                  <a:t>If find and union are linear time,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∗2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1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100" dirty="0"/>
              </a:p>
              <a:p>
                <a:pPr lvl="1">
                  <a:lnSpc>
                    <a:spcPct val="90000"/>
                  </a:lnSpc>
                </a:pPr>
                <a:endParaRPr lang="en-US" sz="2100" dirty="0"/>
              </a:p>
              <a:p>
                <a:pPr>
                  <a:lnSpc>
                    <a:spcPct val="90000"/>
                  </a:lnSpc>
                </a:pPr>
                <a:r>
                  <a:rPr lang="en-US" sz="2400" dirty="0"/>
                  <a:t>Overall: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b="1" dirty="0"/>
                  <a:t> </a:t>
                </a:r>
                <a:r>
                  <a:rPr lang="en-US" sz="2400" i="1" dirty="0"/>
                  <a:t> </a:t>
                </a:r>
                <a:r>
                  <a:rPr lang="en-US" sz="1800" i="1" dirty="0"/>
                  <a:t>//Assumes find and union linear time</a:t>
                </a:r>
              </a:p>
            </p:txBody>
          </p:sp>
        </mc:Choice>
        <mc:Fallback>
          <p:sp>
            <p:nvSpPr>
              <p:cNvPr id="7885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609600" y="1447800"/>
                <a:ext cx="10972800" cy="4724400"/>
              </a:xfrm>
              <a:blipFill>
                <a:blip r:embed="rId4"/>
                <a:stretch>
                  <a:fillRect l="-579" t="-1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572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Strategy for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8852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5240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EL = sorted set of edges ascending by weight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For each edge e in EL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T1 = tree for head(e)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T2 = tree for tail(e)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If (T1 != T2)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add e to the output (the MST)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Combine trees T1 and T2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Seems simple, no?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But, how do you keep track of what trees a node is in?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Trees are sets. Need to </a:t>
            </a:r>
            <a:r>
              <a:rPr lang="en-US" sz="2400" dirty="0" err="1"/>
              <a:t>findset</a:t>
            </a:r>
            <a:r>
              <a:rPr lang="en-US" sz="2400" dirty="0"/>
              <a:t>(v) and “union” two sets</a:t>
            </a:r>
          </a:p>
        </p:txBody>
      </p:sp>
    </p:spTree>
    <p:extLst>
      <p:ext uri="{BB962C8B-B14F-4D97-AF65-F5344CB8AC3E}">
        <p14:creationId xmlns:p14="http://schemas.microsoft.com/office/powerpoint/2010/main" val="649804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Find-Union Data Structure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2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Union/Find and Disjoint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090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Needs to support the following operations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makeSet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	//construct n independent sets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findSet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		//given </a:t>
            </a:r>
            <a:r>
              <a:rPr lang="en-US" dirty="0" err="1"/>
              <a:t>i</a:t>
            </a:r>
            <a:r>
              <a:rPr lang="en-US" dirty="0"/>
              <a:t>, which set does </a:t>
            </a:r>
            <a:r>
              <a:rPr lang="en-US" dirty="0" err="1"/>
              <a:t>i</a:t>
            </a:r>
            <a:r>
              <a:rPr lang="en-US" dirty="0"/>
              <a:t> belong to?</a:t>
            </a:r>
          </a:p>
          <a:p>
            <a:pPr lvl="1"/>
            <a:r>
              <a:rPr lang="en-US" dirty="0"/>
              <a:t>void union(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j)	//merge sets containing </a:t>
            </a:r>
            <a:r>
              <a:rPr lang="en-US" dirty="0" err="1"/>
              <a:t>i</a:t>
            </a:r>
            <a:r>
              <a:rPr lang="en-US" dirty="0"/>
              <a:t> and j</a:t>
            </a:r>
          </a:p>
        </p:txBody>
      </p:sp>
    </p:spTree>
    <p:extLst>
      <p:ext uri="{BB962C8B-B14F-4D97-AF65-F5344CB8AC3E}">
        <p14:creationId xmlns:p14="http://schemas.microsoft.com/office/powerpoint/2010/main" val="158038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Union/Find and Disjoint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090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2362200"/>
          </a:xfrm>
        </p:spPr>
        <p:txBody>
          <a:bodyPr/>
          <a:lstStyle/>
          <a:p>
            <a:r>
              <a:rPr lang="en-US" dirty="0"/>
              <a:t>Needs to support the following operations</a:t>
            </a:r>
          </a:p>
          <a:p>
            <a:pPr lvl="1"/>
            <a:r>
              <a:rPr lang="en-US" dirty="0"/>
              <a:t>void </a:t>
            </a:r>
            <a:r>
              <a:rPr lang="en-US" dirty="0" err="1"/>
              <a:t>makeSet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n)	//construct n independent sets</a:t>
            </a:r>
          </a:p>
          <a:p>
            <a:pPr lvl="1"/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Store as array of size n. Each location stores label for that set.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79DEB2DA-145A-724C-8355-D335FA8CF30D}"/>
              </a:ext>
            </a:extLst>
          </p:cNvPr>
          <p:cNvSpPr/>
          <p:nvPr/>
        </p:nvSpPr>
        <p:spPr>
          <a:xfrm>
            <a:off x="3200407" y="43434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A738F9C5-15B3-674C-A8C5-53FE8B35A3BC}"/>
              </a:ext>
            </a:extLst>
          </p:cNvPr>
          <p:cNvSpPr/>
          <p:nvPr/>
        </p:nvSpPr>
        <p:spPr>
          <a:xfrm>
            <a:off x="3886208" y="43434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54178AD7-7BE8-E640-96D3-9F562CCE40FA}"/>
              </a:ext>
            </a:extLst>
          </p:cNvPr>
          <p:cNvSpPr/>
          <p:nvPr/>
        </p:nvSpPr>
        <p:spPr>
          <a:xfrm>
            <a:off x="4572009" y="43434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A66DE4D0-8660-354C-B36C-DB3DB8FA359F}"/>
              </a:ext>
            </a:extLst>
          </p:cNvPr>
          <p:cNvSpPr/>
          <p:nvPr/>
        </p:nvSpPr>
        <p:spPr>
          <a:xfrm>
            <a:off x="5257810" y="43434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68D5E2-CC3F-BF46-B682-9EF1FE6E6E47}"/>
              </a:ext>
            </a:extLst>
          </p:cNvPr>
          <p:cNvSpPr/>
          <p:nvPr/>
        </p:nvSpPr>
        <p:spPr>
          <a:xfrm>
            <a:off x="5943609" y="43434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39883BB8-DF86-0B49-8080-6961C7119869}"/>
              </a:ext>
            </a:extLst>
          </p:cNvPr>
          <p:cNvSpPr/>
          <p:nvPr/>
        </p:nvSpPr>
        <p:spPr>
          <a:xfrm>
            <a:off x="6629410" y="43434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45E09A4-D388-B34F-A618-EAD0DFE2A910}"/>
              </a:ext>
            </a:extLst>
          </p:cNvPr>
          <p:cNvSpPr/>
          <p:nvPr/>
        </p:nvSpPr>
        <p:spPr>
          <a:xfrm>
            <a:off x="7315211" y="43434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0A06877-D8CF-4544-8709-1E36A67C64DC}"/>
              </a:ext>
            </a:extLst>
          </p:cNvPr>
          <p:cNvSpPr/>
          <p:nvPr/>
        </p:nvSpPr>
        <p:spPr>
          <a:xfrm>
            <a:off x="8001012" y="43434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E5A8076-DD7C-5C4F-8A0B-8BF37F39908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3200400" y="4572000"/>
            <a:ext cx="5486406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endParaRPr lang="en-US" dirty="0"/>
          </a:p>
          <a:p>
            <a:pPr marL="0" indent="0" algn="l" fontAlgn="auto">
              <a:spcAft>
                <a:spcPts val="0"/>
              </a:spcAft>
              <a:buNone/>
            </a:pPr>
            <a:r>
              <a:rPr lang="en-US" i="1" dirty="0"/>
              <a:t>  0      1     2     3      4      5      6      7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29B2413-D507-C342-A3FA-BB97030DCE45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200400" y="3962400"/>
            <a:ext cx="5486406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endParaRPr lang="en-US" dirty="0"/>
          </a:p>
          <a:p>
            <a:pPr marL="0" indent="0" algn="l" fontAlgn="auto">
              <a:spcAft>
                <a:spcPts val="0"/>
              </a:spcAft>
              <a:buNone/>
            </a:pPr>
            <a:r>
              <a:rPr lang="en-US" dirty="0"/>
              <a:t>  0      1     2     3      4      5      6      7</a:t>
            </a:r>
          </a:p>
        </p:txBody>
      </p:sp>
    </p:spTree>
    <p:extLst>
      <p:ext uri="{BB962C8B-B14F-4D97-AF65-F5344CB8AC3E}">
        <p14:creationId xmlns:p14="http://schemas.microsoft.com/office/powerpoint/2010/main" val="1104687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Union/Find and Disjoint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090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2819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Needs to support the following operations</a:t>
            </a:r>
          </a:p>
          <a:p>
            <a:pPr lvl="1"/>
            <a:r>
              <a:rPr lang="en-US" dirty="0"/>
              <a:t>void union(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j)	//merge sets </a:t>
            </a:r>
            <a:r>
              <a:rPr lang="en-US" dirty="0" err="1"/>
              <a:t>i</a:t>
            </a:r>
            <a:r>
              <a:rPr lang="en-US" dirty="0"/>
              <a:t> and j</a:t>
            </a:r>
          </a:p>
          <a:p>
            <a:pPr lvl="1"/>
            <a:endParaRPr lang="en-US" dirty="0"/>
          </a:p>
          <a:p>
            <a:r>
              <a:rPr lang="en-US" dirty="0"/>
              <a:t>Solution: find label for each set (call find() method), then set one label to point to other</a:t>
            </a:r>
          </a:p>
          <a:p>
            <a:pPr lvl="1"/>
            <a:r>
              <a:rPr lang="en-US" dirty="0"/>
              <a:t>Label1 = find(</a:t>
            </a:r>
            <a:r>
              <a:rPr lang="en-US" dirty="0" err="1"/>
              <a:t>i</a:t>
            </a:r>
            <a:r>
              <a:rPr lang="en-US" dirty="0"/>
              <a:t>); Label2 = find(j)</a:t>
            </a:r>
          </a:p>
          <a:p>
            <a:pPr lvl="1"/>
            <a:r>
              <a:rPr lang="en-US" dirty="0"/>
              <a:t>a[Label1] = Label2 //OR a[Label2] = Label1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79DEB2DA-145A-724C-8355-D335FA8CF30D}"/>
              </a:ext>
            </a:extLst>
          </p:cNvPr>
          <p:cNvSpPr/>
          <p:nvPr/>
        </p:nvSpPr>
        <p:spPr>
          <a:xfrm>
            <a:off x="4571995" y="50292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A738F9C5-15B3-674C-A8C5-53FE8B35A3BC}"/>
              </a:ext>
            </a:extLst>
          </p:cNvPr>
          <p:cNvSpPr/>
          <p:nvPr/>
        </p:nvSpPr>
        <p:spPr>
          <a:xfrm>
            <a:off x="5257796" y="50292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54178AD7-7BE8-E640-96D3-9F562CCE40FA}"/>
              </a:ext>
            </a:extLst>
          </p:cNvPr>
          <p:cNvSpPr/>
          <p:nvPr/>
        </p:nvSpPr>
        <p:spPr>
          <a:xfrm>
            <a:off x="5943597" y="50292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A66DE4D0-8660-354C-B36C-DB3DB8FA359F}"/>
              </a:ext>
            </a:extLst>
          </p:cNvPr>
          <p:cNvSpPr/>
          <p:nvPr/>
        </p:nvSpPr>
        <p:spPr>
          <a:xfrm>
            <a:off x="6629398" y="50292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68D5E2-CC3F-BF46-B682-9EF1FE6E6E47}"/>
              </a:ext>
            </a:extLst>
          </p:cNvPr>
          <p:cNvSpPr/>
          <p:nvPr/>
        </p:nvSpPr>
        <p:spPr>
          <a:xfrm>
            <a:off x="7315197" y="50292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39883BB8-DF86-0B49-8080-6961C7119869}"/>
              </a:ext>
            </a:extLst>
          </p:cNvPr>
          <p:cNvSpPr/>
          <p:nvPr/>
        </p:nvSpPr>
        <p:spPr>
          <a:xfrm>
            <a:off x="8000998" y="50292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45E09A4-D388-B34F-A618-EAD0DFE2A910}"/>
              </a:ext>
            </a:extLst>
          </p:cNvPr>
          <p:cNvSpPr/>
          <p:nvPr/>
        </p:nvSpPr>
        <p:spPr>
          <a:xfrm>
            <a:off x="8686799" y="50292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0A06877-D8CF-4544-8709-1E36A67C64DC}"/>
              </a:ext>
            </a:extLst>
          </p:cNvPr>
          <p:cNvSpPr/>
          <p:nvPr/>
        </p:nvSpPr>
        <p:spPr>
          <a:xfrm>
            <a:off x="9372600" y="50292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E5A8076-DD7C-5C4F-8A0B-8BF37F39908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4571988" y="5257800"/>
            <a:ext cx="5486406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endParaRPr lang="en-US" dirty="0"/>
          </a:p>
          <a:p>
            <a:pPr marL="0" indent="0" algn="l" fontAlgn="auto">
              <a:spcAft>
                <a:spcPts val="0"/>
              </a:spcAft>
              <a:buNone/>
            </a:pPr>
            <a:r>
              <a:rPr lang="en-US" i="1" dirty="0"/>
              <a:t>  0      1     2     3      4      5      6      7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29B2413-D507-C342-A3FA-BB97030DCE45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4571988" y="4648200"/>
            <a:ext cx="5486406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endParaRPr lang="en-US" dirty="0"/>
          </a:p>
          <a:p>
            <a:pPr marL="0" indent="0" algn="l" fontAlgn="auto">
              <a:spcAft>
                <a:spcPts val="0"/>
              </a:spcAft>
              <a:buNone/>
            </a:pPr>
            <a:r>
              <a:rPr lang="en-US" dirty="0"/>
              <a:t>  0      1     2     3      5      5      6      7</a:t>
            </a:r>
          </a:p>
        </p:txBody>
      </p:sp>
    </p:spTree>
    <p:extLst>
      <p:ext uri="{BB962C8B-B14F-4D97-AF65-F5344CB8AC3E}">
        <p14:creationId xmlns:p14="http://schemas.microsoft.com/office/powerpoint/2010/main" val="1057076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Union/Find and Disjoint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090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2819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Needs to support the following operations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findSet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)	//given </a:t>
            </a:r>
            <a:r>
              <a:rPr lang="en-US" dirty="0" err="1"/>
              <a:t>i</a:t>
            </a:r>
            <a:r>
              <a:rPr lang="en-US" dirty="0"/>
              <a:t>, which set does </a:t>
            </a:r>
            <a:r>
              <a:rPr lang="en-US" dirty="0" err="1"/>
              <a:t>i</a:t>
            </a:r>
            <a:r>
              <a:rPr lang="en-US" dirty="0"/>
              <a:t> belong to?</a:t>
            </a:r>
          </a:p>
          <a:p>
            <a:pPr lvl="1"/>
            <a:endParaRPr lang="en-US" dirty="0"/>
          </a:p>
          <a:p>
            <a:r>
              <a:rPr lang="en-US" dirty="0"/>
              <a:t>Solution: Trace around array until we find place where index and contents match</a:t>
            </a:r>
          </a:p>
          <a:p>
            <a:pPr lvl="1"/>
            <a:r>
              <a:rPr lang="en-US" dirty="0"/>
              <a:t>Start at index </a:t>
            </a:r>
            <a:r>
              <a:rPr lang="en-US" dirty="0" err="1"/>
              <a:t>i</a:t>
            </a:r>
            <a:r>
              <a:rPr lang="en-US" dirty="0"/>
              <a:t> and repeat:</a:t>
            </a:r>
          </a:p>
          <a:p>
            <a:pPr lvl="2"/>
            <a:r>
              <a:rPr lang="en-US" dirty="0"/>
              <a:t>If a[</a:t>
            </a:r>
            <a:r>
              <a:rPr lang="en-US" dirty="0" err="1"/>
              <a:t>i</a:t>
            </a:r>
            <a:r>
              <a:rPr lang="en-US" dirty="0"/>
              <a:t>] == </a:t>
            </a:r>
            <a:r>
              <a:rPr lang="en-US" dirty="0" err="1"/>
              <a:t>i</a:t>
            </a:r>
            <a:r>
              <a:rPr lang="en-US" dirty="0"/>
              <a:t> then return </a:t>
            </a:r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Else set </a:t>
            </a:r>
            <a:r>
              <a:rPr lang="en-US" dirty="0" err="1"/>
              <a:t>i</a:t>
            </a:r>
            <a:r>
              <a:rPr lang="en-US" dirty="0"/>
              <a:t> = a[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79DEB2DA-145A-724C-8355-D335FA8CF30D}"/>
              </a:ext>
            </a:extLst>
          </p:cNvPr>
          <p:cNvSpPr/>
          <p:nvPr/>
        </p:nvSpPr>
        <p:spPr>
          <a:xfrm>
            <a:off x="3200407" y="46482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A738F9C5-15B3-674C-A8C5-53FE8B35A3BC}"/>
              </a:ext>
            </a:extLst>
          </p:cNvPr>
          <p:cNvSpPr/>
          <p:nvPr/>
        </p:nvSpPr>
        <p:spPr>
          <a:xfrm>
            <a:off x="3886208" y="46482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54178AD7-7BE8-E640-96D3-9F562CCE40FA}"/>
              </a:ext>
            </a:extLst>
          </p:cNvPr>
          <p:cNvSpPr/>
          <p:nvPr/>
        </p:nvSpPr>
        <p:spPr>
          <a:xfrm>
            <a:off x="4572009" y="46482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A66DE4D0-8660-354C-B36C-DB3DB8FA359F}"/>
              </a:ext>
            </a:extLst>
          </p:cNvPr>
          <p:cNvSpPr/>
          <p:nvPr/>
        </p:nvSpPr>
        <p:spPr>
          <a:xfrm>
            <a:off x="5257810" y="46482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68D5E2-CC3F-BF46-B682-9EF1FE6E6E47}"/>
              </a:ext>
            </a:extLst>
          </p:cNvPr>
          <p:cNvSpPr/>
          <p:nvPr/>
        </p:nvSpPr>
        <p:spPr>
          <a:xfrm>
            <a:off x="5943609" y="46482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39883BB8-DF86-0B49-8080-6961C7119869}"/>
              </a:ext>
            </a:extLst>
          </p:cNvPr>
          <p:cNvSpPr/>
          <p:nvPr/>
        </p:nvSpPr>
        <p:spPr>
          <a:xfrm>
            <a:off x="6629410" y="46482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45E09A4-D388-B34F-A618-EAD0DFE2A910}"/>
              </a:ext>
            </a:extLst>
          </p:cNvPr>
          <p:cNvSpPr/>
          <p:nvPr/>
        </p:nvSpPr>
        <p:spPr>
          <a:xfrm>
            <a:off x="7315211" y="46482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0A06877-D8CF-4544-8709-1E36A67C64DC}"/>
              </a:ext>
            </a:extLst>
          </p:cNvPr>
          <p:cNvSpPr/>
          <p:nvPr/>
        </p:nvSpPr>
        <p:spPr>
          <a:xfrm>
            <a:off x="8001012" y="46482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E5A8076-DD7C-5C4F-8A0B-8BF37F39908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3200400" y="4876800"/>
            <a:ext cx="5486406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endParaRPr lang="en-US" dirty="0"/>
          </a:p>
          <a:p>
            <a:pPr marL="0" indent="0" algn="l" fontAlgn="auto">
              <a:spcAft>
                <a:spcPts val="0"/>
              </a:spcAft>
              <a:buNone/>
            </a:pPr>
            <a:r>
              <a:rPr lang="en-US" i="1" dirty="0"/>
              <a:t>  0      1     2     3      4      5      6      7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29B2413-D507-C342-A3FA-BB97030DCE45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200400" y="4267200"/>
            <a:ext cx="5486406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endParaRPr lang="en-US" dirty="0"/>
          </a:p>
          <a:p>
            <a:pPr marL="0" indent="0" algn="l" fontAlgn="auto">
              <a:spcAft>
                <a:spcPts val="0"/>
              </a:spcAft>
              <a:buNone/>
            </a:pPr>
            <a:r>
              <a:rPr lang="en-US" dirty="0"/>
              <a:t>  0      2     4     3      5      5      6      7</a:t>
            </a:r>
          </a:p>
        </p:txBody>
      </p:sp>
    </p:spTree>
    <p:extLst>
      <p:ext uri="{BB962C8B-B14F-4D97-AF65-F5344CB8AC3E}">
        <p14:creationId xmlns:p14="http://schemas.microsoft.com/office/powerpoint/2010/main" val="1772334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Union/Find and Disjoint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090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2819400"/>
          </a:xfrm>
        </p:spPr>
        <p:txBody>
          <a:bodyPr>
            <a:normAutofit/>
          </a:bodyPr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merge(4,5)</a:t>
            </a:r>
          </a:p>
          <a:p>
            <a:pPr lvl="1"/>
            <a:r>
              <a:rPr lang="en-US" dirty="0"/>
              <a:t>merge(6,7)</a:t>
            </a:r>
          </a:p>
          <a:p>
            <a:pPr lvl="1"/>
            <a:r>
              <a:rPr lang="en-US" dirty="0"/>
              <a:t>merge(1,2)</a:t>
            </a:r>
          </a:p>
          <a:p>
            <a:pPr lvl="1"/>
            <a:r>
              <a:rPr lang="en-US" dirty="0"/>
              <a:t>merge(5,6)</a:t>
            </a:r>
          </a:p>
          <a:p>
            <a:pPr lvl="1"/>
            <a:r>
              <a:rPr lang="en-US" dirty="0"/>
              <a:t>find(1); find(4); find(6)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79DEB2DA-145A-724C-8355-D335FA8CF30D}"/>
              </a:ext>
            </a:extLst>
          </p:cNvPr>
          <p:cNvSpPr/>
          <p:nvPr/>
        </p:nvSpPr>
        <p:spPr>
          <a:xfrm>
            <a:off x="3200407" y="46482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A738F9C5-15B3-674C-A8C5-53FE8B35A3BC}"/>
              </a:ext>
            </a:extLst>
          </p:cNvPr>
          <p:cNvSpPr/>
          <p:nvPr/>
        </p:nvSpPr>
        <p:spPr>
          <a:xfrm>
            <a:off x="3886208" y="46482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54178AD7-7BE8-E640-96D3-9F562CCE40FA}"/>
              </a:ext>
            </a:extLst>
          </p:cNvPr>
          <p:cNvSpPr/>
          <p:nvPr/>
        </p:nvSpPr>
        <p:spPr>
          <a:xfrm>
            <a:off x="4572009" y="46482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A66DE4D0-8660-354C-B36C-DB3DB8FA359F}"/>
              </a:ext>
            </a:extLst>
          </p:cNvPr>
          <p:cNvSpPr/>
          <p:nvPr/>
        </p:nvSpPr>
        <p:spPr>
          <a:xfrm>
            <a:off x="5257810" y="46482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68D5E2-CC3F-BF46-B682-9EF1FE6E6E47}"/>
              </a:ext>
            </a:extLst>
          </p:cNvPr>
          <p:cNvSpPr/>
          <p:nvPr/>
        </p:nvSpPr>
        <p:spPr>
          <a:xfrm>
            <a:off x="5943609" y="46482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39883BB8-DF86-0B49-8080-6961C7119869}"/>
              </a:ext>
            </a:extLst>
          </p:cNvPr>
          <p:cNvSpPr/>
          <p:nvPr/>
        </p:nvSpPr>
        <p:spPr>
          <a:xfrm>
            <a:off x="6629410" y="46482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45E09A4-D388-B34F-A618-EAD0DFE2A910}"/>
              </a:ext>
            </a:extLst>
          </p:cNvPr>
          <p:cNvSpPr/>
          <p:nvPr/>
        </p:nvSpPr>
        <p:spPr>
          <a:xfrm>
            <a:off x="7315211" y="46482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0A06877-D8CF-4544-8709-1E36A67C64DC}"/>
              </a:ext>
            </a:extLst>
          </p:cNvPr>
          <p:cNvSpPr/>
          <p:nvPr/>
        </p:nvSpPr>
        <p:spPr>
          <a:xfrm>
            <a:off x="8001012" y="4648200"/>
            <a:ext cx="685801" cy="68580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E5A8076-DD7C-5C4F-8A0B-8BF37F39908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3200400" y="4876800"/>
            <a:ext cx="5486406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endParaRPr lang="en-US" dirty="0"/>
          </a:p>
          <a:p>
            <a:pPr marL="0" indent="0" algn="l" fontAlgn="auto">
              <a:spcAft>
                <a:spcPts val="0"/>
              </a:spcAft>
              <a:buNone/>
            </a:pPr>
            <a:r>
              <a:rPr lang="en-US" i="1" dirty="0"/>
              <a:t>  0      1     2     3      4      5      6      7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29B2413-D507-C342-A3FA-BB97030DCE45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3200400" y="4267200"/>
            <a:ext cx="5486406" cy="1143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just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just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just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just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just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endParaRPr lang="en-US" dirty="0"/>
          </a:p>
          <a:p>
            <a:pPr marL="0" indent="0" algn="l" fontAlgn="auto">
              <a:spcAft>
                <a:spcPts val="0"/>
              </a:spcAft>
              <a:buNone/>
            </a:pPr>
            <a:r>
              <a:rPr lang="en-US" dirty="0"/>
              <a:t>  0      1     1     3      4      4      4      6</a:t>
            </a:r>
          </a:p>
        </p:txBody>
      </p:sp>
    </p:spTree>
    <p:extLst>
      <p:ext uri="{BB962C8B-B14F-4D97-AF65-F5344CB8AC3E}">
        <p14:creationId xmlns:p14="http://schemas.microsoft.com/office/powerpoint/2010/main" val="157106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Union/Find and Disjoint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0900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Time-complexity if where n is size of array?</a:t>
            </a:r>
          </a:p>
          <a:p>
            <a:endParaRPr lang="en-US" dirty="0"/>
          </a:p>
          <a:p>
            <a:r>
              <a:rPr lang="en-US" dirty="0" err="1"/>
              <a:t>makeSet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Linear: just create array and fill it with values</a:t>
            </a:r>
          </a:p>
          <a:p>
            <a:pPr lvl="1"/>
            <a:r>
              <a:rPr lang="en-US" dirty="0"/>
              <a:t>One time only, so not a big problem</a:t>
            </a:r>
          </a:p>
          <a:p>
            <a:pPr lvl="1"/>
            <a:endParaRPr lang="en-US" dirty="0"/>
          </a:p>
          <a:p>
            <a:r>
              <a:rPr lang="en-US" dirty="0"/>
              <a:t>find()</a:t>
            </a:r>
          </a:p>
          <a:p>
            <a:pPr lvl="1"/>
            <a:r>
              <a:rPr lang="en-US" dirty="0"/>
              <a:t>Linear if have to trace a long way to get to label</a:t>
            </a:r>
          </a:p>
          <a:p>
            <a:pPr lvl="1"/>
            <a:r>
              <a:rPr lang="en-US" dirty="0"/>
              <a:t>Constant if lucky and label given as input</a:t>
            </a:r>
          </a:p>
          <a:p>
            <a:pPr lvl="1"/>
            <a:endParaRPr lang="en-US" dirty="0"/>
          </a:p>
          <a:p>
            <a:r>
              <a:rPr lang="en-US" dirty="0"/>
              <a:t>union()</a:t>
            </a:r>
          </a:p>
          <a:p>
            <a:pPr lvl="1"/>
            <a:r>
              <a:rPr lang="en-US" dirty="0"/>
              <a:t>Constant to change the label BUT…</a:t>
            </a:r>
          </a:p>
          <a:p>
            <a:pPr lvl="1"/>
            <a:r>
              <a:rPr lang="en-US" dirty="0"/>
              <a:t>Could be linear to find the two labels first.</a:t>
            </a:r>
          </a:p>
        </p:txBody>
      </p:sp>
    </p:spTree>
    <p:extLst>
      <p:ext uri="{BB962C8B-B14F-4D97-AF65-F5344CB8AC3E}">
        <p14:creationId xmlns:p14="http://schemas.microsoft.com/office/powerpoint/2010/main" val="1209515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1: Union by rank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7331" name="Picture 3" descr="C:\Documents and Settings\Administrator\Desktop\Cormen-2e-p50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2057400"/>
            <a:ext cx="8169144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52795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1: Union by rank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Easy to implement!!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DE7B8-2414-6644-BF7A-D47AA3B83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920775"/>
            <a:ext cx="4419600" cy="430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06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2: Path Compression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C:\Documents and Settings\Administrator\Desktop\Cormen-2e-p5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828800"/>
            <a:ext cx="7227854" cy="4114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6882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2: Path Compression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Also easy to implement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BB34DC-61D4-1A4E-8D5A-51D32A891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79" y="2533190"/>
            <a:ext cx="4905895" cy="230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47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Complexity for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24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Union-by-rank and path compression yields m operations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 VERY slowly growing function. (See textbook for details)</a:t>
                </a:r>
              </a:p>
              <a:p>
                <a:pPr lvl="1"/>
                <a:r>
                  <a:rPr lang="en-US" dirty="0"/>
                  <a:t>m is the number of times you run the operation. So constant time, for each operation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So Kruskal’s overall: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//now the heap is slowest part</a:t>
                </a:r>
              </a:p>
            </p:txBody>
          </p:sp>
        </mc:Choice>
        <mc:Fallback xmlns="">
          <p:sp>
            <p:nvSpPr>
              <p:cNvPr id="8192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blipFill>
                <a:blip r:embed="rId5"/>
                <a:stretch>
                  <a:fillRect l="-579" t="-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507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65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Minimum Spanning Trees</a:t>
            </a:r>
          </a:p>
          <a:p>
            <a:pPr lvl="1"/>
            <a:r>
              <a:rPr lang="en-US" dirty="0"/>
              <a:t>Review!</a:t>
            </a:r>
          </a:p>
          <a:p>
            <a:r>
              <a:rPr lang="en-US" dirty="0"/>
              <a:t>Kruskal’s Algorithm</a:t>
            </a:r>
          </a:p>
          <a:p>
            <a:pPr lvl="1"/>
            <a:r>
              <a:rPr lang="en-US" dirty="0"/>
              <a:t>Review again!</a:t>
            </a:r>
          </a:p>
          <a:p>
            <a:r>
              <a:rPr lang="en-US" dirty="0"/>
              <a:t>Find-union</a:t>
            </a:r>
          </a:p>
          <a:p>
            <a:pPr lvl="1"/>
            <a:r>
              <a:rPr lang="en-US" dirty="0"/>
              <a:t>How to implement</a:t>
            </a:r>
          </a:p>
          <a:p>
            <a:pPr lvl="1"/>
            <a:r>
              <a:rPr lang="en-US" dirty="0"/>
              <a:t>How to optimize</a:t>
            </a:r>
          </a:p>
          <a:p>
            <a:pPr lvl="1"/>
            <a:r>
              <a:rPr lang="en-US" dirty="0"/>
              <a:t>How it affects runtime of Kruskal’s algorithm.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Topics in this slide-deck: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Problem: Minimum Spanning Trees</a:t>
            </a:r>
          </a:p>
          <a:p>
            <a:pPr lvl="1"/>
            <a:r>
              <a:rPr lang="en-US" dirty="0"/>
              <a:t>This is a graph problem, and you’ve seen it</a:t>
            </a:r>
          </a:p>
          <a:p>
            <a:r>
              <a:rPr lang="en-US" dirty="0"/>
              <a:t>One solution</a:t>
            </a:r>
          </a:p>
          <a:p>
            <a:pPr lvl="1"/>
            <a:r>
              <a:rPr lang="en-US" dirty="0"/>
              <a:t>Kruskal’s Algorithm (Uses a find-union structure)</a:t>
            </a:r>
          </a:p>
          <a:p>
            <a:r>
              <a:rPr lang="en-US" dirty="0"/>
              <a:t>Define and design the find-union to support Kruskal’s Algorithm</a:t>
            </a:r>
          </a:p>
          <a:p>
            <a:pPr lvl="1"/>
            <a:r>
              <a:rPr lang="en-US" dirty="0"/>
              <a:t>Will require some clever implementation details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eaLnBrk="1" hangingPunct="1"/>
            <a:r>
              <a:rPr lang="en-US" dirty="0"/>
              <a:t>REMINDER: Minimum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Given a connected and undirected graph G=(V, E)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Find a graph G’ = (V, E’) such that:</a:t>
            </a:r>
          </a:p>
          <a:p>
            <a:pPr lvl="1"/>
            <a:r>
              <a:rPr lang="en-US" dirty="0"/>
              <a:t>E’ is a subset of E</a:t>
            </a:r>
          </a:p>
          <a:p>
            <a:pPr lvl="1"/>
            <a:r>
              <a:rPr lang="en-US" dirty="0"/>
              <a:t>|E’| = |V| - 1</a:t>
            </a:r>
          </a:p>
          <a:p>
            <a:pPr lvl="1"/>
            <a:r>
              <a:rPr lang="en-US" dirty="0"/>
              <a:t>G’ is connected (assuming G was connected)</a:t>
            </a:r>
          </a:p>
          <a:p>
            <a:pPr lvl="1"/>
            <a:r>
              <a:rPr lang="en-US" dirty="0"/>
              <a:t>Sum of cost of edges in E’ is minimum</a:t>
            </a:r>
          </a:p>
          <a:p>
            <a:pPr lvl="1"/>
            <a:endParaRPr lang="en-US" dirty="0"/>
          </a:p>
          <a:p>
            <a:r>
              <a:rPr lang="en-US" dirty="0"/>
              <a:t>G’ is then the 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2267117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7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Kruskal’s MST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4756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Prim’s approach:</a:t>
            </a:r>
          </a:p>
          <a:p>
            <a:pPr lvl="1"/>
            <a:r>
              <a:rPr lang="en-US" dirty="0"/>
              <a:t>Build one tree.  Make the one tree bigger and as good as it can be.</a:t>
            </a:r>
          </a:p>
          <a:p>
            <a:r>
              <a:rPr lang="en-US" dirty="0"/>
              <a:t>Kruskal’s approach</a:t>
            </a:r>
          </a:p>
          <a:p>
            <a:pPr lvl="1"/>
            <a:r>
              <a:rPr lang="en-US" dirty="0"/>
              <a:t>Choose the best edge possible: smallest weight</a:t>
            </a:r>
          </a:p>
          <a:p>
            <a:pPr lvl="1"/>
            <a:r>
              <a:rPr lang="en-US" dirty="0"/>
              <a:t>Not one tree – maintain a forest!</a:t>
            </a:r>
          </a:p>
          <a:p>
            <a:pPr lvl="1" algn="l"/>
            <a:r>
              <a:rPr lang="en-US" dirty="0"/>
              <a:t>Each edge added will connect two trees.</a:t>
            </a:r>
            <a:br>
              <a:rPr lang="en-US" dirty="0"/>
            </a:br>
            <a:r>
              <a:rPr lang="en-US" dirty="0"/>
              <a:t>Can’t form a cycle in a tree!</a:t>
            </a:r>
          </a:p>
          <a:p>
            <a:pPr lvl="1"/>
            <a:r>
              <a:rPr lang="en-US" dirty="0"/>
              <a:t>After adding n-1 edges, you have one tree, the MST</a:t>
            </a:r>
          </a:p>
        </p:txBody>
      </p:sp>
    </p:spTree>
    <p:extLst>
      <p:ext uri="{BB962C8B-B14F-4D97-AF65-F5344CB8AC3E}">
        <p14:creationId xmlns:p14="http://schemas.microsoft.com/office/powerpoint/2010/main" val="1954846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algn="l" eaLnBrk="1" hangingPunct="1"/>
            <a:r>
              <a:rPr lang="en-US"/>
              <a:t>Kruskal’s MST Algorithm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pPr eaLnBrk="1" hangingPunct="1"/>
            <a:r>
              <a:rPr lang="en-US"/>
              <a:t>Idea: Grow a </a:t>
            </a:r>
            <a:r>
              <a:rPr lang="en-US">
                <a:solidFill>
                  <a:srgbClr val="FF0000"/>
                </a:solidFill>
              </a:rPr>
              <a:t>forest</a:t>
            </a:r>
            <a:r>
              <a:rPr lang="en-US"/>
              <a:t> out of edges that do not create a cycle.  Pick an edge with the smallest weight.</a:t>
            </a:r>
          </a:p>
        </p:txBody>
      </p:sp>
      <p:sp>
        <p:nvSpPr>
          <p:cNvPr id="69636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36801" y="2971801"/>
            <a:ext cx="12334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G=(V,E)</a:t>
            </a:r>
          </a:p>
        </p:txBody>
      </p:sp>
      <p:sp>
        <p:nvSpPr>
          <p:cNvPr id="69637" name="Freeform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2427289" y="3436939"/>
            <a:ext cx="7045325" cy="2478087"/>
          </a:xfrm>
          <a:custGeom>
            <a:avLst/>
            <a:gdLst>
              <a:gd name="T0" fmla="*/ 2147483647 w 3328"/>
              <a:gd name="T1" fmla="*/ 2147483647 h 2082"/>
              <a:gd name="T2" fmla="*/ 2147483647 w 3328"/>
              <a:gd name="T3" fmla="*/ 2147483647 h 2082"/>
              <a:gd name="T4" fmla="*/ 2147483647 w 3328"/>
              <a:gd name="T5" fmla="*/ 2147483647 h 2082"/>
              <a:gd name="T6" fmla="*/ 2147483647 w 3328"/>
              <a:gd name="T7" fmla="*/ 2147483647 h 2082"/>
              <a:gd name="T8" fmla="*/ 2147483647 w 3328"/>
              <a:gd name="T9" fmla="*/ 2147483647 h 2082"/>
              <a:gd name="T10" fmla="*/ 2147483647 w 3328"/>
              <a:gd name="T11" fmla="*/ 2147483647 h 2082"/>
              <a:gd name="T12" fmla="*/ 2147483647 w 3328"/>
              <a:gd name="T13" fmla="*/ 2147483647 h 2082"/>
              <a:gd name="T14" fmla="*/ 2147483647 w 3328"/>
              <a:gd name="T15" fmla="*/ 2147483647 h 2082"/>
              <a:gd name="T16" fmla="*/ 2147483647 w 3328"/>
              <a:gd name="T17" fmla="*/ 2147483647 h 2082"/>
              <a:gd name="T18" fmla="*/ 2147483647 w 3328"/>
              <a:gd name="T19" fmla="*/ 2147483647 h 2082"/>
              <a:gd name="T20" fmla="*/ 0 w 3328"/>
              <a:gd name="T21" fmla="*/ 2147483647 h 2082"/>
              <a:gd name="T22" fmla="*/ 2147483647 w 3328"/>
              <a:gd name="T23" fmla="*/ 2147483647 h 2082"/>
              <a:gd name="T24" fmla="*/ 2147483647 w 3328"/>
              <a:gd name="T25" fmla="*/ 2147483647 h 2082"/>
              <a:gd name="T26" fmla="*/ 2147483647 w 3328"/>
              <a:gd name="T27" fmla="*/ 2147483647 h 2082"/>
              <a:gd name="T28" fmla="*/ 2147483647 w 3328"/>
              <a:gd name="T29" fmla="*/ 2147483647 h 2082"/>
              <a:gd name="T30" fmla="*/ 2147483647 w 3328"/>
              <a:gd name="T31" fmla="*/ 2147483647 h 2082"/>
              <a:gd name="T32" fmla="*/ 2147483647 w 3328"/>
              <a:gd name="T33" fmla="*/ 2147483647 h 2082"/>
              <a:gd name="T34" fmla="*/ 2147483647 w 3328"/>
              <a:gd name="T35" fmla="*/ 2147483647 h 2082"/>
              <a:gd name="T36" fmla="*/ 2147483647 w 3328"/>
              <a:gd name="T37" fmla="*/ 2147483647 h 2082"/>
              <a:gd name="T38" fmla="*/ 2147483647 w 3328"/>
              <a:gd name="T39" fmla="*/ 2147483647 h 2082"/>
              <a:gd name="T40" fmla="*/ 2147483647 w 3328"/>
              <a:gd name="T41" fmla="*/ 2147483647 h 2082"/>
              <a:gd name="T42" fmla="*/ 2147483647 w 3328"/>
              <a:gd name="T43" fmla="*/ 2147483647 h 2082"/>
              <a:gd name="T44" fmla="*/ 2147483647 w 3328"/>
              <a:gd name="T45" fmla="*/ 2147483647 h 2082"/>
              <a:gd name="T46" fmla="*/ 2147483647 w 3328"/>
              <a:gd name="T47" fmla="*/ 2147483647 h 2082"/>
              <a:gd name="T48" fmla="*/ 2147483647 w 3328"/>
              <a:gd name="T49" fmla="*/ 2147483647 h 2082"/>
              <a:gd name="T50" fmla="*/ 2147483647 w 3328"/>
              <a:gd name="T51" fmla="*/ 2147483647 h 2082"/>
              <a:gd name="T52" fmla="*/ 2147483647 w 3328"/>
              <a:gd name="T53" fmla="*/ 2147483647 h 2082"/>
              <a:gd name="T54" fmla="*/ 2147483647 w 3328"/>
              <a:gd name="T55" fmla="*/ 2147483647 h 2082"/>
              <a:gd name="T56" fmla="*/ 2147483647 w 3328"/>
              <a:gd name="T57" fmla="*/ 2147483647 h 2082"/>
              <a:gd name="T58" fmla="*/ 2147483647 w 3328"/>
              <a:gd name="T59" fmla="*/ 2147483647 h 2082"/>
              <a:gd name="T60" fmla="*/ 2147483647 w 3328"/>
              <a:gd name="T61" fmla="*/ 2147483647 h 2082"/>
              <a:gd name="T62" fmla="*/ 2147483647 w 3328"/>
              <a:gd name="T63" fmla="*/ 2147483647 h 2082"/>
              <a:gd name="T64" fmla="*/ 2147483647 w 3328"/>
              <a:gd name="T65" fmla="*/ 2147483647 h 2082"/>
              <a:gd name="T66" fmla="*/ 2147483647 w 3328"/>
              <a:gd name="T67" fmla="*/ 2147483647 h 2082"/>
              <a:gd name="T68" fmla="*/ 2147483647 w 3328"/>
              <a:gd name="T69" fmla="*/ 2147483647 h 2082"/>
              <a:gd name="T70" fmla="*/ 2147483647 w 3328"/>
              <a:gd name="T71" fmla="*/ 2147483647 h 2082"/>
              <a:gd name="T72" fmla="*/ 2147483647 w 3328"/>
              <a:gd name="T73" fmla="*/ 2147483647 h 208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3328"/>
              <a:gd name="T112" fmla="*/ 0 h 2082"/>
              <a:gd name="T113" fmla="*/ 3328 w 3328"/>
              <a:gd name="T114" fmla="*/ 2082 h 208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3328" h="2082">
                <a:moveTo>
                  <a:pt x="1653" y="175"/>
                </a:moveTo>
                <a:cubicBezTo>
                  <a:pt x="1581" y="158"/>
                  <a:pt x="1628" y="164"/>
                  <a:pt x="1525" y="175"/>
                </a:cubicBezTo>
                <a:cubicBezTo>
                  <a:pt x="1305" y="199"/>
                  <a:pt x="1362" y="193"/>
                  <a:pt x="1184" y="207"/>
                </a:cubicBezTo>
                <a:cubicBezTo>
                  <a:pt x="987" y="195"/>
                  <a:pt x="793" y="171"/>
                  <a:pt x="597" y="154"/>
                </a:cubicBezTo>
                <a:cubicBezTo>
                  <a:pt x="494" y="158"/>
                  <a:pt x="391" y="159"/>
                  <a:pt x="288" y="165"/>
                </a:cubicBezTo>
                <a:cubicBezTo>
                  <a:pt x="273" y="166"/>
                  <a:pt x="256" y="165"/>
                  <a:pt x="245" y="175"/>
                </a:cubicBezTo>
                <a:cubicBezTo>
                  <a:pt x="218" y="198"/>
                  <a:pt x="206" y="235"/>
                  <a:pt x="181" y="261"/>
                </a:cubicBezTo>
                <a:cubicBezTo>
                  <a:pt x="160" y="322"/>
                  <a:pt x="174" y="286"/>
                  <a:pt x="128" y="378"/>
                </a:cubicBezTo>
                <a:cubicBezTo>
                  <a:pt x="121" y="392"/>
                  <a:pt x="106" y="421"/>
                  <a:pt x="106" y="421"/>
                </a:cubicBezTo>
                <a:cubicBezTo>
                  <a:pt x="97" y="478"/>
                  <a:pt x="89" y="519"/>
                  <a:pt x="64" y="570"/>
                </a:cubicBezTo>
                <a:cubicBezTo>
                  <a:pt x="40" y="755"/>
                  <a:pt x="13" y="939"/>
                  <a:pt x="0" y="1125"/>
                </a:cubicBezTo>
                <a:cubicBezTo>
                  <a:pt x="1" y="1147"/>
                  <a:pt x="3" y="1379"/>
                  <a:pt x="32" y="1423"/>
                </a:cubicBezTo>
                <a:cubicBezTo>
                  <a:pt x="67" y="1476"/>
                  <a:pt x="129" y="1504"/>
                  <a:pt x="170" y="1551"/>
                </a:cubicBezTo>
                <a:cubicBezTo>
                  <a:pt x="253" y="1646"/>
                  <a:pt x="304" y="1763"/>
                  <a:pt x="416" y="1829"/>
                </a:cubicBezTo>
                <a:cubicBezTo>
                  <a:pt x="465" y="1858"/>
                  <a:pt x="579" y="1860"/>
                  <a:pt x="618" y="1861"/>
                </a:cubicBezTo>
                <a:cubicBezTo>
                  <a:pt x="871" y="1867"/>
                  <a:pt x="1123" y="1868"/>
                  <a:pt x="1376" y="1871"/>
                </a:cubicBezTo>
                <a:cubicBezTo>
                  <a:pt x="1433" y="1883"/>
                  <a:pt x="1490" y="1897"/>
                  <a:pt x="1546" y="1914"/>
                </a:cubicBezTo>
                <a:cubicBezTo>
                  <a:pt x="1567" y="1920"/>
                  <a:pt x="1589" y="1928"/>
                  <a:pt x="1610" y="1935"/>
                </a:cubicBezTo>
                <a:cubicBezTo>
                  <a:pt x="1621" y="1939"/>
                  <a:pt x="1642" y="1946"/>
                  <a:pt x="1642" y="1946"/>
                </a:cubicBezTo>
                <a:cubicBezTo>
                  <a:pt x="1685" y="1987"/>
                  <a:pt x="1655" y="1966"/>
                  <a:pt x="1749" y="1989"/>
                </a:cubicBezTo>
                <a:cubicBezTo>
                  <a:pt x="1827" y="2009"/>
                  <a:pt x="1905" y="2028"/>
                  <a:pt x="1984" y="2042"/>
                </a:cubicBezTo>
                <a:cubicBezTo>
                  <a:pt x="2690" y="2029"/>
                  <a:pt x="2385" y="2082"/>
                  <a:pt x="2688" y="1978"/>
                </a:cubicBezTo>
                <a:cubicBezTo>
                  <a:pt x="2717" y="1949"/>
                  <a:pt x="2755" y="1932"/>
                  <a:pt x="2784" y="1903"/>
                </a:cubicBezTo>
                <a:cubicBezTo>
                  <a:pt x="2850" y="1837"/>
                  <a:pt x="2916" y="1773"/>
                  <a:pt x="2986" y="1711"/>
                </a:cubicBezTo>
                <a:cubicBezTo>
                  <a:pt x="3005" y="1694"/>
                  <a:pt x="3019" y="1672"/>
                  <a:pt x="3040" y="1658"/>
                </a:cubicBezTo>
                <a:cubicBezTo>
                  <a:pt x="3108" y="1613"/>
                  <a:pt x="3173" y="1553"/>
                  <a:pt x="3221" y="1487"/>
                </a:cubicBezTo>
                <a:cubicBezTo>
                  <a:pt x="3257" y="1437"/>
                  <a:pt x="3258" y="1372"/>
                  <a:pt x="3285" y="1317"/>
                </a:cubicBezTo>
                <a:cubicBezTo>
                  <a:pt x="3309" y="1133"/>
                  <a:pt x="3317" y="947"/>
                  <a:pt x="3328" y="762"/>
                </a:cubicBezTo>
                <a:cubicBezTo>
                  <a:pt x="3324" y="634"/>
                  <a:pt x="3324" y="506"/>
                  <a:pt x="3317" y="378"/>
                </a:cubicBezTo>
                <a:cubicBezTo>
                  <a:pt x="3312" y="284"/>
                  <a:pt x="3207" y="216"/>
                  <a:pt x="3136" y="175"/>
                </a:cubicBezTo>
                <a:cubicBezTo>
                  <a:pt x="3116" y="164"/>
                  <a:pt x="3103" y="142"/>
                  <a:pt x="3082" y="133"/>
                </a:cubicBezTo>
                <a:cubicBezTo>
                  <a:pt x="3055" y="122"/>
                  <a:pt x="3025" y="118"/>
                  <a:pt x="2997" y="111"/>
                </a:cubicBezTo>
                <a:cubicBezTo>
                  <a:pt x="2921" y="61"/>
                  <a:pt x="2811" y="37"/>
                  <a:pt x="2720" y="26"/>
                </a:cubicBezTo>
                <a:cubicBezTo>
                  <a:pt x="2652" y="18"/>
                  <a:pt x="2517" y="5"/>
                  <a:pt x="2517" y="5"/>
                </a:cubicBezTo>
                <a:cubicBezTo>
                  <a:pt x="2398" y="10"/>
                  <a:pt x="2328" y="0"/>
                  <a:pt x="2229" y="26"/>
                </a:cubicBezTo>
                <a:cubicBezTo>
                  <a:pt x="2116" y="55"/>
                  <a:pt x="2012" y="156"/>
                  <a:pt x="1888" y="165"/>
                </a:cubicBezTo>
                <a:cubicBezTo>
                  <a:pt x="1810" y="171"/>
                  <a:pt x="1731" y="172"/>
                  <a:pt x="1653" y="175"/>
                </a:cubicBezTo>
                <a:close/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8" name="Freeform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833688" y="4035426"/>
            <a:ext cx="1433512" cy="803275"/>
          </a:xfrm>
          <a:custGeom>
            <a:avLst/>
            <a:gdLst>
              <a:gd name="T0" fmla="*/ 2147483647 w 677"/>
              <a:gd name="T1" fmla="*/ 2147483647 h 675"/>
              <a:gd name="T2" fmla="*/ 2147483647 w 677"/>
              <a:gd name="T3" fmla="*/ 2147483647 h 675"/>
              <a:gd name="T4" fmla="*/ 2147483647 w 677"/>
              <a:gd name="T5" fmla="*/ 2147483647 h 675"/>
              <a:gd name="T6" fmla="*/ 2147483647 w 677"/>
              <a:gd name="T7" fmla="*/ 2147483647 h 675"/>
              <a:gd name="T8" fmla="*/ 2147483647 w 677"/>
              <a:gd name="T9" fmla="*/ 2147483647 h 675"/>
              <a:gd name="T10" fmla="*/ 0 w 677"/>
              <a:gd name="T11" fmla="*/ 2147483647 h 675"/>
              <a:gd name="T12" fmla="*/ 2147483647 w 677"/>
              <a:gd name="T13" fmla="*/ 2147483647 h 675"/>
              <a:gd name="T14" fmla="*/ 2147483647 w 677"/>
              <a:gd name="T15" fmla="*/ 2147483647 h 675"/>
              <a:gd name="T16" fmla="*/ 2147483647 w 677"/>
              <a:gd name="T17" fmla="*/ 2147483647 h 675"/>
              <a:gd name="T18" fmla="*/ 2147483647 w 677"/>
              <a:gd name="T19" fmla="*/ 2147483647 h 675"/>
              <a:gd name="T20" fmla="*/ 2147483647 w 677"/>
              <a:gd name="T21" fmla="*/ 2147483647 h 675"/>
              <a:gd name="T22" fmla="*/ 2147483647 w 677"/>
              <a:gd name="T23" fmla="*/ 2147483647 h 675"/>
              <a:gd name="T24" fmla="*/ 2147483647 w 677"/>
              <a:gd name="T25" fmla="*/ 2147483647 h 675"/>
              <a:gd name="T26" fmla="*/ 2147483647 w 677"/>
              <a:gd name="T27" fmla="*/ 2147483647 h 675"/>
              <a:gd name="T28" fmla="*/ 2147483647 w 677"/>
              <a:gd name="T29" fmla="*/ 2147483647 h 675"/>
              <a:gd name="T30" fmla="*/ 2147483647 w 677"/>
              <a:gd name="T31" fmla="*/ 2147483647 h 675"/>
              <a:gd name="T32" fmla="*/ 2147483647 w 677"/>
              <a:gd name="T33" fmla="*/ 2147483647 h 6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677"/>
              <a:gd name="T52" fmla="*/ 0 h 675"/>
              <a:gd name="T53" fmla="*/ 677 w 677"/>
              <a:gd name="T54" fmla="*/ 675 h 67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677" h="675">
                <a:moveTo>
                  <a:pt x="426" y="56"/>
                </a:moveTo>
                <a:cubicBezTo>
                  <a:pt x="409" y="0"/>
                  <a:pt x="378" y="13"/>
                  <a:pt x="320" y="3"/>
                </a:cubicBezTo>
                <a:cubicBezTo>
                  <a:pt x="271" y="13"/>
                  <a:pt x="243" y="18"/>
                  <a:pt x="202" y="46"/>
                </a:cubicBezTo>
                <a:cubicBezTo>
                  <a:pt x="175" y="87"/>
                  <a:pt x="136" y="112"/>
                  <a:pt x="106" y="152"/>
                </a:cubicBezTo>
                <a:cubicBezTo>
                  <a:pt x="78" y="189"/>
                  <a:pt x="63" y="237"/>
                  <a:pt x="32" y="270"/>
                </a:cubicBezTo>
                <a:cubicBezTo>
                  <a:pt x="22" y="309"/>
                  <a:pt x="9" y="347"/>
                  <a:pt x="0" y="387"/>
                </a:cubicBezTo>
                <a:cubicBezTo>
                  <a:pt x="6" y="473"/>
                  <a:pt x="4" y="600"/>
                  <a:pt x="106" y="632"/>
                </a:cubicBezTo>
                <a:cubicBezTo>
                  <a:pt x="113" y="639"/>
                  <a:pt x="119" y="649"/>
                  <a:pt x="128" y="654"/>
                </a:cubicBezTo>
                <a:cubicBezTo>
                  <a:pt x="148" y="664"/>
                  <a:pt x="192" y="675"/>
                  <a:pt x="192" y="675"/>
                </a:cubicBezTo>
                <a:cubicBezTo>
                  <a:pt x="213" y="668"/>
                  <a:pt x="237" y="667"/>
                  <a:pt x="256" y="654"/>
                </a:cubicBezTo>
                <a:cubicBezTo>
                  <a:pt x="277" y="640"/>
                  <a:pt x="320" y="611"/>
                  <a:pt x="320" y="611"/>
                </a:cubicBezTo>
                <a:cubicBezTo>
                  <a:pt x="379" y="521"/>
                  <a:pt x="500" y="542"/>
                  <a:pt x="597" y="536"/>
                </a:cubicBezTo>
                <a:cubicBezTo>
                  <a:pt x="646" y="521"/>
                  <a:pt x="633" y="504"/>
                  <a:pt x="661" y="462"/>
                </a:cubicBezTo>
                <a:cubicBezTo>
                  <a:pt x="654" y="337"/>
                  <a:pt x="677" y="281"/>
                  <a:pt x="618" y="195"/>
                </a:cubicBezTo>
                <a:cubicBezTo>
                  <a:pt x="600" y="137"/>
                  <a:pt x="556" y="107"/>
                  <a:pt x="501" y="88"/>
                </a:cubicBezTo>
                <a:cubicBezTo>
                  <a:pt x="494" y="77"/>
                  <a:pt x="491" y="63"/>
                  <a:pt x="480" y="56"/>
                </a:cubicBezTo>
                <a:cubicBezTo>
                  <a:pt x="394" y="3"/>
                  <a:pt x="411" y="25"/>
                  <a:pt x="426" y="56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39" name="Freeform 7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551488" y="3890964"/>
            <a:ext cx="2425700" cy="1000125"/>
          </a:xfrm>
          <a:custGeom>
            <a:avLst/>
            <a:gdLst>
              <a:gd name="T0" fmla="*/ 2147483647 w 1146"/>
              <a:gd name="T1" fmla="*/ 2147483647 h 840"/>
              <a:gd name="T2" fmla="*/ 2147483647 w 1146"/>
              <a:gd name="T3" fmla="*/ 2147483647 h 840"/>
              <a:gd name="T4" fmla="*/ 2147483647 w 1146"/>
              <a:gd name="T5" fmla="*/ 2147483647 h 840"/>
              <a:gd name="T6" fmla="*/ 2147483647 w 1146"/>
              <a:gd name="T7" fmla="*/ 2147483647 h 840"/>
              <a:gd name="T8" fmla="*/ 2147483647 w 1146"/>
              <a:gd name="T9" fmla="*/ 2147483647 h 840"/>
              <a:gd name="T10" fmla="*/ 2147483647 w 1146"/>
              <a:gd name="T11" fmla="*/ 2147483647 h 840"/>
              <a:gd name="T12" fmla="*/ 2147483647 w 1146"/>
              <a:gd name="T13" fmla="*/ 2147483647 h 840"/>
              <a:gd name="T14" fmla="*/ 2147483647 w 1146"/>
              <a:gd name="T15" fmla="*/ 2147483647 h 840"/>
              <a:gd name="T16" fmla="*/ 2147483647 w 1146"/>
              <a:gd name="T17" fmla="*/ 2147483647 h 840"/>
              <a:gd name="T18" fmla="*/ 2147483647 w 1146"/>
              <a:gd name="T19" fmla="*/ 2147483647 h 840"/>
              <a:gd name="T20" fmla="*/ 2147483647 w 1146"/>
              <a:gd name="T21" fmla="*/ 2147483647 h 840"/>
              <a:gd name="T22" fmla="*/ 2147483647 w 1146"/>
              <a:gd name="T23" fmla="*/ 2147483647 h 840"/>
              <a:gd name="T24" fmla="*/ 2147483647 w 1146"/>
              <a:gd name="T25" fmla="*/ 2147483647 h 840"/>
              <a:gd name="T26" fmla="*/ 2147483647 w 1146"/>
              <a:gd name="T27" fmla="*/ 2147483647 h 840"/>
              <a:gd name="T28" fmla="*/ 2147483647 w 1146"/>
              <a:gd name="T29" fmla="*/ 2147483647 h 840"/>
              <a:gd name="T30" fmla="*/ 2147483647 w 1146"/>
              <a:gd name="T31" fmla="*/ 2147483647 h 840"/>
              <a:gd name="T32" fmla="*/ 2147483647 w 1146"/>
              <a:gd name="T33" fmla="*/ 2147483647 h 840"/>
              <a:gd name="T34" fmla="*/ 2147483647 w 1146"/>
              <a:gd name="T35" fmla="*/ 2147483647 h 840"/>
              <a:gd name="T36" fmla="*/ 2147483647 w 1146"/>
              <a:gd name="T37" fmla="*/ 2147483647 h 840"/>
              <a:gd name="T38" fmla="*/ 2147483647 w 1146"/>
              <a:gd name="T39" fmla="*/ 2147483647 h 840"/>
              <a:gd name="T40" fmla="*/ 2147483647 w 1146"/>
              <a:gd name="T41" fmla="*/ 2147483647 h 840"/>
              <a:gd name="T42" fmla="*/ 2147483647 w 1146"/>
              <a:gd name="T43" fmla="*/ 2147483647 h 840"/>
              <a:gd name="T44" fmla="*/ 2147483647 w 1146"/>
              <a:gd name="T45" fmla="*/ 2147483647 h 840"/>
              <a:gd name="T46" fmla="*/ 2147483647 w 1146"/>
              <a:gd name="T47" fmla="*/ 2147483647 h 840"/>
              <a:gd name="T48" fmla="*/ 2147483647 w 1146"/>
              <a:gd name="T49" fmla="*/ 2147483647 h 840"/>
              <a:gd name="T50" fmla="*/ 2147483647 w 1146"/>
              <a:gd name="T51" fmla="*/ 2147483647 h 840"/>
              <a:gd name="T52" fmla="*/ 2147483647 w 1146"/>
              <a:gd name="T53" fmla="*/ 2147483647 h 840"/>
              <a:gd name="T54" fmla="*/ 2147483647 w 1146"/>
              <a:gd name="T55" fmla="*/ 2147483647 h 840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1146"/>
              <a:gd name="T85" fmla="*/ 0 h 840"/>
              <a:gd name="T86" fmla="*/ 1146 w 1146"/>
              <a:gd name="T87" fmla="*/ 840 h 840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1146" h="840">
                <a:moveTo>
                  <a:pt x="1041" y="17"/>
                </a:moveTo>
                <a:cubicBezTo>
                  <a:pt x="987" y="0"/>
                  <a:pt x="934" y="32"/>
                  <a:pt x="881" y="49"/>
                </a:cubicBezTo>
                <a:cubicBezTo>
                  <a:pt x="804" y="74"/>
                  <a:pt x="691" y="119"/>
                  <a:pt x="646" y="188"/>
                </a:cubicBezTo>
                <a:cubicBezTo>
                  <a:pt x="632" y="209"/>
                  <a:pt x="618" y="231"/>
                  <a:pt x="604" y="252"/>
                </a:cubicBezTo>
                <a:cubicBezTo>
                  <a:pt x="593" y="269"/>
                  <a:pt x="572" y="278"/>
                  <a:pt x="561" y="295"/>
                </a:cubicBezTo>
                <a:cubicBezTo>
                  <a:pt x="548" y="315"/>
                  <a:pt x="544" y="340"/>
                  <a:pt x="529" y="359"/>
                </a:cubicBezTo>
                <a:cubicBezTo>
                  <a:pt x="521" y="369"/>
                  <a:pt x="507" y="372"/>
                  <a:pt x="497" y="380"/>
                </a:cubicBezTo>
                <a:cubicBezTo>
                  <a:pt x="462" y="409"/>
                  <a:pt x="445" y="429"/>
                  <a:pt x="401" y="444"/>
                </a:cubicBezTo>
                <a:cubicBezTo>
                  <a:pt x="354" y="439"/>
                  <a:pt x="302" y="447"/>
                  <a:pt x="262" y="423"/>
                </a:cubicBezTo>
                <a:cubicBezTo>
                  <a:pt x="253" y="418"/>
                  <a:pt x="249" y="407"/>
                  <a:pt x="241" y="401"/>
                </a:cubicBezTo>
                <a:cubicBezTo>
                  <a:pt x="202" y="371"/>
                  <a:pt x="160" y="338"/>
                  <a:pt x="113" y="327"/>
                </a:cubicBezTo>
                <a:cubicBezTo>
                  <a:pt x="102" y="330"/>
                  <a:pt x="90" y="331"/>
                  <a:pt x="81" y="337"/>
                </a:cubicBezTo>
                <a:cubicBezTo>
                  <a:pt x="64" y="349"/>
                  <a:pt x="38" y="380"/>
                  <a:pt x="38" y="380"/>
                </a:cubicBezTo>
                <a:cubicBezTo>
                  <a:pt x="15" y="479"/>
                  <a:pt x="0" y="622"/>
                  <a:pt x="113" y="657"/>
                </a:cubicBezTo>
                <a:cubicBezTo>
                  <a:pt x="124" y="664"/>
                  <a:pt x="133" y="674"/>
                  <a:pt x="145" y="679"/>
                </a:cubicBezTo>
                <a:cubicBezTo>
                  <a:pt x="165" y="688"/>
                  <a:pt x="190" y="688"/>
                  <a:pt x="209" y="700"/>
                </a:cubicBezTo>
                <a:cubicBezTo>
                  <a:pt x="254" y="729"/>
                  <a:pt x="288" y="761"/>
                  <a:pt x="337" y="785"/>
                </a:cubicBezTo>
                <a:cubicBezTo>
                  <a:pt x="389" y="840"/>
                  <a:pt x="457" y="813"/>
                  <a:pt x="529" y="807"/>
                </a:cubicBezTo>
                <a:cubicBezTo>
                  <a:pt x="590" y="746"/>
                  <a:pt x="561" y="781"/>
                  <a:pt x="614" y="700"/>
                </a:cubicBezTo>
                <a:cubicBezTo>
                  <a:pt x="620" y="691"/>
                  <a:pt x="619" y="678"/>
                  <a:pt x="625" y="668"/>
                </a:cubicBezTo>
                <a:cubicBezTo>
                  <a:pt x="638" y="646"/>
                  <a:pt x="668" y="604"/>
                  <a:pt x="668" y="604"/>
                </a:cubicBezTo>
                <a:cubicBezTo>
                  <a:pt x="720" y="447"/>
                  <a:pt x="662" y="605"/>
                  <a:pt x="710" y="508"/>
                </a:cubicBezTo>
                <a:cubicBezTo>
                  <a:pt x="715" y="498"/>
                  <a:pt x="713" y="484"/>
                  <a:pt x="721" y="476"/>
                </a:cubicBezTo>
                <a:cubicBezTo>
                  <a:pt x="802" y="395"/>
                  <a:pt x="938" y="395"/>
                  <a:pt x="1041" y="369"/>
                </a:cubicBezTo>
                <a:cubicBezTo>
                  <a:pt x="1099" y="331"/>
                  <a:pt x="1054" y="370"/>
                  <a:pt x="1084" y="316"/>
                </a:cubicBezTo>
                <a:cubicBezTo>
                  <a:pt x="1145" y="206"/>
                  <a:pt x="1112" y="292"/>
                  <a:pt x="1137" y="220"/>
                </a:cubicBezTo>
                <a:cubicBezTo>
                  <a:pt x="1129" y="144"/>
                  <a:pt x="1146" y="94"/>
                  <a:pt x="1073" y="71"/>
                </a:cubicBezTo>
                <a:cubicBezTo>
                  <a:pt x="1044" y="41"/>
                  <a:pt x="1055" y="59"/>
                  <a:pt x="1041" y="17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0" name="Freeform 8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664450" y="5330826"/>
            <a:ext cx="520700" cy="284163"/>
          </a:xfrm>
          <a:custGeom>
            <a:avLst/>
            <a:gdLst>
              <a:gd name="T0" fmla="*/ 2147483647 w 246"/>
              <a:gd name="T1" fmla="*/ 2147483647 h 239"/>
              <a:gd name="T2" fmla="*/ 2147483647 w 246"/>
              <a:gd name="T3" fmla="*/ 2147483647 h 239"/>
              <a:gd name="T4" fmla="*/ 2147483647 w 246"/>
              <a:gd name="T5" fmla="*/ 2147483647 h 239"/>
              <a:gd name="T6" fmla="*/ 2147483647 w 246"/>
              <a:gd name="T7" fmla="*/ 2147483647 h 239"/>
              <a:gd name="T8" fmla="*/ 2147483647 w 246"/>
              <a:gd name="T9" fmla="*/ 2147483647 h 239"/>
              <a:gd name="T10" fmla="*/ 2147483647 w 246"/>
              <a:gd name="T11" fmla="*/ 2147483647 h 239"/>
              <a:gd name="T12" fmla="*/ 2147483647 w 246"/>
              <a:gd name="T13" fmla="*/ 2147483647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6"/>
              <a:gd name="T22" fmla="*/ 0 h 239"/>
              <a:gd name="T23" fmla="*/ 246 w 246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6" h="239">
                <a:moveTo>
                  <a:pt x="150" y="35"/>
                </a:moveTo>
                <a:cubicBezTo>
                  <a:pt x="146" y="24"/>
                  <a:pt x="150" y="7"/>
                  <a:pt x="139" y="3"/>
                </a:cubicBezTo>
                <a:cubicBezTo>
                  <a:pt x="129" y="0"/>
                  <a:pt x="70" y="19"/>
                  <a:pt x="54" y="24"/>
                </a:cubicBezTo>
                <a:cubicBezTo>
                  <a:pt x="4" y="74"/>
                  <a:pt x="0" y="164"/>
                  <a:pt x="54" y="216"/>
                </a:cubicBezTo>
                <a:cubicBezTo>
                  <a:pt x="127" y="211"/>
                  <a:pt x="220" y="239"/>
                  <a:pt x="246" y="163"/>
                </a:cubicBezTo>
                <a:cubicBezTo>
                  <a:pt x="241" y="148"/>
                  <a:pt x="208" y="35"/>
                  <a:pt x="182" y="35"/>
                </a:cubicBezTo>
                <a:cubicBezTo>
                  <a:pt x="171" y="35"/>
                  <a:pt x="161" y="35"/>
                  <a:pt x="150" y="35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1" name="Freeform 9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4411664" y="5029201"/>
            <a:ext cx="1100137" cy="479425"/>
          </a:xfrm>
          <a:custGeom>
            <a:avLst/>
            <a:gdLst>
              <a:gd name="T0" fmla="*/ 2147483647 w 520"/>
              <a:gd name="T1" fmla="*/ 2147483647 h 403"/>
              <a:gd name="T2" fmla="*/ 2147483647 w 520"/>
              <a:gd name="T3" fmla="*/ 2147483647 h 403"/>
              <a:gd name="T4" fmla="*/ 2147483647 w 520"/>
              <a:gd name="T5" fmla="*/ 0 h 403"/>
              <a:gd name="T6" fmla="*/ 2147483647 w 520"/>
              <a:gd name="T7" fmla="*/ 2147483647 h 403"/>
              <a:gd name="T8" fmla="*/ 2147483647 w 520"/>
              <a:gd name="T9" fmla="*/ 2147483647 h 403"/>
              <a:gd name="T10" fmla="*/ 2147483647 w 520"/>
              <a:gd name="T11" fmla="*/ 2147483647 h 403"/>
              <a:gd name="T12" fmla="*/ 2147483647 w 520"/>
              <a:gd name="T13" fmla="*/ 2147483647 h 403"/>
              <a:gd name="T14" fmla="*/ 2147483647 w 520"/>
              <a:gd name="T15" fmla="*/ 2147483647 h 403"/>
              <a:gd name="T16" fmla="*/ 2147483647 w 520"/>
              <a:gd name="T17" fmla="*/ 2147483647 h 403"/>
              <a:gd name="T18" fmla="*/ 2147483647 w 520"/>
              <a:gd name="T19" fmla="*/ 2147483647 h 403"/>
              <a:gd name="T20" fmla="*/ 2147483647 w 520"/>
              <a:gd name="T21" fmla="*/ 2147483647 h 403"/>
              <a:gd name="T22" fmla="*/ 2147483647 w 520"/>
              <a:gd name="T23" fmla="*/ 2147483647 h 403"/>
              <a:gd name="T24" fmla="*/ 2147483647 w 520"/>
              <a:gd name="T25" fmla="*/ 2147483647 h 403"/>
              <a:gd name="T26" fmla="*/ 2147483647 w 520"/>
              <a:gd name="T27" fmla="*/ 2147483647 h 403"/>
              <a:gd name="T28" fmla="*/ 2147483647 w 520"/>
              <a:gd name="T29" fmla="*/ 2147483647 h 403"/>
              <a:gd name="T30" fmla="*/ 2147483647 w 520"/>
              <a:gd name="T31" fmla="*/ 2147483647 h 403"/>
              <a:gd name="T32" fmla="*/ 2147483647 w 520"/>
              <a:gd name="T33" fmla="*/ 2147483647 h 403"/>
              <a:gd name="T34" fmla="*/ 2147483647 w 520"/>
              <a:gd name="T35" fmla="*/ 2147483647 h 403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520"/>
              <a:gd name="T55" fmla="*/ 0 h 403"/>
              <a:gd name="T56" fmla="*/ 520 w 520"/>
              <a:gd name="T57" fmla="*/ 403 h 403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520" h="403">
                <a:moveTo>
                  <a:pt x="471" y="64"/>
                </a:moveTo>
                <a:cubicBezTo>
                  <a:pt x="441" y="36"/>
                  <a:pt x="415" y="31"/>
                  <a:pt x="375" y="21"/>
                </a:cubicBezTo>
                <a:cubicBezTo>
                  <a:pt x="346" y="14"/>
                  <a:pt x="289" y="0"/>
                  <a:pt x="289" y="0"/>
                </a:cubicBezTo>
                <a:cubicBezTo>
                  <a:pt x="261" y="4"/>
                  <a:pt x="232" y="3"/>
                  <a:pt x="204" y="11"/>
                </a:cubicBezTo>
                <a:cubicBezTo>
                  <a:pt x="159" y="23"/>
                  <a:pt x="173" y="57"/>
                  <a:pt x="119" y="75"/>
                </a:cubicBezTo>
                <a:cubicBezTo>
                  <a:pt x="112" y="82"/>
                  <a:pt x="103" y="88"/>
                  <a:pt x="97" y="96"/>
                </a:cubicBezTo>
                <a:cubicBezTo>
                  <a:pt x="89" y="106"/>
                  <a:pt x="85" y="119"/>
                  <a:pt x="76" y="128"/>
                </a:cubicBezTo>
                <a:cubicBezTo>
                  <a:pt x="67" y="137"/>
                  <a:pt x="54" y="141"/>
                  <a:pt x="44" y="149"/>
                </a:cubicBezTo>
                <a:cubicBezTo>
                  <a:pt x="36" y="155"/>
                  <a:pt x="30" y="164"/>
                  <a:pt x="23" y="171"/>
                </a:cubicBezTo>
                <a:cubicBezTo>
                  <a:pt x="0" y="238"/>
                  <a:pt x="4" y="318"/>
                  <a:pt x="76" y="341"/>
                </a:cubicBezTo>
                <a:cubicBezTo>
                  <a:pt x="113" y="379"/>
                  <a:pt x="87" y="359"/>
                  <a:pt x="161" y="384"/>
                </a:cubicBezTo>
                <a:cubicBezTo>
                  <a:pt x="172" y="388"/>
                  <a:pt x="193" y="395"/>
                  <a:pt x="193" y="395"/>
                </a:cubicBezTo>
                <a:cubicBezTo>
                  <a:pt x="218" y="391"/>
                  <a:pt x="251" y="403"/>
                  <a:pt x="268" y="384"/>
                </a:cubicBezTo>
                <a:cubicBezTo>
                  <a:pt x="308" y="339"/>
                  <a:pt x="253" y="291"/>
                  <a:pt x="311" y="245"/>
                </a:cubicBezTo>
                <a:cubicBezTo>
                  <a:pt x="335" y="226"/>
                  <a:pt x="347" y="221"/>
                  <a:pt x="375" y="213"/>
                </a:cubicBezTo>
                <a:cubicBezTo>
                  <a:pt x="403" y="205"/>
                  <a:pt x="460" y="192"/>
                  <a:pt x="460" y="192"/>
                </a:cubicBezTo>
                <a:cubicBezTo>
                  <a:pt x="471" y="185"/>
                  <a:pt x="484" y="181"/>
                  <a:pt x="492" y="171"/>
                </a:cubicBezTo>
                <a:cubicBezTo>
                  <a:pt x="516" y="141"/>
                  <a:pt x="520" y="64"/>
                  <a:pt x="471" y="64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2" name="Freeform 10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7867650" y="4445000"/>
            <a:ext cx="1049338" cy="660400"/>
          </a:xfrm>
          <a:custGeom>
            <a:avLst/>
            <a:gdLst>
              <a:gd name="T0" fmla="*/ 2147483647 w 496"/>
              <a:gd name="T1" fmla="*/ 0 h 555"/>
              <a:gd name="T2" fmla="*/ 2147483647 w 496"/>
              <a:gd name="T3" fmla="*/ 2147483647 h 555"/>
              <a:gd name="T4" fmla="*/ 2147483647 w 496"/>
              <a:gd name="T5" fmla="*/ 2147483647 h 555"/>
              <a:gd name="T6" fmla="*/ 2147483647 w 496"/>
              <a:gd name="T7" fmla="*/ 2147483647 h 555"/>
              <a:gd name="T8" fmla="*/ 0 w 496"/>
              <a:gd name="T9" fmla="*/ 2147483647 h 555"/>
              <a:gd name="T10" fmla="*/ 2147483647 w 496"/>
              <a:gd name="T11" fmla="*/ 2147483647 h 555"/>
              <a:gd name="T12" fmla="*/ 2147483647 w 496"/>
              <a:gd name="T13" fmla="*/ 2147483647 h 555"/>
              <a:gd name="T14" fmla="*/ 2147483647 w 496"/>
              <a:gd name="T15" fmla="*/ 2147483647 h 555"/>
              <a:gd name="T16" fmla="*/ 2147483647 w 496"/>
              <a:gd name="T17" fmla="*/ 2147483647 h 555"/>
              <a:gd name="T18" fmla="*/ 2147483647 w 496"/>
              <a:gd name="T19" fmla="*/ 2147483647 h 555"/>
              <a:gd name="T20" fmla="*/ 2147483647 w 496"/>
              <a:gd name="T21" fmla="*/ 2147483647 h 555"/>
              <a:gd name="T22" fmla="*/ 2147483647 w 496"/>
              <a:gd name="T23" fmla="*/ 2147483647 h 555"/>
              <a:gd name="T24" fmla="*/ 2147483647 w 496"/>
              <a:gd name="T25" fmla="*/ 2147483647 h 555"/>
              <a:gd name="T26" fmla="*/ 2147483647 w 496"/>
              <a:gd name="T27" fmla="*/ 2147483647 h 555"/>
              <a:gd name="T28" fmla="*/ 2147483647 w 496"/>
              <a:gd name="T29" fmla="*/ 0 h 55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496"/>
              <a:gd name="T46" fmla="*/ 0 h 555"/>
              <a:gd name="T47" fmla="*/ 496 w 496"/>
              <a:gd name="T48" fmla="*/ 555 h 555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496" h="555">
                <a:moveTo>
                  <a:pt x="470" y="0"/>
                </a:moveTo>
                <a:cubicBezTo>
                  <a:pt x="386" y="29"/>
                  <a:pt x="300" y="53"/>
                  <a:pt x="214" y="75"/>
                </a:cubicBezTo>
                <a:cubicBezTo>
                  <a:pt x="189" y="82"/>
                  <a:pt x="164" y="89"/>
                  <a:pt x="139" y="96"/>
                </a:cubicBezTo>
                <a:cubicBezTo>
                  <a:pt x="117" y="102"/>
                  <a:pt x="75" y="118"/>
                  <a:pt x="75" y="118"/>
                </a:cubicBezTo>
                <a:cubicBezTo>
                  <a:pt x="47" y="146"/>
                  <a:pt x="28" y="176"/>
                  <a:pt x="0" y="203"/>
                </a:cubicBezTo>
                <a:cubicBezTo>
                  <a:pt x="4" y="235"/>
                  <a:pt x="3" y="268"/>
                  <a:pt x="11" y="299"/>
                </a:cubicBezTo>
                <a:cubicBezTo>
                  <a:pt x="22" y="341"/>
                  <a:pt x="73" y="372"/>
                  <a:pt x="107" y="395"/>
                </a:cubicBezTo>
                <a:cubicBezTo>
                  <a:pt x="144" y="451"/>
                  <a:pt x="180" y="476"/>
                  <a:pt x="235" y="512"/>
                </a:cubicBezTo>
                <a:cubicBezTo>
                  <a:pt x="252" y="523"/>
                  <a:pt x="278" y="555"/>
                  <a:pt x="278" y="555"/>
                </a:cubicBezTo>
                <a:cubicBezTo>
                  <a:pt x="303" y="551"/>
                  <a:pt x="328" y="549"/>
                  <a:pt x="352" y="544"/>
                </a:cubicBezTo>
                <a:cubicBezTo>
                  <a:pt x="363" y="542"/>
                  <a:pt x="377" y="543"/>
                  <a:pt x="384" y="534"/>
                </a:cubicBezTo>
                <a:cubicBezTo>
                  <a:pt x="397" y="516"/>
                  <a:pt x="399" y="491"/>
                  <a:pt x="406" y="470"/>
                </a:cubicBezTo>
                <a:cubicBezTo>
                  <a:pt x="410" y="459"/>
                  <a:pt x="416" y="438"/>
                  <a:pt x="416" y="438"/>
                </a:cubicBezTo>
                <a:cubicBezTo>
                  <a:pt x="421" y="346"/>
                  <a:pt x="406" y="205"/>
                  <a:pt x="480" y="128"/>
                </a:cubicBezTo>
                <a:cubicBezTo>
                  <a:pt x="496" y="82"/>
                  <a:pt x="484" y="45"/>
                  <a:pt x="470" y="0"/>
                </a:cubicBezTo>
                <a:close/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643" name="Oval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860800" y="4286250"/>
            <a:ext cx="2032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Oval 1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572000" y="3886200"/>
            <a:ext cx="203200" cy="1143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645" name="AutoShape 13"/>
          <p:cNvCxnSpPr>
            <a:cxnSpLocks noChangeShapeType="1"/>
            <a:stCxn id="69643" idx="7"/>
            <a:endCxn id="69644" idx="3"/>
          </p:cNvCxnSpPr>
          <p:nvPr>
            <p:custDataLst>
              <p:tags r:id="rId12"/>
            </p:custDataLst>
          </p:nvPr>
        </p:nvCxnSpPr>
        <p:spPr bwMode="auto">
          <a:xfrm flipV="1">
            <a:off x="4033839" y="3983039"/>
            <a:ext cx="568325" cy="3206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  <p:sp>
        <p:nvSpPr>
          <p:cNvPr id="69646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856163" y="3746501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69647" name="Oval 1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008563" y="5103813"/>
            <a:ext cx="2032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Oval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299200" y="4686300"/>
            <a:ext cx="203200" cy="1143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649" name="AutoShape 17"/>
          <p:cNvCxnSpPr>
            <a:cxnSpLocks noChangeShapeType="1"/>
            <a:stCxn id="69647" idx="7"/>
            <a:endCxn id="69648" idx="3"/>
          </p:cNvCxnSpPr>
          <p:nvPr>
            <p:custDataLst>
              <p:tags r:id="rId16"/>
            </p:custDataLst>
          </p:nvPr>
        </p:nvCxnSpPr>
        <p:spPr bwMode="auto">
          <a:xfrm flipV="1">
            <a:off x="5181601" y="4783139"/>
            <a:ext cx="1147763" cy="338137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185449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MST</a:t>
            </a:r>
          </a:p>
        </p:txBody>
      </p:sp>
      <p:sp>
        <p:nvSpPr>
          <p:cNvPr id="70659" name="Oval 3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7727950" y="1473201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4</a:t>
            </a:r>
          </a:p>
        </p:txBody>
      </p:sp>
      <p:sp>
        <p:nvSpPr>
          <p:cNvPr id="70660" name="Oval 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9747250" y="3141664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7</a:t>
            </a:r>
          </a:p>
        </p:txBody>
      </p:sp>
      <p:sp>
        <p:nvSpPr>
          <p:cNvPr id="70661" name="Oval 5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9045575" y="287339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sp>
        <p:nvSpPr>
          <p:cNvPr id="70662" name="Oval 6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5446713" y="1473201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3</a:t>
            </a:r>
          </a:p>
        </p:txBody>
      </p:sp>
      <p:sp>
        <p:nvSpPr>
          <p:cNvPr id="70663" name="Oval 7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9659938" y="1473201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5</a:t>
            </a:r>
          </a:p>
        </p:txBody>
      </p:sp>
      <p:cxnSp>
        <p:nvCxnSpPr>
          <p:cNvPr id="70664" name="AutoShape 8"/>
          <p:cNvCxnSpPr>
            <a:cxnSpLocks noChangeShapeType="1"/>
            <a:stCxn id="70675" idx="5"/>
            <a:endCxn id="70659" idx="1"/>
          </p:cNvCxnSpPr>
          <p:nvPr>
            <p:custDataLst>
              <p:tags r:id="rId7"/>
            </p:custDataLst>
          </p:nvPr>
        </p:nvCxnSpPr>
        <p:spPr bwMode="auto">
          <a:xfrm>
            <a:off x="6072188" y="614363"/>
            <a:ext cx="1733550" cy="8826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5" name="AutoShape 9"/>
          <p:cNvCxnSpPr>
            <a:cxnSpLocks noChangeShapeType="1"/>
            <a:stCxn id="70659" idx="5"/>
            <a:endCxn id="70660" idx="2"/>
          </p:cNvCxnSpPr>
          <p:nvPr>
            <p:custDataLst>
              <p:tags r:id="rId8"/>
            </p:custDataLst>
          </p:nvPr>
        </p:nvCxnSpPr>
        <p:spPr bwMode="auto">
          <a:xfrm>
            <a:off x="8178801" y="1711325"/>
            <a:ext cx="1552575" cy="1562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6" name="AutoShape 10"/>
          <p:cNvCxnSpPr>
            <a:cxnSpLocks noChangeShapeType="1"/>
            <a:stCxn id="70659" idx="6"/>
            <a:endCxn id="70663" idx="2"/>
          </p:cNvCxnSpPr>
          <p:nvPr>
            <p:custDataLst>
              <p:tags r:id="rId9"/>
            </p:custDataLst>
          </p:nvPr>
        </p:nvCxnSpPr>
        <p:spPr bwMode="auto">
          <a:xfrm>
            <a:off x="8272463" y="1604963"/>
            <a:ext cx="1370012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7" name="AutoShape 11"/>
          <p:cNvCxnSpPr>
            <a:cxnSpLocks noChangeShapeType="1"/>
            <a:stCxn id="70670" idx="6"/>
            <a:endCxn id="70660" idx="2"/>
          </p:cNvCxnSpPr>
          <p:nvPr>
            <p:custDataLst>
              <p:tags r:id="rId10"/>
            </p:custDataLst>
          </p:nvPr>
        </p:nvCxnSpPr>
        <p:spPr bwMode="auto">
          <a:xfrm>
            <a:off x="7305675" y="3228975"/>
            <a:ext cx="2425700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8" name="AutoShape 12"/>
          <p:cNvCxnSpPr>
            <a:cxnSpLocks noChangeShapeType="1"/>
            <a:stCxn id="70675" idx="4"/>
            <a:endCxn id="70662" idx="0"/>
          </p:cNvCxnSpPr>
          <p:nvPr>
            <p:custDataLst>
              <p:tags r:id="rId11"/>
            </p:custDataLst>
          </p:nvPr>
        </p:nvCxnSpPr>
        <p:spPr bwMode="auto">
          <a:xfrm flipH="1">
            <a:off x="5708651" y="654051"/>
            <a:ext cx="176213" cy="8048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69" name="AutoShape 13"/>
          <p:cNvCxnSpPr>
            <a:cxnSpLocks noChangeShapeType="1"/>
            <a:stCxn id="70662" idx="5"/>
            <a:endCxn id="70670" idx="1"/>
          </p:cNvCxnSpPr>
          <p:nvPr>
            <p:custDataLst>
              <p:tags r:id="rId12"/>
            </p:custDataLst>
          </p:nvPr>
        </p:nvCxnSpPr>
        <p:spPr bwMode="auto">
          <a:xfrm>
            <a:off x="5895976" y="1711325"/>
            <a:ext cx="944563" cy="1409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70670" name="Oval 14"/>
          <p:cNvSpPr>
            <a:spLocks noChangeAspect="1" noChangeArrowheads="1"/>
          </p:cNvSpPr>
          <p:nvPr>
            <p:custDataLst>
              <p:tags r:id="rId13"/>
            </p:custDataLst>
          </p:nvPr>
        </p:nvSpPr>
        <p:spPr bwMode="auto">
          <a:xfrm>
            <a:off x="6762750" y="3097214"/>
            <a:ext cx="527050" cy="263525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6</a:t>
            </a:r>
          </a:p>
        </p:txBody>
      </p:sp>
      <p:cxnSp>
        <p:nvCxnSpPr>
          <p:cNvPr id="70671" name="AutoShape 15"/>
          <p:cNvCxnSpPr>
            <a:cxnSpLocks noChangeShapeType="1"/>
            <a:stCxn id="70659" idx="3"/>
            <a:endCxn id="70670" idx="0"/>
          </p:cNvCxnSpPr>
          <p:nvPr>
            <p:custDataLst>
              <p:tags r:id="rId14"/>
            </p:custDataLst>
          </p:nvPr>
        </p:nvCxnSpPr>
        <p:spPr bwMode="auto">
          <a:xfrm flipH="1">
            <a:off x="7026276" y="1711325"/>
            <a:ext cx="779463" cy="13716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2" name="AutoShape 16"/>
          <p:cNvCxnSpPr>
            <a:cxnSpLocks noChangeShapeType="1"/>
            <a:stCxn id="70663" idx="0"/>
            <a:endCxn id="70661" idx="5"/>
          </p:cNvCxnSpPr>
          <p:nvPr>
            <p:custDataLst>
              <p:tags r:id="rId15"/>
            </p:custDataLst>
          </p:nvPr>
        </p:nvCxnSpPr>
        <p:spPr bwMode="auto">
          <a:xfrm flipH="1" flipV="1">
            <a:off x="9494839" y="527051"/>
            <a:ext cx="428625" cy="9318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3" name="AutoShape 17"/>
          <p:cNvCxnSpPr>
            <a:cxnSpLocks noChangeShapeType="1"/>
            <a:stCxn id="70662" idx="6"/>
            <a:endCxn id="70659" idx="2"/>
          </p:cNvCxnSpPr>
          <p:nvPr>
            <p:custDataLst>
              <p:tags r:id="rId16"/>
            </p:custDataLst>
          </p:nvPr>
        </p:nvCxnSpPr>
        <p:spPr bwMode="auto">
          <a:xfrm>
            <a:off x="5989639" y="1604963"/>
            <a:ext cx="1722437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4" name="AutoShape 18"/>
          <p:cNvCxnSpPr>
            <a:cxnSpLocks noChangeShapeType="1"/>
            <a:stCxn id="70661" idx="2"/>
            <a:endCxn id="70675" idx="6"/>
          </p:cNvCxnSpPr>
          <p:nvPr>
            <p:custDataLst>
              <p:tags r:id="rId17"/>
            </p:custDataLst>
          </p:nvPr>
        </p:nvCxnSpPr>
        <p:spPr bwMode="auto">
          <a:xfrm flipH="1">
            <a:off x="6165850" y="419100"/>
            <a:ext cx="2863850" cy="889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70675" name="Oval 19"/>
          <p:cNvSpPr>
            <a:spLocks noChangeAspect="1" noChangeArrowheads="1"/>
          </p:cNvSpPr>
          <p:nvPr>
            <p:custDataLst>
              <p:tags r:id="rId18"/>
            </p:custDataLst>
          </p:nvPr>
        </p:nvSpPr>
        <p:spPr bwMode="auto">
          <a:xfrm>
            <a:off x="5621338" y="376239"/>
            <a:ext cx="527050" cy="261937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cxnSp>
        <p:nvCxnSpPr>
          <p:cNvPr id="70676" name="AutoShape 20"/>
          <p:cNvCxnSpPr>
            <a:cxnSpLocks noChangeShapeType="1"/>
            <a:stCxn id="70659" idx="7"/>
            <a:endCxn id="70661" idx="3"/>
          </p:cNvCxnSpPr>
          <p:nvPr>
            <p:custDataLst>
              <p:tags r:id="rId19"/>
            </p:custDataLst>
          </p:nvPr>
        </p:nvCxnSpPr>
        <p:spPr bwMode="auto">
          <a:xfrm flipV="1">
            <a:off x="8178801" y="527051"/>
            <a:ext cx="942975" cy="9699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677" name="AutoShape 21"/>
          <p:cNvCxnSpPr>
            <a:cxnSpLocks noChangeShapeType="1"/>
            <a:stCxn id="70660" idx="0"/>
            <a:endCxn id="70663" idx="4"/>
          </p:cNvCxnSpPr>
          <p:nvPr>
            <p:custDataLst>
              <p:tags r:id="rId20"/>
            </p:custDataLst>
          </p:nvPr>
        </p:nvCxnSpPr>
        <p:spPr bwMode="auto">
          <a:xfrm flipH="1" flipV="1">
            <a:off x="9923463" y="1751014"/>
            <a:ext cx="87312" cy="13747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70678" name="Text Box 23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6500813" y="1347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70679" name="Text Box 2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7553325" y="20637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2</a:t>
            </a:r>
          </a:p>
        </p:txBody>
      </p:sp>
      <p:sp>
        <p:nvSpPr>
          <p:cNvPr id="70680" name="Text Box 2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884863" y="213836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5</a:t>
            </a:r>
          </a:p>
        </p:txBody>
      </p:sp>
      <p:sp>
        <p:nvSpPr>
          <p:cNvPr id="70681" name="Text Box 26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446713" y="90805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70682" name="Text Box 27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8782050" y="13477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7</a:t>
            </a:r>
          </a:p>
        </p:txBody>
      </p:sp>
      <p:sp>
        <p:nvSpPr>
          <p:cNvPr id="70683" name="Text Box 28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6938963" y="8651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70684" name="Text Box 29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9747250" y="8651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10</a:t>
            </a:r>
          </a:p>
        </p:txBody>
      </p:sp>
      <p:sp>
        <p:nvSpPr>
          <p:cNvPr id="70685" name="Text Box 30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958263" y="2312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4</a:t>
            </a:r>
          </a:p>
        </p:txBody>
      </p:sp>
      <p:sp>
        <p:nvSpPr>
          <p:cNvPr id="70686" name="Text Box 31"/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10010775" y="231298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6</a:t>
            </a:r>
          </a:p>
        </p:txBody>
      </p:sp>
      <p:sp>
        <p:nvSpPr>
          <p:cNvPr id="70687" name="Text Box 3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8255000" y="820738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3</a:t>
            </a:r>
          </a:p>
        </p:txBody>
      </p:sp>
      <p:sp>
        <p:nvSpPr>
          <p:cNvPr id="70688" name="Text Box 33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26275" y="2093913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8</a:t>
            </a:r>
          </a:p>
        </p:txBody>
      </p:sp>
      <p:sp>
        <p:nvSpPr>
          <p:cNvPr id="70689" name="Text Box 34"/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8080375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33384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05-sorting</Template>
  <TotalTime>48156</TotalTime>
  <Words>1168</Words>
  <Application>Microsoft Macintosh PowerPoint</Application>
  <PresentationFormat>Widescreen</PresentationFormat>
  <Paragraphs>237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ＭＳ Ｐゴシック</vt:lpstr>
      <vt:lpstr>Bookman Old Style</vt:lpstr>
      <vt:lpstr>Cambria Math</vt:lpstr>
      <vt:lpstr>Courier New</vt:lpstr>
      <vt:lpstr>Gill Sans MT</vt:lpstr>
      <vt:lpstr>Times New Roman</vt:lpstr>
      <vt:lpstr>Wingdings</vt:lpstr>
      <vt:lpstr>Wingdings 3</vt:lpstr>
      <vt:lpstr>Origin</vt:lpstr>
      <vt:lpstr>Kruskal’s MST and Find-Union Data Structure</vt:lpstr>
      <vt:lpstr>Topics</vt:lpstr>
      <vt:lpstr>Topics in this slide-deck:</vt:lpstr>
      <vt:lpstr>Minimum Spanning Trees</vt:lpstr>
      <vt:lpstr>REMINDER: Minimum Spanning Tree</vt:lpstr>
      <vt:lpstr>Kruskal’s Algorithm</vt:lpstr>
      <vt:lpstr>Kruskal’s MST Algorithm</vt:lpstr>
      <vt:lpstr>Kruskal’s MST Algorithm</vt:lpstr>
      <vt:lpstr>MST</vt:lpstr>
      <vt:lpstr>MST</vt:lpstr>
      <vt:lpstr>Kruskal code</vt:lpstr>
      <vt:lpstr>Runtime of Kruskal’s</vt:lpstr>
      <vt:lpstr>Strategy for Kruskal’s</vt:lpstr>
      <vt:lpstr>Find-Union Data Structure</vt:lpstr>
      <vt:lpstr>Union/Find and Disjoint Sets</vt:lpstr>
      <vt:lpstr>Union/Find and Disjoint Sets</vt:lpstr>
      <vt:lpstr>Union/Find and Disjoint Sets</vt:lpstr>
      <vt:lpstr>Union/Find and Disjoint Sets</vt:lpstr>
      <vt:lpstr>Union/Find and Disjoint Sets</vt:lpstr>
      <vt:lpstr>Union/Find and Disjoint Sets</vt:lpstr>
      <vt:lpstr>Optimization 1: Union by rank</vt:lpstr>
      <vt:lpstr>Optimization 1: Union by rank</vt:lpstr>
      <vt:lpstr>Optimization 2: Path Compression</vt:lpstr>
      <vt:lpstr>Optimization 2: Path Compression</vt:lpstr>
      <vt:lpstr>Complexity for Kruskal’s</vt:lpstr>
      <vt:lpstr>Summary</vt:lpstr>
      <vt:lpstr>What did we learn?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942</cp:revision>
  <cp:lastPrinted>2021-09-30T16:15:18Z</cp:lastPrinted>
  <dcterms:created xsi:type="dcterms:W3CDTF">2010-03-16T00:09:25Z</dcterms:created>
  <dcterms:modified xsi:type="dcterms:W3CDTF">2022-09-14T22:03:21Z</dcterms:modified>
</cp:coreProperties>
</file>