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3"/>
  </p:notesMasterIdLst>
  <p:sldIdLst>
    <p:sldId id="517" r:id="rId2"/>
    <p:sldId id="534" r:id="rId3"/>
    <p:sldId id="475" r:id="rId4"/>
    <p:sldId id="530" r:id="rId5"/>
    <p:sldId id="518" r:id="rId6"/>
    <p:sldId id="294" r:id="rId7"/>
    <p:sldId id="335" r:id="rId8"/>
    <p:sldId id="434" r:id="rId9"/>
    <p:sldId id="493" r:id="rId10"/>
    <p:sldId id="376" r:id="rId11"/>
    <p:sldId id="492" r:id="rId12"/>
    <p:sldId id="456" r:id="rId13"/>
    <p:sldId id="363" r:id="rId14"/>
    <p:sldId id="391" r:id="rId15"/>
    <p:sldId id="393" r:id="rId16"/>
    <p:sldId id="344" r:id="rId17"/>
    <p:sldId id="350" r:id="rId18"/>
    <p:sldId id="366" r:id="rId19"/>
    <p:sldId id="367" r:id="rId20"/>
    <p:sldId id="392" r:id="rId21"/>
    <p:sldId id="404" r:id="rId22"/>
    <p:sldId id="405" r:id="rId23"/>
    <p:sldId id="533" r:id="rId24"/>
    <p:sldId id="520" r:id="rId25"/>
    <p:sldId id="488" r:id="rId26"/>
    <p:sldId id="353" r:id="rId27"/>
    <p:sldId id="402" r:id="rId28"/>
    <p:sldId id="399" r:id="rId29"/>
    <p:sldId id="400" r:id="rId30"/>
    <p:sldId id="356" r:id="rId31"/>
    <p:sldId id="357" r:id="rId32"/>
    <p:sldId id="531" r:id="rId33"/>
    <p:sldId id="522" r:id="rId34"/>
    <p:sldId id="523" r:id="rId35"/>
    <p:sldId id="524" r:id="rId36"/>
    <p:sldId id="525" r:id="rId37"/>
    <p:sldId id="527" r:id="rId38"/>
    <p:sldId id="528" r:id="rId39"/>
    <p:sldId id="529" r:id="rId40"/>
    <p:sldId id="526" r:id="rId41"/>
    <p:sldId id="532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33CC"/>
    <a:srgbClr val="FF99FF"/>
    <a:srgbClr val="FFCC66"/>
    <a:srgbClr val="FFCC00"/>
    <a:srgbClr val="FFFF00"/>
    <a:srgbClr val="FFFF66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06"/>
    <p:restoredTop sz="92534" autoAdjust="0"/>
  </p:normalViewPr>
  <p:slideViewPr>
    <p:cSldViewPr>
      <p:cViewPr varScale="1">
        <p:scale>
          <a:sx n="132" d="100"/>
          <a:sy n="132" d="100"/>
        </p:scale>
        <p:origin x="91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F7FD5-2840-4607-A4CD-0A8A66D9D61D}" type="datetimeFigureOut">
              <a:rPr lang="en-US" smtClean="0"/>
              <a:t>9/5/22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E913D-325D-4B30-8E23-50203DB5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005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05D8DCB-06E0-DB4B-A914-CADE4285D248}"/>
              </a:ext>
            </a:extLst>
          </p:cNvPr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A2421-D2CD-4522-A1BA-E4F59ED821B7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704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928D-0C55-4D8D-9D16-4C05754E5356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236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4CEDDD-253B-4C38-A621-35D8BA950C17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06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967E4-28CB-45C9-B82C-D6B22AD4F0EB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9094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4C693-B405-44E1-A127-B7CE8B45C1E1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1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mall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731837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11165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115C93-B2CE-D44F-83E3-23A7F22EA8D8}"/>
              </a:ext>
            </a:extLst>
          </p:cNvPr>
          <p:cNvSpPr/>
          <p:nvPr/>
        </p:nvSpPr>
        <p:spPr>
          <a:xfrm>
            <a:off x="0" y="-1"/>
            <a:ext cx="12192000" cy="1143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F985-6D44-417A-9881-D208468CBA07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92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rm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A59ABBA-0641-D142-A6E1-AAF21A858462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7612"/>
          </a:xfrm>
        </p:spPr>
        <p:txBody>
          <a:bodyPr/>
          <a:lstStyle>
            <a:lvl1pPr>
              <a:defRPr b="0" i="0" spc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  <a:cs typeface="Helvetica Neue" panose="02000503000000020004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52601"/>
            <a:ext cx="10972800" cy="437356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257958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04A86-E8D2-4E57-8D6D-61E2D175474B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22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FAB17AF-8C4C-5845-B7DE-A4AC7A53117E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21DF3-1FB0-45DC-97EF-461960E13574}" type="datetime1">
              <a:rPr lang="en-US" smtClean="0"/>
              <a:t>9/5/22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282CF36-B83D-CA4E-A297-1A51EA28471C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B088E-2809-46D8-B43F-738015D878CC}" type="datetime1">
              <a:rPr lang="en-US" smtClean="0"/>
              <a:t>9/5/22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26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16002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8D42A-BC08-426E-9E11-483BA9D61AF6}" type="datetime1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79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maller Title n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D2E7A9B-E4F1-7444-9561-2EEF0BD9300B}"/>
              </a:ext>
            </a:extLst>
          </p:cNvPr>
          <p:cNvSpPr/>
          <p:nvPr/>
        </p:nvSpPr>
        <p:spPr>
          <a:xfrm>
            <a:off x="0" y="-1"/>
            <a:ext cx="12192000" cy="762001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85000"/>
                  <a:lumOff val="15000"/>
                </a:schemeClr>
              </a:gs>
              <a:gs pos="0">
                <a:schemeClr val="tx1">
                  <a:lumMod val="65000"/>
                  <a:lumOff val="3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228600"/>
            <a:ext cx="10972800" cy="1143000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Helvetica Neue Thin" panose="020B0403020202020204" pitchFamily="34" charset="0"/>
                <a:ea typeface="Helvetica Neue Thin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28102-2E91-4DD7-8E8B-98B790A12701}" type="datetime1">
              <a:rPr lang="en-US" smtClean="0"/>
              <a:t>9/5/22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507056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C786-44E1-4BD5-AD14-75F3EA166B5A}" type="datetime1">
              <a:rPr lang="en-US" smtClean="0"/>
              <a:t>9/5/22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8102-2E91-4DD7-8E8B-98B790A12701}" type="datetime1">
              <a:rPr lang="en-US" smtClean="0"/>
              <a:t>9/5/22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ADE50-950A-4D58-BFB2-FA2C6A8B38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03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tags" Target="../tags/tag29.xml"/><Relationship Id="rId13" Type="http://schemas.openxmlformats.org/officeDocument/2006/relationships/tags" Target="../tags/tag34.xml"/><Relationship Id="rId18" Type="http://schemas.openxmlformats.org/officeDocument/2006/relationships/tags" Target="../tags/tag39.xml"/><Relationship Id="rId3" Type="http://schemas.openxmlformats.org/officeDocument/2006/relationships/tags" Target="../tags/tag24.xml"/><Relationship Id="rId7" Type="http://schemas.openxmlformats.org/officeDocument/2006/relationships/tags" Target="../tags/tag28.xml"/><Relationship Id="rId12" Type="http://schemas.openxmlformats.org/officeDocument/2006/relationships/tags" Target="../tags/tag33.xml"/><Relationship Id="rId17" Type="http://schemas.openxmlformats.org/officeDocument/2006/relationships/tags" Target="../tags/tag38.xml"/><Relationship Id="rId2" Type="http://schemas.openxmlformats.org/officeDocument/2006/relationships/tags" Target="../tags/tag23.xml"/><Relationship Id="rId16" Type="http://schemas.openxmlformats.org/officeDocument/2006/relationships/tags" Target="../tags/tag37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11" Type="http://schemas.openxmlformats.org/officeDocument/2006/relationships/tags" Target="../tags/tag32.xml"/><Relationship Id="rId5" Type="http://schemas.openxmlformats.org/officeDocument/2006/relationships/tags" Target="../tags/tag26.xml"/><Relationship Id="rId15" Type="http://schemas.openxmlformats.org/officeDocument/2006/relationships/tags" Target="../tags/tag36.xml"/><Relationship Id="rId10" Type="http://schemas.openxmlformats.org/officeDocument/2006/relationships/tags" Target="../tags/tag31.xml"/><Relationship Id="rId19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tags" Target="../tags/tag30.xml"/><Relationship Id="rId14" Type="http://schemas.openxmlformats.org/officeDocument/2006/relationships/tags" Target="../tags/tag3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13" Type="http://schemas.openxmlformats.org/officeDocument/2006/relationships/tags" Target="../tags/tag54.xml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tags" Target="../tags/tag5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tags" Target="../tags/tag52.xml"/><Relationship Id="rId5" Type="http://schemas.openxmlformats.org/officeDocument/2006/relationships/tags" Target="../tags/tag46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51.xml"/><Relationship Id="rId4" Type="http://schemas.openxmlformats.org/officeDocument/2006/relationships/tags" Target="../tags/tag45.xml"/><Relationship Id="rId9" Type="http://schemas.openxmlformats.org/officeDocument/2006/relationships/tags" Target="../tags/tag50.xml"/><Relationship Id="rId14" Type="http://schemas.openxmlformats.org/officeDocument/2006/relationships/tags" Target="../tags/tag5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DFS for Topological Sorting and Strongly Connected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3100: DSA2</a:t>
            </a:r>
          </a:p>
          <a:p>
            <a:r>
              <a:rPr lang="en-US" dirty="0"/>
              <a:t>Mark Floryan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2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2: Recursion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6083" name="Content Placeholder 2"/>
          <p:cNvSpPr>
            <a:spLocks noGrp="1"/>
          </p:cNvSpPr>
          <p:nvPr>
            <p:ph sz="quarter" idx="1"/>
          </p:nvPr>
        </p:nvSpPr>
        <p:spPr>
          <a:xfrm>
            <a:off x="1981200" y="1219200"/>
            <a:ext cx="8229600" cy="5486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</a:t>
            </a:r>
            <a:r>
              <a:rPr lang="en-US" sz="2000" dirty="0"/>
              <a:t>(graph, start):			//Main loop, </a:t>
            </a:r>
            <a:r>
              <a:rPr lang="en-US" sz="2000" dirty="0" err="1"/>
              <a:t>inits</a:t>
            </a:r>
            <a:r>
              <a:rPr lang="en-US" sz="2000" dirty="0"/>
              <a:t> and calls </a:t>
            </a:r>
          </a:p>
          <a:p>
            <a:pPr>
              <a:buFontTx/>
              <a:buNone/>
            </a:pPr>
            <a:r>
              <a:rPr lang="en-US" sz="2000" dirty="0"/>
              <a:t>    visited = {}</a:t>
            </a:r>
          </a:p>
          <a:p>
            <a:pPr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dfs_recurse</a:t>
            </a:r>
            <a:r>
              <a:rPr lang="en-US" sz="2000" dirty="0"/>
              <a:t>(graph, start, visited)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r>
              <a:rPr lang="en-US" sz="2000" dirty="0" err="1"/>
              <a:t>def</a:t>
            </a:r>
            <a:r>
              <a:rPr lang="en-US" sz="2000" dirty="0"/>
              <a:t> </a:t>
            </a:r>
            <a:r>
              <a:rPr lang="en-US" sz="2000" dirty="0" err="1"/>
              <a:t>dfs_recurse</a:t>
            </a:r>
            <a:r>
              <a:rPr lang="en-US" sz="2000" dirty="0"/>
              <a:t>(graph, </a:t>
            </a:r>
            <a:r>
              <a:rPr lang="en-US" sz="2000" dirty="0" err="1"/>
              <a:t>curnode</a:t>
            </a:r>
            <a:r>
              <a:rPr lang="en-US" sz="2000" dirty="0"/>
              <a:t>, visited):	//sometimes called </a:t>
            </a:r>
            <a:r>
              <a:rPr lang="en-US" sz="2000" dirty="0" err="1"/>
              <a:t>dfs_visit</a:t>
            </a:r>
            <a:r>
              <a:rPr lang="en-US" sz="2000" dirty="0"/>
              <a:t>()</a:t>
            </a:r>
          </a:p>
          <a:p>
            <a:pPr algn="l">
              <a:buFontTx/>
              <a:buNone/>
            </a:pPr>
            <a:r>
              <a:rPr lang="en-US" sz="2000" dirty="0"/>
              <a:t>    visited[</a:t>
            </a:r>
            <a:r>
              <a:rPr lang="en-US" sz="2000" dirty="0" err="1"/>
              <a:t>curnode</a:t>
            </a:r>
            <a:r>
              <a:rPr lang="en-US" sz="2000" dirty="0"/>
              <a:t>] = True</a:t>
            </a:r>
          </a:p>
          <a:p>
            <a:pPr algn="l">
              <a:buFontTx/>
              <a:buNone/>
            </a:pPr>
            <a:r>
              <a:rPr lang="en-US" sz="2000" dirty="0"/>
              <a:t>    </a:t>
            </a:r>
            <a:r>
              <a:rPr lang="en-US" sz="2000" dirty="0" err="1"/>
              <a:t>alist</a:t>
            </a:r>
            <a:r>
              <a:rPr lang="en-US" sz="2000" dirty="0"/>
              <a:t> = </a:t>
            </a:r>
            <a:r>
              <a:rPr lang="en-US" sz="2000" dirty="0" err="1"/>
              <a:t>graph.get_adjlist</a:t>
            </a:r>
            <a:r>
              <a:rPr lang="en-US" sz="2000" dirty="0"/>
              <a:t>(</a:t>
            </a:r>
            <a:r>
              <a:rPr lang="en-US" sz="2000" dirty="0" err="1"/>
              <a:t>curnode</a:t>
            </a:r>
            <a:r>
              <a:rPr lang="en-US" sz="2000" dirty="0"/>
              <a:t>)		//get the neighbors of </a:t>
            </a:r>
            <a:r>
              <a:rPr lang="en-US" sz="2000" dirty="0" err="1"/>
              <a:t>curnode</a:t>
            </a:r>
            <a:endParaRPr lang="en-US" sz="2000" dirty="0"/>
          </a:p>
          <a:p>
            <a:pPr>
              <a:buFontTx/>
              <a:buNone/>
            </a:pPr>
            <a:r>
              <a:rPr lang="en-US" sz="2000" dirty="0"/>
              <a:t>    for v in </a:t>
            </a:r>
            <a:r>
              <a:rPr lang="en-US" sz="2000" dirty="0" err="1"/>
              <a:t>alist</a:t>
            </a:r>
            <a:r>
              <a:rPr lang="en-US" sz="2000" dirty="0"/>
              <a:t>:</a:t>
            </a:r>
          </a:p>
          <a:p>
            <a:pPr>
              <a:buFontTx/>
              <a:buNone/>
            </a:pPr>
            <a:r>
              <a:rPr lang="en-US" sz="2000" dirty="0"/>
              <a:t>        if v not in visited:</a:t>
            </a:r>
          </a:p>
          <a:p>
            <a:pPr>
              <a:buFontTx/>
              <a:buNone/>
            </a:pPr>
            <a:r>
              <a:rPr lang="en-US" sz="2000" dirty="0"/>
              <a:t>            print("  </a:t>
            </a:r>
            <a:r>
              <a:rPr lang="en-US" sz="2000" dirty="0" err="1"/>
              <a:t>dfs</a:t>
            </a:r>
            <a:r>
              <a:rPr lang="en-US" sz="2000" dirty="0"/>
              <a:t> traversing edge:", </a:t>
            </a:r>
            <a:r>
              <a:rPr lang="en-US" sz="2000" dirty="0" err="1"/>
              <a:t>curnode</a:t>
            </a:r>
            <a:r>
              <a:rPr lang="en-US" sz="2000" dirty="0"/>
              <a:t>, v)</a:t>
            </a:r>
          </a:p>
          <a:p>
            <a:pPr>
              <a:buFontTx/>
              <a:buNone/>
            </a:pPr>
            <a:r>
              <a:rPr lang="en-US" sz="2000" dirty="0"/>
              <a:t>            </a:t>
            </a:r>
            <a:r>
              <a:rPr lang="en-US" sz="2000" dirty="0" err="1"/>
              <a:t>dfs_recurse</a:t>
            </a:r>
            <a:r>
              <a:rPr lang="en-US" sz="2000" dirty="0"/>
              <a:t>(graph, v, visited)</a:t>
            </a:r>
          </a:p>
          <a:p>
            <a:pPr>
              <a:buFontTx/>
              <a:buNone/>
            </a:pPr>
            <a:r>
              <a:rPr lang="en-US" sz="2000" dirty="0"/>
              <a:t>    # end for-all adjacent vertices</a:t>
            </a:r>
          </a:p>
          <a:p>
            <a:pPr>
              <a:buFontTx/>
              <a:buNone/>
            </a:pPr>
            <a:r>
              <a:rPr lang="en-US" sz="2000" dirty="0"/>
              <a:t>    return</a:t>
            </a:r>
          </a:p>
        </p:txBody>
      </p:sp>
    </p:spTree>
    <p:extLst>
      <p:ext uri="{BB962C8B-B14F-4D97-AF65-F5344CB8AC3E}">
        <p14:creationId xmlns:p14="http://schemas.microsoft.com/office/powerpoint/2010/main" val="2505605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depth-first search,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219200"/>
            <a:ext cx="8229600" cy="609600"/>
          </a:xfrm>
        </p:spPr>
        <p:txBody>
          <a:bodyPr/>
          <a:lstStyle/>
          <a:p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1" y="1797050"/>
            <a:ext cx="3801831" cy="368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63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 to Process all Vertices in a Graph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Purpose: do all required initializations, then call </a:t>
            </a:r>
            <a:r>
              <a:rPr lang="en-US" dirty="0" err="1"/>
              <a:t>dfs_recurse</a:t>
            </a:r>
            <a:r>
              <a:rPr lang="en-US" dirty="0"/>
              <a:t>() as many times as needed to visit all nodes.</a:t>
            </a:r>
          </a:p>
          <a:p>
            <a:pPr lvl="1"/>
            <a:r>
              <a:rPr lang="en-US" dirty="0"/>
              <a:t>May create a DFS forest.</a:t>
            </a:r>
          </a:p>
          <a:p>
            <a:r>
              <a:rPr lang="en-US" dirty="0"/>
              <a:t>Can be used to count connected components</a:t>
            </a:r>
          </a:p>
          <a:p>
            <a:pPr lvl="1"/>
            <a:r>
              <a:rPr lang="en-US" dirty="0"/>
              <a:t>Could remember which nodes are in each connected component</a:t>
            </a:r>
          </a:p>
          <a:p>
            <a:endParaRPr lang="en-US" dirty="0"/>
          </a:p>
          <a:p>
            <a:pPr>
              <a:buFontTx/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dfs_sweep</a:t>
            </a:r>
            <a:r>
              <a:rPr lang="en-US" dirty="0"/>
              <a:t>(graph, start):</a:t>
            </a:r>
          </a:p>
          <a:p>
            <a:pPr>
              <a:buFontTx/>
              <a:buNone/>
            </a:pPr>
            <a:r>
              <a:rPr lang="en-US" dirty="0"/>
              <a:t>    visited = {}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# loop repeats DFS on every unvisited node</a:t>
            </a:r>
          </a:p>
          <a:p>
            <a:pPr>
              <a:buNone/>
            </a:pPr>
            <a:r>
              <a:rPr lang="en-US" dirty="0"/>
              <a:t>    for v in graph:</a:t>
            </a:r>
          </a:p>
          <a:p>
            <a:pPr>
              <a:buNone/>
            </a:pPr>
            <a:r>
              <a:rPr lang="en-US" dirty="0"/>
              <a:t>       if v not in visited:</a:t>
            </a:r>
          </a:p>
          <a:p>
            <a:pPr>
              <a:buNone/>
            </a:pPr>
            <a:r>
              <a:rPr lang="en-US" dirty="0"/>
              <a:t>           </a:t>
            </a:r>
            <a:r>
              <a:rPr lang="en-US" dirty="0" err="1"/>
              <a:t>dfs_recurse</a:t>
            </a:r>
            <a:r>
              <a:rPr lang="en-US" dirty="0"/>
              <a:t>(graph, v, visited)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6993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/>
              <a:t>Using DFS to Find if a Graphic is Acyclic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Does a graph have a cycle?</a:t>
            </a:r>
          </a:p>
          <a:p>
            <a:pPr lvl="1"/>
            <a:r>
              <a:rPr lang="en-US" dirty="0"/>
              <a:t>DFS is great for this</a:t>
            </a:r>
          </a:p>
          <a:p>
            <a:pPr lvl="1"/>
            <a:r>
              <a:rPr lang="en-US" dirty="0"/>
              <a:t>But, slightly harder if graph is undirected</a:t>
            </a:r>
          </a:p>
          <a:p>
            <a:endParaRPr lang="en-US" dirty="0"/>
          </a:p>
          <a:p>
            <a:r>
              <a:rPr lang="en-US" dirty="0"/>
              <a:t>Use DFS tree: classify edges and nodes as you process them</a:t>
            </a:r>
          </a:p>
          <a:p>
            <a:pPr lvl="1"/>
            <a:r>
              <a:rPr lang="en-US" dirty="0"/>
              <a:t>Nodes:</a:t>
            </a:r>
          </a:p>
          <a:p>
            <a:pPr lvl="2"/>
            <a:r>
              <a:rPr lang="en-US" dirty="0"/>
              <a:t>White: unvisited</a:t>
            </a:r>
          </a:p>
          <a:p>
            <a:pPr lvl="2"/>
            <a:r>
              <a:rPr lang="en-US" dirty="0"/>
              <a:t>Black: done with it, backed up from it (never to return)</a:t>
            </a:r>
          </a:p>
          <a:p>
            <a:pPr lvl="2"/>
            <a:r>
              <a:rPr lang="en-US" dirty="0"/>
              <a:t>Gray: Have reached it; exploring its adjacent nodes; but not done with it</a:t>
            </a:r>
          </a:p>
        </p:txBody>
      </p:sp>
    </p:spTree>
    <p:extLst>
      <p:ext uri="{BB962C8B-B14F-4D97-AF65-F5344CB8AC3E}">
        <p14:creationId xmlns:p14="http://schemas.microsoft.com/office/powerpoint/2010/main" val="293165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DC899953-8137-FC48-86D6-560FE8BE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(non-recursive part)</a:t>
            </a:r>
          </a:p>
        </p:txBody>
      </p:sp>
      <p:sp>
        <p:nvSpPr>
          <p:cNvPr id="44034" name="TextBox 3">
            <a:extLst>
              <a:ext uri="{FF2B5EF4-FFF2-40B4-BE49-F238E27FC236}">
                <a16:creationId xmlns:a16="http://schemas.microsoft.com/office/drawing/2014/main" id="{C4214A06-ABFD-D04F-A35D-CF8B0C91C2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1371600"/>
            <a:ext cx="7315200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800" dirty="0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2    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 WHITE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3     u.</a:t>
            </a:r>
            <a:r>
              <a:rPr lang="el-GR" altLang="en-US" sz="2800" dirty="0">
                <a:latin typeface="Calibri" panose="020F0502020204030204" pitchFamily="34" charset="0"/>
              </a:rPr>
              <a:t>π</a:t>
            </a:r>
            <a:r>
              <a:rPr lang="en-US" altLang="en-US" sz="2800" dirty="0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6     if </a:t>
            </a:r>
            <a:r>
              <a:rPr lang="en-US" altLang="en-US" sz="2800" dirty="0" err="1">
                <a:latin typeface="Calibri" panose="020F0502020204030204" pitchFamily="34" charset="0"/>
              </a:rPr>
              <a:t>u.color</a:t>
            </a:r>
            <a:r>
              <a:rPr lang="en-US" altLang="en-US" sz="2800" dirty="0">
                <a:latin typeface="Calibri" panose="020F0502020204030204" pitchFamily="34" charset="0"/>
              </a:rPr>
              <a:t> == WHITE  // if unseen</a:t>
            </a:r>
          </a:p>
          <a:p>
            <a:r>
              <a:rPr lang="en-US" altLang="en-US" sz="2800" dirty="0">
                <a:latin typeface="Calibri" panose="020F0502020204030204" pitchFamily="34" charset="0"/>
              </a:rPr>
              <a:t>7         DFS-VISIT(G, u)  // explore paths out of 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C90026-BAA3-0F47-BF5E-A3FB730C353B}"/>
              </a:ext>
            </a:extLst>
          </p:cNvPr>
          <p:cNvSpPr txBox="1"/>
          <p:nvPr/>
        </p:nvSpPr>
        <p:spPr>
          <a:xfrm>
            <a:off x="3370574" y="1371600"/>
            <a:ext cx="56074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// we called this </a:t>
            </a:r>
            <a:r>
              <a:rPr lang="en-US" sz="2800" b="1" dirty="0" err="1">
                <a:solidFill>
                  <a:srgbClr val="0070C0"/>
                </a:solidFill>
              </a:rPr>
              <a:t>dfs_sweep</a:t>
            </a:r>
            <a:r>
              <a:rPr lang="en-US" sz="2800" b="1" dirty="0">
                <a:solidFill>
                  <a:srgbClr val="0070C0"/>
                </a:solidFill>
              </a:rPr>
              <a:t>() earlier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6231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196C39AE-47CD-5740-A8D4-998149546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CLRS’s DFS Algorithm (recursive part)</a:t>
            </a:r>
          </a:p>
        </p:txBody>
      </p:sp>
      <p:sp>
        <p:nvSpPr>
          <p:cNvPr id="45058" name="TextBox 3">
            <a:extLst>
              <a:ext uri="{FF2B5EF4-FFF2-40B4-BE49-F238E27FC236}">
                <a16:creationId xmlns:a16="http://schemas.microsoft.com/office/drawing/2014/main" id="{105B8299-CCD3-4B44-A715-C6525D7A7F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1219200"/>
            <a:ext cx="8458200" cy="415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0DB1D1-C64A-DE40-90BD-BE7132627538}"/>
              </a:ext>
            </a:extLst>
          </p:cNvPr>
          <p:cNvSpPr txBox="1"/>
          <p:nvPr/>
        </p:nvSpPr>
        <p:spPr>
          <a:xfrm>
            <a:off x="4114800" y="1198803"/>
            <a:ext cx="49679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// we called this </a:t>
            </a:r>
            <a:r>
              <a:rPr lang="en-US" sz="2400" b="1" dirty="0" err="1">
                <a:solidFill>
                  <a:srgbClr val="0070C0"/>
                </a:solidFill>
              </a:rPr>
              <a:t>dfs_recurse</a:t>
            </a:r>
            <a:r>
              <a:rPr lang="en-US" sz="2400" b="1" dirty="0">
                <a:solidFill>
                  <a:srgbClr val="0070C0"/>
                </a:solidFill>
              </a:rPr>
              <a:t>() earlier </a:t>
            </a:r>
          </a:p>
        </p:txBody>
      </p:sp>
    </p:spTree>
    <p:extLst>
      <p:ext uri="{BB962C8B-B14F-4D97-AF65-F5344CB8AC3E}">
        <p14:creationId xmlns:p14="http://schemas.microsoft.com/office/powerpoint/2010/main" val="2781736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Depth-first search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590309" y="1371600"/>
            <a:ext cx="10972800" cy="4525963"/>
          </a:xfrm>
        </p:spPr>
        <p:txBody>
          <a:bodyPr/>
          <a:lstStyle/>
          <a:p>
            <a:r>
              <a:rPr lang="en-US" dirty="0"/>
              <a:t>As DFS traverses a digraph, edges classified as:</a:t>
            </a:r>
          </a:p>
          <a:p>
            <a:pPr lvl="1"/>
            <a:r>
              <a:rPr lang="en-US" dirty="0"/>
              <a:t>tree edge, back edge, descendant edge, or cross edge</a:t>
            </a:r>
          </a:p>
          <a:p>
            <a:pPr lvl="1"/>
            <a:r>
              <a:rPr lang="en-US" dirty="0"/>
              <a:t>If graph undirected, do we have all 4 types?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C16A4B23-215F-7942-9B99-4250184C8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2201" y="3104359"/>
            <a:ext cx="4724400" cy="360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164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Using Non-Tree Edges to Identify Cycles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From the previous graph, note that:</a:t>
            </a:r>
          </a:p>
          <a:p>
            <a:r>
              <a:rPr lang="en-US" dirty="0"/>
              <a:t>Back edges (indicates a cycle)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gray</a:t>
            </a:r>
          </a:p>
          <a:p>
            <a:pPr lvl="1"/>
            <a:r>
              <a:rPr lang="en-US" dirty="0"/>
              <a:t>This back edge goes back up the DFS tree to a vertex that is on the path from the current node to the root</a:t>
            </a:r>
          </a:p>
          <a:p>
            <a:r>
              <a:rPr lang="en-US" dirty="0"/>
              <a:t>Cross Edges and Descendant Edges (not cycles)</a:t>
            </a:r>
          </a:p>
          <a:p>
            <a:pPr lvl="1"/>
            <a:r>
              <a:rPr lang="en-US" dirty="0" err="1"/>
              <a:t>dfs_recurse</a:t>
            </a:r>
            <a:r>
              <a:rPr lang="en-US" dirty="0"/>
              <a:t>() sees a vertex that is black</a:t>
            </a:r>
          </a:p>
          <a:p>
            <a:pPr lvl="1"/>
            <a:r>
              <a:rPr lang="en-US" dirty="0"/>
              <a:t>Descendant edge: connects current node to a descendant in the DFS tree</a:t>
            </a:r>
          </a:p>
          <a:p>
            <a:pPr lvl="1"/>
            <a:r>
              <a:rPr lang="en-US" dirty="0"/>
              <a:t>Cross edge: connects current node to a node in another </a:t>
            </a:r>
            <a:r>
              <a:rPr lang="en-US" dirty="0" err="1"/>
              <a:t>subtree</a:t>
            </a:r>
            <a:r>
              <a:rPr lang="en-US" dirty="0"/>
              <a:t> – not a descendant of current node</a:t>
            </a:r>
          </a:p>
        </p:txBody>
      </p:sp>
    </p:spTree>
    <p:extLst>
      <p:ext uri="{BB962C8B-B14F-4D97-AF65-F5344CB8AC3E}">
        <p14:creationId xmlns:p14="http://schemas.microsoft.com/office/powerpoint/2010/main" val="3188913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Non-tree Edges in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Question 1: Finding back edges for an undirected graph is not </a:t>
            </a:r>
            <a:r>
              <a:rPr lang="en-US" b="1" dirty="0"/>
              <a:t>quite</a:t>
            </a:r>
            <a:r>
              <a:rPr lang="en-US" dirty="0"/>
              <a:t> this simple:</a:t>
            </a:r>
          </a:p>
          <a:p>
            <a:pPr lvl="1"/>
            <a:r>
              <a:rPr lang="en-US" dirty="0"/>
              <a:t>The parent node of the current node is gray</a:t>
            </a:r>
          </a:p>
          <a:p>
            <a:pPr lvl="1"/>
            <a:r>
              <a:rPr lang="en-US" dirty="0"/>
              <a:t>Not a cycle, is it?  It’s the same edge you just traversed</a:t>
            </a:r>
          </a:p>
          <a:p>
            <a:pPr lvl="1"/>
            <a:r>
              <a:rPr lang="en-US" dirty="0"/>
              <a:t>Question: how would you modify our code to recognize this?</a:t>
            </a:r>
          </a:p>
          <a:p>
            <a:r>
              <a:rPr lang="en-US" dirty="0"/>
              <a:t>Question 2:</a:t>
            </a:r>
          </a:p>
          <a:p>
            <a:pPr lvl="1"/>
            <a:r>
              <a:rPr lang="en-US" dirty="0"/>
              <a:t>In digraph, how could you modify the code to distinguish cross edges from descendant edges?</a:t>
            </a:r>
          </a:p>
          <a:p>
            <a:pPr lvl="1"/>
            <a:r>
              <a:rPr lang="en-US" dirty="0"/>
              <a:t>Need to record the “time” at which a node was discovered (set to “gray”) and finished (set to “black”)</a:t>
            </a: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Also, have a </a:t>
            </a:r>
            <a:r>
              <a:rPr lang="ja-JP" altLang="en-US"/>
              <a:t>“</a:t>
            </a:r>
            <a:r>
              <a:rPr lang="en-US" altLang="ja-JP" dirty="0"/>
              <a:t>time counter</a:t>
            </a:r>
            <a:r>
              <a:rPr lang="ja-JP" altLang="en-US"/>
              <a:t>”</a:t>
            </a:r>
            <a:r>
              <a:rPr lang="en-US" altLang="ja-JP" dirty="0"/>
              <a:t>, say, ctr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d[v] = ctr++ as discovery time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Set f[v] = ctr++ as finish time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7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Time Complexity of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632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For a digraph having V vertices and E edges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edge is processed once in the while loop of </a:t>
            </a:r>
            <a:r>
              <a:rPr lang="en-US" dirty="0" err="1"/>
              <a:t>dfs_recurse</a:t>
            </a:r>
            <a:r>
              <a:rPr lang="en-US" dirty="0"/>
              <a:t>() for a cost of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Think about adjacency list data structure.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Traverse each list exactly once. (Never back up)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There are a total of 2*E nodes in all the lists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non-recursive </a:t>
            </a:r>
            <a:r>
              <a:rPr lang="en-US" dirty="0" err="1"/>
              <a:t>dfs_sweep</a:t>
            </a:r>
            <a:r>
              <a:rPr lang="en-US" dirty="0"/>
              <a:t>() algorithm will do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 work even if there are no edges in the graph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Thus over all time-complexity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(V+E)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Remember: this means the larger of the two values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Note: This is considered “linear” for graphs since there are two size parameters for graphs.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Extra space is used for color array.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Space complexity is </a:t>
            </a:r>
            <a:r>
              <a:rPr lang="en-US" dirty="0">
                <a:sym typeface="Symbol" pitchFamily="18" charset="2"/>
              </a:rPr>
              <a:t></a:t>
            </a:r>
            <a:r>
              <a:rPr lang="en-US" dirty="0"/>
              <a:t>(V)</a:t>
            </a:r>
          </a:p>
        </p:txBody>
      </p:sp>
    </p:spTree>
    <p:extLst>
      <p:ext uri="{BB962C8B-B14F-4D97-AF65-F5344CB8AC3E}">
        <p14:creationId xmlns:p14="http://schemas.microsoft.com/office/powerpoint/2010/main" val="1651214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Module 1: Graphs (cont’d)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3DF1F4-3723-9644-B746-8941A9D55E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501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AD0AF23-0157-EA46-B859-4686E959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DFS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0BD78-3BF8-4D4D-8DA7-11A10B036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dirty="0">
                <a:ea typeface="+mn-ea"/>
              </a:rPr>
              <a:t>Source vertex: 1</a:t>
            </a: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/>
          </a:p>
          <a:p>
            <a:pPr marL="0" indent="0">
              <a:buNone/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r>
              <a:rPr lang="en-US" dirty="0">
                <a:ea typeface="+mn-ea"/>
              </a:rPr>
              <a:t>Source vertex: s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>
              <a:ea typeface="+mn-ea"/>
            </a:endParaRPr>
          </a:p>
        </p:txBody>
      </p:sp>
      <p:pic>
        <p:nvPicPr>
          <p:cNvPr id="46083" name="Picture 3">
            <a:extLst>
              <a:ext uri="{FF2B5EF4-FFF2-40B4-BE49-F238E27FC236}">
                <a16:creationId xmlns:a16="http://schemas.microsoft.com/office/drawing/2014/main" id="{D93B0142-C573-4C49-8909-8506B0FF1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737884"/>
            <a:ext cx="3962400" cy="168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4" name="Picture 5">
            <a:extLst>
              <a:ext uri="{FF2B5EF4-FFF2-40B4-BE49-F238E27FC236}">
                <a16:creationId xmlns:a16="http://schemas.microsoft.com/office/drawing/2014/main" id="{267E4B5E-BC70-C04A-A9B9-013DC9A4F9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362200"/>
            <a:ext cx="2667000" cy="162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3586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>
            <a:extLst>
              <a:ext uri="{FF2B5EF4-FFF2-40B4-BE49-F238E27FC236}">
                <a16:creationId xmlns:a16="http://schemas.microsoft.com/office/drawing/2014/main" id="{87B49D17-082A-A240-941D-16A7BCD5D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5ED7F2AA-C674-344A-A6E8-F5FA7DE6A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“Parentheses Structure”.  See pp. 606-609</a:t>
            </a:r>
          </a:p>
        </p:txBody>
      </p:sp>
      <p:pic>
        <p:nvPicPr>
          <p:cNvPr id="53251" name="Picture 3" descr="Preview.png">
            <a:extLst>
              <a:ext uri="{FF2B5EF4-FFF2-40B4-BE49-F238E27FC236}">
                <a16:creationId xmlns:a16="http://schemas.microsoft.com/office/drawing/2014/main" id="{726D927C-4655-184D-A113-D76D3D7A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2" name="Picture 4" descr="Preview.png">
            <a:extLst>
              <a:ext uri="{FF2B5EF4-FFF2-40B4-BE49-F238E27FC236}">
                <a16:creationId xmlns:a16="http://schemas.microsoft.com/office/drawing/2014/main" id="{F9FC379A-EA52-114B-B6EA-E9B69012B5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3200400"/>
            <a:ext cx="58547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19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572FEA1E-8ED6-5C44-81F8-7033C202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Properties of DFS Search, DFS Trees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423B9CF1-0F89-AF4D-896F-A4A4CB21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6172200"/>
            <a:ext cx="8255000" cy="457200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Edge Classification.  See pp. 606-609</a:t>
            </a:r>
          </a:p>
        </p:txBody>
      </p:sp>
      <p:pic>
        <p:nvPicPr>
          <p:cNvPr id="54275" name="Picture 3" descr="Preview.png">
            <a:extLst>
              <a:ext uri="{FF2B5EF4-FFF2-40B4-BE49-F238E27FC236}">
                <a16:creationId xmlns:a16="http://schemas.microsoft.com/office/drawing/2014/main" id="{1DCD4A1C-9076-A340-B9A0-5ACE882EF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43000"/>
            <a:ext cx="54610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76" name="Picture 5" descr="Preview.png">
            <a:extLst>
              <a:ext uri="{FF2B5EF4-FFF2-40B4-BE49-F238E27FC236}">
                <a16:creationId xmlns:a16="http://schemas.microsoft.com/office/drawing/2014/main" id="{FDAF7487-1472-D946-A9C7-3AB8AA15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276600"/>
            <a:ext cx="5486400" cy="273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1494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Topological Sorting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32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838200" y="1539875"/>
            <a:ext cx="8229600" cy="2498725"/>
          </a:xfrm>
        </p:spPr>
        <p:txBody>
          <a:bodyPr>
            <a:normAutofit/>
          </a:bodyPr>
          <a:lstStyle/>
          <a:p>
            <a:r>
              <a:rPr lang="en-US" dirty="0"/>
              <a:t>Given a </a:t>
            </a:r>
            <a:r>
              <a:rPr lang="en-US" b="1" i="1" dirty="0"/>
              <a:t>directed acyclic graph</a:t>
            </a:r>
            <a:r>
              <a:rPr lang="en-US" dirty="0"/>
              <a:t>, construct a linear ordering of the vertices such that if there is an edge from </a:t>
            </a:r>
            <a:r>
              <a:rPr lang="en-US" i="1" dirty="0"/>
              <a:t>u</a:t>
            </a:r>
            <a:r>
              <a:rPr lang="en-US" dirty="0"/>
              <a:t> to </a:t>
            </a:r>
            <a:r>
              <a:rPr lang="en-US" i="1" dirty="0"/>
              <a:t>v</a:t>
            </a:r>
            <a:r>
              <a:rPr lang="en-US" dirty="0"/>
              <a:t>, then </a:t>
            </a:r>
            <a:r>
              <a:rPr lang="en-US" i="1" dirty="0"/>
              <a:t>u</a:t>
            </a:r>
            <a:r>
              <a:rPr lang="en-US" dirty="0"/>
              <a:t> appears before </a:t>
            </a:r>
            <a:r>
              <a:rPr lang="en-US" i="1" dirty="0"/>
              <a:t>v</a:t>
            </a:r>
            <a:r>
              <a:rPr lang="en-US" dirty="0"/>
              <a:t> in the ordering.</a:t>
            </a:r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6012BD-CA83-BB43-B90E-C5E6FCFDA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0" y="2844089"/>
            <a:ext cx="4495800" cy="369482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40DD3B-080D-5A4F-B781-00A87C04A463}"/>
              </a:ext>
            </a:extLst>
          </p:cNvPr>
          <p:cNvSpPr txBox="1">
            <a:spLocks/>
          </p:cNvSpPr>
          <p:nvPr/>
        </p:nvSpPr>
        <p:spPr>
          <a:xfrm>
            <a:off x="838200" y="4587875"/>
            <a:ext cx="5651500" cy="1335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valid topological sort is:</a:t>
            </a:r>
          </a:p>
          <a:p>
            <a:pPr marL="457200" lvl="1" indent="0">
              <a:buNone/>
            </a:pPr>
            <a:r>
              <a:rPr lang="en-US" dirty="0"/>
              <a:t>  V1  V6  V8  V3  V2  V7  V4  V5</a:t>
            </a:r>
          </a:p>
        </p:txBody>
      </p:sp>
    </p:spTree>
    <p:extLst>
      <p:ext uri="{BB962C8B-B14F-4D97-AF65-F5344CB8AC3E}">
        <p14:creationId xmlns:p14="http://schemas.microsoft.com/office/powerpoint/2010/main" val="1483627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Sort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C1BBE-66B1-403A-8C7E-C57A0F3A10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584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19200"/>
            <a:ext cx="4749800" cy="4191000"/>
          </a:xfrm>
        </p:spPr>
        <p:txBody>
          <a:bodyPr>
            <a:normAutofit/>
          </a:bodyPr>
          <a:lstStyle/>
          <a:p>
            <a:r>
              <a:rPr lang="en-US" dirty="0"/>
              <a:t>What are allowable orderings I can take all these CS classes?</a:t>
            </a:r>
          </a:p>
          <a:p>
            <a:pPr lvl="1"/>
            <a:r>
              <a:rPr lang="en-US" dirty="0"/>
              <a:t>Note there are many possible orderings</a:t>
            </a:r>
          </a:p>
          <a:p>
            <a:pPr lvl="1"/>
            <a:r>
              <a:rPr lang="en-US" dirty="0"/>
              <a:t>Unlike sorting a list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24808-DD0A-F143-B700-3E7145A52D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999" y="1219200"/>
            <a:ext cx="5074883" cy="513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1441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D931233B-BA68-824C-A8E9-4119EA6B4B3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Getting Dressed</a:t>
            </a:r>
          </a:p>
        </p:txBody>
      </p:sp>
      <p:sp>
        <p:nvSpPr>
          <p:cNvPr id="59394" name="AutoShape 3">
            <a:extLst>
              <a:ext uri="{FF2B5EF4-FFF2-40B4-BE49-F238E27FC236}">
                <a16:creationId xmlns:a16="http://schemas.microsoft.com/office/drawing/2014/main" id="{CA438876-1F42-6A46-A0DA-273B5A9447C2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860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59395" name="AutoShape 4">
            <a:extLst>
              <a:ext uri="{FF2B5EF4-FFF2-40B4-BE49-F238E27FC236}">
                <a16:creationId xmlns:a16="http://schemas.microsoft.com/office/drawing/2014/main" id="{E7E4AB4F-DB52-094C-B548-8A783369DDB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72200" y="15240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Socks</a:t>
            </a:r>
          </a:p>
        </p:txBody>
      </p:sp>
      <p:sp>
        <p:nvSpPr>
          <p:cNvPr id="59396" name="AutoShape 5">
            <a:extLst>
              <a:ext uri="{FF2B5EF4-FFF2-40B4-BE49-F238E27FC236}">
                <a16:creationId xmlns:a16="http://schemas.microsoft.com/office/drawing/2014/main" id="{A36865D2-5EAA-CE4D-8C44-C5EB7B818B7F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1722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59397" name="AutoShape 6">
            <a:extLst>
              <a:ext uri="{FF2B5EF4-FFF2-40B4-BE49-F238E27FC236}">
                <a16:creationId xmlns:a16="http://schemas.microsoft.com/office/drawing/2014/main" id="{2EB122F4-E93E-8D4C-96DD-5CA456082341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86000" y="2438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sp>
        <p:nvSpPr>
          <p:cNvPr id="59398" name="AutoShape 7">
            <a:extLst>
              <a:ext uri="{FF2B5EF4-FFF2-40B4-BE49-F238E27FC236}">
                <a16:creationId xmlns:a16="http://schemas.microsoft.com/office/drawing/2014/main" id="{2AFF7B3F-D668-3448-99D2-D9066AB1FB32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2286000" y="3352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Belt</a:t>
            </a:r>
          </a:p>
        </p:txBody>
      </p:sp>
      <p:sp>
        <p:nvSpPr>
          <p:cNvPr id="59399" name="AutoShape 8">
            <a:extLst>
              <a:ext uri="{FF2B5EF4-FFF2-40B4-BE49-F238E27FC236}">
                <a16:creationId xmlns:a16="http://schemas.microsoft.com/office/drawing/2014/main" id="{0BFE4F66-DBE4-9B43-8EDE-FBA9387BC507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4267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Shirt</a:t>
            </a:r>
          </a:p>
        </p:txBody>
      </p:sp>
      <p:sp>
        <p:nvSpPr>
          <p:cNvPr id="59400" name="AutoShape 9">
            <a:extLst>
              <a:ext uri="{FF2B5EF4-FFF2-40B4-BE49-F238E27FC236}">
                <a16:creationId xmlns:a16="http://schemas.microsoft.com/office/drawing/2014/main" id="{E8550D27-CDBA-AD49-9590-434E42A7DC61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229600" y="1981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Watch</a:t>
            </a:r>
          </a:p>
        </p:txBody>
      </p:sp>
      <p:sp>
        <p:nvSpPr>
          <p:cNvPr id="59401" name="AutoShape 10">
            <a:extLst>
              <a:ext uri="{FF2B5EF4-FFF2-40B4-BE49-F238E27FC236}">
                <a16:creationId xmlns:a16="http://schemas.microsoft.com/office/drawing/2014/main" id="{84723846-94E2-C849-8C58-6220C5A047D9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4267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Tie</a:t>
            </a:r>
          </a:p>
        </p:txBody>
      </p:sp>
      <p:sp>
        <p:nvSpPr>
          <p:cNvPr id="59402" name="AutoShape 11">
            <a:extLst>
              <a:ext uri="{FF2B5EF4-FFF2-40B4-BE49-F238E27FC236}">
                <a16:creationId xmlns:a16="http://schemas.microsoft.com/office/drawing/2014/main" id="{D02B375D-A479-C644-835F-CDA025BE1ECA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4267200" y="46482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Jacket</a:t>
            </a:r>
          </a:p>
        </p:txBody>
      </p:sp>
      <p:cxnSp>
        <p:nvCxnSpPr>
          <p:cNvPr id="59403" name="AutoShape 12">
            <a:extLst>
              <a:ext uri="{FF2B5EF4-FFF2-40B4-BE49-F238E27FC236}">
                <a16:creationId xmlns:a16="http://schemas.microsoft.com/office/drawing/2014/main" id="{F4E87781-19B1-5E4C-955C-FE82363CF6B5}"/>
              </a:ext>
            </a:extLst>
          </p:cNvPr>
          <p:cNvCxnSpPr>
            <a:cxnSpLocks noChangeShapeType="1"/>
            <a:stCxn id="59394" idx="2"/>
            <a:endCxn id="59397" idx="0"/>
          </p:cNvCxnSpPr>
          <p:nvPr>
            <p:custDataLst>
              <p:tags r:id="rId11"/>
            </p:custDataLst>
          </p:nvPr>
        </p:nvCxnSpPr>
        <p:spPr bwMode="auto">
          <a:xfrm>
            <a:off x="29337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4" name="AutoShape 13">
            <a:extLst>
              <a:ext uri="{FF2B5EF4-FFF2-40B4-BE49-F238E27FC236}">
                <a16:creationId xmlns:a16="http://schemas.microsoft.com/office/drawing/2014/main" id="{884B780A-1A2F-1246-9974-1E26E8800053}"/>
              </a:ext>
            </a:extLst>
          </p:cNvPr>
          <p:cNvCxnSpPr>
            <a:cxnSpLocks noChangeShapeType="1"/>
            <a:stCxn id="59397" idx="2"/>
            <a:endCxn id="59398" idx="0"/>
          </p:cNvCxnSpPr>
          <p:nvPr>
            <p:custDataLst>
              <p:tags r:id="rId12"/>
            </p:custDataLst>
          </p:nvPr>
        </p:nvCxnSpPr>
        <p:spPr bwMode="auto">
          <a:xfrm>
            <a:off x="2933700" y="2986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5" name="AutoShape 14">
            <a:extLst>
              <a:ext uri="{FF2B5EF4-FFF2-40B4-BE49-F238E27FC236}">
                <a16:creationId xmlns:a16="http://schemas.microsoft.com/office/drawing/2014/main" id="{E8AAA37D-92BF-6943-867E-1A6961A30186}"/>
              </a:ext>
            </a:extLst>
          </p:cNvPr>
          <p:cNvCxnSpPr>
            <a:cxnSpLocks noChangeShapeType="1"/>
            <a:stCxn id="59399" idx="1"/>
            <a:endCxn id="59398" idx="3"/>
          </p:cNvCxnSpPr>
          <p:nvPr>
            <p:custDataLst>
              <p:tags r:id="rId13"/>
            </p:custDataLst>
          </p:nvPr>
        </p:nvCxnSpPr>
        <p:spPr bwMode="auto">
          <a:xfrm flipH="1">
            <a:off x="3595689" y="3086100"/>
            <a:ext cx="657225" cy="533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6" name="AutoShape 15">
            <a:extLst>
              <a:ext uri="{FF2B5EF4-FFF2-40B4-BE49-F238E27FC236}">
                <a16:creationId xmlns:a16="http://schemas.microsoft.com/office/drawing/2014/main" id="{94A45BC9-9545-6547-A087-CBB1D2D63210}"/>
              </a:ext>
            </a:extLst>
          </p:cNvPr>
          <p:cNvCxnSpPr>
            <a:cxnSpLocks noChangeShapeType="1"/>
            <a:stCxn id="59399" idx="2"/>
            <a:endCxn id="59401" idx="0"/>
          </p:cNvCxnSpPr>
          <p:nvPr>
            <p:custDataLst>
              <p:tags r:id="rId14"/>
            </p:custDataLst>
          </p:nvPr>
        </p:nvCxnSpPr>
        <p:spPr bwMode="auto">
          <a:xfrm>
            <a:off x="4914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7" name="AutoShape 16">
            <a:extLst>
              <a:ext uri="{FF2B5EF4-FFF2-40B4-BE49-F238E27FC236}">
                <a16:creationId xmlns:a16="http://schemas.microsoft.com/office/drawing/2014/main" id="{1985BD3D-4AC5-6B42-911B-FC6DE68761DD}"/>
              </a:ext>
            </a:extLst>
          </p:cNvPr>
          <p:cNvCxnSpPr>
            <a:cxnSpLocks noChangeShapeType="1"/>
            <a:stCxn id="59401" idx="2"/>
            <a:endCxn id="59402" idx="0"/>
          </p:cNvCxnSpPr>
          <p:nvPr>
            <p:custDataLst>
              <p:tags r:id="rId15"/>
            </p:custDataLst>
          </p:nvPr>
        </p:nvCxnSpPr>
        <p:spPr bwMode="auto">
          <a:xfrm>
            <a:off x="4914900" y="42814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8" name="AutoShape 17">
            <a:extLst>
              <a:ext uri="{FF2B5EF4-FFF2-40B4-BE49-F238E27FC236}">
                <a16:creationId xmlns:a16="http://schemas.microsoft.com/office/drawing/2014/main" id="{6193F30A-A3BA-B44B-833C-E306896FD5EF}"/>
              </a:ext>
            </a:extLst>
          </p:cNvPr>
          <p:cNvCxnSpPr>
            <a:cxnSpLocks noChangeShapeType="1"/>
            <a:stCxn id="59395" idx="2"/>
            <a:endCxn id="59396" idx="0"/>
          </p:cNvCxnSpPr>
          <p:nvPr>
            <p:custDataLst>
              <p:tags r:id="rId16"/>
            </p:custDataLst>
          </p:nvPr>
        </p:nvCxnSpPr>
        <p:spPr bwMode="auto">
          <a:xfrm>
            <a:off x="6819900" y="20716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09" name="AutoShape 18">
            <a:extLst>
              <a:ext uri="{FF2B5EF4-FFF2-40B4-BE49-F238E27FC236}">
                <a16:creationId xmlns:a16="http://schemas.microsoft.com/office/drawing/2014/main" id="{835A1442-6919-7C43-8879-3E845BC07FDB}"/>
              </a:ext>
            </a:extLst>
          </p:cNvPr>
          <p:cNvCxnSpPr>
            <a:cxnSpLocks noChangeShapeType="1"/>
            <a:stCxn id="59394" idx="3"/>
            <a:endCxn id="59396" idx="1"/>
          </p:cNvCxnSpPr>
          <p:nvPr>
            <p:custDataLst>
              <p:tags r:id="rId17"/>
            </p:custDataLst>
          </p:nvPr>
        </p:nvCxnSpPr>
        <p:spPr bwMode="auto">
          <a:xfrm>
            <a:off x="3595689" y="1790700"/>
            <a:ext cx="2562225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410" name="AutoShape 19">
            <a:extLst>
              <a:ext uri="{FF2B5EF4-FFF2-40B4-BE49-F238E27FC236}">
                <a16:creationId xmlns:a16="http://schemas.microsoft.com/office/drawing/2014/main" id="{60B6FA61-D04D-8D40-B6DF-E3F6E9398D1F}"/>
              </a:ext>
            </a:extLst>
          </p:cNvPr>
          <p:cNvCxnSpPr>
            <a:cxnSpLocks noChangeShapeType="1"/>
            <a:stCxn id="59397" idx="3"/>
            <a:endCxn id="59396" idx="1"/>
          </p:cNvCxnSpPr>
          <p:nvPr>
            <p:custDataLst>
              <p:tags r:id="rId18"/>
            </p:custDataLst>
          </p:nvPr>
        </p:nvCxnSpPr>
        <p:spPr bwMode="auto">
          <a:xfrm>
            <a:off x="3595689" y="2705100"/>
            <a:ext cx="2562225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435376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0B940-0AD9-BF46-BFA9-9AF0E4E87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2110" y="1752600"/>
            <a:ext cx="9483090" cy="4572000"/>
          </a:xfrm>
        </p:spPr>
        <p:txBody>
          <a:bodyPr rtlCol="0">
            <a:normAutofit fontScale="92500" lnSpcReduction="20000"/>
          </a:bodyPr>
          <a:lstStyle/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>
              <a:defRPr/>
            </a:pPr>
            <a:endParaRPr lang="en-US" dirty="0">
              <a:ea typeface="+mn-ea"/>
            </a:endParaRPr>
          </a:p>
          <a:p>
            <a:pPr marL="0" indent="0">
              <a:buNone/>
              <a:defRPr/>
            </a:pPr>
            <a:r>
              <a:rPr lang="en-US" sz="2600" dirty="0"/>
              <a:t>Topologically sorted vertices appear in reverse order of their finish times!</a:t>
            </a:r>
          </a:p>
        </p:txBody>
      </p:sp>
      <p:sp>
        <p:nvSpPr>
          <p:cNvPr id="60418" name="Title 1">
            <a:extLst>
              <a:ext uri="{FF2B5EF4-FFF2-40B4-BE49-F238E27FC236}">
                <a16:creationId xmlns:a16="http://schemas.microsoft.com/office/drawing/2014/main" id="{03CFB5C1-59F8-9D43-93D0-6CFDAC6F1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We Can Use DFS and Finish Times</a:t>
            </a:r>
          </a:p>
        </p:txBody>
      </p:sp>
      <p:pic>
        <p:nvPicPr>
          <p:cNvPr id="60419" name="Picture 4">
            <a:extLst>
              <a:ext uri="{FF2B5EF4-FFF2-40B4-BE49-F238E27FC236}">
                <a16:creationId xmlns:a16="http://schemas.microsoft.com/office/drawing/2014/main" id="{9C1DEE1D-8F7E-1546-8E40-075A130FF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630" y="1392901"/>
            <a:ext cx="8629650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0" name="Text Box 37">
            <a:extLst>
              <a:ext uri="{FF2B5EF4-FFF2-40B4-BE49-F238E27FC236}">
                <a16:creationId xmlns:a16="http://schemas.microsoft.com/office/drawing/2014/main" id="{31E626BC-F174-4442-B5C7-05ED31E65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3124200"/>
            <a:ext cx="3429000" cy="833178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i="1" dirty="0">
                <a:latin typeface="Tahoma" panose="020B0604030504040204" pitchFamily="34" charset="0"/>
              </a:rPr>
              <a:t>This is the same graph with a different layout.</a:t>
            </a:r>
          </a:p>
        </p:txBody>
      </p:sp>
      <p:sp>
        <p:nvSpPr>
          <p:cNvPr id="60421" name="Line 38">
            <a:extLst>
              <a:ext uri="{FF2B5EF4-FFF2-40B4-BE49-F238E27FC236}">
                <a16:creationId xmlns:a16="http://schemas.microsoft.com/office/drawing/2014/main" id="{70184A8D-4E36-C447-909B-04AD8A4BCA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600" y="4038600"/>
            <a:ext cx="3048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44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8BDFA3EE-B247-9B45-A6CA-B8E3E36A8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20483" name="TextBox 3">
            <a:extLst>
              <a:ext uri="{FF2B5EF4-FFF2-40B4-BE49-F238E27FC236}">
                <a16:creationId xmlns:a16="http://schemas.microsoft.com/office/drawing/2014/main" id="{124A69D0-A687-F446-8F66-D388A097E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0"/>
            <a:ext cx="5535811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>
                <a:latin typeface="Calibri" panose="020F0502020204030204" pitchFamily="34" charset="0"/>
              </a:rPr>
              <a:t>DFS(G)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0 toposort-list = [ ] // empty list</a:t>
            </a:r>
            <a:endParaRPr lang="en-US" altLang="en-US">
              <a:latin typeface="Calibri" panose="020F0502020204030204" pitchFamily="34" charset="0"/>
            </a:endParaRPr>
          </a:p>
          <a:p>
            <a:r>
              <a:rPr lang="en-US" altLang="en-US">
                <a:latin typeface="Calibri" panose="020F0502020204030204" pitchFamily="34" charset="0"/>
              </a:rPr>
              <a:t>1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2       u.color = WHITE</a:t>
            </a:r>
          </a:p>
          <a:p>
            <a:r>
              <a:rPr lang="en-US" altLang="en-US">
                <a:latin typeface="Calibri" panose="020F0502020204030204" pitchFamily="34" charset="0"/>
              </a:rPr>
              <a:t>3       u.</a:t>
            </a:r>
            <a:r>
              <a:rPr lang="el-GR" altLang="en-US">
                <a:latin typeface="Calibri" panose="020F0502020204030204" pitchFamily="34" charset="0"/>
              </a:rPr>
              <a:t>π</a:t>
            </a:r>
            <a:r>
              <a:rPr lang="en-US" altLang="en-US">
                <a:latin typeface="Calibri" panose="020F0502020204030204" pitchFamily="34" charset="0"/>
              </a:rPr>
              <a:t> = NIL</a:t>
            </a:r>
          </a:p>
          <a:p>
            <a:r>
              <a:rPr lang="en-US" altLang="en-US">
                <a:latin typeface="Calibri" panose="020F0502020204030204" pitchFamily="34" charset="0"/>
              </a:rPr>
              <a:t>4 time = 0</a:t>
            </a:r>
          </a:p>
          <a:p>
            <a:r>
              <a:rPr lang="en-US" altLang="en-US">
                <a:latin typeface="Calibri" panose="020F0502020204030204" pitchFamily="34" charset="0"/>
              </a:rPr>
              <a:t>5 for each vertex u in G.V</a:t>
            </a:r>
          </a:p>
          <a:p>
            <a:r>
              <a:rPr lang="en-US" altLang="en-US">
                <a:latin typeface="Calibri" panose="020F0502020204030204" pitchFamily="34" charset="0"/>
              </a:rPr>
              <a:t>6       if u.color == WHITE  // if unseen</a:t>
            </a:r>
          </a:p>
          <a:p>
            <a:pPr>
              <a:buFontTx/>
              <a:buAutoNum type="arabicPlain" startAt="7"/>
            </a:pPr>
            <a:r>
              <a:rPr lang="en-US" altLang="en-US">
                <a:latin typeface="Calibri" panose="020F0502020204030204" pitchFamily="34" charset="0"/>
              </a:rPr>
              <a:t>  DFS-VISIT(G, u)  // explore paths out of u</a:t>
            </a:r>
          </a:p>
          <a:p>
            <a:r>
              <a:rPr lang="en-US" altLang="en-US">
                <a:solidFill>
                  <a:srgbClr val="FF0000"/>
                </a:solidFill>
                <a:latin typeface="Calibri" panose="020F0502020204030204" pitchFamily="34" charset="0"/>
              </a:rPr>
              <a:t>8 // toposort-list contains the result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9BFD4C-D4C1-F048-8047-8BF1A1C1ED58}"/>
              </a:ext>
            </a:extLst>
          </p:cNvPr>
          <p:cNvSpPr txBox="1"/>
          <p:nvPr/>
        </p:nvSpPr>
        <p:spPr>
          <a:xfrm>
            <a:off x="990600" y="1447801"/>
            <a:ext cx="8763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/>
              <a:buChar char="•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Strategy: modify the two DFS functions so that they order nodes by finish-time in reverse order.  This slide:  DFS “Sweep”.</a:t>
            </a:r>
          </a:p>
        </p:txBody>
      </p:sp>
    </p:spTree>
    <p:extLst>
      <p:ext uri="{BB962C8B-B14F-4D97-AF65-F5344CB8AC3E}">
        <p14:creationId xmlns:p14="http://schemas.microsoft.com/office/powerpoint/2010/main" val="278800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5BEDDCEA-AA79-9C43-BAEF-F779F7F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28601"/>
            <a:ext cx="8229600" cy="631825"/>
          </a:xfrm>
        </p:spPr>
        <p:txBody>
          <a:bodyPr>
            <a:normAutofit fontScale="90000"/>
          </a:bodyPr>
          <a:lstStyle/>
          <a:p>
            <a:r>
              <a:rPr lang="en-US" altLang="en-US">
                <a:latin typeface="Calibri" panose="020F0502020204030204" pitchFamily="34" charset="0"/>
                <a:ea typeface="ＭＳ Ｐゴシック" panose="020B0600070205080204" pitchFamily="34" charset="-128"/>
              </a:rPr>
              <a:t>Topological Sort Algorithm</a:t>
            </a:r>
          </a:p>
        </p:txBody>
      </p:sp>
      <p:sp>
        <p:nvSpPr>
          <p:cNvPr id="62466" name="TextBox 3">
            <a:extLst>
              <a:ext uri="{FF2B5EF4-FFF2-40B4-BE49-F238E27FC236}">
                <a16:creationId xmlns:a16="http://schemas.microsoft.com/office/drawing/2014/main" id="{8FCA770D-B9F0-5F45-A684-BEF101128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524000"/>
            <a:ext cx="84994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dirty="0">
                <a:latin typeface="Calibri" panose="020F0502020204030204" pitchFamily="34" charset="0"/>
              </a:rPr>
              <a:t>DFS-VISIT(G, u)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   time = time + 1  // white vertex u has just been discovered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2   </a:t>
            </a:r>
            <a:r>
              <a:rPr lang="en-US" altLang="en-US" dirty="0" err="1">
                <a:latin typeface="Calibri" panose="020F0502020204030204" pitchFamily="34" charset="0"/>
              </a:rPr>
              <a:t>u.d</a:t>
            </a:r>
            <a:r>
              <a:rPr lang="en-US" altLang="en-US" dirty="0">
                <a:latin typeface="Calibri" panose="020F0502020204030204" pitchFamily="34" charset="0"/>
              </a:rPr>
              <a:t> = time  // discovery time of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3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GRAY  // mark as 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4   for each v in </a:t>
            </a:r>
            <a:r>
              <a:rPr lang="en-US" altLang="en-US" dirty="0" err="1">
                <a:latin typeface="Calibri" panose="020F0502020204030204" pitchFamily="34" charset="0"/>
              </a:rPr>
              <a:t>G.Adj</a:t>
            </a:r>
            <a:r>
              <a:rPr lang="en-US" altLang="en-US" dirty="0">
                <a:latin typeface="Calibri" panose="020F0502020204030204" pitchFamily="34" charset="0"/>
              </a:rPr>
              <a:t>[u]  // explore edge (u, v)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5       if </a:t>
            </a:r>
            <a:r>
              <a:rPr lang="en-US" altLang="en-US" dirty="0" err="1">
                <a:latin typeface="Calibri" panose="020F0502020204030204" pitchFamily="34" charset="0"/>
              </a:rPr>
              <a:t>v.color</a:t>
            </a:r>
            <a:r>
              <a:rPr lang="en-US" altLang="en-US" dirty="0">
                <a:latin typeface="Calibri" panose="020F0502020204030204" pitchFamily="34" charset="0"/>
              </a:rPr>
              <a:t> == WHITE   // if unseen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6           v.</a:t>
            </a:r>
            <a:r>
              <a:rPr lang="el-GR" altLang="en-US" dirty="0">
                <a:latin typeface="Calibri" panose="020F0502020204030204" pitchFamily="34" charset="0"/>
              </a:rPr>
              <a:t>π</a:t>
            </a:r>
            <a:r>
              <a:rPr lang="en-US" altLang="en-US" dirty="0">
                <a:latin typeface="Calibri" panose="020F0502020204030204" pitchFamily="34" charset="0"/>
              </a:rPr>
              <a:t> = u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7           DFS-VISIT(G, v)  // explore paths out of v (i.e., go </a:t>
            </a:r>
            <a:r>
              <a:rPr lang="ja-JP" altLang="en-US">
                <a:latin typeface="Calibri" panose="020F0502020204030204" pitchFamily="34" charset="0"/>
              </a:rPr>
              <a:t>“</a:t>
            </a:r>
            <a:r>
              <a:rPr lang="en-US" altLang="ja-JP" dirty="0">
                <a:latin typeface="Calibri" panose="020F0502020204030204" pitchFamily="34" charset="0"/>
              </a:rPr>
              <a:t>deeper</a:t>
            </a:r>
            <a:r>
              <a:rPr lang="ja-JP" altLang="en-US">
                <a:latin typeface="Calibri" panose="020F0502020204030204" pitchFamily="34" charset="0"/>
              </a:rPr>
              <a:t>”</a:t>
            </a:r>
            <a:r>
              <a:rPr lang="en-US" altLang="ja-JP" dirty="0">
                <a:latin typeface="Calibri" panose="020F0502020204030204" pitchFamily="34" charset="0"/>
              </a:rPr>
              <a:t>)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8   </a:t>
            </a:r>
            <a:r>
              <a:rPr lang="en-US" altLang="en-US" dirty="0" err="1">
                <a:latin typeface="Calibri" panose="020F0502020204030204" pitchFamily="34" charset="0"/>
              </a:rPr>
              <a:t>u.color</a:t>
            </a:r>
            <a:r>
              <a:rPr lang="en-US" altLang="en-US" dirty="0">
                <a:latin typeface="Calibri" panose="020F0502020204030204" pitchFamily="34" charset="0"/>
              </a:rPr>
              <a:t> = BLACK  // u is finished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9   time = time + 1</a:t>
            </a:r>
          </a:p>
          <a:p>
            <a:r>
              <a:rPr lang="en-US" altLang="en-US" dirty="0">
                <a:latin typeface="Calibri" panose="020F0502020204030204" pitchFamily="34" charset="0"/>
              </a:rPr>
              <a:t>10 </a:t>
            </a:r>
            <a:r>
              <a:rPr lang="en-US" altLang="en-US" dirty="0" err="1">
                <a:latin typeface="Calibri" panose="020F0502020204030204" pitchFamily="34" charset="0"/>
              </a:rPr>
              <a:t>u.f</a:t>
            </a:r>
            <a:r>
              <a:rPr lang="en-US" altLang="en-US" dirty="0">
                <a:latin typeface="Calibri" panose="020F0502020204030204" pitchFamily="34" charset="0"/>
              </a:rPr>
              <a:t> = time  // finish time of u</a:t>
            </a:r>
          </a:p>
          <a:p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11 </a:t>
            </a:r>
            <a:r>
              <a:rPr lang="en-US" altLang="en-US" dirty="0" err="1">
                <a:solidFill>
                  <a:srgbClr val="FF0000"/>
                </a:solidFill>
                <a:latin typeface="Calibri" panose="020F0502020204030204" pitchFamily="34" charset="0"/>
              </a:rPr>
              <a:t>toposort-list.prepend</a:t>
            </a:r>
            <a:r>
              <a:rPr lang="en-US" altLang="en-US" dirty="0">
                <a:solidFill>
                  <a:srgbClr val="FF0000"/>
                </a:solidFill>
                <a:latin typeface="Calibri" panose="020F0502020204030204" pitchFamily="34" charset="0"/>
              </a:rPr>
              <a:t>(u)</a:t>
            </a:r>
          </a:p>
        </p:txBody>
      </p:sp>
    </p:spTree>
    <p:extLst>
      <p:ext uri="{BB962C8B-B14F-4D97-AF65-F5344CB8AC3E}">
        <p14:creationId xmlns:p14="http://schemas.microsoft.com/office/powerpoint/2010/main" val="3235894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Module 1 Topics (Bolded items in this deck)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Graph Representation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What is a graph?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Adjacency Lists vs. Matrices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Traversing Graphs: Breadth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Traversing Graphs: Depth First Search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Topological Sort</a:t>
            </a:r>
          </a:p>
          <a:p>
            <a:pPr>
              <a:lnSpc>
                <a:spcPct val="90000"/>
              </a:lnSpc>
            </a:pPr>
            <a:r>
              <a:rPr lang="en-US" sz="2000" b="1" i="1" dirty="0"/>
              <a:t>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39000281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2">
            <a:extLst>
              <a:ext uri="{FF2B5EF4-FFF2-40B4-BE49-F238E27FC236}">
                <a16:creationId xmlns:a16="http://schemas.microsoft.com/office/drawing/2014/main" id="{221B1AB1-53B8-E149-ACF6-8E773294C5B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</a:rPr>
              <a:t>Forward vs. Reverse</a:t>
            </a:r>
          </a:p>
        </p:txBody>
      </p:sp>
      <p:sp>
        <p:nvSpPr>
          <p:cNvPr id="63490" name="Rectangle 3">
            <a:extLst>
              <a:ext uri="{FF2B5EF4-FFF2-40B4-BE49-F238E27FC236}">
                <a16:creationId xmlns:a16="http://schemas.microsoft.com/office/drawing/2014/main" id="{4984E737-6804-5944-AE74-2B7E1ED9A651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>
                <a:ea typeface="ＭＳ Ｐゴシック" panose="020B0600070205080204" pitchFamily="34" charset="-128"/>
              </a:rPr>
              <a:t>Topological sort is a type of sort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Implies an ordering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Can sort backwards, of course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Forward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&lt;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r>
              <a:rPr lang="en-US" altLang="en-US">
                <a:ea typeface="ＭＳ Ｐゴシック" panose="020B0600070205080204" pitchFamily="34" charset="-128"/>
              </a:rPr>
              <a:t>Reverse topological order</a:t>
            </a:r>
          </a:p>
          <a:p>
            <a:pPr lvl="1"/>
            <a:r>
              <a:rPr lang="en-US" altLang="en-US">
                <a:ea typeface="ＭＳ Ｐゴシック" panose="020B0600070205080204" pitchFamily="34" charset="-128"/>
              </a:rPr>
              <a:t>If edge </a:t>
            </a:r>
            <a:r>
              <a:rPr lang="en-US" altLang="en-US" b="1">
                <a:ea typeface="ＭＳ Ｐゴシック" panose="020B0600070205080204" pitchFamily="34" charset="-128"/>
              </a:rPr>
              <a:t>vw</a:t>
            </a:r>
            <a:r>
              <a:rPr lang="en-US" altLang="en-US">
                <a:ea typeface="ＭＳ Ｐゴシック" panose="020B0600070205080204" pitchFamily="34" charset="-128"/>
              </a:rPr>
              <a:t> in graph, then topo[</a:t>
            </a:r>
            <a:r>
              <a:rPr lang="en-US" altLang="en-US" b="1">
                <a:ea typeface="ＭＳ Ｐゴシック" panose="020B0600070205080204" pitchFamily="34" charset="-128"/>
              </a:rPr>
              <a:t>v</a:t>
            </a:r>
            <a:r>
              <a:rPr lang="en-US" altLang="en-US">
                <a:ea typeface="ＭＳ Ｐゴシック" panose="020B0600070205080204" pitchFamily="34" charset="-128"/>
              </a:rPr>
              <a:t>] &gt; topo[</a:t>
            </a:r>
            <a:r>
              <a:rPr lang="en-US" altLang="en-US" b="1">
                <a:ea typeface="ＭＳ Ｐゴシック" panose="020B0600070205080204" pitchFamily="34" charset="-128"/>
              </a:rPr>
              <a:t>w</a:t>
            </a:r>
            <a:r>
              <a:rPr lang="en-US" altLang="en-US">
                <a:ea typeface="ＭＳ Ｐゴシック" panose="020B0600070205080204" pitchFamily="34" charset="-128"/>
              </a:rPr>
              <a:t>]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  <a:p>
            <a:r>
              <a:rPr lang="en-US" altLang="en-US">
                <a:ea typeface="ＭＳ Ｐゴシック" panose="020B0600070205080204" pitchFamily="34" charset="-128"/>
              </a:rPr>
              <a:t>And, every directed graph has a transpose, which means… (see next slide)</a:t>
            </a:r>
          </a:p>
          <a:p>
            <a:pPr lvl="1"/>
            <a:endParaRPr lang="en-US" altLang="en-US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81120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4CE67864-87C1-AD40-9364-9AEEDD6107B5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en-US">
                <a:ea typeface="ＭＳ Ｐゴシック" panose="020B0600070205080204" pitchFamily="34" charset="-128"/>
                <a:sym typeface="Symbol" pitchFamily="2" charset="2"/>
              </a:rPr>
              <a:t>What</a:t>
            </a:r>
            <a:r>
              <a:rPr lang="fr-FR" altLang="ja-JP">
                <a:ea typeface="ＭＳ Ｐゴシック" panose="020B0600070205080204" pitchFamily="34" charset="-128"/>
                <a:sym typeface="Symbol" pitchFamily="2" charset="2"/>
              </a:rPr>
              <a:t>’</a:t>
            </a:r>
            <a:r>
              <a:rPr lang="en-US" altLang="ja-JP">
                <a:ea typeface="ＭＳ Ｐゴシック" panose="020B0600070205080204" pitchFamily="34" charset="-128"/>
                <a:sym typeface="Symbol" pitchFamily="2" charset="2"/>
              </a:rPr>
              <a:t>s an Edge Mean?</a:t>
            </a:r>
            <a:endParaRPr lang="en-US" altLang="en-US">
              <a:ea typeface="ＭＳ Ｐゴシック" panose="020B0600070205080204" pitchFamily="34" charset="-128"/>
              <a:sym typeface="Symbol" pitchFamily="2" charset="2"/>
            </a:endParaRP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53A165A0-AAA5-FB45-8F05-FB3E5B290F04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838200" y="1524000"/>
            <a:ext cx="1097280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What</a:t>
            </a:r>
            <a:r>
              <a:rPr lang="fr-FR" altLang="en-US" dirty="0">
                <a:ea typeface="ＭＳ Ｐゴシック" panose="020B0600070205080204" pitchFamily="34" charset="-128"/>
              </a:rPr>
              <a:t> </a:t>
            </a:r>
            <a:r>
              <a:rPr lang="fr-FR" altLang="en-US" dirty="0" err="1">
                <a:ea typeface="ＭＳ Ｐゴシック" panose="020B0600070205080204" pitchFamily="34" charset="-128"/>
              </a:rPr>
              <a:t>does</a:t>
            </a:r>
            <a:r>
              <a:rPr lang="en-US" altLang="ja-JP" dirty="0">
                <a:ea typeface="ＭＳ Ｐゴシック" panose="020B0600070205080204" pitchFamily="34" charset="-128"/>
              </a:rPr>
              <a:t> our graph model?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do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first, then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.  Or, …</a:t>
            </a:r>
          </a:p>
          <a:p>
            <a:pPr lvl="2"/>
            <a:r>
              <a:rPr lang="en-US" altLang="en-US" dirty="0">
                <a:ea typeface="ＭＳ Ｐゴシック" panose="020B0600070205080204" pitchFamily="34" charset="-128"/>
              </a:rPr>
              <a:t>Edge </a:t>
            </a:r>
            <a:r>
              <a:rPr lang="en-US" altLang="en-US" b="1" dirty="0" err="1">
                <a:ea typeface="ＭＳ Ｐゴシック" panose="020B0600070205080204" pitchFamily="34" charset="-128"/>
              </a:rPr>
              <a:t>uv</a:t>
            </a:r>
            <a:r>
              <a:rPr lang="en-US" altLang="en-US" dirty="0">
                <a:ea typeface="ＭＳ Ｐゴシック" panose="020B0600070205080204" pitchFamily="34" charset="-128"/>
              </a:rPr>
              <a:t> means task </a:t>
            </a:r>
            <a:r>
              <a:rPr lang="en-US" altLang="en-US" b="1" dirty="0">
                <a:ea typeface="ＭＳ Ｐゴシック" panose="020B0600070205080204" pitchFamily="34" charset="-128"/>
              </a:rPr>
              <a:t>u</a:t>
            </a:r>
            <a:r>
              <a:rPr lang="en-US" altLang="en-US" dirty="0">
                <a:ea typeface="ＭＳ Ｐゴシック" panose="020B0600070205080204" pitchFamily="34" charset="-128"/>
              </a:rPr>
              <a:t> depends on v (i.e. </a:t>
            </a:r>
            <a:r>
              <a:rPr lang="en-US" altLang="en-US" b="1" dirty="0">
                <a:ea typeface="ＭＳ Ｐゴシック" panose="020B0600070205080204" pitchFamily="34" charset="-128"/>
              </a:rPr>
              <a:t>v</a:t>
            </a:r>
            <a:r>
              <a:rPr lang="en-US" altLang="en-US" dirty="0">
                <a:ea typeface="ＭＳ Ｐゴシック" panose="020B0600070205080204" pitchFamily="34" charset="-128"/>
              </a:rPr>
              <a:t> must be done first)</a:t>
            </a: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2"/>
            <a:endParaRPr lang="en-US" altLang="en-US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dirty="0">
                <a:ea typeface="ＭＳ Ｐゴシック" panose="020B0600070205080204" pitchFamily="34" charset="-128"/>
              </a:rPr>
              <a:t>The latter is called a dependency graph</a:t>
            </a:r>
          </a:p>
          <a:p>
            <a:pPr lvl="1"/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forward in time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r>
              <a:rPr lang="en-US" altLang="ja-JP" dirty="0">
                <a:ea typeface="ＭＳ Ｐゴシック" panose="020B0600070205080204" pitchFamily="34" charset="-128"/>
              </a:rPr>
              <a:t> vs. </a:t>
            </a:r>
            <a:r>
              <a:rPr lang="ja-JP" altLang="en-US">
                <a:ea typeface="ＭＳ Ｐゴシック" panose="020B0600070205080204" pitchFamily="34" charset="-128"/>
              </a:rPr>
              <a:t>“</a:t>
            </a:r>
            <a:r>
              <a:rPr lang="en-US" altLang="ja-JP" dirty="0">
                <a:ea typeface="ＭＳ Ｐゴシック" panose="020B0600070205080204" pitchFamily="34" charset="-128"/>
              </a:rPr>
              <a:t>depend on this one</a:t>
            </a:r>
            <a:r>
              <a:rPr lang="ja-JP" altLang="en-US">
                <a:ea typeface="ＭＳ Ｐゴシック" panose="020B0600070205080204" pitchFamily="34" charset="-128"/>
              </a:rPr>
              <a:t>”</a:t>
            </a:r>
            <a:endParaRPr lang="en-US" altLang="ja-JP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Big deal? No, we can order vertices in reverse topological order if needed</a:t>
            </a:r>
          </a:p>
          <a:p>
            <a:pPr>
              <a:buFontTx/>
              <a:buNone/>
            </a:pP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64515" name="AutoShape 4">
            <a:extLst>
              <a:ext uri="{FF2B5EF4-FFF2-40B4-BE49-F238E27FC236}">
                <a16:creationId xmlns:a16="http://schemas.microsoft.com/office/drawing/2014/main" id="{DD540309-1086-8542-AA39-4EB75124809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22098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16" name="AutoShape 5">
            <a:extLst>
              <a:ext uri="{FF2B5EF4-FFF2-40B4-BE49-F238E27FC236}">
                <a16:creationId xmlns:a16="http://schemas.microsoft.com/office/drawing/2014/main" id="{070B8EA7-1CD3-7A46-9FBA-F42202AC247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1910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17" name="AutoShape 6">
            <a:extLst>
              <a:ext uri="{FF2B5EF4-FFF2-40B4-BE49-F238E27FC236}">
                <a16:creationId xmlns:a16="http://schemas.microsoft.com/office/drawing/2014/main" id="{508BC648-5A6E-FB47-A597-EFD50FDF9474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22098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18" name="AutoShape 7">
            <a:extLst>
              <a:ext uri="{FF2B5EF4-FFF2-40B4-BE49-F238E27FC236}">
                <a16:creationId xmlns:a16="http://schemas.microsoft.com/office/drawing/2014/main" id="{0A952A05-98AE-C943-8221-A1DD918C0704}"/>
              </a:ext>
            </a:extLst>
          </p:cNvPr>
          <p:cNvCxnSpPr>
            <a:cxnSpLocks noChangeShapeType="1"/>
            <a:stCxn id="64515" idx="2"/>
            <a:endCxn id="64517" idx="0"/>
          </p:cNvCxnSpPr>
          <p:nvPr>
            <p:custDataLst>
              <p:tags r:id="rId6"/>
            </p:custDataLst>
          </p:nvPr>
        </p:nvCxnSpPr>
        <p:spPr bwMode="auto">
          <a:xfrm>
            <a:off x="28575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19" name="AutoShape 8">
            <a:extLst>
              <a:ext uri="{FF2B5EF4-FFF2-40B4-BE49-F238E27FC236}">
                <a16:creationId xmlns:a16="http://schemas.microsoft.com/office/drawing/2014/main" id="{D946CEA6-D1C7-834A-8477-B41A4A6B7826}"/>
              </a:ext>
            </a:extLst>
          </p:cNvPr>
          <p:cNvCxnSpPr>
            <a:cxnSpLocks noChangeShapeType="1"/>
            <a:stCxn id="64515" idx="3"/>
            <a:endCxn id="64516" idx="1"/>
          </p:cNvCxnSpPr>
          <p:nvPr>
            <p:custDataLst>
              <p:tags r:id="rId7"/>
            </p:custDataLst>
          </p:nvPr>
        </p:nvCxnSpPr>
        <p:spPr bwMode="auto">
          <a:xfrm>
            <a:off x="35194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AutoShape 9">
            <a:extLst>
              <a:ext uri="{FF2B5EF4-FFF2-40B4-BE49-F238E27FC236}">
                <a16:creationId xmlns:a16="http://schemas.microsoft.com/office/drawing/2014/main" id="{1E831257-DA75-F04D-AAE8-3D259BAC4ADD}"/>
              </a:ext>
            </a:extLst>
          </p:cNvPr>
          <p:cNvCxnSpPr>
            <a:cxnSpLocks noChangeShapeType="1"/>
            <a:stCxn id="64517" idx="3"/>
            <a:endCxn id="64516" idx="1"/>
          </p:cNvCxnSpPr>
          <p:nvPr>
            <p:custDataLst>
              <p:tags r:id="rId8"/>
            </p:custDataLst>
          </p:nvPr>
        </p:nvCxnSpPr>
        <p:spPr bwMode="auto">
          <a:xfrm flipV="1">
            <a:off x="35194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AutoShape 10">
            <a:extLst>
              <a:ext uri="{FF2B5EF4-FFF2-40B4-BE49-F238E27FC236}">
                <a16:creationId xmlns:a16="http://schemas.microsoft.com/office/drawing/2014/main" id="{F4AD3007-07F7-294C-B973-41EFA857EEC2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6553200" y="28194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Underwear</a:t>
            </a:r>
          </a:p>
        </p:txBody>
      </p:sp>
      <p:sp>
        <p:nvSpPr>
          <p:cNvPr id="64522" name="AutoShape 11">
            <a:extLst>
              <a:ext uri="{FF2B5EF4-FFF2-40B4-BE49-F238E27FC236}">
                <a16:creationId xmlns:a16="http://schemas.microsoft.com/office/drawing/2014/main" id="{A5E11880-BA46-FB49-8377-B9738DC88F3E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534400" y="32766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Shoes</a:t>
            </a:r>
          </a:p>
        </p:txBody>
      </p:sp>
      <p:sp>
        <p:nvSpPr>
          <p:cNvPr id="64523" name="AutoShape 12">
            <a:extLst>
              <a:ext uri="{FF2B5EF4-FFF2-40B4-BE49-F238E27FC236}">
                <a16:creationId xmlns:a16="http://schemas.microsoft.com/office/drawing/2014/main" id="{BF69A29B-9F3E-6446-88D1-59B14A28160B}"/>
              </a:ext>
            </a:extLst>
          </p:cNvPr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553200" y="3733800"/>
            <a:ext cx="1295400" cy="533400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000" b="1" i="1"/>
              <a:t>Pants</a:t>
            </a:r>
          </a:p>
        </p:txBody>
      </p:sp>
      <p:cxnSp>
        <p:nvCxnSpPr>
          <p:cNvPr id="64524" name="AutoShape 13">
            <a:extLst>
              <a:ext uri="{FF2B5EF4-FFF2-40B4-BE49-F238E27FC236}">
                <a16:creationId xmlns:a16="http://schemas.microsoft.com/office/drawing/2014/main" id="{9A8BA9D8-EA2D-3B49-A56E-E1EE31E88770}"/>
              </a:ext>
            </a:extLst>
          </p:cNvPr>
          <p:cNvCxnSpPr>
            <a:cxnSpLocks noChangeShapeType="1"/>
            <a:stCxn id="64521" idx="2"/>
            <a:endCxn id="64523" idx="0"/>
          </p:cNvCxnSpPr>
          <p:nvPr>
            <p:custDataLst>
              <p:tags r:id="rId12"/>
            </p:custDataLst>
          </p:nvPr>
        </p:nvCxnSpPr>
        <p:spPr bwMode="auto">
          <a:xfrm>
            <a:off x="7200900" y="3367089"/>
            <a:ext cx="0" cy="352425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AutoShape 14">
            <a:extLst>
              <a:ext uri="{FF2B5EF4-FFF2-40B4-BE49-F238E27FC236}">
                <a16:creationId xmlns:a16="http://schemas.microsoft.com/office/drawing/2014/main" id="{4D1E2FD6-EDA6-E041-8B76-EAA1F2A41B87}"/>
              </a:ext>
            </a:extLst>
          </p:cNvPr>
          <p:cNvCxnSpPr>
            <a:cxnSpLocks noChangeShapeType="1"/>
            <a:stCxn id="64521" idx="3"/>
            <a:endCxn id="64522" idx="1"/>
          </p:cNvCxnSpPr>
          <p:nvPr>
            <p:custDataLst>
              <p:tags r:id="rId13"/>
            </p:custDataLst>
          </p:nvPr>
        </p:nvCxnSpPr>
        <p:spPr bwMode="auto">
          <a:xfrm>
            <a:off x="7862889" y="30861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6" name="AutoShape 15">
            <a:extLst>
              <a:ext uri="{FF2B5EF4-FFF2-40B4-BE49-F238E27FC236}">
                <a16:creationId xmlns:a16="http://schemas.microsoft.com/office/drawing/2014/main" id="{8EAEDA15-9DAE-A344-9355-2F529D92F453}"/>
              </a:ext>
            </a:extLst>
          </p:cNvPr>
          <p:cNvCxnSpPr>
            <a:cxnSpLocks noChangeShapeType="1"/>
            <a:stCxn id="64523" idx="3"/>
            <a:endCxn id="64522" idx="1"/>
          </p:cNvCxnSpPr>
          <p:nvPr>
            <p:custDataLst>
              <p:tags r:id="rId14"/>
            </p:custDataLst>
          </p:nvPr>
        </p:nvCxnSpPr>
        <p:spPr bwMode="auto">
          <a:xfrm flipV="1">
            <a:off x="7862889" y="3543300"/>
            <a:ext cx="657225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123143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Strongly Connected Components</a:t>
            </a:r>
            <a:br>
              <a:rPr lang="en-US" dirty="0"/>
            </a:br>
            <a:r>
              <a:rPr lang="en-US" dirty="0"/>
              <a:t>in a Digraph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Readings:  CLRS 22.5, but you can ignore the proof-y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5362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C0EC6-8705-B948-9282-63C3BF82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Strongly Connected Components (SCCs)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F21D7-06BD-2C48-94FD-7ED9728D08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digraph, Strongly Connected Components (SCCs) are subgraphs where all vertices in each SCC are reachable from one another</a:t>
            </a:r>
          </a:p>
          <a:p>
            <a:pPr lvl="1"/>
            <a:r>
              <a:rPr lang="en-US" dirty="0"/>
              <a:t>Thus vertices in an SCC are on a directed cycle</a:t>
            </a:r>
          </a:p>
          <a:p>
            <a:pPr lvl="1"/>
            <a:r>
              <a:rPr lang="en-US" dirty="0"/>
              <a:t>Any vertex not on a directed cycle is an SCC all by itself</a:t>
            </a:r>
          </a:p>
          <a:p>
            <a:r>
              <a:rPr lang="en-US" dirty="0"/>
              <a:t>Common need: decompose a digraph into its SCCs</a:t>
            </a:r>
          </a:p>
          <a:p>
            <a:pPr lvl="1"/>
            <a:r>
              <a:rPr lang="en-US" dirty="0"/>
              <a:t>Perhaps then operate on each, combine results based on connections between SCCs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F8B67-71E5-4344-830D-A1109F662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4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SCC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Example: digraph below has 3 SCCs</a:t>
            </a:r>
          </a:p>
          <a:p>
            <a:pPr lvl="1"/>
            <a:r>
              <a:rPr lang="en-US" dirty="0"/>
              <a:t>Note here each SCC has a cycle.  (Possible to have a single-node SCC.)</a:t>
            </a:r>
          </a:p>
          <a:p>
            <a:pPr lvl="1"/>
            <a:r>
              <a:rPr lang="en-US" dirty="0"/>
              <a:t>Note connections to other SCCs, but no path leaves a SCC and comes back</a:t>
            </a:r>
          </a:p>
          <a:p>
            <a:pPr lvl="1"/>
            <a:r>
              <a:rPr lang="en-US" dirty="0"/>
              <a:t>Note there’s a unique set of SCCs for a given digraph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428999"/>
            <a:ext cx="5160243" cy="273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58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43878"/>
            <a:ext cx="10972800" cy="18287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Sometimes for a problem it’s useful to consider digraph G’s </a:t>
            </a:r>
            <a:r>
              <a:rPr lang="en-US" b="1" dirty="0"/>
              <a:t>component graph, </a:t>
            </a:r>
            <a:r>
              <a:rPr lang="en-US" dirty="0"/>
              <a:t>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It’s like we ”collapse” each SCC into one node</a:t>
            </a:r>
          </a:p>
          <a:p>
            <a:pPr lvl="1"/>
            <a:r>
              <a:rPr lang="en-US" dirty="0"/>
              <a:t>Might need a topological ordering between SCCs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257244"/>
            <a:ext cx="4598594" cy="2438400"/>
          </a:xfrm>
          <a:prstGeom prst="rect">
            <a:avLst/>
          </a:prstGeom>
        </p:spPr>
      </p:pic>
      <p:pic>
        <p:nvPicPr>
          <p:cNvPr id="7" name="Picture 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4882C0F-A246-8044-AD1A-818D79A73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3297402"/>
            <a:ext cx="3165148" cy="248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628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7C28-FE16-F64A-88D0-80176A3A3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Decompose Graph into SCCs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CAC8F-CC65-2F41-AAFF-FCAF1827D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Several algorithms do this using DFS</a:t>
            </a:r>
          </a:p>
          <a:p>
            <a:r>
              <a:rPr lang="en-US" dirty="0"/>
              <a:t>We’ll use CLRS’s choice (by </a:t>
            </a:r>
            <a:r>
              <a:rPr lang="en-US" dirty="0" err="1"/>
              <a:t>Kosaraju</a:t>
            </a:r>
            <a:r>
              <a:rPr lang="en-US" dirty="0"/>
              <a:t> and </a:t>
            </a:r>
            <a:r>
              <a:rPr lang="en-US" dirty="0" err="1"/>
              <a:t>Sharir</a:t>
            </a:r>
            <a:r>
              <a:rPr lang="en-US" dirty="0"/>
              <a:t>)</a:t>
            </a:r>
          </a:p>
          <a:p>
            <a:r>
              <a:rPr lang="en-US" dirty="0"/>
              <a:t>Algorithm is: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DFS-sweep(G) </a:t>
            </a:r>
            <a:r>
              <a:rPr lang="en-US" dirty="0"/>
              <a:t>to find finishing times </a:t>
            </a:r>
            <a:r>
              <a:rPr lang="en-US" i="1" dirty="0" err="1"/>
              <a:t>u.f</a:t>
            </a:r>
            <a:r>
              <a:rPr lang="en-US" dirty="0"/>
              <a:t> for each vertex </a:t>
            </a:r>
            <a:r>
              <a:rPr lang="en-US" i="1" dirty="0"/>
              <a:t>u</a:t>
            </a:r>
            <a:r>
              <a:rPr lang="en-US" dirty="0"/>
              <a:t> in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, the transpose of digraph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800100" lvl="2" indent="0">
              <a:buNone/>
            </a:pPr>
            <a:r>
              <a:rPr lang="en-US" dirty="0"/>
              <a:t>		(Reminder: transpose means same nodes, edges reversed.)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Call </a:t>
            </a:r>
            <a:r>
              <a:rPr lang="en-US" i="1" dirty="0"/>
              <a:t>DFS-sweep(G</a:t>
            </a:r>
            <a:r>
              <a:rPr lang="en-US" i="1" baseline="30000" dirty="0"/>
              <a:t>T</a:t>
            </a:r>
            <a:r>
              <a:rPr lang="en-US" i="1" dirty="0"/>
              <a:t>) </a:t>
            </a:r>
            <a:r>
              <a:rPr lang="en-US" dirty="0"/>
              <a:t>but do the recursive calls on nodes in the order of decreasing </a:t>
            </a:r>
            <a:r>
              <a:rPr lang="en-US" i="1" dirty="0" err="1"/>
              <a:t>u.f</a:t>
            </a:r>
            <a:r>
              <a:rPr lang="en-US" dirty="0"/>
              <a:t>.  (Start with the vertex with largest finish time,…)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dirty="0"/>
              <a:t>The DFS forest produced in Step 3 is the set of SCCs</a:t>
            </a:r>
          </a:p>
          <a:p>
            <a:pPr marL="91440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C7581-7AC9-C642-A4E2-86264043F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831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the Transpose?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383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If we call DFS on a node in an SCC, it will visit all nodes in that SCC</a:t>
            </a:r>
          </a:p>
          <a:p>
            <a:pPr lvl="1"/>
            <a:r>
              <a:rPr lang="en-US" dirty="0"/>
              <a:t>But it could leave the SCC and find other nodes </a:t>
            </a:r>
            <a:r>
              <a:rPr lang="en-US" dirty="0">
                <a:sym typeface="Wingdings" pitchFamily="2" charset="2"/>
              </a:rPr>
              <a:t></a:t>
            </a:r>
          </a:p>
          <a:p>
            <a:pPr lvl="1"/>
            <a:r>
              <a:rPr lang="en-US" dirty="0">
                <a:sym typeface="Wingdings" pitchFamily="2" charset="2"/>
              </a:rPr>
              <a:t>Could we prevent that somehow?</a:t>
            </a:r>
          </a:p>
          <a:p>
            <a:r>
              <a:rPr lang="en-US" dirty="0"/>
              <a:t>Note that a digraph and its transpose have the same SCCs</a:t>
            </a:r>
          </a:p>
          <a:p>
            <a:pPr lvl="1"/>
            <a:r>
              <a:rPr lang="en-US" dirty="0"/>
              <a:t>Maybe we can use the fact that edge-directions are reversed 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  <a:r>
              <a:rPr lang="en-US" dirty="0"/>
              <a:t> to stop DFS from leaving an SCC?</a:t>
            </a:r>
          </a:p>
          <a:p>
            <a:pPr lvl="1"/>
            <a:r>
              <a:rPr lang="en-US" dirty="0"/>
              <a:t>But this depends on the order you choose vertices to do </a:t>
            </a:r>
            <a:r>
              <a:rPr lang="en-US" i="1" dirty="0"/>
              <a:t>DFS-sweep() </a:t>
            </a:r>
            <a:r>
              <a:rPr lang="en-US" dirty="0"/>
              <a:t>in </a:t>
            </a:r>
            <a:r>
              <a:rPr lang="en-US" i="1" dirty="0"/>
              <a:t>G</a:t>
            </a:r>
            <a:r>
              <a:rPr lang="en-US" i="1" baseline="30000" dirty="0"/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C87979-C558-8B49-957D-B3AC00B55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933191"/>
            <a:ext cx="4598594" cy="2438400"/>
          </a:xfrm>
          <a:prstGeom prst="rect">
            <a:avLst/>
          </a:prstGeom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6607" y="3842917"/>
            <a:ext cx="4497857" cy="243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3311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Our algorithm first finds DFS finish times </a:t>
            </a:r>
            <a:r>
              <a:rPr lang="en-US" u="sng" dirty="0"/>
              <a:t>in G</a:t>
            </a:r>
          </a:p>
          <a:p>
            <a:r>
              <a:rPr lang="en-US" dirty="0"/>
              <a:t>Then calls recursive DFS </a:t>
            </a:r>
            <a:r>
              <a:rPr lang="en-US" u="sng" dirty="0"/>
              <a:t>in transpose</a:t>
            </a:r>
            <a:r>
              <a:rPr lang="en-US" dirty="0"/>
              <a:t> from vertex with largest finish time (here, B)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other SCCs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C03568-8CD9-3A4C-ACC6-23501A40D852}"/>
              </a:ext>
            </a:extLst>
          </p:cNvPr>
          <p:cNvCxnSpPr>
            <a:cxnSpLocks/>
          </p:cNvCxnSpPr>
          <p:nvPr/>
        </p:nvCxnSpPr>
        <p:spPr>
          <a:xfrm>
            <a:off x="1981200" y="6422282"/>
            <a:ext cx="4572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6820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84038-F80E-C24F-8FF5-4E3A3931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Care About Finish Times?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1F8B9-A88C-7C45-BCE2-B03C0FE35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57274"/>
            <a:ext cx="10972800" cy="2460678"/>
          </a:xfrm>
        </p:spPr>
        <p:txBody>
          <a:bodyPr>
            <a:normAutofit/>
          </a:bodyPr>
          <a:lstStyle/>
          <a:p>
            <a:r>
              <a:rPr lang="en-US" dirty="0"/>
              <a:t>After recursive DFS </a:t>
            </a:r>
            <a:r>
              <a:rPr lang="en-US" u="sng" dirty="0"/>
              <a:t>in transpose</a:t>
            </a:r>
            <a:r>
              <a:rPr lang="en-US" dirty="0"/>
              <a:t> finds SCC containing B,</a:t>
            </a:r>
            <a:br>
              <a:rPr lang="en-US" dirty="0"/>
            </a:br>
            <a:r>
              <a:rPr lang="en-US" dirty="0"/>
              <a:t>next DFS will start from C</a:t>
            </a:r>
          </a:p>
          <a:p>
            <a:pPr lvl="1"/>
            <a:r>
              <a:rPr lang="en-US" dirty="0"/>
              <a:t>Nodes in previously found SCC(s) have been visited</a:t>
            </a:r>
          </a:p>
          <a:p>
            <a:pPr lvl="1"/>
            <a:r>
              <a:rPr lang="en-US" dirty="0"/>
              <a:t>Reversed edges in G</a:t>
            </a:r>
            <a:r>
              <a:rPr lang="en-US" baseline="30000" dirty="0"/>
              <a:t>T</a:t>
            </a:r>
            <a:r>
              <a:rPr lang="en-US" dirty="0"/>
              <a:t> stop it visiting nodes in SCCs yet to be found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48833-3132-8D4C-8D93-2C83D5BD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5B2E0003-7E73-444B-B3BE-8BD082C15E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879" y="3429000"/>
            <a:ext cx="4497857" cy="2438399"/>
          </a:xfrm>
          <a:prstGeom prst="rect">
            <a:avLst/>
          </a:prstGeom>
        </p:spPr>
      </p:pic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62284658-2E38-6946-8379-EFE9BFE6DC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429000"/>
            <a:ext cx="4802655" cy="298254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BABE767-F3D3-0149-8758-9ECC4A3A0BC0}"/>
              </a:ext>
            </a:extLst>
          </p:cNvPr>
          <p:cNvCxnSpPr>
            <a:cxnSpLocks/>
          </p:cNvCxnSpPr>
          <p:nvPr/>
        </p:nvCxnSpPr>
        <p:spPr>
          <a:xfrm>
            <a:off x="3657600" y="6411541"/>
            <a:ext cx="381000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853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CLRS Section 22.3 on DFS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DACC1BBE-66B1-403A-8C7E-C57A0F3A10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5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C5B0-0003-0347-A9FA-9238DE2ED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Ties to Topological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85B51-1F26-4347-8A2B-B2967A5CF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47799"/>
            <a:ext cx="10972800" cy="2480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Formal proof of correctness in CLRS, but hopefully from previous slides you’re convinced it works!</a:t>
            </a:r>
          </a:p>
          <a:p>
            <a:r>
              <a:rPr lang="en-US" dirty="0"/>
              <a:t>Note how the use of finish times makes this seem like topological sort.  And it is, if you think of topological ordering for G</a:t>
            </a:r>
            <a:r>
              <a:rPr lang="en-US" baseline="30000" dirty="0"/>
              <a:t>SCC</a:t>
            </a:r>
          </a:p>
          <a:p>
            <a:pPr lvl="1"/>
            <a:r>
              <a:rPr lang="en-US" dirty="0"/>
              <a:t>Cycles in G, but no cycles in so we could sort that</a:t>
            </a:r>
          </a:p>
          <a:p>
            <a:pPr lvl="1"/>
            <a:r>
              <a:rPr lang="en-US" dirty="0"/>
              <a:t>Topological sort controls the order we do things, and DFS finds all the reachable nodes in an SCC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47142-D67C-4047-A01B-DC6BF3BF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EFEFDC2-FC4E-7944-8805-DC0DE6319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246" y="3959070"/>
            <a:ext cx="3165148" cy="2480792"/>
          </a:xfrm>
          <a:prstGeom prst="rect">
            <a:avLst/>
          </a:prstGeom>
        </p:spPr>
      </p:pic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534FB75B-A0A6-6944-87F6-4E26FBB4B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3733800"/>
            <a:ext cx="4598594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193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861A-4A2F-2D4B-9C46-A4C0D341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87EBF-C808-7F46-8CBF-4701AA35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interesting problems involving digraphs and DAGs</a:t>
            </a:r>
          </a:p>
          <a:p>
            <a:r>
              <a:rPr lang="en-US" dirty="0"/>
              <a:t>They can model real-world situations</a:t>
            </a:r>
          </a:p>
          <a:p>
            <a:pPr lvl="1"/>
            <a:r>
              <a:rPr lang="en-US" dirty="0"/>
              <a:t>Dependencies, network flows, …</a:t>
            </a:r>
          </a:p>
          <a:p>
            <a:r>
              <a:rPr lang="en-US" dirty="0"/>
              <a:t>DFS is often a valuable strategy to tackle such problems</a:t>
            </a:r>
          </a:p>
          <a:p>
            <a:pPr lvl="1"/>
            <a:r>
              <a:rPr lang="en-US" dirty="0"/>
              <a:t>Not interested in back-edges, since DAGs are acyclic</a:t>
            </a:r>
          </a:p>
          <a:p>
            <a:pPr lvl="1"/>
            <a:r>
              <a:rPr lang="en-US" dirty="0"/>
              <a:t>Ordering, reachability from DFS can be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7CB7C-0350-284A-A116-5A968917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CLRS:</a:t>
            </a:r>
          </a:p>
          <a:p>
            <a:pPr lvl="1"/>
            <a:r>
              <a:rPr lang="en-US" dirty="0"/>
              <a:t>Section 22.3 on DFS</a:t>
            </a:r>
          </a:p>
          <a:p>
            <a:pPr lvl="1"/>
            <a:r>
              <a:rPr lang="en-US" dirty="0"/>
              <a:t>Later/eventually:</a:t>
            </a:r>
          </a:p>
          <a:p>
            <a:pPr lvl="2"/>
            <a:r>
              <a:rPr lang="en-US" dirty="0"/>
              <a:t>Section 22.4 on Topological Sort</a:t>
            </a:r>
          </a:p>
          <a:p>
            <a:pPr lvl="2"/>
            <a:r>
              <a:rPr lang="en-US" dirty="0"/>
              <a:t>Section 22.5 on Strongly Connected Components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ADE50-950A-4D58-BFB2-FA2C6A8B385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14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/>
              <a:t>DFS: the Strategy in Words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>
          <a:xfrm>
            <a:off x="1981200" y="1447800"/>
            <a:ext cx="8229600" cy="470916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Depth-first search: Strategy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Go as deep as can visiting un-visited nodes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Choose any un-visited vertex when you have a choice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When stuck at a dead-end, backtrack as little as possible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Back up to where you could go to another unvisited vertex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Then continue to go on from that point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Eventually you’ll return to where you started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Reach all vertices?  Maybe, maybe not</a:t>
            </a:r>
          </a:p>
          <a:p>
            <a:pPr marL="594360" lvl="2" indent="0">
              <a:lnSpc>
                <a:spcPct val="9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5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Observations about the DFS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3011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dirty="0"/>
              <a:t>Note: we must keep track of what nodes we’ve visited</a:t>
            </a:r>
          </a:p>
          <a:p>
            <a:pPr>
              <a:lnSpc>
                <a:spcPct val="90000"/>
              </a:lnSpc>
            </a:pPr>
            <a:r>
              <a:rPr lang="en-US" dirty="0"/>
              <a:t>DFS traverses a subset of E (the set of edges)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Creates a tree, rooted at the starting point: the Depth-first Search Tree (DFS tree)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node in the DFS tree has a distance from the start.  (We often don’t care about this, but we could.)</a:t>
            </a:r>
          </a:p>
          <a:p>
            <a:pPr>
              <a:lnSpc>
                <a:spcPct val="90000"/>
              </a:lnSpc>
            </a:pPr>
            <a:r>
              <a:rPr lang="en-US" dirty="0"/>
              <a:t>At any point, all nodes are either: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Un-discovered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Finished (you backed up from it), or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Discovered (i.e. visited) but not finished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On the path from the current node back to the root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We might back up to it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(Later we’ll call these states: white, black and gray respectively)</a:t>
            </a:r>
          </a:p>
        </p:txBody>
      </p:sp>
    </p:spTree>
    <p:extLst>
      <p:ext uri="{BB962C8B-B14F-4D97-AF65-F5344CB8AC3E}">
        <p14:creationId xmlns:p14="http://schemas.microsoft.com/office/powerpoint/2010/main" val="262331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dirty="0"/>
              <a:t>DFS Strategy 1: Use a stack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  <p:custDataLst>
              <p:tags r:id="rId2"/>
            </p:custDataLst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Maintain a Stack (Let’s call it S)</a:t>
            </a:r>
          </a:p>
          <a:p>
            <a:endParaRPr lang="en-US" dirty="0"/>
          </a:p>
          <a:p>
            <a:r>
              <a:rPr lang="en-US" dirty="0"/>
              <a:t>Start at some node ‘s’ (push ‘s’ to S and mark as visited)</a:t>
            </a:r>
          </a:p>
          <a:p>
            <a:r>
              <a:rPr lang="en-US" dirty="0"/>
              <a:t>While S not empty</a:t>
            </a:r>
          </a:p>
          <a:p>
            <a:pPr lvl="1"/>
            <a:r>
              <a:rPr lang="en-US" dirty="0"/>
              <a:t>Pop a node ‘n’ from S</a:t>
            </a:r>
          </a:p>
          <a:p>
            <a:pPr lvl="1"/>
            <a:r>
              <a:rPr lang="en-US" dirty="0"/>
              <a:t>Process ‘n’ if necessary (depending on problem you are solving)</a:t>
            </a:r>
          </a:p>
          <a:p>
            <a:pPr lvl="1"/>
            <a:r>
              <a:rPr lang="en-US" dirty="0"/>
              <a:t>For each non-visited neighbor of ‘n’</a:t>
            </a:r>
          </a:p>
          <a:p>
            <a:pPr lvl="2"/>
            <a:r>
              <a:rPr lang="en-US" dirty="0"/>
              <a:t>Mark neighbor as visited</a:t>
            </a:r>
          </a:p>
          <a:p>
            <a:pPr lvl="2"/>
            <a:r>
              <a:rPr lang="en-US" dirty="0"/>
              <a:t>Push neighbor onto S</a:t>
            </a:r>
          </a:p>
          <a:p>
            <a:pPr lvl="1"/>
            <a:r>
              <a:rPr lang="en-US" dirty="0"/>
              <a:t>Repeat</a:t>
            </a:r>
          </a:p>
          <a:p>
            <a:endParaRPr lang="en-US" dirty="0"/>
          </a:p>
          <a:p>
            <a:r>
              <a:rPr lang="en-US" dirty="0"/>
              <a:t>Sound familiar? Same as BFS but uses stack instead of queue!</a:t>
            </a:r>
          </a:p>
          <a:p>
            <a:r>
              <a:rPr lang="en-US" dirty="0"/>
              <a:t>Or we can implement recursively (see next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51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FD98B-CCEB-0F45-AFBB-3064FBBA7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DFS Strategy #2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9975D1-F3FD-B749-8667-0C59B40D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EE116-056E-4288-B7F7-411CB7E437A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94A155-20A4-CC40-A206-E2BB4949BB9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a recursive function to “visit” each node</a:t>
            </a:r>
          </a:p>
          <a:p>
            <a:pPr lvl="1"/>
            <a:r>
              <a:rPr lang="en-US" dirty="0"/>
              <a:t>Need a non-recursive function to initialize and make first call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Before we look at this code… Important!</a:t>
            </a:r>
          </a:p>
          <a:p>
            <a:pPr lvl="1"/>
            <a:r>
              <a:rPr lang="en-US" dirty="0"/>
              <a:t>Best to think of DFS is a strategy as well as a single, particular bit of pseudo-code</a:t>
            </a:r>
          </a:p>
          <a:p>
            <a:pPr lvl="1"/>
            <a:r>
              <a:rPr lang="en-US" dirty="0"/>
              <a:t>We often add things to DFS code to solve problems</a:t>
            </a:r>
          </a:p>
          <a:p>
            <a:pPr lvl="2"/>
            <a:r>
              <a:rPr lang="en-US" dirty="0"/>
              <a:t>Code shown next is very minimal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”Swiss Army Knife” of graph algorithms?</a:t>
            </a:r>
          </a:p>
        </p:txBody>
      </p:sp>
    </p:spTree>
    <p:extLst>
      <p:ext uri="{BB962C8B-B14F-4D97-AF65-F5344CB8AC3E}">
        <p14:creationId xmlns:p14="http://schemas.microsoft.com/office/powerpoint/2010/main" val="29036466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S4102-SlimGra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4102-SlimGray" id="{0C9D6FD0-6105-1D4A-B9A3-9200ED4C5EEE}" vid="{94664388-EB31-D042-8A81-6F2F7AEB9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CS4102-SlimGray</Template>
  <TotalTime>42434</TotalTime>
  <Words>2610</Words>
  <Application>Microsoft Macintosh PowerPoint</Application>
  <PresentationFormat>Widescreen</PresentationFormat>
  <Paragraphs>347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ＭＳ Ｐゴシック</vt:lpstr>
      <vt:lpstr>Arial</vt:lpstr>
      <vt:lpstr>Calibri</vt:lpstr>
      <vt:lpstr>Helvetica Neue</vt:lpstr>
      <vt:lpstr>Helvetica Neue Thin</vt:lpstr>
      <vt:lpstr>Symbol</vt:lpstr>
      <vt:lpstr>Tahoma</vt:lpstr>
      <vt:lpstr>Times New Roman</vt:lpstr>
      <vt:lpstr>Wingdings</vt:lpstr>
      <vt:lpstr>CS4102-SlimGray</vt:lpstr>
      <vt:lpstr>Using DFS for Topological Sorting and Strongly Connected Components</vt:lpstr>
      <vt:lpstr>Module 1: Graphs (cont’d)</vt:lpstr>
      <vt:lpstr>Module 1 Topics (Bolded items in this deck)</vt:lpstr>
      <vt:lpstr>DFS</vt:lpstr>
      <vt:lpstr>Readings</vt:lpstr>
      <vt:lpstr>DFS: the Strategy in Words</vt:lpstr>
      <vt:lpstr>Observations about the DFS Strategy</vt:lpstr>
      <vt:lpstr>DFS Strategy 1: Use a stack</vt:lpstr>
      <vt:lpstr>DFS Strategy #2</vt:lpstr>
      <vt:lpstr>DFS Strategy 2: Recursion</vt:lpstr>
      <vt:lpstr>depth-first search, example</vt:lpstr>
      <vt:lpstr>DFS to Process all Vertices in a Graph</vt:lpstr>
      <vt:lpstr>Using DFS to Find if a Graphic is Acyclic</vt:lpstr>
      <vt:lpstr>CLRS’s DFS Algorithm (non-recursive part)</vt:lpstr>
      <vt:lpstr>CLRS’s DFS Algorithm (recursive part)</vt:lpstr>
      <vt:lpstr>Depth-first search tree</vt:lpstr>
      <vt:lpstr>Using Non-Tree Edges to Identify Cycles</vt:lpstr>
      <vt:lpstr>Non-tree Edges in DFS</vt:lpstr>
      <vt:lpstr>Time Complexity of DFS</vt:lpstr>
      <vt:lpstr>DFS Examples</vt:lpstr>
      <vt:lpstr>Properties of DFS Search, DFS Trees</vt:lpstr>
      <vt:lpstr>Properties of DFS Search, DFS Trees</vt:lpstr>
      <vt:lpstr>Topological Sorting</vt:lpstr>
      <vt:lpstr>Topological Sort</vt:lpstr>
      <vt:lpstr>Topological Sort</vt:lpstr>
      <vt:lpstr>Getting Dressed</vt:lpstr>
      <vt:lpstr>We Can Use DFS and Finish Times</vt:lpstr>
      <vt:lpstr>Topological Sort Algorithm</vt:lpstr>
      <vt:lpstr>Topological Sort Algorithm</vt:lpstr>
      <vt:lpstr>Forward vs. Reverse</vt:lpstr>
      <vt:lpstr>What’s an Edge Mean?</vt:lpstr>
      <vt:lpstr>Strongly Connected Components in a Digraph</vt:lpstr>
      <vt:lpstr>Strongly Connected Components (SCCs)</vt:lpstr>
      <vt:lpstr>SCC Example</vt:lpstr>
      <vt:lpstr>Component Graph</vt:lpstr>
      <vt:lpstr>How to Decompose Graph into SCCs</vt:lpstr>
      <vt:lpstr>Why Do We Care about the Transpose?</vt:lpstr>
      <vt:lpstr>Why Do We Care About Finish Times?</vt:lpstr>
      <vt:lpstr>Why Do We Care About Finish Times?</vt:lpstr>
      <vt:lpstr>Ties to Topological Sorting</vt:lpstr>
      <vt:lpstr>Final Thoughts</vt:lpstr>
    </vt:vector>
  </TitlesOfParts>
  <Company>UVA SEAS Computer Science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njb2b</dc:creator>
  <cp:lastModifiedBy>Mark Floryan</cp:lastModifiedBy>
  <cp:revision>857</cp:revision>
  <cp:lastPrinted>2020-02-12T20:02:02Z</cp:lastPrinted>
  <dcterms:created xsi:type="dcterms:W3CDTF">2017-08-21T20:54:06Z</dcterms:created>
  <dcterms:modified xsi:type="dcterms:W3CDTF">2022-09-05T13:57:01Z</dcterms:modified>
</cp:coreProperties>
</file>