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645" r:id="rId2"/>
    <p:sldId id="980" r:id="rId3"/>
    <p:sldId id="948" r:id="rId4"/>
    <p:sldId id="958" r:id="rId5"/>
    <p:sldId id="949" r:id="rId6"/>
    <p:sldId id="442" r:id="rId7"/>
    <p:sldId id="962" r:id="rId8"/>
    <p:sldId id="963" r:id="rId9"/>
    <p:sldId id="700" r:id="rId10"/>
    <p:sldId id="964" r:id="rId11"/>
    <p:sldId id="969" r:id="rId12"/>
    <p:sldId id="965" r:id="rId13"/>
    <p:sldId id="967" r:id="rId14"/>
    <p:sldId id="968" r:id="rId15"/>
    <p:sldId id="966" r:id="rId16"/>
    <p:sldId id="970" r:id="rId17"/>
    <p:sldId id="971" r:id="rId18"/>
    <p:sldId id="702" r:id="rId19"/>
    <p:sldId id="972" r:id="rId20"/>
    <p:sldId id="975" r:id="rId21"/>
    <p:sldId id="976" r:id="rId22"/>
    <p:sldId id="979" r:id="rId23"/>
    <p:sldId id="973" r:id="rId24"/>
    <p:sldId id="974" r:id="rId25"/>
    <p:sldId id="978" r:id="rId26"/>
    <p:sldId id="69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BFF0"/>
    <a:srgbClr val="EA4747"/>
    <a:srgbClr val="FF6600"/>
    <a:srgbClr val="FF33CC"/>
    <a:srgbClr val="00CCFF"/>
    <a:srgbClr val="FFFF00"/>
    <a:srgbClr val="00B0F0"/>
    <a:srgbClr val="009900"/>
    <a:srgbClr val="CC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33"/>
    <p:restoredTop sz="92962" autoAdjust="0"/>
  </p:normalViewPr>
  <p:slideViewPr>
    <p:cSldViewPr>
      <p:cViewPr varScale="1">
        <p:scale>
          <a:sx n="133" d="100"/>
          <a:sy n="133" d="100"/>
        </p:scale>
        <p:origin x="1000"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F7FD5-2840-4607-A4CD-0A8A66D9D61D}" type="datetimeFigureOut">
              <a:rPr lang="en-US" smtClean="0"/>
              <a:t>9/8/22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7E913D-325D-4B30-8E23-50203DB584FD}" type="slidenum">
              <a:rPr lang="en-US" smtClean="0"/>
              <a:t>‹#›</a:t>
            </a:fld>
            <a:endParaRPr lang="en-US"/>
          </a:p>
        </p:txBody>
      </p:sp>
    </p:spTree>
    <p:extLst>
      <p:ext uri="{BB962C8B-B14F-4D97-AF65-F5344CB8AC3E}">
        <p14:creationId xmlns:p14="http://schemas.microsoft.com/office/powerpoint/2010/main" val="3691005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E913D-325D-4B30-8E23-50203DB584FD}" type="slidenum">
              <a:rPr lang="en-US" smtClean="0"/>
              <a:t>1</a:t>
            </a:fld>
            <a:endParaRPr lang="en-US"/>
          </a:p>
        </p:txBody>
      </p:sp>
    </p:spTree>
    <p:extLst>
      <p:ext uri="{BB962C8B-B14F-4D97-AF65-F5344CB8AC3E}">
        <p14:creationId xmlns:p14="http://schemas.microsoft.com/office/powerpoint/2010/main" val="251026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E913D-325D-4B30-8E23-50203DB584FD}" type="slidenum">
              <a:rPr lang="en-US" smtClean="0"/>
              <a:t>5</a:t>
            </a:fld>
            <a:endParaRPr lang="en-US"/>
          </a:p>
        </p:txBody>
      </p:sp>
    </p:spTree>
    <p:extLst>
      <p:ext uri="{BB962C8B-B14F-4D97-AF65-F5344CB8AC3E}">
        <p14:creationId xmlns:p14="http://schemas.microsoft.com/office/powerpoint/2010/main" val="3420315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5D8DCB-06E0-DB4B-A914-CADE4285D248}"/>
              </a:ext>
            </a:extLst>
          </p:cNvPr>
          <p:cNvSpPr/>
          <p:nvPr/>
        </p:nvSpPr>
        <p:spPr>
          <a:xfrm>
            <a:off x="0" y="-1"/>
            <a:ext cx="12192000" cy="6858001"/>
          </a:xfrm>
          <a:prstGeom prst="rect">
            <a:avLst/>
          </a:prstGeom>
          <a:gradFill flip="none" rotWithShape="1">
            <a:gsLst>
              <a:gs pos="100000">
                <a:schemeClr val="tx1">
                  <a:lumMod val="85000"/>
                  <a:lumOff val="15000"/>
                </a:schemeClr>
              </a:gs>
              <a:gs pos="0">
                <a:schemeClr val="tx1">
                  <a:lumMod val="65000"/>
                  <a:lumOff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14400" y="2130426"/>
            <a:ext cx="10363200" cy="1470025"/>
          </a:xfrm>
        </p:spPr>
        <p:txBody>
          <a:bodyPr/>
          <a:lstStyle>
            <a:lvl1pPr>
              <a:defRPr>
                <a:solidFill>
                  <a:schemeClr val="bg1">
                    <a:lumMod val="9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8A2421-D2CD-4522-A1BA-E4F59ED821B7}" type="datetime1">
              <a:rPr lang="en-US" smtClean="0"/>
              <a:t>9/8/22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02255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91928D-0C55-4D8D-9D16-4C05754E5356}" type="datetime1">
              <a:rPr lang="en-US" smtClean="0"/>
              <a:t>9/8/22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74736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CEDDD-253B-4C38-A621-35D8BA950C17}" type="datetime1">
              <a:rPr lang="en-US" smtClean="0"/>
              <a:t>9/8/22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598418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0967E4-28CB-45C9-B82C-D6B22AD4F0EB}" type="datetime1">
              <a:rPr lang="en-US" smtClean="0"/>
              <a:t>9/8/22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471020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54C693-B405-44E1-A127-B7CE8B45C1E1}" type="datetime1">
              <a:rPr lang="en-US" smtClean="0"/>
              <a:t>9/8/22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4227777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maller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lvl1pPr>
              <a:defRPr b="0" i="0" spc="0">
                <a:solidFill>
                  <a:schemeClr val="tx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28102-2E91-4DD7-8E8B-98B790A12701}" type="datetime1">
              <a:rPr lang="en-US" smtClean="0"/>
              <a:t>9/8/22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34700818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838200"/>
          </a:xfrm>
        </p:spPr>
        <p:txBody>
          <a:bodyPr/>
          <a:lstStyle>
            <a:lvl1pPr>
              <a:defRPr b="0" i="0" spc="0">
                <a:solidFill>
                  <a:schemeClr val="tx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452596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5AF985-6D44-417A-9881-D208468CBA07}" type="datetime1">
              <a:rPr lang="en-US" smtClean="0"/>
              <a:t>9/8/22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682252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Warm Up">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217612"/>
          </a:xfrm>
        </p:spPr>
        <p:txBody>
          <a:bodyPr/>
          <a:lstStyle>
            <a:lvl1pPr>
              <a:defRPr b="0" i="0" spc="0">
                <a:solidFill>
                  <a:schemeClr val="tx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a:xfrm>
            <a:off x="609600" y="1752601"/>
            <a:ext cx="10972800" cy="437356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28102-2E91-4DD7-8E8B-98B790A12701}" type="datetime1">
              <a:rPr lang="en-US" smtClean="0"/>
              <a:t>9/8/22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09796840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04A86-E8D2-4E57-8D6D-61E2D175474B}" type="datetime1">
              <a:rPr lang="en-US" smtClean="0"/>
              <a:t>9/8/22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645808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921DF3-1FB0-45DC-97EF-461960E13574}" type="datetime1">
              <a:rPr lang="en-US" smtClean="0"/>
              <a:t>9/8/22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2751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2B088E-2809-46D8-B43F-738015D878CC}" type="datetime1">
              <a:rPr lang="en-US" smtClean="0"/>
              <a:t>9/8/22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43738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8D42A-BC08-426E-9E11-483BA9D61AF6}" type="datetime1">
              <a:rPr lang="en-US" smtClean="0"/>
              <a:t>9/8/22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77756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maller Title n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B28102-2E91-4DD7-8E8B-98B790A12701}" type="datetime1">
              <a:rPr lang="en-US" smtClean="0"/>
              <a:t>9/8/22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4438725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D5C786-44E1-4BD5-AD14-75F3EA166B5A}" type="datetime1">
              <a:rPr lang="en-US" smtClean="0"/>
              <a:t>9/8/22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401080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28102-2E91-4DD7-8E8B-98B790A12701}" type="datetime1">
              <a:rPr lang="en-US" smtClean="0"/>
              <a:t>9/8/22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ADE50-950A-4D58-BFB2-FA2C6A8B385D}" type="slidenum">
              <a:rPr lang="en-US" smtClean="0"/>
              <a:t>‹#›</a:t>
            </a:fld>
            <a:endParaRPr lang="en-US"/>
          </a:p>
        </p:txBody>
      </p:sp>
    </p:spTree>
    <p:extLst>
      <p:ext uri="{BB962C8B-B14F-4D97-AF65-F5344CB8AC3E}">
        <p14:creationId xmlns:p14="http://schemas.microsoft.com/office/powerpoint/2010/main" val="3677787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4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0.png"/><Relationship Id="rId4" Type="http://schemas.openxmlformats.org/officeDocument/2006/relationships/image" Target="../media/image85.png"/></Relationships>
</file>

<file path=ppt/slides/_rels/slide12.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8.png"/><Relationship Id="rId7" Type="http://schemas.openxmlformats.org/officeDocument/2006/relationships/image" Target="../media/image9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96.png"/><Relationship Id="rId10" Type="http://schemas.openxmlformats.org/officeDocument/2006/relationships/image" Target="../media/image41.png"/><Relationship Id="rId4" Type="http://schemas.openxmlformats.org/officeDocument/2006/relationships/image" Target="../media/image95.png"/><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8" Type="http://schemas.openxmlformats.org/officeDocument/2006/relationships/image" Target="../media/image98.png"/><Relationship Id="rId7" Type="http://schemas.openxmlformats.org/officeDocument/2006/relationships/image" Target="../media/image9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96.png"/><Relationship Id="rId10" Type="http://schemas.openxmlformats.org/officeDocument/2006/relationships/image" Target="../media/image44.png"/><Relationship Id="rId4" Type="http://schemas.openxmlformats.org/officeDocument/2006/relationships/image" Target="../media/image95.png"/><Relationship Id="rId9"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6.png"/><Relationship Id="rId7" Type="http://schemas.openxmlformats.org/officeDocument/2006/relationships/image" Target="../media/image9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21.xml.rels><?xml version="1.0" encoding="UTF-8" standalone="yes"?>
<Relationships xmlns="http://schemas.openxmlformats.org/package/2006/relationships"><Relationship Id="rId8" Type="http://schemas.openxmlformats.org/officeDocument/2006/relationships/image" Target="../media/image48.png"/><Relationship Id="rId7" Type="http://schemas.openxmlformats.org/officeDocument/2006/relationships/image" Target="../media/image9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8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4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85.png"/></Relationships>
</file>

<file path=ppt/slides/_rels/slide9.xml.rels><?xml version="1.0" encoding="UTF-8" standalone="yes"?>
<Relationships xmlns="http://schemas.openxmlformats.org/package/2006/relationships"><Relationship Id="rId3" Type="http://schemas.openxmlformats.org/officeDocument/2006/relationships/image" Target="../media/image84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image" Target="../media/image8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B6CE7-81B2-8049-9E87-758163BB5B98}"/>
              </a:ext>
            </a:extLst>
          </p:cNvPr>
          <p:cNvSpPr>
            <a:spLocks noGrp="1"/>
          </p:cNvSpPr>
          <p:nvPr>
            <p:ph type="ctrTitle"/>
          </p:nvPr>
        </p:nvSpPr>
        <p:spPr>
          <a:xfrm>
            <a:off x="914400" y="990600"/>
            <a:ext cx="10363200" cy="1470025"/>
          </a:xfrm>
        </p:spPr>
        <p:txBody>
          <a:bodyPr>
            <a:normAutofit fontScale="90000"/>
          </a:bodyPr>
          <a:lstStyle/>
          <a:p>
            <a:r>
              <a:rPr lang="en-US" sz="8000" dirty="0">
                <a:ln w="3175">
                  <a:solidFill>
                    <a:schemeClr val="bg1"/>
                  </a:solidFill>
                </a:ln>
                <a:solidFill>
                  <a:schemeClr val="bg1"/>
                </a:solidFill>
                <a:latin typeface="Helvetica Neue" panose="02000503000000020004" pitchFamily="2" charset="0"/>
                <a:ea typeface="Helvetica Neue" panose="02000503000000020004" pitchFamily="2" charset="0"/>
              </a:rPr>
              <a:t>CS 3100 - DSA2</a:t>
            </a:r>
            <a:br>
              <a:rPr lang="en-US" sz="8000" dirty="0"/>
            </a:br>
            <a:r>
              <a:rPr lang="en-US" dirty="0">
                <a:solidFill>
                  <a:schemeClr val="bg1">
                    <a:lumMod val="65000"/>
                  </a:schemeClr>
                </a:solidFill>
              </a:rPr>
              <a:t> Mark Floryan</a:t>
            </a:r>
            <a:endParaRPr lang="en-US" dirty="0"/>
          </a:p>
        </p:txBody>
      </p:sp>
      <p:sp>
        <p:nvSpPr>
          <p:cNvPr id="3" name="Subtitle 2">
            <a:extLst>
              <a:ext uri="{FF2B5EF4-FFF2-40B4-BE49-F238E27FC236}">
                <a16:creationId xmlns:a16="http://schemas.microsoft.com/office/drawing/2014/main" id="{EAD58644-965A-D547-8284-0CF0702A7861}"/>
              </a:ext>
            </a:extLst>
          </p:cNvPr>
          <p:cNvSpPr>
            <a:spLocks noGrp="1"/>
          </p:cNvSpPr>
          <p:nvPr>
            <p:ph type="subTitle" idx="1"/>
          </p:nvPr>
        </p:nvSpPr>
        <p:spPr>
          <a:xfrm>
            <a:off x="2362200" y="3187700"/>
            <a:ext cx="8534400" cy="2667000"/>
          </a:xfrm>
        </p:spPr>
        <p:txBody>
          <a:bodyPr>
            <a:normAutofit/>
          </a:bodyPr>
          <a:lstStyle/>
          <a:p>
            <a:pPr algn="l"/>
            <a:endParaRPr lang="en-US" dirty="0"/>
          </a:p>
          <a:p>
            <a:pPr algn="l"/>
            <a:r>
              <a:rPr lang="en-US" dirty="0"/>
              <a:t>Min-cut Max-flow, proof of Ford-Fulkerson</a:t>
            </a:r>
          </a:p>
          <a:p>
            <a:pPr algn="l"/>
            <a:endParaRPr lang="en-US" dirty="0"/>
          </a:p>
          <a:p>
            <a:pPr algn="l"/>
            <a:r>
              <a:rPr lang="en-US" dirty="0"/>
              <a:t>CLRS 26.1 – 26.2</a:t>
            </a:r>
          </a:p>
        </p:txBody>
      </p:sp>
      <p:sp>
        <p:nvSpPr>
          <p:cNvPr id="4" name="Slide Number Placeholder 3">
            <a:extLst>
              <a:ext uri="{FF2B5EF4-FFF2-40B4-BE49-F238E27FC236}">
                <a16:creationId xmlns:a16="http://schemas.microsoft.com/office/drawing/2014/main" id="{31482174-F7C5-3845-B17B-CDFA1796A629}"/>
              </a:ext>
            </a:extLst>
          </p:cNvPr>
          <p:cNvSpPr>
            <a:spLocks noGrp="1"/>
          </p:cNvSpPr>
          <p:nvPr>
            <p:ph type="sldNum" sz="quarter" idx="12"/>
          </p:nvPr>
        </p:nvSpPr>
        <p:spPr/>
        <p:txBody>
          <a:bodyPr/>
          <a:lstStyle/>
          <a:p>
            <a:fld id="{86BADE50-950A-4D58-BFB2-FA2C6A8B385D}" type="slidenum">
              <a:rPr lang="en-US" smtClean="0"/>
              <a:t>1</a:t>
            </a:fld>
            <a:endParaRPr lang="en-US"/>
          </a:p>
        </p:txBody>
      </p:sp>
    </p:spTree>
    <p:extLst>
      <p:ext uri="{BB962C8B-B14F-4D97-AF65-F5344CB8AC3E}">
        <p14:creationId xmlns:p14="http://schemas.microsoft.com/office/powerpoint/2010/main" val="61652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CF78-9C00-6744-8ED2-B9C9410F8AD8}"/>
              </a:ext>
            </a:extLst>
          </p:cNvPr>
          <p:cNvSpPr>
            <a:spLocks noGrp="1"/>
          </p:cNvSpPr>
          <p:nvPr>
            <p:ph type="title"/>
          </p:nvPr>
        </p:nvSpPr>
        <p:spPr/>
        <p:txBody>
          <a:bodyPr/>
          <a:lstStyle/>
          <a:p>
            <a:r>
              <a:rPr lang="en-US" dirty="0"/>
              <a:t>We’ll Show These 3 Things</a:t>
            </a:r>
          </a:p>
        </p:txBody>
      </p:sp>
      <p:sp>
        <p:nvSpPr>
          <p:cNvPr id="3" name="Content Placeholder 2">
            <a:extLst>
              <a:ext uri="{FF2B5EF4-FFF2-40B4-BE49-F238E27FC236}">
                <a16:creationId xmlns:a16="http://schemas.microsoft.com/office/drawing/2014/main" id="{C35545B2-E202-E346-8518-F623BD4E1D14}"/>
              </a:ext>
            </a:extLst>
          </p:cNvPr>
          <p:cNvSpPr>
            <a:spLocks noGrp="1"/>
          </p:cNvSpPr>
          <p:nvPr>
            <p:ph idx="1"/>
          </p:nvPr>
        </p:nvSpPr>
        <p:spPr/>
        <p:txBody>
          <a:bodyPr/>
          <a:lstStyle/>
          <a:p>
            <a:r>
              <a:rPr lang="en-US" dirty="0"/>
              <a:t>Weak duality property</a:t>
            </a:r>
          </a:p>
          <a:p>
            <a:r>
              <a:rPr lang="en-US" dirty="0"/>
              <a:t>Flow-value lemma</a:t>
            </a:r>
          </a:p>
          <a:p>
            <a:r>
              <a:rPr lang="en-US" dirty="0"/>
              <a:t>Max-flow Min-Cut theorem</a:t>
            </a:r>
          </a:p>
          <a:p>
            <a:endParaRPr lang="en-US" dirty="0"/>
          </a:p>
          <a:p>
            <a:r>
              <a:rPr lang="en-US" dirty="0"/>
              <a:t>…and how we can then argue Ford-Fulkerson is correct</a:t>
            </a:r>
          </a:p>
        </p:txBody>
      </p:sp>
      <p:sp>
        <p:nvSpPr>
          <p:cNvPr id="4" name="Slide Number Placeholder 3">
            <a:extLst>
              <a:ext uri="{FF2B5EF4-FFF2-40B4-BE49-F238E27FC236}">
                <a16:creationId xmlns:a16="http://schemas.microsoft.com/office/drawing/2014/main" id="{7358BA3F-C665-FD47-B2B0-3803683E078E}"/>
              </a:ext>
            </a:extLst>
          </p:cNvPr>
          <p:cNvSpPr>
            <a:spLocks noGrp="1"/>
          </p:cNvSpPr>
          <p:nvPr>
            <p:ph type="sldNum" sz="quarter" idx="12"/>
          </p:nvPr>
        </p:nvSpPr>
        <p:spPr/>
        <p:txBody>
          <a:bodyPr/>
          <a:lstStyle/>
          <a:p>
            <a:fld id="{86BADE50-950A-4D58-BFB2-FA2C6A8B385D}" type="slidenum">
              <a:rPr lang="en-US" smtClean="0"/>
              <a:t>10</a:t>
            </a:fld>
            <a:endParaRPr lang="en-US"/>
          </a:p>
        </p:txBody>
      </p:sp>
    </p:spTree>
    <p:extLst>
      <p:ext uri="{BB962C8B-B14F-4D97-AF65-F5344CB8AC3E}">
        <p14:creationId xmlns:p14="http://schemas.microsoft.com/office/powerpoint/2010/main" val="3841629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AE80-5582-A540-AB4A-FD3AD95B079A}"/>
              </a:ext>
            </a:extLst>
          </p:cNvPr>
          <p:cNvSpPr>
            <a:spLocks noGrp="1"/>
          </p:cNvSpPr>
          <p:nvPr>
            <p:ph type="title"/>
          </p:nvPr>
        </p:nvSpPr>
        <p:spPr/>
        <p:txBody>
          <a:bodyPr/>
          <a:lstStyle/>
          <a:p>
            <a:r>
              <a:rPr lang="en-US" dirty="0"/>
              <a:t>First definition: Weak Duality</a:t>
            </a:r>
          </a:p>
        </p:txBody>
      </p:sp>
      <p:sp>
        <p:nvSpPr>
          <p:cNvPr id="3" name="Content Placeholder 2">
            <a:extLst>
              <a:ext uri="{FF2B5EF4-FFF2-40B4-BE49-F238E27FC236}">
                <a16:creationId xmlns:a16="http://schemas.microsoft.com/office/drawing/2014/main" id="{6F550385-5E13-5B46-BB1C-8D036B9CC5C3}"/>
              </a:ext>
            </a:extLst>
          </p:cNvPr>
          <p:cNvSpPr>
            <a:spLocks noGrp="1"/>
          </p:cNvSpPr>
          <p:nvPr>
            <p:ph idx="1"/>
          </p:nvPr>
        </p:nvSpPr>
        <p:spPr>
          <a:xfrm>
            <a:off x="609600" y="990600"/>
            <a:ext cx="10439400" cy="5135563"/>
          </a:xfrm>
        </p:spPr>
        <p:txBody>
          <a:bodyPr/>
          <a:lstStyle/>
          <a:p>
            <a:r>
              <a:rPr lang="en-US" dirty="0"/>
              <a:t>Let </a:t>
            </a:r>
            <a:r>
              <a:rPr lang="en-US" b="1" i="1" dirty="0"/>
              <a:t>f</a:t>
            </a:r>
            <a:r>
              <a:rPr lang="en-US" dirty="0"/>
              <a:t> be any flow and C = (S, T) be any cut</a:t>
            </a:r>
          </a:p>
          <a:p>
            <a:r>
              <a:rPr lang="en-US" dirty="0"/>
              <a:t>Then the value of </a:t>
            </a:r>
            <a:r>
              <a:rPr lang="en-US" b="1" i="1" dirty="0"/>
              <a:t> f  </a:t>
            </a:r>
            <a:r>
              <a:rPr lang="en-US" dirty="0"/>
              <a:t>&lt;=  capacity of C</a:t>
            </a:r>
          </a:p>
          <a:p>
            <a:pPr lvl="1"/>
            <a:r>
              <a:rPr lang="en-US" dirty="0"/>
              <a:t>We’ll refer to this as the weak duality property</a:t>
            </a:r>
          </a:p>
          <a:p>
            <a:r>
              <a:rPr lang="en-US" dirty="0"/>
              <a:t>Note: We are talking about the </a:t>
            </a:r>
            <a:r>
              <a:rPr lang="en-US" b="1" u="sng" dirty="0"/>
              <a:t>capacity</a:t>
            </a:r>
            <a:r>
              <a:rPr lang="en-US" dirty="0"/>
              <a:t> of C, not the value of the flow across C (i.e. not the net flow of C)</a:t>
            </a:r>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E72DB7CC-CF63-4647-877F-4041117A2733}"/>
              </a:ext>
            </a:extLst>
          </p:cNvPr>
          <p:cNvSpPr>
            <a:spLocks noGrp="1"/>
          </p:cNvSpPr>
          <p:nvPr>
            <p:ph type="sldNum" sz="quarter" idx="12"/>
          </p:nvPr>
        </p:nvSpPr>
        <p:spPr/>
        <p:txBody>
          <a:bodyPr/>
          <a:lstStyle/>
          <a:p>
            <a:fld id="{86BADE50-950A-4D58-BFB2-FA2C6A8B385D}" type="slidenum">
              <a:rPr lang="en-US" smtClean="0"/>
              <a:t>11</a:t>
            </a:fld>
            <a:endParaRPr lang="en-US"/>
          </a:p>
        </p:txBody>
      </p:sp>
      <p:sp>
        <p:nvSpPr>
          <p:cNvPr id="5" name="Freeform 4">
            <a:extLst>
              <a:ext uri="{FF2B5EF4-FFF2-40B4-BE49-F238E27FC236}">
                <a16:creationId xmlns:a16="http://schemas.microsoft.com/office/drawing/2014/main" id="{2BFEC55B-F7C8-CD46-AA15-C3E6859BBC19}"/>
              </a:ext>
            </a:extLst>
          </p:cNvPr>
          <p:cNvSpPr/>
          <p:nvPr/>
        </p:nvSpPr>
        <p:spPr>
          <a:xfrm>
            <a:off x="5186263" y="4202899"/>
            <a:ext cx="1952297" cy="2112579"/>
          </a:xfrm>
          <a:custGeom>
            <a:avLst/>
            <a:gdLst>
              <a:gd name="connsiteX0" fmla="*/ 1876097 w 1876097"/>
              <a:gd name="connsiteY0" fmla="*/ 1056289 h 2112579"/>
              <a:gd name="connsiteX1" fmla="*/ 1749972 w 1876097"/>
              <a:gd name="connsiteY1" fmla="*/ 677917 h 2112579"/>
              <a:gd name="connsiteX2" fmla="*/ 1040524 w 1876097"/>
              <a:gd name="connsiteY2" fmla="*/ 236482 h 2112579"/>
              <a:gd name="connsiteX3" fmla="*/ 220717 w 1876097"/>
              <a:gd name="connsiteY3" fmla="*/ 0 h 2112579"/>
              <a:gd name="connsiteX4" fmla="*/ 63062 w 1876097"/>
              <a:gd name="connsiteY4" fmla="*/ 173420 h 2112579"/>
              <a:gd name="connsiteX5" fmla="*/ 0 w 1876097"/>
              <a:gd name="connsiteY5" fmla="*/ 2017986 h 2112579"/>
              <a:gd name="connsiteX6" fmla="*/ 268014 w 1876097"/>
              <a:gd name="connsiteY6" fmla="*/ 2112579 h 2112579"/>
              <a:gd name="connsiteX7" fmla="*/ 819807 w 1876097"/>
              <a:gd name="connsiteY7" fmla="*/ 2081048 h 2112579"/>
              <a:gd name="connsiteX8" fmla="*/ 1876097 w 1876097"/>
              <a:gd name="connsiteY8" fmla="*/ 1056289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097" h="2112579">
                <a:moveTo>
                  <a:pt x="1876097" y="1056289"/>
                </a:moveTo>
                <a:lnTo>
                  <a:pt x="1749972" y="677917"/>
                </a:lnTo>
                <a:lnTo>
                  <a:pt x="1040524" y="236482"/>
                </a:lnTo>
                <a:lnTo>
                  <a:pt x="220717" y="0"/>
                </a:lnTo>
                <a:lnTo>
                  <a:pt x="63062" y="173420"/>
                </a:lnTo>
                <a:lnTo>
                  <a:pt x="0" y="2017986"/>
                </a:lnTo>
                <a:lnTo>
                  <a:pt x="268014" y="2112579"/>
                </a:lnTo>
                <a:lnTo>
                  <a:pt x="819807" y="2081048"/>
                </a:lnTo>
                <a:lnTo>
                  <a:pt x="1876097" y="1056289"/>
                </a:lnTo>
                <a:close/>
              </a:path>
            </a:pathLst>
          </a:custGeom>
          <a:solidFill>
            <a:srgbClr val="00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A80E7A95-8446-2F4A-8D07-269CA490CBF2}"/>
              </a:ext>
            </a:extLst>
          </p:cNvPr>
          <p:cNvSpPr/>
          <p:nvPr/>
        </p:nvSpPr>
        <p:spPr>
          <a:xfrm>
            <a:off x="2506126" y="4092539"/>
            <a:ext cx="2238703" cy="2144110"/>
          </a:xfrm>
          <a:custGeom>
            <a:avLst/>
            <a:gdLst>
              <a:gd name="connsiteX0" fmla="*/ 0 w 2238703"/>
              <a:gd name="connsiteY0" fmla="*/ 677917 h 2144110"/>
              <a:gd name="connsiteX1" fmla="*/ 520262 w 2238703"/>
              <a:gd name="connsiteY1" fmla="*/ 1891862 h 2144110"/>
              <a:gd name="connsiteX2" fmla="*/ 1387365 w 2238703"/>
              <a:gd name="connsiteY2" fmla="*/ 2144110 h 2144110"/>
              <a:gd name="connsiteX3" fmla="*/ 2096813 w 2238703"/>
              <a:gd name="connsiteY3" fmla="*/ 2065283 h 2144110"/>
              <a:gd name="connsiteX4" fmla="*/ 2175641 w 2238703"/>
              <a:gd name="connsiteY4" fmla="*/ 1150883 h 2144110"/>
              <a:gd name="connsiteX5" fmla="*/ 2175641 w 2238703"/>
              <a:gd name="connsiteY5" fmla="*/ 1008993 h 2144110"/>
              <a:gd name="connsiteX6" fmla="*/ 2238703 w 2238703"/>
              <a:gd name="connsiteY6" fmla="*/ 63062 h 2144110"/>
              <a:gd name="connsiteX7" fmla="*/ 1702675 w 2238703"/>
              <a:gd name="connsiteY7" fmla="*/ 0 h 2144110"/>
              <a:gd name="connsiteX8" fmla="*/ 788275 w 2238703"/>
              <a:gd name="connsiteY8" fmla="*/ 94593 h 2144110"/>
              <a:gd name="connsiteX9" fmla="*/ 236482 w 2238703"/>
              <a:gd name="connsiteY9" fmla="*/ 378372 h 2144110"/>
              <a:gd name="connsiteX10" fmla="*/ 0 w 2238703"/>
              <a:gd name="connsiteY10" fmla="*/ 677917 h 214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8703" h="2144110">
                <a:moveTo>
                  <a:pt x="0" y="677917"/>
                </a:moveTo>
                <a:lnTo>
                  <a:pt x="520262" y="1891862"/>
                </a:lnTo>
                <a:lnTo>
                  <a:pt x="1387365" y="2144110"/>
                </a:lnTo>
                <a:lnTo>
                  <a:pt x="2096813" y="2065283"/>
                </a:lnTo>
                <a:lnTo>
                  <a:pt x="2175641" y="1150883"/>
                </a:lnTo>
                <a:lnTo>
                  <a:pt x="2175641" y="1008993"/>
                </a:lnTo>
                <a:lnTo>
                  <a:pt x="2238703" y="63062"/>
                </a:lnTo>
                <a:lnTo>
                  <a:pt x="1702675" y="0"/>
                </a:lnTo>
                <a:lnTo>
                  <a:pt x="788275" y="94593"/>
                </a:lnTo>
                <a:lnTo>
                  <a:pt x="236482" y="378372"/>
                </a:lnTo>
                <a:lnTo>
                  <a:pt x="0" y="677917"/>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5DB6965-CDFD-C045-9E6D-CE56116D65C8}"/>
              </a:ext>
            </a:extLst>
          </p:cNvPr>
          <p:cNvGrpSpPr/>
          <p:nvPr/>
        </p:nvGrpSpPr>
        <p:grpSpPr>
          <a:xfrm>
            <a:off x="2743200" y="4140561"/>
            <a:ext cx="4256076" cy="2215790"/>
            <a:chOff x="990600" y="3017500"/>
            <a:chExt cx="4785705" cy="2491524"/>
          </a:xfrm>
        </p:grpSpPr>
        <p:cxnSp>
          <p:nvCxnSpPr>
            <p:cNvPr id="8" name="Straight Connector 7">
              <a:extLst>
                <a:ext uri="{FF2B5EF4-FFF2-40B4-BE49-F238E27FC236}">
                  <a16:creationId xmlns:a16="http://schemas.microsoft.com/office/drawing/2014/main" id="{56951FAA-6EEB-1D4A-946C-649AC36B6156}"/>
                </a:ext>
              </a:extLst>
            </p:cNvPr>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1670DC0-4DBC-C14D-8840-741DEBECB46B}"/>
                </a:ext>
              </a:extLst>
            </p:cNvPr>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AC97E9-A7FE-9441-B4D1-F51B966DB918}"/>
                </a:ext>
              </a:extLst>
            </p:cNvPr>
            <p:cNvCxnSpPr>
              <a:stCxn id="22" idx="2"/>
              <a:endCxn id="20"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056A865-705E-DB4B-9392-C456749FC10A}"/>
                </a:ext>
              </a:extLst>
            </p:cNvPr>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C1D95B8-19EC-9347-B0F1-2F4441291ED9}"/>
                </a:ext>
              </a:extLst>
            </p:cNvPr>
            <p:cNvCxnSpPr>
              <a:stCxn id="22" idx="6"/>
              <a:endCxn id="25" idx="2"/>
            </p:cNvCxnSpPr>
            <p:nvPr/>
          </p:nvCxnSpPr>
          <p:spPr>
            <a:xfrm>
              <a:off x="2801007" y="5044346"/>
              <a:ext cx="1329638" cy="48406"/>
            </a:xfrm>
            <a:prstGeom prst="line">
              <a:avLst/>
            </a:prstGeom>
            <a:ln w="57150">
              <a:solidFill>
                <a:srgbClr val="33CC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204AF81-28F9-AE45-82B0-8072C7D802A0}"/>
                </a:ext>
              </a:extLst>
            </p:cNvPr>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95C3DF-34EB-FC4E-9AE3-E32444265279}"/>
                </a:ext>
              </a:extLst>
            </p:cNvPr>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2C8F267-AFB6-514D-9EBC-F47D8DE5DB1B}"/>
                </a:ext>
              </a:extLst>
            </p:cNvPr>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6" name="TextBox 15">
              <a:extLst>
                <a:ext uri="{FF2B5EF4-FFF2-40B4-BE49-F238E27FC236}">
                  <a16:creationId xmlns:a16="http://schemas.microsoft.com/office/drawing/2014/main" id="{54BA4F95-14C2-1B4C-82FF-FAD6BBC7D566}"/>
                </a:ext>
              </a:extLst>
            </p:cNvPr>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7" name="TextBox 16">
              <a:extLst>
                <a:ext uri="{FF2B5EF4-FFF2-40B4-BE49-F238E27FC236}">
                  <a16:creationId xmlns:a16="http://schemas.microsoft.com/office/drawing/2014/main" id="{480D4C18-E113-C145-A659-57929D74F0D2}"/>
                </a:ext>
              </a:extLst>
            </p:cNvPr>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8" name="TextBox 17">
              <a:extLst>
                <a:ext uri="{FF2B5EF4-FFF2-40B4-BE49-F238E27FC236}">
                  <a16:creationId xmlns:a16="http://schemas.microsoft.com/office/drawing/2014/main" id="{0C959AF3-225C-0E4B-B73B-BB7DCF69C882}"/>
                </a:ext>
              </a:extLst>
            </p:cNvPr>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9" name="Straight Connector 18">
              <a:extLst>
                <a:ext uri="{FF2B5EF4-FFF2-40B4-BE49-F238E27FC236}">
                  <a16:creationId xmlns:a16="http://schemas.microsoft.com/office/drawing/2014/main" id="{21A6194E-1FA3-C844-80DA-645657E32DFB}"/>
                </a:ext>
              </a:extLst>
            </p:cNvPr>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20A1AA45-0246-F64F-8A1F-68D6C949A989}"/>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21" name="Oval 20">
              <a:extLst>
                <a:ext uri="{FF2B5EF4-FFF2-40B4-BE49-F238E27FC236}">
                  <a16:creationId xmlns:a16="http://schemas.microsoft.com/office/drawing/2014/main" id="{7EE42BBB-E00C-B445-A31F-AEC93D3E8BAA}"/>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9EE1C57F-5294-9448-8EC3-69E1BB36060B}"/>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3C55A71-5933-3F4C-8F8B-5EC2CB1915EA}"/>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0AB9D38A-968B-0C4B-87EF-B228E88C24E5}"/>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4"/>
                  <a:stretch>
                    <a:fillRect/>
                  </a:stretch>
                </a:blipFill>
              </p:spPr>
              <p:txBody>
                <a:bodyPr/>
                <a:lstStyle/>
                <a:p>
                  <a:r>
                    <a:rPr lang="en-US">
                      <a:noFill/>
                    </a:rPr>
                    <a:t> </a:t>
                  </a:r>
                </a:p>
              </p:txBody>
            </p:sp>
          </mc:Fallback>
        </mc:AlternateContent>
        <p:sp>
          <p:nvSpPr>
            <p:cNvPr id="25" name="Oval 24">
              <a:extLst>
                <a:ext uri="{FF2B5EF4-FFF2-40B4-BE49-F238E27FC236}">
                  <a16:creationId xmlns:a16="http://schemas.microsoft.com/office/drawing/2014/main" id="{B9B9BE48-CF93-DD49-A673-D778F60C146A}"/>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12CE227B-22A8-A843-95DE-8AE3CE0B20BF}"/>
                </a:ext>
              </a:extLst>
            </p:cNvPr>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16A6F17-7750-A241-BB02-AAD93FE50C96}"/>
                </a:ext>
              </a:extLst>
            </p:cNvPr>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31" name="TextBox 30">
              <a:extLst>
                <a:ext uri="{FF2B5EF4-FFF2-40B4-BE49-F238E27FC236}">
                  <a16:creationId xmlns:a16="http://schemas.microsoft.com/office/drawing/2014/main" id="{239B78F5-CE10-334E-B693-ACBACF7FCD20}"/>
                </a:ext>
              </a:extLst>
            </p:cNvPr>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2" name="TextBox 31">
              <a:extLst>
                <a:ext uri="{FF2B5EF4-FFF2-40B4-BE49-F238E27FC236}">
                  <a16:creationId xmlns:a16="http://schemas.microsoft.com/office/drawing/2014/main" id="{CCFDCD47-CD5D-044A-AD74-3D979FEF2DEB}"/>
                </a:ext>
              </a:extLst>
            </p:cNvPr>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4" name="TextBox 33">
              <a:extLst>
                <a:ext uri="{FF2B5EF4-FFF2-40B4-BE49-F238E27FC236}">
                  <a16:creationId xmlns:a16="http://schemas.microsoft.com/office/drawing/2014/main" id="{28C3603A-DF47-5942-BC76-305D151E7313}"/>
                </a:ext>
              </a:extLst>
            </p:cNvPr>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5" name="TextBox 34">
              <a:extLst>
                <a:ext uri="{FF2B5EF4-FFF2-40B4-BE49-F238E27FC236}">
                  <a16:creationId xmlns:a16="http://schemas.microsoft.com/office/drawing/2014/main" id="{9B9066FB-D60C-B742-B6C0-5F7082DCCF88}"/>
                </a:ext>
              </a:extLst>
            </p:cNvPr>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DFE0EA8-FE4B-C84E-8980-F1D778AA347B}"/>
                  </a:ext>
                </a:extLst>
              </p:cNvPr>
              <p:cNvSpPr txBox="1"/>
              <p:nvPr/>
            </p:nvSpPr>
            <p:spPr>
              <a:xfrm>
                <a:off x="2638239" y="3881542"/>
                <a:ext cx="4231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CC"/>
                          </a:solidFill>
                          <a:latin typeface="Cambria Math" panose="02040503050406030204" pitchFamily="18" charset="0"/>
                        </a:rPr>
                        <m:t>𝑆</m:t>
                      </m:r>
                    </m:oMath>
                  </m:oMathPara>
                </a14:m>
                <a:endParaRPr lang="en-US" sz="2400" dirty="0">
                  <a:solidFill>
                    <a:srgbClr val="FF33CC"/>
                  </a:solidFill>
                </a:endParaRPr>
              </a:p>
            </p:txBody>
          </p:sp>
        </mc:Choice>
        <mc:Fallback xmlns="">
          <p:sp>
            <p:nvSpPr>
              <p:cNvPr id="36" name="TextBox 35">
                <a:extLst>
                  <a:ext uri="{FF2B5EF4-FFF2-40B4-BE49-F238E27FC236}">
                    <a16:creationId xmlns:a16="http://schemas.microsoft.com/office/drawing/2014/main" id="{6DFE0EA8-FE4B-C84E-8980-F1D778AA347B}"/>
                  </a:ext>
                </a:extLst>
              </p:cNvPr>
              <p:cNvSpPr txBox="1">
                <a:spLocks noRot="1" noChangeAspect="1" noMove="1" noResize="1" noEditPoints="1" noAdjustHandles="1" noChangeArrowheads="1" noChangeShapeType="1" noTextEdit="1"/>
              </p:cNvSpPr>
              <p:nvPr/>
            </p:nvSpPr>
            <p:spPr>
              <a:xfrm>
                <a:off x="2638239" y="3881542"/>
                <a:ext cx="42312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A4714BB-9FC1-2348-BE31-06F608C0FC4E}"/>
                  </a:ext>
                </a:extLst>
              </p:cNvPr>
              <p:cNvSpPr txBox="1"/>
              <p:nvPr/>
            </p:nvSpPr>
            <p:spPr>
              <a:xfrm>
                <a:off x="6497847" y="4112374"/>
                <a:ext cx="4430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lumMod val="60000"/>
                              <a:lumOff val="40000"/>
                            </a:schemeClr>
                          </a:solidFill>
                          <a:latin typeface="Cambria Math" panose="02040503050406030204" pitchFamily="18" charset="0"/>
                        </a:rPr>
                        <m:t>𝑇</m:t>
                      </m:r>
                    </m:oMath>
                  </m:oMathPara>
                </a14:m>
                <a:endParaRPr lang="en-US" sz="2400" dirty="0">
                  <a:solidFill>
                    <a:schemeClr val="tx2">
                      <a:lumMod val="60000"/>
                      <a:lumOff val="40000"/>
                    </a:schemeClr>
                  </a:solidFill>
                </a:endParaRPr>
              </a:p>
            </p:txBody>
          </p:sp>
        </mc:Choice>
        <mc:Fallback xmlns="">
          <p:sp>
            <p:nvSpPr>
              <p:cNvPr id="37" name="TextBox 36">
                <a:extLst>
                  <a:ext uri="{FF2B5EF4-FFF2-40B4-BE49-F238E27FC236}">
                    <a16:creationId xmlns:a16="http://schemas.microsoft.com/office/drawing/2014/main" id="{9A4714BB-9FC1-2348-BE31-06F608C0FC4E}"/>
                  </a:ext>
                </a:extLst>
              </p:cNvPr>
              <p:cNvSpPr txBox="1">
                <a:spLocks noRot="1" noChangeAspect="1" noMove="1" noResize="1" noEditPoints="1" noAdjustHandles="1" noChangeArrowheads="1" noChangeShapeType="1" noTextEdit="1"/>
              </p:cNvSpPr>
              <p:nvPr/>
            </p:nvSpPr>
            <p:spPr>
              <a:xfrm>
                <a:off x="6497847" y="4112374"/>
                <a:ext cx="4430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902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CE22-9BA5-4E49-AC1D-D1AFCBA75D78}"/>
              </a:ext>
            </a:extLst>
          </p:cNvPr>
          <p:cNvSpPr>
            <a:spLocks noGrp="1"/>
          </p:cNvSpPr>
          <p:nvPr>
            <p:ph type="title"/>
          </p:nvPr>
        </p:nvSpPr>
        <p:spPr/>
        <p:txBody>
          <a:bodyPr/>
          <a:lstStyle/>
          <a:p>
            <a:r>
              <a:rPr lang="en-US" dirty="0"/>
              <a:t>Definition: Flow-value lemma</a:t>
            </a:r>
          </a:p>
        </p:txBody>
      </p:sp>
      <p:sp>
        <p:nvSpPr>
          <p:cNvPr id="3" name="Content Placeholder 2">
            <a:extLst>
              <a:ext uri="{FF2B5EF4-FFF2-40B4-BE49-F238E27FC236}">
                <a16:creationId xmlns:a16="http://schemas.microsoft.com/office/drawing/2014/main" id="{C0DB75BE-2C4E-4243-A633-2E8EB417ECE5}"/>
              </a:ext>
            </a:extLst>
          </p:cNvPr>
          <p:cNvSpPr>
            <a:spLocks noGrp="1"/>
          </p:cNvSpPr>
          <p:nvPr>
            <p:ph idx="1"/>
          </p:nvPr>
        </p:nvSpPr>
        <p:spPr/>
        <p:txBody>
          <a:bodyPr/>
          <a:lstStyle/>
          <a:p>
            <a:r>
              <a:rPr lang="en-US" dirty="0"/>
              <a:t>Let </a:t>
            </a:r>
            <a:r>
              <a:rPr lang="en-US" b="1" i="1" dirty="0"/>
              <a:t>f</a:t>
            </a:r>
            <a:r>
              <a:rPr lang="en-US" dirty="0"/>
              <a:t> be any flow and C = (S, T) be any cut in G</a:t>
            </a:r>
          </a:p>
          <a:p>
            <a:pPr lvl="1"/>
            <a:r>
              <a:rPr lang="en-US" dirty="0"/>
              <a:t>The </a:t>
            </a:r>
            <a:r>
              <a:rPr lang="en-US" b="1" dirty="0"/>
              <a:t>net flow </a:t>
            </a:r>
            <a:r>
              <a:rPr lang="en-US" dirty="0"/>
              <a:t>across (S, T) equals the value of the flow </a:t>
            </a:r>
            <a:r>
              <a:rPr lang="en-US" b="1" i="1" dirty="0"/>
              <a:t>f</a:t>
            </a:r>
          </a:p>
          <a:p>
            <a:pPr lvl="1"/>
            <a:endParaRPr lang="en-US" b="1" i="1" dirty="0"/>
          </a:p>
          <a:p>
            <a:pPr lvl="1"/>
            <a:endParaRPr lang="en-US" b="1" i="1" dirty="0"/>
          </a:p>
          <a:p>
            <a:pPr lvl="1"/>
            <a:endParaRPr lang="en-US" b="1" i="1" dirty="0"/>
          </a:p>
          <a:p>
            <a:pPr lvl="1"/>
            <a:endParaRPr lang="en-US" b="1" i="1" dirty="0"/>
          </a:p>
          <a:p>
            <a:pPr marL="457200" lvl="1" indent="0">
              <a:buNone/>
            </a:pPr>
            <a:endParaRPr lang="en-US" b="1" i="1" dirty="0"/>
          </a:p>
          <a:p>
            <a:pPr lvl="1"/>
            <a:endParaRPr lang="en-US" b="1" i="1" dirty="0"/>
          </a:p>
          <a:p>
            <a:endParaRPr lang="en-US" dirty="0"/>
          </a:p>
        </p:txBody>
      </p:sp>
      <p:sp>
        <p:nvSpPr>
          <p:cNvPr id="4" name="Slide Number Placeholder 3">
            <a:extLst>
              <a:ext uri="{FF2B5EF4-FFF2-40B4-BE49-F238E27FC236}">
                <a16:creationId xmlns:a16="http://schemas.microsoft.com/office/drawing/2014/main" id="{88678837-6504-B84C-91A7-76329FF9FBB6}"/>
              </a:ext>
            </a:extLst>
          </p:cNvPr>
          <p:cNvSpPr>
            <a:spLocks noGrp="1"/>
          </p:cNvSpPr>
          <p:nvPr>
            <p:ph type="sldNum" sz="quarter" idx="12"/>
          </p:nvPr>
        </p:nvSpPr>
        <p:spPr/>
        <p:txBody>
          <a:bodyPr/>
          <a:lstStyle/>
          <a:p>
            <a:fld id="{86BADE50-950A-4D58-BFB2-FA2C6A8B385D}" type="slidenum">
              <a:rPr lang="en-US" smtClean="0"/>
              <a:t>12</a:t>
            </a:fld>
            <a:endParaRPr lang="en-US"/>
          </a:p>
        </p:txBody>
      </p:sp>
      <p:pic>
        <p:nvPicPr>
          <p:cNvPr id="5" name="Picture 4" descr="images/lecture25/MaxFlowexample4.png">
            <a:extLst>
              <a:ext uri="{FF2B5EF4-FFF2-40B4-BE49-F238E27FC236}">
                <a16:creationId xmlns:a16="http://schemas.microsoft.com/office/drawing/2014/main" id="{2DADDBB7-A158-1143-A52D-AF743A39E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95600"/>
            <a:ext cx="5181600" cy="31008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 name="Group 5">
            <a:extLst>
              <a:ext uri="{FF2B5EF4-FFF2-40B4-BE49-F238E27FC236}">
                <a16:creationId xmlns:a16="http://schemas.microsoft.com/office/drawing/2014/main" id="{8943FB68-71FD-C64D-A488-B644BC6FCDAB}"/>
              </a:ext>
            </a:extLst>
          </p:cNvPr>
          <p:cNvGrpSpPr/>
          <p:nvPr/>
        </p:nvGrpSpPr>
        <p:grpSpPr>
          <a:xfrm>
            <a:off x="5889397" y="2979502"/>
            <a:ext cx="5696406" cy="2932996"/>
            <a:chOff x="990600" y="3017500"/>
            <a:chExt cx="4785705" cy="2464089"/>
          </a:xfrm>
        </p:grpSpPr>
        <p:cxnSp>
          <p:nvCxnSpPr>
            <p:cNvPr id="7" name="Straight Connector 6">
              <a:extLst>
                <a:ext uri="{FF2B5EF4-FFF2-40B4-BE49-F238E27FC236}">
                  <a16:creationId xmlns:a16="http://schemas.microsoft.com/office/drawing/2014/main" id="{A69BF6EC-C24E-7A45-8A58-BB103F4C28E8}"/>
                </a:ext>
              </a:extLst>
            </p:cNvPr>
            <p:cNvCxnSpPr>
              <a:stCxn id="20" idx="2"/>
              <a:endCxn id="19" idx="7"/>
            </p:cNvCxnSpPr>
            <p:nvPr/>
          </p:nvCxnSpPr>
          <p:spPr>
            <a:xfrm flipH="1">
              <a:off x="1284342" y="3317971"/>
              <a:ext cx="1344595" cy="455510"/>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029813C-D7C3-8644-87FD-B046134100A0}"/>
                </a:ext>
              </a:extLst>
            </p:cNvPr>
            <p:cNvCxnSpPr>
              <a:stCxn id="22" idx="2"/>
              <a:endCxn id="20" idx="6"/>
            </p:cNvCxnSpPr>
            <p:nvPr/>
          </p:nvCxnSpPr>
          <p:spPr>
            <a:xfrm flipH="1" flipV="1">
              <a:off x="2973077" y="3317971"/>
              <a:ext cx="1107387" cy="137723"/>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8480090-E570-6C4E-A88A-0CADE0808E16}"/>
                </a:ext>
              </a:extLst>
            </p:cNvPr>
            <p:cNvCxnSpPr>
              <a:stCxn id="21" idx="2"/>
              <a:endCxn id="19" idx="5"/>
            </p:cNvCxnSpPr>
            <p:nvPr/>
          </p:nvCxnSpPr>
          <p:spPr>
            <a:xfrm flipH="1" flipV="1">
              <a:off x="1284342" y="4010427"/>
              <a:ext cx="1172525" cy="1033919"/>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0D68AF-DE97-C14F-8A06-DA66BD872C17}"/>
                </a:ext>
              </a:extLst>
            </p:cNvPr>
            <p:cNvCxnSpPr>
              <a:stCxn id="21" idx="7"/>
              <a:endCxn id="22" idx="3"/>
            </p:cNvCxnSpPr>
            <p:nvPr/>
          </p:nvCxnSpPr>
          <p:spPr>
            <a:xfrm flipV="1">
              <a:off x="2750609" y="3574167"/>
              <a:ext cx="1380253" cy="1351706"/>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7B8C682-ECAC-CD4E-828D-EA4387C4D4D0}"/>
                </a:ext>
              </a:extLst>
            </p:cNvPr>
            <p:cNvCxnSpPr>
              <a:stCxn id="21" idx="6"/>
              <a:endCxn id="24"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13A16A9-1089-C84F-B738-DA72EE5BE7B3}"/>
                </a:ext>
              </a:extLst>
            </p:cNvPr>
            <p:cNvCxnSpPr>
              <a:stCxn id="22" idx="5"/>
              <a:endCxn id="23" idx="1"/>
            </p:cNvCxnSpPr>
            <p:nvPr/>
          </p:nvCxnSpPr>
          <p:spPr>
            <a:xfrm>
              <a:off x="4374206" y="3574167"/>
              <a:ext cx="1108357" cy="495347"/>
            </a:xfrm>
            <a:prstGeom prst="line">
              <a:avLst/>
            </a:prstGeom>
            <a:ln w="571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502DAC-0AA1-6145-8C85-3AB8EF9BC2CA}"/>
                </a:ext>
              </a:extLst>
            </p:cNvPr>
            <p:cNvCxnSpPr>
              <a:stCxn id="23" idx="3"/>
              <a:endCxn id="24"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E50F519-7905-D74D-B467-AB927D522449}"/>
                </a:ext>
              </a:extLst>
            </p:cNvPr>
            <p:cNvSpPr txBox="1"/>
            <p:nvPr/>
          </p:nvSpPr>
          <p:spPr>
            <a:xfrm>
              <a:off x="2232610" y="3764175"/>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3</a:t>
              </a:r>
            </a:p>
          </p:txBody>
        </p:sp>
        <p:sp>
          <p:nvSpPr>
            <p:cNvPr id="15" name="TextBox 14">
              <a:extLst>
                <a:ext uri="{FF2B5EF4-FFF2-40B4-BE49-F238E27FC236}">
                  <a16:creationId xmlns:a16="http://schemas.microsoft.com/office/drawing/2014/main" id="{6166EFA7-2D1B-5A40-8102-380931BF885F}"/>
                </a:ext>
              </a:extLst>
            </p:cNvPr>
            <p:cNvSpPr txBox="1"/>
            <p:nvPr/>
          </p:nvSpPr>
          <p:spPr>
            <a:xfrm>
              <a:off x="1672079" y="3133349"/>
              <a:ext cx="516066" cy="387857"/>
            </a:xfrm>
            <a:prstGeom prst="rect">
              <a:avLst/>
            </a:prstGeom>
            <a:noFill/>
          </p:spPr>
          <p:txBody>
            <a:bodyPr wrap="none" rtlCol="0">
              <a:spAutoFit/>
            </a:bodyPr>
            <a:lstStyle/>
            <a:p>
              <a:r>
                <a:rPr lang="en-US" sz="2400" dirty="0">
                  <a:solidFill>
                    <a:srgbClr val="FF0000"/>
                  </a:solidFill>
                </a:rPr>
                <a:t>2</a:t>
              </a:r>
              <a:r>
                <a:rPr lang="en-US" sz="2400" dirty="0"/>
                <a:t>/</a:t>
              </a:r>
              <a:r>
                <a:rPr lang="en-US" sz="2400" dirty="0">
                  <a:solidFill>
                    <a:srgbClr val="00B050"/>
                  </a:solidFill>
                </a:rPr>
                <a:t>3</a:t>
              </a:r>
            </a:p>
          </p:txBody>
        </p:sp>
        <p:sp>
          <p:nvSpPr>
            <p:cNvPr id="16" name="TextBox 15">
              <a:extLst>
                <a:ext uri="{FF2B5EF4-FFF2-40B4-BE49-F238E27FC236}">
                  <a16:creationId xmlns:a16="http://schemas.microsoft.com/office/drawing/2014/main" id="{1FE987C5-26D3-174A-B84F-7553413B04D3}"/>
                </a:ext>
              </a:extLst>
            </p:cNvPr>
            <p:cNvSpPr txBox="1"/>
            <p:nvPr/>
          </p:nvSpPr>
          <p:spPr>
            <a:xfrm>
              <a:off x="3289892" y="5093732"/>
              <a:ext cx="516066" cy="387857"/>
            </a:xfrm>
            <a:prstGeom prst="rect">
              <a:avLst/>
            </a:prstGeom>
            <a:noFill/>
          </p:spPr>
          <p:txBody>
            <a:bodyPr wrap="none" rtlCol="0">
              <a:spAutoFit/>
            </a:bodyPr>
            <a:lstStyle/>
            <a:p>
              <a:r>
                <a:rPr lang="en-US" sz="2400" dirty="0">
                  <a:solidFill>
                    <a:srgbClr val="FF0000"/>
                  </a:solidFill>
                </a:rPr>
                <a:t>1</a:t>
              </a:r>
              <a:r>
                <a:rPr lang="en-US" sz="2400" dirty="0"/>
                <a:t>/</a:t>
              </a:r>
              <a:r>
                <a:rPr lang="en-US" sz="2400" dirty="0">
                  <a:solidFill>
                    <a:srgbClr val="00B050"/>
                  </a:solidFill>
                </a:rPr>
                <a:t>3</a:t>
              </a:r>
            </a:p>
          </p:txBody>
        </p:sp>
        <p:sp>
          <p:nvSpPr>
            <p:cNvPr id="17" name="TextBox 16">
              <a:extLst>
                <a:ext uri="{FF2B5EF4-FFF2-40B4-BE49-F238E27FC236}">
                  <a16:creationId xmlns:a16="http://schemas.microsoft.com/office/drawing/2014/main" id="{36F7BA07-778B-C94C-BEB9-734CAEA94EC6}"/>
                </a:ext>
              </a:extLst>
            </p:cNvPr>
            <p:cNvSpPr txBox="1"/>
            <p:nvPr/>
          </p:nvSpPr>
          <p:spPr>
            <a:xfrm>
              <a:off x="1805796" y="4187987"/>
              <a:ext cx="516066" cy="387857"/>
            </a:xfrm>
            <a:prstGeom prst="rect">
              <a:avLst/>
            </a:prstGeom>
            <a:noFill/>
          </p:spPr>
          <p:txBody>
            <a:bodyPr wrap="none" rtlCol="0">
              <a:spAutoFit/>
            </a:bodyPr>
            <a:lstStyle/>
            <a:p>
              <a:r>
                <a:rPr lang="en-US" sz="2400" dirty="0">
                  <a:solidFill>
                    <a:srgbClr val="FF0000"/>
                  </a:solidFill>
                </a:rPr>
                <a:t>1</a:t>
              </a:r>
              <a:r>
                <a:rPr lang="en-US" sz="2400" dirty="0"/>
                <a:t>/</a:t>
              </a:r>
              <a:r>
                <a:rPr lang="en-US" sz="2400" dirty="0">
                  <a:solidFill>
                    <a:srgbClr val="00B050"/>
                  </a:solidFill>
                </a:rPr>
                <a:t>2</a:t>
              </a:r>
            </a:p>
          </p:txBody>
        </p:sp>
        <p:cxnSp>
          <p:nvCxnSpPr>
            <p:cNvPr id="18" name="Straight Connector 17">
              <a:extLst>
                <a:ext uri="{FF2B5EF4-FFF2-40B4-BE49-F238E27FC236}">
                  <a16:creationId xmlns:a16="http://schemas.microsoft.com/office/drawing/2014/main" id="{D391382D-864F-E94E-A621-BE2DCC25B240}"/>
                </a:ext>
              </a:extLst>
            </p:cNvPr>
            <p:cNvCxnSpPr>
              <a:stCxn id="21" idx="0"/>
              <a:endCxn id="20"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0DD9CAF3-798E-0A4A-B14E-6E8E8CADEF28}"/>
                    </a:ext>
                  </a:extLst>
                </p:cNvPr>
                <p:cNvSpPr/>
                <p:nvPr/>
              </p:nvSpPr>
              <p:spPr>
                <a:xfrm>
                  <a:off x="990600" y="3724408"/>
                  <a:ext cx="344140" cy="33509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8" name="Oval 37">
                  <a:extLst>
                    <a:ext uri="{FF2B5EF4-FFF2-40B4-BE49-F238E27FC236}">
                      <a16:creationId xmlns:a16="http://schemas.microsoft.com/office/drawing/2014/main" id="{672E424A-958C-44AD-AA80-4A7AC8300340}"/>
                    </a:ext>
                  </a:extLst>
                </p:cNvPr>
                <p:cNvSpPr>
                  <a:spLocks noRot="1" noChangeAspect="1" noMove="1" noResize="1" noEditPoints="1" noAdjustHandles="1" noChangeArrowheads="1" noChangeShapeType="1" noTextEdit="1"/>
                </p:cNvSpPr>
                <p:nvPr/>
              </p:nvSpPr>
              <p:spPr>
                <a:xfrm>
                  <a:off x="990600" y="3724408"/>
                  <a:ext cx="344140" cy="335092"/>
                </a:xfrm>
                <a:prstGeom prst="ellipse">
                  <a:avLst/>
                </a:prstGeom>
                <a:blipFill>
                  <a:blip r:embed="rId3"/>
                  <a:stretch>
                    <a:fillRect/>
                  </a:stretch>
                </a:blipFill>
                <a:ln>
                  <a:noFill/>
                </a:ln>
              </p:spPr>
              <p:txBody>
                <a:bodyPr/>
                <a:lstStyle/>
                <a:p>
                  <a:r>
                    <a:rPr lang="en-US">
                      <a:noFill/>
                    </a:rPr>
                    <a:t> </a:t>
                  </a:r>
                </a:p>
              </p:txBody>
            </p:sp>
          </mc:Fallback>
        </mc:AlternateContent>
        <p:sp>
          <p:nvSpPr>
            <p:cNvPr id="20" name="Oval 19">
              <a:extLst>
                <a:ext uri="{FF2B5EF4-FFF2-40B4-BE49-F238E27FC236}">
                  <a16:creationId xmlns:a16="http://schemas.microsoft.com/office/drawing/2014/main" id="{D4A13DCB-CB12-1148-B097-2DAFE531747F}"/>
                </a:ext>
              </a:extLst>
            </p:cNvPr>
            <p:cNvSpPr/>
            <p:nvPr/>
          </p:nvSpPr>
          <p:spPr>
            <a:xfrm>
              <a:off x="2628937" y="3150425"/>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0E09F80-ACDE-2D4B-8FC7-7ED795BB23DE}"/>
                </a:ext>
              </a:extLst>
            </p:cNvPr>
            <p:cNvSpPr/>
            <p:nvPr/>
          </p:nvSpPr>
          <p:spPr>
            <a:xfrm>
              <a:off x="2456867" y="4876800"/>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41F5EB2-238D-4049-BF2F-3F10BB9FD1FB}"/>
                </a:ext>
              </a:extLst>
            </p:cNvPr>
            <p:cNvSpPr/>
            <p:nvPr/>
          </p:nvSpPr>
          <p:spPr>
            <a:xfrm>
              <a:off x="4080464" y="3288148"/>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3" name="Oval 22">
                  <a:extLst>
                    <a:ext uri="{FF2B5EF4-FFF2-40B4-BE49-F238E27FC236}">
                      <a16:creationId xmlns:a16="http://schemas.microsoft.com/office/drawing/2014/main" id="{84EC932A-E597-D547-A431-B62220D05B8E}"/>
                    </a:ext>
                  </a:extLst>
                </p:cNvPr>
                <p:cNvSpPr/>
                <p:nvPr/>
              </p:nvSpPr>
              <p:spPr>
                <a:xfrm>
                  <a:off x="5432165" y="4020441"/>
                  <a:ext cx="344140" cy="3350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F125D866-DC2E-49E7-B4FF-8A8EBF939C35}"/>
                    </a:ext>
                  </a:extLst>
                </p:cNvPr>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a:ln>
                  <a:noFill/>
                </a:ln>
              </p:spPr>
              <p:txBody>
                <a:bodyPr/>
                <a:lstStyle/>
                <a:p>
                  <a:r>
                    <a:rPr lang="en-US">
                      <a:noFill/>
                    </a:rPr>
                    <a:t> </a:t>
                  </a:r>
                </a:p>
              </p:txBody>
            </p:sp>
          </mc:Fallback>
        </mc:AlternateContent>
        <p:sp>
          <p:nvSpPr>
            <p:cNvPr id="24" name="Oval 23">
              <a:extLst>
                <a:ext uri="{FF2B5EF4-FFF2-40B4-BE49-F238E27FC236}">
                  <a16:creationId xmlns:a16="http://schemas.microsoft.com/office/drawing/2014/main" id="{3ED14611-B9DD-9046-93E1-835C99D98331}"/>
                </a:ext>
              </a:extLst>
            </p:cNvPr>
            <p:cNvSpPr/>
            <p:nvPr/>
          </p:nvSpPr>
          <p:spPr>
            <a:xfrm>
              <a:off x="4130645" y="4925206"/>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70207167-780C-1945-8400-68D8F5741C79}"/>
                </a:ext>
              </a:extLst>
            </p:cNvPr>
            <p:cNvCxnSpPr>
              <a:stCxn id="24" idx="0"/>
              <a:endCxn id="22"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Freeform 24">
              <a:extLst>
                <a:ext uri="{FF2B5EF4-FFF2-40B4-BE49-F238E27FC236}">
                  <a16:creationId xmlns:a16="http://schemas.microsoft.com/office/drawing/2014/main" id="{E394893A-CE7C-2E4E-A7A4-7F5C2FD84FAD}"/>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5715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01FA269-A8FA-8146-AB23-13CFAA5A83D6}"/>
                </a:ext>
              </a:extLst>
            </p:cNvPr>
            <p:cNvSpPr txBox="1"/>
            <p:nvPr/>
          </p:nvSpPr>
          <p:spPr>
            <a:xfrm>
              <a:off x="3314983" y="3017500"/>
              <a:ext cx="516066" cy="387857"/>
            </a:xfrm>
            <a:prstGeom prst="rect">
              <a:avLst/>
            </a:prstGeom>
            <a:noFill/>
          </p:spPr>
          <p:txBody>
            <a:bodyPr wrap="none" rtlCol="0">
              <a:spAutoFit/>
            </a:bodyPr>
            <a:lstStyle/>
            <a:p>
              <a:r>
                <a:rPr lang="en-US" sz="2400" dirty="0">
                  <a:solidFill>
                    <a:srgbClr val="FF0000"/>
                  </a:solidFill>
                </a:rPr>
                <a:t>2</a:t>
              </a:r>
              <a:r>
                <a:rPr lang="en-US" sz="2400" dirty="0"/>
                <a:t>/</a:t>
              </a:r>
              <a:r>
                <a:rPr lang="en-US" sz="2400" dirty="0">
                  <a:solidFill>
                    <a:srgbClr val="00B050"/>
                  </a:solidFill>
                </a:rPr>
                <a:t>2</a:t>
              </a:r>
            </a:p>
          </p:txBody>
        </p:sp>
        <p:sp>
          <p:nvSpPr>
            <p:cNvPr id="28" name="TextBox 27">
              <a:extLst>
                <a:ext uri="{FF2B5EF4-FFF2-40B4-BE49-F238E27FC236}">
                  <a16:creationId xmlns:a16="http://schemas.microsoft.com/office/drawing/2014/main" id="{9CB21C67-9E38-DB44-AA9F-08E4E230CB14}"/>
                </a:ext>
              </a:extLst>
            </p:cNvPr>
            <p:cNvSpPr txBox="1"/>
            <p:nvPr/>
          </p:nvSpPr>
          <p:spPr>
            <a:xfrm>
              <a:off x="3032383" y="3873993"/>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1</a:t>
              </a:r>
            </a:p>
          </p:txBody>
        </p:sp>
        <p:sp>
          <p:nvSpPr>
            <p:cNvPr id="29" name="TextBox 28">
              <a:extLst>
                <a:ext uri="{FF2B5EF4-FFF2-40B4-BE49-F238E27FC236}">
                  <a16:creationId xmlns:a16="http://schemas.microsoft.com/office/drawing/2014/main" id="{BDEECA8F-7416-E343-B67C-B784C0E37A08}"/>
                </a:ext>
              </a:extLst>
            </p:cNvPr>
            <p:cNvSpPr txBox="1"/>
            <p:nvPr/>
          </p:nvSpPr>
          <p:spPr>
            <a:xfrm>
              <a:off x="3782196" y="4393667"/>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3</a:t>
              </a:r>
            </a:p>
          </p:txBody>
        </p:sp>
        <p:sp>
          <p:nvSpPr>
            <p:cNvPr id="30" name="TextBox 29">
              <a:extLst>
                <a:ext uri="{FF2B5EF4-FFF2-40B4-BE49-F238E27FC236}">
                  <a16:creationId xmlns:a16="http://schemas.microsoft.com/office/drawing/2014/main" id="{1B496A2E-BB68-2944-AB01-FA08D116D907}"/>
                </a:ext>
              </a:extLst>
            </p:cNvPr>
            <p:cNvSpPr txBox="1"/>
            <p:nvPr/>
          </p:nvSpPr>
          <p:spPr>
            <a:xfrm>
              <a:off x="4572000" y="4069514"/>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2</a:t>
              </a:r>
            </a:p>
          </p:txBody>
        </p:sp>
        <p:sp>
          <p:nvSpPr>
            <p:cNvPr id="31" name="TextBox 30">
              <a:extLst>
                <a:ext uri="{FF2B5EF4-FFF2-40B4-BE49-F238E27FC236}">
                  <a16:creationId xmlns:a16="http://schemas.microsoft.com/office/drawing/2014/main" id="{85C249B1-993C-F747-B058-6D14FB0B75AC}"/>
                </a:ext>
              </a:extLst>
            </p:cNvPr>
            <p:cNvSpPr txBox="1"/>
            <p:nvPr/>
          </p:nvSpPr>
          <p:spPr>
            <a:xfrm>
              <a:off x="4827831" y="4761509"/>
              <a:ext cx="516066" cy="387857"/>
            </a:xfrm>
            <a:prstGeom prst="rect">
              <a:avLst/>
            </a:prstGeom>
            <a:noFill/>
          </p:spPr>
          <p:txBody>
            <a:bodyPr wrap="none" rtlCol="0">
              <a:spAutoFit/>
            </a:bodyPr>
            <a:lstStyle/>
            <a:p>
              <a:r>
                <a:rPr lang="en-US" sz="2400" dirty="0">
                  <a:solidFill>
                    <a:srgbClr val="FF0000"/>
                  </a:solidFill>
                </a:rPr>
                <a:t>1</a:t>
              </a:r>
              <a:r>
                <a:rPr lang="en-US" sz="2400" dirty="0"/>
                <a:t>/</a:t>
              </a:r>
              <a:r>
                <a:rPr lang="en-US" sz="2400" dirty="0">
                  <a:solidFill>
                    <a:srgbClr val="00B050"/>
                  </a:solidFill>
                </a:rPr>
                <a:t>2</a:t>
              </a:r>
            </a:p>
          </p:txBody>
        </p:sp>
        <p:sp>
          <p:nvSpPr>
            <p:cNvPr id="32" name="TextBox 31">
              <a:extLst>
                <a:ext uri="{FF2B5EF4-FFF2-40B4-BE49-F238E27FC236}">
                  <a16:creationId xmlns:a16="http://schemas.microsoft.com/office/drawing/2014/main" id="{481B2C96-5D3A-2743-B073-CD99EEAD5A17}"/>
                </a:ext>
              </a:extLst>
            </p:cNvPr>
            <p:cNvSpPr txBox="1"/>
            <p:nvPr/>
          </p:nvSpPr>
          <p:spPr>
            <a:xfrm>
              <a:off x="4777541" y="3438574"/>
              <a:ext cx="516066" cy="387857"/>
            </a:xfrm>
            <a:prstGeom prst="rect">
              <a:avLst/>
            </a:prstGeom>
            <a:noFill/>
          </p:spPr>
          <p:txBody>
            <a:bodyPr wrap="none" rtlCol="0">
              <a:spAutoFit/>
            </a:bodyPr>
            <a:lstStyle/>
            <a:p>
              <a:r>
                <a:rPr lang="en-US" sz="2400" dirty="0">
                  <a:solidFill>
                    <a:srgbClr val="FF0000"/>
                  </a:solidFill>
                </a:rPr>
                <a:t>2</a:t>
              </a:r>
              <a:r>
                <a:rPr lang="en-US" sz="2400" dirty="0"/>
                <a:t>/</a:t>
              </a:r>
              <a:r>
                <a:rPr lang="en-US" sz="2400" dirty="0">
                  <a:solidFill>
                    <a:srgbClr val="00B050"/>
                  </a:solidFill>
                </a:rPr>
                <a:t>3</a:t>
              </a:r>
            </a:p>
          </p:txBody>
        </p:sp>
      </p:grpSp>
    </p:spTree>
    <p:extLst>
      <p:ext uri="{BB962C8B-B14F-4D97-AF65-F5344CB8AC3E}">
        <p14:creationId xmlns:p14="http://schemas.microsoft.com/office/powerpoint/2010/main" val="2553828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13</a:t>
            </a:fld>
            <a:endParaRPr lang="en-US"/>
          </a:p>
        </p:txBody>
      </p:sp>
      <p:sp>
        <p:nvSpPr>
          <p:cNvPr id="6" name="Content Placeholder 5"/>
          <p:cNvSpPr>
            <a:spLocks noGrp="1"/>
          </p:cNvSpPr>
          <p:nvPr>
            <p:ph sz="quarter" idx="1"/>
          </p:nvPr>
        </p:nvSpPr>
        <p:spPr>
          <a:xfrm>
            <a:off x="609600" y="1143000"/>
            <a:ext cx="10972800" cy="4983163"/>
          </a:xfrm>
        </p:spPr>
        <p:txBody>
          <a:bodyPr>
            <a:normAutofit fontScale="92500" lnSpcReduction="20000"/>
          </a:bodyPr>
          <a:lstStyle/>
          <a:p>
            <a:r>
              <a:rPr lang="en-US" dirty="0"/>
              <a:t>Let </a:t>
            </a:r>
            <a:r>
              <a:rPr lang="en-US" b="1" i="1" dirty="0"/>
              <a:t>f</a:t>
            </a:r>
            <a:r>
              <a:rPr lang="en-US" dirty="0"/>
              <a:t> be any flow and C = (S, T) be any cut</a:t>
            </a:r>
          </a:p>
          <a:p>
            <a:pPr lvl="1"/>
            <a:r>
              <a:rPr lang="en-US" dirty="0"/>
              <a:t>The net flow across (S, T) equals the value of the flow </a:t>
            </a:r>
            <a:r>
              <a:rPr lang="en-US" b="1" i="1" dirty="0"/>
              <a:t>f</a:t>
            </a:r>
          </a:p>
          <a:p>
            <a:pPr lvl="1"/>
            <a:endParaRPr lang="en-US" b="1" i="1" dirty="0"/>
          </a:p>
          <a:p>
            <a:r>
              <a:rPr lang="en-US" dirty="0"/>
              <a:t>Proof by induction on the size of T</a:t>
            </a:r>
          </a:p>
          <a:p>
            <a:pPr lvl="1"/>
            <a:r>
              <a:rPr lang="en-US" dirty="0"/>
              <a:t>B.C.	T = {t}    (T is only the sink)</a:t>
            </a:r>
          </a:p>
          <a:p>
            <a:pPr lvl="2"/>
            <a:r>
              <a:rPr lang="en-US" dirty="0"/>
              <a:t>Clearly this is true as the flow across the cut is everyone sinking into t, which is the definition of the flow f</a:t>
            </a:r>
          </a:p>
          <a:p>
            <a:pPr lvl="1"/>
            <a:r>
              <a:rPr lang="en-US" dirty="0"/>
              <a:t>I.H.	Assume true for some cut C = (S, T)</a:t>
            </a:r>
          </a:p>
          <a:p>
            <a:pPr lvl="1"/>
            <a:r>
              <a:rPr lang="en-US" dirty="0"/>
              <a:t>I.S.	Move one node from S to T</a:t>
            </a:r>
          </a:p>
          <a:p>
            <a:pPr lvl="2"/>
            <a:r>
              <a:rPr lang="en-US" dirty="0"/>
              <a:t>Choose a node p to move that has at least one edge to a node in T</a:t>
            </a:r>
          </a:p>
          <a:p>
            <a:pPr lvl="2"/>
            <a:r>
              <a:rPr lang="en-US" dirty="0"/>
              <a:t>We know the flow f never changes</a:t>
            </a:r>
          </a:p>
          <a:p>
            <a:pPr lvl="2"/>
            <a:r>
              <a:rPr lang="en-US" dirty="0"/>
              <a:t>How does the value of the new cut C’ = (S’, T’) change?</a:t>
            </a:r>
          </a:p>
          <a:p>
            <a:pPr lvl="2"/>
            <a:r>
              <a:rPr lang="en-US" dirty="0"/>
              <a:t>It doesn’t! Why? See next slide…</a:t>
            </a:r>
          </a:p>
        </p:txBody>
      </p:sp>
    </p:spTree>
    <p:extLst>
      <p:ext uri="{BB962C8B-B14F-4D97-AF65-F5344CB8AC3E}">
        <p14:creationId xmlns:p14="http://schemas.microsoft.com/office/powerpoint/2010/main" val="163761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 cont.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14</a:t>
            </a:fld>
            <a:endParaRPr lang="en-US"/>
          </a:p>
        </p:txBody>
      </p:sp>
      <p:sp>
        <p:nvSpPr>
          <p:cNvPr id="6" name="Content Placeholder 5"/>
          <p:cNvSpPr>
            <a:spLocks noGrp="1"/>
          </p:cNvSpPr>
          <p:nvPr>
            <p:ph sz="quarter" idx="1"/>
          </p:nvPr>
        </p:nvSpPr>
        <p:spPr/>
        <p:txBody>
          <a:bodyPr>
            <a:normAutofit fontScale="85000" lnSpcReduction="20000"/>
          </a:bodyPr>
          <a:lstStyle/>
          <a:p>
            <a:r>
              <a:rPr lang="en-US" dirty="0"/>
              <a:t>Let </a:t>
            </a:r>
            <a:r>
              <a:rPr lang="en-US" b="1" i="1" dirty="0"/>
              <a:t>f</a:t>
            </a:r>
            <a:r>
              <a:rPr lang="en-US" dirty="0"/>
              <a:t> be any flow and C = (S, T) be any cut</a:t>
            </a:r>
          </a:p>
          <a:p>
            <a:pPr lvl="1"/>
            <a:r>
              <a:rPr lang="en-US" dirty="0"/>
              <a:t>The net flow across (S, T) equals the value of the flow </a:t>
            </a:r>
            <a:r>
              <a:rPr lang="en-US" b="1" i="1" dirty="0"/>
              <a:t>f</a:t>
            </a:r>
          </a:p>
          <a:p>
            <a:pPr lvl="1"/>
            <a:endParaRPr lang="en-US" b="1" i="1" dirty="0"/>
          </a:p>
          <a:p>
            <a:r>
              <a:rPr lang="en-US" dirty="0"/>
              <a:t>Why does C’ = (S’, T’) have the same net flow?</a:t>
            </a:r>
          </a:p>
          <a:p>
            <a:pPr lvl="1"/>
            <a:r>
              <a:rPr lang="en-US" dirty="0"/>
              <a:t>Local equilibrium: net flow coming into node p from nodes in S only must equal the flow going out across the cut to nodes in T</a:t>
            </a:r>
          </a:p>
          <a:p>
            <a:pPr lvl="1"/>
            <a:r>
              <a:rPr lang="en-US" dirty="0"/>
              <a:t>After node p is moved:</a:t>
            </a:r>
          </a:p>
          <a:p>
            <a:pPr lvl="2"/>
            <a:r>
              <a:rPr lang="en-US" dirty="0"/>
              <a:t>everything going across the cut now goes to something in T from T, everything going to or from a node in S now goes across the cut.</a:t>
            </a:r>
          </a:p>
          <a:p>
            <a:pPr lvl="1"/>
            <a:r>
              <a:rPr lang="en-US" dirty="0"/>
              <a:t>Thus, by local equilibrium the value of the cut C’ is equivalent to the value of the cut C</a:t>
            </a:r>
          </a:p>
          <a:p>
            <a:pPr lvl="1"/>
            <a:r>
              <a:rPr lang="en-US" dirty="0"/>
              <a:t>Induction done!</a:t>
            </a:r>
          </a:p>
          <a:p>
            <a:pPr lvl="1"/>
            <a:endParaRPr lang="en-US" dirty="0"/>
          </a:p>
          <a:p>
            <a:pPr lvl="1"/>
            <a:endParaRPr lang="en-US" dirty="0"/>
          </a:p>
        </p:txBody>
      </p:sp>
    </p:spTree>
    <p:extLst>
      <p:ext uri="{BB962C8B-B14F-4D97-AF65-F5344CB8AC3E}">
        <p14:creationId xmlns:p14="http://schemas.microsoft.com/office/powerpoint/2010/main" val="2927640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0672-93DD-5B42-917C-5E7F4D16729D}"/>
              </a:ext>
            </a:extLst>
          </p:cNvPr>
          <p:cNvSpPr>
            <a:spLocks noGrp="1"/>
          </p:cNvSpPr>
          <p:nvPr>
            <p:ph type="title"/>
          </p:nvPr>
        </p:nvSpPr>
        <p:spPr/>
        <p:txBody>
          <a:bodyPr/>
          <a:lstStyle/>
          <a:p>
            <a:r>
              <a:rPr lang="en-US" b="1" dirty="0"/>
              <a:t>Max-flow Min-cut Theorem</a:t>
            </a:r>
            <a:endParaRPr lang="en-US" dirty="0"/>
          </a:p>
        </p:txBody>
      </p:sp>
      <p:sp>
        <p:nvSpPr>
          <p:cNvPr id="3" name="Content Placeholder 2">
            <a:extLst>
              <a:ext uri="{FF2B5EF4-FFF2-40B4-BE49-F238E27FC236}">
                <a16:creationId xmlns:a16="http://schemas.microsoft.com/office/drawing/2014/main" id="{BCA8B5FB-EE58-764D-BEEF-721E5B145855}"/>
              </a:ext>
            </a:extLst>
          </p:cNvPr>
          <p:cNvSpPr>
            <a:spLocks noGrp="1"/>
          </p:cNvSpPr>
          <p:nvPr>
            <p:ph idx="1"/>
          </p:nvPr>
        </p:nvSpPr>
        <p:spPr>
          <a:xfrm>
            <a:off x="609600" y="1219200"/>
            <a:ext cx="10972800" cy="4906963"/>
          </a:xfrm>
        </p:spPr>
        <p:txBody>
          <a:bodyPr>
            <a:normAutofit fontScale="77500" lnSpcReduction="20000"/>
          </a:bodyPr>
          <a:lstStyle/>
          <a:p>
            <a:r>
              <a:rPr lang="en-US" dirty="0"/>
              <a:t>Reminder about </a:t>
            </a:r>
            <a:r>
              <a:rPr lang="en-US" i="1" dirty="0"/>
              <a:t>weak duality</a:t>
            </a:r>
            <a:r>
              <a:rPr lang="en-US" dirty="0"/>
              <a:t>:</a:t>
            </a:r>
          </a:p>
          <a:p>
            <a:pPr lvl="1"/>
            <a:r>
              <a:rPr lang="en-US" dirty="0"/>
              <a:t>Let </a:t>
            </a:r>
            <a:r>
              <a:rPr lang="en-US" b="1" i="1" dirty="0"/>
              <a:t>f</a:t>
            </a:r>
            <a:r>
              <a:rPr lang="en-US" dirty="0"/>
              <a:t> be any flow and C = (S, T) be </a:t>
            </a:r>
            <a:r>
              <a:rPr lang="en-US" u="sng" dirty="0"/>
              <a:t>any</a:t>
            </a:r>
            <a:r>
              <a:rPr lang="en-US" dirty="0"/>
              <a:t> cut</a:t>
            </a:r>
          </a:p>
          <a:p>
            <a:pPr lvl="1"/>
            <a:r>
              <a:rPr lang="en-US" dirty="0"/>
              <a:t>Then the value of </a:t>
            </a:r>
            <a:r>
              <a:rPr lang="en-US" b="1" i="1" dirty="0"/>
              <a:t> f  </a:t>
            </a:r>
            <a:r>
              <a:rPr lang="en-US" dirty="0"/>
              <a:t>&lt;=  capacity of C</a:t>
            </a:r>
          </a:p>
          <a:p>
            <a:r>
              <a:rPr lang="en-US" dirty="0"/>
              <a:t>The max flow </a:t>
            </a:r>
            <a:r>
              <a:rPr lang="en-US" b="1" i="1" dirty="0"/>
              <a:t>f  </a:t>
            </a:r>
            <a:r>
              <a:rPr lang="en-US" dirty="0"/>
              <a:t>&lt;=  capacity of any cut C</a:t>
            </a:r>
          </a:p>
          <a:p>
            <a:pPr lvl="1"/>
            <a:r>
              <a:rPr lang="en-US" dirty="0"/>
              <a:t>So the best </a:t>
            </a:r>
            <a:r>
              <a:rPr lang="en-US" b="1" i="1" dirty="0"/>
              <a:t>f</a:t>
            </a:r>
            <a:r>
              <a:rPr lang="en-US" dirty="0"/>
              <a:t> can be is the capacity of the </a:t>
            </a:r>
            <a:r>
              <a:rPr lang="en-US" u="sng" dirty="0"/>
              <a:t>smallest-capacity cut</a:t>
            </a:r>
          </a:p>
          <a:p>
            <a:pPr lvl="1"/>
            <a:r>
              <a:rPr lang="en-US" dirty="0"/>
              <a:t>Can we guarantee that a flow with that value exists?  (Yes, in later slides.)</a:t>
            </a:r>
          </a:p>
          <a:p>
            <a:endParaRPr lang="en-US" b="1" dirty="0"/>
          </a:p>
          <a:p>
            <a:r>
              <a:rPr lang="en-US" b="1" dirty="0"/>
              <a:t>The Max-flow Min-cut theorem:  </a:t>
            </a:r>
            <a:r>
              <a:rPr lang="en-US" dirty="0"/>
              <a:t>the maximum value of an s-t flow is equal to the minimum capacity of an s-t cut</a:t>
            </a:r>
          </a:p>
          <a:p>
            <a:endParaRPr lang="en-US" dirty="0"/>
          </a:p>
          <a:p>
            <a:r>
              <a:rPr lang="en-US" dirty="0"/>
              <a:t>In other words, if you look at all the possible cuts in the graph, and find the smallest capacity of those cuts, then that value is the value of the maximum flow for that network.</a:t>
            </a:r>
          </a:p>
          <a:p>
            <a:endParaRPr lang="en-US" dirty="0"/>
          </a:p>
        </p:txBody>
      </p:sp>
      <p:sp>
        <p:nvSpPr>
          <p:cNvPr id="4" name="Slide Number Placeholder 3">
            <a:extLst>
              <a:ext uri="{FF2B5EF4-FFF2-40B4-BE49-F238E27FC236}">
                <a16:creationId xmlns:a16="http://schemas.microsoft.com/office/drawing/2014/main" id="{C8EED5F6-6519-0F46-9D1D-4D81EE3537D2}"/>
              </a:ext>
            </a:extLst>
          </p:cNvPr>
          <p:cNvSpPr>
            <a:spLocks noGrp="1"/>
          </p:cNvSpPr>
          <p:nvPr>
            <p:ph type="sldNum" sz="quarter" idx="12"/>
          </p:nvPr>
        </p:nvSpPr>
        <p:spPr/>
        <p:txBody>
          <a:bodyPr/>
          <a:lstStyle/>
          <a:p>
            <a:fld id="{86BADE50-950A-4D58-BFB2-FA2C6A8B385D}" type="slidenum">
              <a:rPr lang="en-US" smtClean="0"/>
              <a:t>15</a:t>
            </a:fld>
            <a:endParaRPr lang="en-US"/>
          </a:p>
        </p:txBody>
      </p:sp>
    </p:spTree>
    <p:extLst>
      <p:ext uri="{BB962C8B-B14F-4D97-AF65-F5344CB8AC3E}">
        <p14:creationId xmlns:p14="http://schemas.microsoft.com/office/powerpoint/2010/main" val="4063298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Max-flow/Min-cut</a:t>
            </a:r>
          </a:p>
        </p:txBody>
      </p:sp>
      <p:sp>
        <p:nvSpPr>
          <p:cNvPr id="4" name="Slide Number Placeholder 3"/>
          <p:cNvSpPr>
            <a:spLocks noGrp="1"/>
          </p:cNvSpPr>
          <p:nvPr>
            <p:ph type="sldNum" sz="quarter" idx="12"/>
          </p:nvPr>
        </p:nvSpPr>
        <p:spPr/>
        <p:txBody>
          <a:bodyPr/>
          <a:lstStyle/>
          <a:p>
            <a:fld id="{86BADE50-950A-4D58-BFB2-FA2C6A8B385D}" type="slidenum">
              <a:rPr lang="en-US" smtClean="0"/>
              <a:t>16</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8215181" y="1428414"/>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xmlns="">
          <p:sp>
            <p:nvSpPr>
              <p:cNvPr id="6" name="TextBox 5"/>
              <p:cNvSpPr txBox="1">
                <a:spLocks noRot="1" noChangeAspect="1" noMove="1" noResize="1" noEditPoints="1" noAdjustHandles="1" noChangeArrowheads="1" noChangeShapeType="1" noTextEdit="1"/>
              </p:cNvSpPr>
              <p:nvPr/>
            </p:nvSpPr>
            <p:spPr>
              <a:xfrm>
                <a:off x="8215181" y="1428414"/>
                <a:ext cx="1941044" cy="395558"/>
              </a:xfrm>
              <a:prstGeom prst="rect">
                <a:avLst/>
              </a:prstGeom>
              <a:blipFill>
                <a:blip r:embed="rId2"/>
                <a:stretch>
                  <a:fillRect l="-3268" t="-6250" b="-18750"/>
                </a:stretch>
              </a:blipFill>
            </p:spPr>
            <p:txBody>
              <a:bodyPr/>
              <a:lstStyle/>
              <a:p>
                <a:r>
                  <a:rPr lang="en-US">
                    <a:noFill/>
                  </a:rPr>
                  <a:t> </a:t>
                </a:r>
              </a:p>
            </p:txBody>
          </p:sp>
        </mc:Fallback>
      </mc:AlternateContent>
      <p:grpSp>
        <p:nvGrpSpPr>
          <p:cNvPr id="7" name="Group 6"/>
          <p:cNvGrpSpPr/>
          <p:nvPr/>
        </p:nvGrpSpPr>
        <p:grpSpPr>
          <a:xfrm>
            <a:off x="1637776" y="1891535"/>
            <a:ext cx="4441565" cy="2296262"/>
            <a:chOff x="990600" y="3017500"/>
            <a:chExt cx="4785705" cy="2474180"/>
          </a:xfrm>
        </p:grpSpPr>
        <p:cxnSp>
          <p:nvCxnSpPr>
            <p:cNvPr id="8" name="Straight Connector 7"/>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2" idx="2"/>
              <a:endCxn id="20" idx="5"/>
            </p:cNvCxnSpPr>
            <p:nvPr/>
          </p:nvCxnSpPr>
          <p:spPr>
            <a:xfrm flipH="1" flipV="1">
              <a:off x="1284342" y="4010427"/>
              <a:ext cx="1172525" cy="1033919"/>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6"/>
              <a:endCxn id="25"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16" name="TextBox 15"/>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17" name="TextBox 16"/>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19" name="Straight Connector 18"/>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21" name="Oval 20"/>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25" name="Oval 24"/>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0" name="TextBox 29"/>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1" name="TextBox 30"/>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32" name="TextBox 31"/>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33" name="TextBox 32"/>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4" name="TextBox 33"/>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5" name="TextBox 34"/>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p:cNvSpPr txBox="1"/>
              <p:nvPr/>
            </p:nvSpPr>
            <p:spPr>
              <a:xfrm>
                <a:off x="3048000" y="1446003"/>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36" name="TextBox 35"/>
              <p:cNvSpPr txBox="1">
                <a:spLocks noRot="1" noChangeAspect="1" noMove="1" noResize="1" noEditPoints="1" noAdjustHandles="1" noChangeArrowheads="1" noChangeShapeType="1" noTextEdit="1"/>
              </p:cNvSpPr>
              <p:nvPr/>
            </p:nvSpPr>
            <p:spPr>
              <a:xfrm>
                <a:off x="3048000" y="1446003"/>
                <a:ext cx="1487202" cy="369332"/>
              </a:xfrm>
              <a:prstGeom prst="rect">
                <a:avLst/>
              </a:prstGeom>
              <a:blipFill>
                <a:blip r:embed="rId6"/>
                <a:stretch>
                  <a:fillRect l="-3419" t="-6667" b="-23333"/>
                </a:stretch>
              </a:blipFill>
            </p:spPr>
            <p:txBody>
              <a:bodyPr/>
              <a:lstStyle/>
              <a:p>
                <a:r>
                  <a:rPr lang="en-US">
                    <a:noFill/>
                  </a:rPr>
                  <a:t> </a:t>
                </a:r>
              </a:p>
            </p:txBody>
          </p:sp>
        </mc:Fallback>
      </mc:AlternateContent>
      <p:grpSp>
        <p:nvGrpSpPr>
          <p:cNvPr id="37" name="Group 36"/>
          <p:cNvGrpSpPr/>
          <p:nvPr/>
        </p:nvGrpSpPr>
        <p:grpSpPr>
          <a:xfrm>
            <a:off x="6516817" y="1683240"/>
            <a:ext cx="4441565" cy="2900222"/>
            <a:chOff x="4702435" y="4126468"/>
            <a:chExt cx="4441565" cy="2900222"/>
          </a:xfrm>
        </p:grpSpPr>
        <p:grpSp>
          <p:nvGrpSpPr>
            <p:cNvPr id="38" name="Group 37"/>
            <p:cNvGrpSpPr/>
            <p:nvPr/>
          </p:nvGrpSpPr>
          <p:grpSpPr>
            <a:xfrm>
              <a:off x="4702435" y="4507468"/>
              <a:ext cx="4441565" cy="1979821"/>
              <a:chOff x="990600" y="3127078"/>
              <a:chExt cx="4785705" cy="2133220"/>
            </a:xfrm>
          </p:grpSpPr>
          <p:cxnSp>
            <p:nvCxnSpPr>
              <p:cNvPr id="53" name="Straight Connector 52"/>
              <p:cNvCxnSpPr>
                <a:stCxn id="62" idx="2"/>
                <a:endCxn id="61"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64" idx="2"/>
                <a:endCxn id="62"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3" idx="2"/>
                <a:endCxn id="61"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3" idx="7"/>
                <a:endCxn id="64"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3" idx="6"/>
                <a:endCxn id="66"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4" idx="5"/>
                <a:endCxn id="65"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5" idx="3"/>
                <a:endCxn id="66"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3" idx="0"/>
                <a:endCxn id="62"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7"/>
                    <a:stretch>
                      <a:fillRect/>
                    </a:stretch>
                  </a:blipFill>
                  <a:ln>
                    <a:solidFill>
                      <a:srgbClr val="7030A0"/>
                    </a:solidFill>
                  </a:ln>
                </p:spPr>
                <p:txBody>
                  <a:bodyPr/>
                  <a:lstStyle/>
                  <a:p>
                    <a:r>
                      <a:rPr lang="en-US">
                        <a:noFill/>
                      </a:rPr>
                      <a:t> </a:t>
                    </a:r>
                  </a:p>
                </p:txBody>
              </p:sp>
            </mc:Fallback>
          </mc:AlternateContent>
          <p:sp>
            <p:nvSpPr>
              <p:cNvPr id="62" name="Oval 61"/>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5" name="Oval 64"/>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8"/>
                    <a:stretch>
                      <a:fillRect/>
                    </a:stretch>
                  </a:blipFill>
                </p:spPr>
                <p:txBody>
                  <a:bodyPr/>
                  <a:lstStyle/>
                  <a:p>
                    <a:r>
                      <a:rPr lang="en-US">
                        <a:noFill/>
                      </a:rPr>
                      <a:t> </a:t>
                    </a:r>
                  </a:p>
                </p:txBody>
              </p:sp>
            </mc:Fallback>
          </mc:AlternateContent>
          <p:sp>
            <p:nvSpPr>
              <p:cNvPr id="66" name="Oval 65"/>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a:stCxn id="66" idx="0"/>
                <a:endCxn id="64"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Freeform 67"/>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2577600" y="4030224"/>
                <a:ext cx="325061" cy="397948"/>
              </a:xfrm>
              <a:prstGeom prst="rect">
                <a:avLst/>
              </a:prstGeom>
              <a:noFill/>
            </p:spPr>
            <p:txBody>
              <a:bodyPr wrap="none" rtlCol="0">
                <a:spAutoFit/>
              </a:bodyPr>
              <a:lstStyle/>
              <a:p>
                <a:r>
                  <a:rPr lang="en-US" dirty="0"/>
                  <a:t>3</a:t>
                </a:r>
              </a:p>
            </p:txBody>
          </p:sp>
          <p:sp>
            <p:nvSpPr>
              <p:cNvPr id="71" name="TextBox 70"/>
              <p:cNvSpPr txBox="1"/>
              <p:nvPr/>
            </p:nvSpPr>
            <p:spPr>
              <a:xfrm>
                <a:off x="1672079" y="3373391"/>
                <a:ext cx="325061" cy="397948"/>
              </a:xfrm>
              <a:prstGeom prst="rect">
                <a:avLst/>
              </a:prstGeom>
              <a:noFill/>
            </p:spPr>
            <p:txBody>
              <a:bodyPr wrap="none" rtlCol="0">
                <a:spAutoFit/>
              </a:bodyPr>
              <a:lstStyle/>
              <a:p>
                <a:r>
                  <a:rPr lang="en-US" dirty="0"/>
                  <a:t>1</a:t>
                </a:r>
              </a:p>
            </p:txBody>
          </p:sp>
          <p:sp>
            <p:nvSpPr>
              <p:cNvPr id="72" name="TextBox 71"/>
              <p:cNvSpPr txBox="1"/>
              <p:nvPr/>
            </p:nvSpPr>
            <p:spPr>
              <a:xfrm>
                <a:off x="3289892" y="4838693"/>
                <a:ext cx="325061" cy="397948"/>
              </a:xfrm>
              <a:prstGeom prst="rect">
                <a:avLst/>
              </a:prstGeom>
              <a:noFill/>
            </p:spPr>
            <p:txBody>
              <a:bodyPr wrap="none" rtlCol="0">
                <a:spAutoFit/>
              </a:bodyPr>
              <a:lstStyle/>
              <a:p>
                <a:r>
                  <a:rPr lang="en-US" dirty="0"/>
                  <a:t>0</a:t>
                </a:r>
              </a:p>
            </p:txBody>
          </p:sp>
          <p:sp>
            <p:nvSpPr>
              <p:cNvPr id="73" name="TextBox 72"/>
              <p:cNvSpPr txBox="1"/>
              <p:nvPr/>
            </p:nvSpPr>
            <p:spPr>
              <a:xfrm>
                <a:off x="1428143" y="4603399"/>
                <a:ext cx="325061" cy="397948"/>
              </a:xfrm>
              <a:prstGeom prst="rect">
                <a:avLst/>
              </a:prstGeom>
              <a:noFill/>
            </p:spPr>
            <p:txBody>
              <a:bodyPr wrap="none" rtlCol="0">
                <a:spAutoFit/>
              </a:bodyPr>
              <a:lstStyle/>
              <a:p>
                <a:r>
                  <a:rPr lang="en-US" dirty="0"/>
                  <a:t>2</a:t>
                </a:r>
              </a:p>
            </p:txBody>
          </p:sp>
          <p:sp>
            <p:nvSpPr>
              <p:cNvPr id="74" name="TextBox 73"/>
              <p:cNvSpPr txBox="1"/>
              <p:nvPr/>
            </p:nvSpPr>
            <p:spPr>
              <a:xfrm>
                <a:off x="1702402" y="4276536"/>
                <a:ext cx="325061" cy="397948"/>
              </a:xfrm>
              <a:prstGeom prst="rect">
                <a:avLst/>
              </a:prstGeom>
              <a:noFill/>
            </p:spPr>
            <p:txBody>
              <a:bodyPr wrap="none" rtlCol="0">
                <a:spAutoFit/>
              </a:bodyPr>
              <a:lstStyle/>
              <a:p>
                <a:r>
                  <a:rPr lang="en-US" dirty="0"/>
                  <a:t>0</a:t>
                </a:r>
              </a:p>
            </p:txBody>
          </p:sp>
          <p:sp>
            <p:nvSpPr>
              <p:cNvPr id="75" name="TextBox 74"/>
              <p:cNvSpPr txBox="1"/>
              <p:nvPr/>
            </p:nvSpPr>
            <p:spPr>
              <a:xfrm>
                <a:off x="3314983" y="3127078"/>
                <a:ext cx="325061" cy="397948"/>
              </a:xfrm>
              <a:prstGeom prst="rect">
                <a:avLst/>
              </a:prstGeom>
              <a:noFill/>
            </p:spPr>
            <p:txBody>
              <a:bodyPr wrap="none" rtlCol="0">
                <a:spAutoFit/>
              </a:bodyPr>
              <a:lstStyle/>
              <a:p>
                <a:r>
                  <a:rPr lang="en-US" dirty="0"/>
                  <a:t>0</a:t>
                </a:r>
              </a:p>
            </p:txBody>
          </p:sp>
          <p:sp>
            <p:nvSpPr>
              <p:cNvPr id="76" name="TextBox 75"/>
              <p:cNvSpPr txBox="1"/>
              <p:nvPr/>
            </p:nvSpPr>
            <p:spPr>
              <a:xfrm>
                <a:off x="3186498" y="4099755"/>
                <a:ext cx="325061" cy="397948"/>
              </a:xfrm>
              <a:prstGeom prst="rect">
                <a:avLst/>
              </a:prstGeom>
              <a:noFill/>
            </p:spPr>
            <p:txBody>
              <a:bodyPr wrap="none" rtlCol="0">
                <a:spAutoFit/>
              </a:bodyPr>
              <a:lstStyle/>
              <a:p>
                <a:r>
                  <a:rPr lang="en-US" dirty="0"/>
                  <a:t>0</a:t>
                </a:r>
              </a:p>
            </p:txBody>
          </p:sp>
          <p:sp>
            <p:nvSpPr>
              <p:cNvPr id="77" name="TextBox 76"/>
              <p:cNvSpPr txBox="1"/>
              <p:nvPr/>
            </p:nvSpPr>
            <p:spPr>
              <a:xfrm>
                <a:off x="4137578" y="4203386"/>
                <a:ext cx="325061" cy="397948"/>
              </a:xfrm>
              <a:prstGeom prst="rect">
                <a:avLst/>
              </a:prstGeom>
              <a:noFill/>
            </p:spPr>
            <p:txBody>
              <a:bodyPr wrap="none" rtlCol="0">
                <a:spAutoFit/>
              </a:bodyPr>
              <a:lstStyle/>
              <a:p>
                <a:r>
                  <a:rPr lang="en-US" dirty="0"/>
                  <a:t>2</a:t>
                </a:r>
              </a:p>
            </p:txBody>
          </p:sp>
          <p:sp>
            <p:nvSpPr>
              <p:cNvPr id="78" name="TextBox 77"/>
              <p:cNvSpPr txBox="1"/>
              <p:nvPr/>
            </p:nvSpPr>
            <p:spPr>
              <a:xfrm>
                <a:off x="4380535" y="4069514"/>
                <a:ext cx="325061" cy="397948"/>
              </a:xfrm>
              <a:prstGeom prst="rect">
                <a:avLst/>
              </a:prstGeom>
              <a:noFill/>
            </p:spPr>
            <p:txBody>
              <a:bodyPr wrap="none" rtlCol="0">
                <a:spAutoFit/>
              </a:bodyPr>
              <a:lstStyle/>
              <a:p>
                <a:r>
                  <a:rPr lang="en-US" dirty="0"/>
                  <a:t>3</a:t>
                </a:r>
              </a:p>
            </p:txBody>
          </p:sp>
          <p:sp>
            <p:nvSpPr>
              <p:cNvPr id="79" name="TextBox 78"/>
              <p:cNvSpPr txBox="1"/>
              <p:nvPr/>
            </p:nvSpPr>
            <p:spPr>
              <a:xfrm>
                <a:off x="4827831" y="4510275"/>
                <a:ext cx="325061" cy="397948"/>
              </a:xfrm>
              <a:prstGeom prst="rect">
                <a:avLst/>
              </a:prstGeom>
              <a:noFill/>
            </p:spPr>
            <p:txBody>
              <a:bodyPr wrap="none" rtlCol="0">
                <a:spAutoFit/>
              </a:bodyPr>
              <a:lstStyle/>
              <a:p>
                <a:r>
                  <a:rPr lang="en-US" dirty="0"/>
                  <a:t>0</a:t>
                </a:r>
              </a:p>
            </p:txBody>
          </p:sp>
          <p:sp>
            <p:nvSpPr>
              <p:cNvPr id="80" name="TextBox 79"/>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39" name="Freeform 38"/>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448163" y="4240102"/>
              <a:ext cx="301686" cy="369332"/>
            </a:xfrm>
            <a:prstGeom prst="rect">
              <a:avLst/>
            </a:prstGeom>
            <a:noFill/>
          </p:spPr>
          <p:txBody>
            <a:bodyPr wrap="none" rtlCol="0">
              <a:spAutoFit/>
            </a:bodyPr>
            <a:lstStyle/>
            <a:p>
              <a:r>
                <a:rPr lang="en-US" dirty="0"/>
                <a:t>2</a:t>
              </a:r>
            </a:p>
          </p:txBody>
        </p:sp>
        <p:sp>
          <p:nvSpPr>
            <p:cNvPr id="41" name="Freeform 40"/>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90180" y="4126468"/>
              <a:ext cx="301686" cy="369332"/>
            </a:xfrm>
            <a:prstGeom prst="rect">
              <a:avLst/>
            </a:prstGeom>
            <a:noFill/>
          </p:spPr>
          <p:txBody>
            <a:bodyPr wrap="none" rtlCol="0">
              <a:spAutoFit/>
            </a:bodyPr>
            <a:lstStyle/>
            <a:p>
              <a:r>
                <a:rPr lang="en-US" dirty="0"/>
                <a:t>2</a:t>
              </a:r>
            </a:p>
          </p:txBody>
        </p:sp>
        <p:sp>
          <p:nvSpPr>
            <p:cNvPr id="43" name="Freeform 42"/>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441793" y="4624809"/>
              <a:ext cx="301686" cy="369332"/>
            </a:xfrm>
            <a:prstGeom prst="rect">
              <a:avLst/>
            </a:prstGeom>
            <a:noFill/>
          </p:spPr>
          <p:txBody>
            <a:bodyPr wrap="none" rtlCol="0">
              <a:spAutoFit/>
            </a:bodyPr>
            <a:lstStyle/>
            <a:p>
              <a:r>
                <a:rPr lang="en-US" dirty="0"/>
                <a:t>2</a:t>
              </a:r>
            </a:p>
          </p:txBody>
        </p:sp>
        <p:sp>
          <p:nvSpPr>
            <p:cNvPr id="45" name="Freeform 44"/>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8559034" y="5898770"/>
              <a:ext cx="301686" cy="369332"/>
            </a:xfrm>
            <a:prstGeom prst="rect">
              <a:avLst/>
            </a:prstGeom>
            <a:noFill/>
          </p:spPr>
          <p:txBody>
            <a:bodyPr wrap="none" rtlCol="0">
              <a:spAutoFit/>
            </a:bodyPr>
            <a:lstStyle/>
            <a:p>
              <a:r>
                <a:rPr lang="en-US" dirty="0"/>
                <a:t>2</a:t>
              </a:r>
            </a:p>
          </p:txBody>
        </p:sp>
        <p:sp>
          <p:nvSpPr>
            <p:cNvPr id="47" name="Freeform 46"/>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687738" y="4999474"/>
              <a:ext cx="301686" cy="369332"/>
            </a:xfrm>
            <a:prstGeom prst="rect">
              <a:avLst/>
            </a:prstGeom>
            <a:noFill/>
          </p:spPr>
          <p:txBody>
            <a:bodyPr wrap="none" rtlCol="0">
              <a:spAutoFit/>
            </a:bodyPr>
            <a:lstStyle/>
            <a:p>
              <a:r>
                <a:rPr lang="en-US" dirty="0"/>
                <a:t>1</a:t>
              </a:r>
            </a:p>
          </p:txBody>
        </p:sp>
        <p:sp>
          <p:nvSpPr>
            <p:cNvPr id="49" name="Freeform 48"/>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783651" y="5197468"/>
              <a:ext cx="301686" cy="369332"/>
            </a:xfrm>
            <a:prstGeom prst="rect">
              <a:avLst/>
            </a:prstGeom>
            <a:noFill/>
          </p:spPr>
          <p:txBody>
            <a:bodyPr wrap="none" rtlCol="0">
              <a:spAutoFit/>
            </a:bodyPr>
            <a:lstStyle/>
            <a:p>
              <a:r>
                <a:rPr lang="en-US" dirty="0"/>
                <a:t>0</a:t>
              </a:r>
            </a:p>
          </p:txBody>
        </p:sp>
        <p:sp>
          <p:nvSpPr>
            <p:cNvPr id="51" name="Freeform 50"/>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18350" y="6564868"/>
              <a:ext cx="301686" cy="369332"/>
            </a:xfrm>
            <a:prstGeom prst="rect">
              <a:avLst/>
            </a:prstGeom>
            <a:noFill/>
          </p:spPr>
          <p:txBody>
            <a:bodyPr wrap="none" rtlCol="0">
              <a:spAutoFit/>
            </a:bodyPr>
            <a:lstStyle/>
            <a:p>
              <a:r>
                <a:rPr lang="en-US" dirty="0"/>
                <a:t>3</a:t>
              </a:r>
            </a:p>
          </p:txBody>
        </p:sp>
      </p:grpSp>
      <p:sp>
        <p:nvSpPr>
          <p:cNvPr id="82" name="TextBox 81"/>
          <p:cNvSpPr txBox="1"/>
          <p:nvPr/>
        </p:nvSpPr>
        <p:spPr>
          <a:xfrm>
            <a:off x="7133238" y="4476414"/>
            <a:ext cx="3342646" cy="523220"/>
          </a:xfrm>
          <a:prstGeom prst="rect">
            <a:avLst/>
          </a:prstGeom>
          <a:noFill/>
        </p:spPr>
        <p:txBody>
          <a:bodyPr wrap="none" rtlCol="0">
            <a:spAutoFit/>
          </a:bodyPr>
          <a:lstStyle/>
          <a:p>
            <a:r>
              <a:rPr lang="en-US" sz="2800" dirty="0"/>
              <a:t>No Augmenting Paths</a:t>
            </a:r>
          </a:p>
        </p:txBody>
      </p:sp>
      <mc:AlternateContent xmlns:mc="http://schemas.openxmlformats.org/markup-compatibility/2006" xmlns:a14="http://schemas.microsoft.com/office/drawing/2010/main">
        <mc:Choice Requires="a14">
          <p:sp>
            <p:nvSpPr>
              <p:cNvPr id="83" name="TextBox 82"/>
              <p:cNvSpPr txBox="1"/>
              <p:nvPr/>
            </p:nvSpPr>
            <p:spPr>
              <a:xfrm>
                <a:off x="1637776" y="4643194"/>
                <a:ext cx="144629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a:latin typeface="Cambria Math"/>
                        </a:rPr>
                        <m:t>|</m:t>
                      </m:r>
                      <m:r>
                        <a:rPr lang="en-US" sz="2800" i="1" dirty="0">
                          <a:latin typeface="Cambria Math"/>
                        </a:rPr>
                        <m:t>𝑓</m:t>
                      </m:r>
                      <m:r>
                        <a:rPr lang="en-US" sz="2800" i="1" dirty="0">
                          <a:latin typeface="Cambria Math"/>
                        </a:rPr>
                        <m:t>|= 4</m:t>
                      </m:r>
                    </m:oMath>
                  </m:oMathPara>
                </a14:m>
                <a:endParaRPr lang="en-US" sz="2800" dirty="0"/>
              </a:p>
            </p:txBody>
          </p:sp>
        </mc:Choice>
        <mc:Fallback xmlns="">
          <p:sp>
            <p:nvSpPr>
              <p:cNvPr id="83" name="TextBox 82"/>
              <p:cNvSpPr txBox="1">
                <a:spLocks noRot="1" noChangeAspect="1" noMove="1" noResize="1" noEditPoints="1" noAdjustHandles="1" noChangeArrowheads="1" noChangeShapeType="1" noTextEdit="1"/>
              </p:cNvSpPr>
              <p:nvPr/>
            </p:nvSpPr>
            <p:spPr>
              <a:xfrm>
                <a:off x="1637776" y="4643194"/>
                <a:ext cx="1446293" cy="523220"/>
              </a:xfrm>
              <a:prstGeom prst="rect">
                <a:avLst/>
              </a:prstGeom>
              <a:blipFill>
                <a:blip r:embed="rId9"/>
                <a:stretch>
                  <a:fillRect l="-2632" b="-186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1628212" y="5203807"/>
                <a:ext cx="4567019" cy="954107"/>
              </a:xfrm>
              <a:prstGeom prst="rect">
                <a:avLst/>
              </a:prstGeom>
              <a:noFill/>
            </p:spPr>
            <p:txBody>
              <a:bodyPr wrap="none" rtlCol="0">
                <a:spAutoFit/>
              </a:bodyPr>
              <a:lstStyle/>
              <a:p>
                <a:r>
                  <a:rPr lang="en-US" sz="2800" dirty="0"/>
                  <a:t>Min Capacity cut </a:t>
                </a:r>
                <a14:m>
                  <m:oMath xmlns:m="http://schemas.openxmlformats.org/officeDocument/2006/math">
                    <m:r>
                      <a:rPr lang="en-US" sz="2800" i="1" dirty="0">
                        <a:latin typeface="Cambria Math"/>
                      </a:rPr>
                      <m:t>=4</m:t>
                    </m:r>
                  </m:oMath>
                </a14:m>
                <a:endParaRPr lang="en-US" sz="2800" dirty="0"/>
              </a:p>
              <a:p>
                <a:r>
                  <a:rPr lang="en-US" sz="2800" dirty="0"/>
                  <a:t>Right? Look at other cuts in G.</a:t>
                </a:r>
              </a:p>
            </p:txBody>
          </p:sp>
        </mc:Choice>
        <mc:Fallback xmlns="">
          <p:sp>
            <p:nvSpPr>
              <p:cNvPr id="84" name="TextBox 83"/>
              <p:cNvSpPr txBox="1">
                <a:spLocks noRot="1" noChangeAspect="1" noMove="1" noResize="1" noEditPoints="1" noAdjustHandles="1" noChangeArrowheads="1" noChangeShapeType="1" noTextEdit="1"/>
              </p:cNvSpPr>
              <p:nvPr/>
            </p:nvSpPr>
            <p:spPr>
              <a:xfrm>
                <a:off x="1628212" y="5203807"/>
                <a:ext cx="4567019" cy="954107"/>
              </a:xfrm>
              <a:prstGeom prst="rect">
                <a:avLst/>
              </a:prstGeom>
              <a:blipFill>
                <a:blip r:embed="rId10"/>
                <a:stretch>
                  <a:fillRect l="-2778" t="-6579" r="-1944" b="-17105"/>
                </a:stretch>
              </a:blipFill>
            </p:spPr>
            <p:txBody>
              <a:bodyPr/>
              <a:lstStyle/>
              <a:p>
                <a:r>
                  <a:rPr lang="en-US">
                    <a:noFill/>
                  </a:rPr>
                  <a:t> </a:t>
                </a:r>
              </a:p>
            </p:txBody>
          </p:sp>
        </mc:Fallback>
      </mc:AlternateContent>
    </p:spTree>
    <p:extLst>
      <p:ext uri="{BB962C8B-B14F-4D97-AF65-F5344CB8AC3E}">
        <p14:creationId xmlns:p14="http://schemas.microsoft.com/office/powerpoint/2010/main" val="2711492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Freeform 84"/>
          <p:cNvSpPr/>
          <p:nvPr/>
        </p:nvSpPr>
        <p:spPr>
          <a:xfrm>
            <a:off x="2690649" y="2063537"/>
            <a:ext cx="3578773" cy="2112579"/>
          </a:xfrm>
          <a:custGeom>
            <a:avLst/>
            <a:gdLst>
              <a:gd name="connsiteX0" fmla="*/ 3231931 w 3578773"/>
              <a:gd name="connsiteY0" fmla="*/ 472965 h 2112579"/>
              <a:gd name="connsiteX1" fmla="*/ 3578773 w 3578773"/>
              <a:gd name="connsiteY1" fmla="*/ 993227 h 2112579"/>
              <a:gd name="connsiteX2" fmla="*/ 3326524 w 3578773"/>
              <a:gd name="connsiteY2" fmla="*/ 1434662 h 2112579"/>
              <a:gd name="connsiteX3" fmla="*/ 2758966 w 3578773"/>
              <a:gd name="connsiteY3" fmla="*/ 1939158 h 2112579"/>
              <a:gd name="connsiteX4" fmla="*/ 1608083 w 3578773"/>
              <a:gd name="connsiteY4" fmla="*/ 2112579 h 2112579"/>
              <a:gd name="connsiteX5" fmla="*/ 299545 w 3578773"/>
              <a:gd name="connsiteY5" fmla="*/ 2112579 h 2112579"/>
              <a:gd name="connsiteX6" fmla="*/ 0 w 3578773"/>
              <a:gd name="connsiteY6" fmla="*/ 1702675 h 2112579"/>
              <a:gd name="connsiteX7" fmla="*/ 788276 w 3578773"/>
              <a:gd name="connsiteY7" fmla="*/ 930165 h 2112579"/>
              <a:gd name="connsiteX8" fmla="*/ 1119352 w 3578773"/>
              <a:gd name="connsiteY8" fmla="*/ 520262 h 2112579"/>
              <a:gd name="connsiteX9" fmla="*/ 1734207 w 3578773"/>
              <a:gd name="connsiteY9" fmla="*/ 0 h 2112579"/>
              <a:gd name="connsiteX10" fmla="*/ 2380593 w 3578773"/>
              <a:gd name="connsiteY10" fmla="*/ 15765 h 2112579"/>
              <a:gd name="connsiteX11" fmla="*/ 3231931 w 3578773"/>
              <a:gd name="connsiteY11" fmla="*/ 472965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78773" h="2112579">
                <a:moveTo>
                  <a:pt x="3231931" y="472965"/>
                </a:moveTo>
                <a:lnTo>
                  <a:pt x="3578773" y="993227"/>
                </a:lnTo>
                <a:lnTo>
                  <a:pt x="3326524" y="1434662"/>
                </a:lnTo>
                <a:lnTo>
                  <a:pt x="2758966" y="1939158"/>
                </a:lnTo>
                <a:lnTo>
                  <a:pt x="1608083" y="2112579"/>
                </a:lnTo>
                <a:lnTo>
                  <a:pt x="299545" y="2112579"/>
                </a:lnTo>
                <a:lnTo>
                  <a:pt x="0" y="1702675"/>
                </a:lnTo>
                <a:lnTo>
                  <a:pt x="788276" y="930165"/>
                </a:lnTo>
                <a:lnTo>
                  <a:pt x="1119352" y="520262"/>
                </a:lnTo>
                <a:lnTo>
                  <a:pt x="1734207" y="0"/>
                </a:lnTo>
                <a:lnTo>
                  <a:pt x="2380593" y="15765"/>
                </a:lnTo>
                <a:lnTo>
                  <a:pt x="3231931" y="472965"/>
                </a:lnTo>
                <a:close/>
              </a:path>
            </a:pathLst>
          </a:custGeom>
          <a:solidFill>
            <a:srgbClr val="00CCFF">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1555531" y="1915184"/>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Max-flow Min-cut and Ford-Fulkerson</a:t>
            </a:r>
          </a:p>
        </p:txBody>
      </p:sp>
      <p:sp>
        <p:nvSpPr>
          <p:cNvPr id="4" name="Slide Number Placeholder 3"/>
          <p:cNvSpPr>
            <a:spLocks noGrp="1"/>
          </p:cNvSpPr>
          <p:nvPr>
            <p:ph type="sldNum" sz="quarter" idx="12"/>
          </p:nvPr>
        </p:nvSpPr>
        <p:spPr/>
        <p:txBody>
          <a:bodyPr/>
          <a:lstStyle/>
          <a:p>
            <a:fld id="{86BADE50-950A-4D58-BFB2-FA2C6A8B385D}" type="slidenum">
              <a:rPr lang="en-US" smtClean="0"/>
              <a:t>17</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8204220" y="1382869"/>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xmlns="">
          <p:sp>
            <p:nvSpPr>
              <p:cNvPr id="6" name="TextBox 5"/>
              <p:cNvSpPr txBox="1">
                <a:spLocks noRot="1" noChangeAspect="1" noMove="1" noResize="1" noEditPoints="1" noAdjustHandles="1" noChangeArrowheads="1" noChangeShapeType="1" noTextEdit="1"/>
              </p:cNvSpPr>
              <p:nvPr/>
            </p:nvSpPr>
            <p:spPr>
              <a:xfrm>
                <a:off x="8204220" y="1382869"/>
                <a:ext cx="1941044" cy="395558"/>
              </a:xfrm>
              <a:prstGeom prst="rect">
                <a:avLst/>
              </a:prstGeom>
              <a:blipFill>
                <a:blip r:embed="rId2"/>
                <a:stretch>
                  <a:fillRect l="-3268" t="-6061" b="-15152"/>
                </a:stretch>
              </a:blipFill>
            </p:spPr>
            <p:txBody>
              <a:bodyPr/>
              <a:lstStyle/>
              <a:p>
                <a:r>
                  <a:rPr lang="en-US">
                    <a:noFill/>
                  </a:rPr>
                  <a:t> </a:t>
                </a:r>
              </a:p>
            </p:txBody>
          </p:sp>
        </mc:Fallback>
      </mc:AlternateContent>
      <p:grpSp>
        <p:nvGrpSpPr>
          <p:cNvPr id="7" name="Group 6"/>
          <p:cNvGrpSpPr/>
          <p:nvPr/>
        </p:nvGrpSpPr>
        <p:grpSpPr>
          <a:xfrm>
            <a:off x="1637776" y="1891535"/>
            <a:ext cx="4441565" cy="2296262"/>
            <a:chOff x="990600" y="3017500"/>
            <a:chExt cx="4785705" cy="2474180"/>
          </a:xfrm>
        </p:grpSpPr>
        <p:cxnSp>
          <p:nvCxnSpPr>
            <p:cNvPr id="8" name="Straight Connector 7"/>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2" idx="2"/>
              <a:endCxn id="20" idx="5"/>
            </p:cNvCxnSpPr>
            <p:nvPr/>
          </p:nvCxnSpPr>
          <p:spPr>
            <a:xfrm flipH="1" flipV="1">
              <a:off x="1284342" y="4010427"/>
              <a:ext cx="1172525" cy="1033919"/>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6"/>
              <a:endCxn id="25"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16" name="TextBox 15"/>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17" name="TextBox 16"/>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19" name="Straight Connector 18"/>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21" name="Oval 20"/>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25" name="Oval 24"/>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0" name="TextBox 29"/>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1" name="TextBox 30"/>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32" name="TextBox 31"/>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33" name="TextBox 32"/>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4" name="TextBox 33"/>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5" name="TextBox 34"/>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p:cNvSpPr txBox="1"/>
              <p:nvPr/>
            </p:nvSpPr>
            <p:spPr>
              <a:xfrm>
                <a:off x="3048000" y="1446003"/>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36" name="TextBox 35"/>
              <p:cNvSpPr txBox="1">
                <a:spLocks noRot="1" noChangeAspect="1" noMove="1" noResize="1" noEditPoints="1" noAdjustHandles="1" noChangeArrowheads="1" noChangeShapeType="1" noTextEdit="1"/>
              </p:cNvSpPr>
              <p:nvPr/>
            </p:nvSpPr>
            <p:spPr>
              <a:xfrm>
                <a:off x="3048000" y="1446003"/>
                <a:ext cx="1487202" cy="369332"/>
              </a:xfrm>
              <a:prstGeom prst="rect">
                <a:avLst/>
              </a:prstGeom>
              <a:blipFill>
                <a:blip r:embed="rId6"/>
                <a:stretch>
                  <a:fillRect l="-3419" t="-6667" b="-23333"/>
                </a:stretch>
              </a:blipFill>
            </p:spPr>
            <p:txBody>
              <a:bodyPr/>
              <a:lstStyle/>
              <a:p>
                <a:r>
                  <a:rPr lang="en-US">
                    <a:noFill/>
                  </a:rPr>
                  <a:t> </a:t>
                </a:r>
              </a:p>
            </p:txBody>
          </p:sp>
        </mc:Fallback>
      </mc:AlternateContent>
      <p:grpSp>
        <p:nvGrpSpPr>
          <p:cNvPr id="37" name="Group 36"/>
          <p:cNvGrpSpPr/>
          <p:nvPr/>
        </p:nvGrpSpPr>
        <p:grpSpPr>
          <a:xfrm>
            <a:off x="6505856" y="1637695"/>
            <a:ext cx="4441565" cy="2900222"/>
            <a:chOff x="4702435" y="4126468"/>
            <a:chExt cx="4441565" cy="2900222"/>
          </a:xfrm>
        </p:grpSpPr>
        <p:grpSp>
          <p:nvGrpSpPr>
            <p:cNvPr id="38" name="Group 37"/>
            <p:cNvGrpSpPr/>
            <p:nvPr/>
          </p:nvGrpSpPr>
          <p:grpSpPr>
            <a:xfrm>
              <a:off x="4702435" y="4507468"/>
              <a:ext cx="4441565" cy="1979821"/>
              <a:chOff x="990600" y="3127078"/>
              <a:chExt cx="4785705" cy="2133220"/>
            </a:xfrm>
          </p:grpSpPr>
          <p:cxnSp>
            <p:nvCxnSpPr>
              <p:cNvPr id="53" name="Straight Connector 52"/>
              <p:cNvCxnSpPr>
                <a:stCxn id="62" idx="2"/>
                <a:endCxn id="61"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64" idx="2"/>
                <a:endCxn id="62"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3" idx="2"/>
                <a:endCxn id="61"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3" idx="7"/>
                <a:endCxn id="64"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3" idx="6"/>
                <a:endCxn id="66"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4" idx="5"/>
                <a:endCxn id="65"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5" idx="3"/>
                <a:endCxn id="66"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3" idx="0"/>
                <a:endCxn id="62"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7"/>
                    <a:stretch>
                      <a:fillRect/>
                    </a:stretch>
                  </a:blipFill>
                  <a:ln>
                    <a:solidFill>
                      <a:srgbClr val="7030A0"/>
                    </a:solidFill>
                  </a:ln>
                </p:spPr>
                <p:txBody>
                  <a:bodyPr/>
                  <a:lstStyle/>
                  <a:p>
                    <a:r>
                      <a:rPr lang="en-US">
                        <a:noFill/>
                      </a:rPr>
                      <a:t> </a:t>
                    </a:r>
                  </a:p>
                </p:txBody>
              </p:sp>
            </mc:Fallback>
          </mc:AlternateContent>
          <p:sp>
            <p:nvSpPr>
              <p:cNvPr id="62" name="Oval 61"/>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5" name="Oval 64"/>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8"/>
                    <a:stretch>
                      <a:fillRect/>
                    </a:stretch>
                  </a:blipFill>
                </p:spPr>
                <p:txBody>
                  <a:bodyPr/>
                  <a:lstStyle/>
                  <a:p>
                    <a:r>
                      <a:rPr lang="en-US">
                        <a:noFill/>
                      </a:rPr>
                      <a:t> </a:t>
                    </a:r>
                  </a:p>
                </p:txBody>
              </p:sp>
            </mc:Fallback>
          </mc:AlternateContent>
          <p:sp>
            <p:nvSpPr>
              <p:cNvPr id="66" name="Oval 65"/>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a:stCxn id="66" idx="0"/>
                <a:endCxn id="64"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Freeform 67"/>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2577600" y="4030224"/>
                <a:ext cx="325061" cy="397948"/>
              </a:xfrm>
              <a:prstGeom prst="rect">
                <a:avLst/>
              </a:prstGeom>
              <a:noFill/>
            </p:spPr>
            <p:txBody>
              <a:bodyPr wrap="none" rtlCol="0">
                <a:spAutoFit/>
              </a:bodyPr>
              <a:lstStyle/>
              <a:p>
                <a:r>
                  <a:rPr lang="en-US" dirty="0"/>
                  <a:t>3</a:t>
                </a:r>
              </a:p>
            </p:txBody>
          </p:sp>
          <p:sp>
            <p:nvSpPr>
              <p:cNvPr id="71" name="TextBox 70"/>
              <p:cNvSpPr txBox="1"/>
              <p:nvPr/>
            </p:nvSpPr>
            <p:spPr>
              <a:xfrm>
                <a:off x="1672079" y="3373391"/>
                <a:ext cx="325061" cy="397948"/>
              </a:xfrm>
              <a:prstGeom prst="rect">
                <a:avLst/>
              </a:prstGeom>
              <a:noFill/>
            </p:spPr>
            <p:txBody>
              <a:bodyPr wrap="none" rtlCol="0">
                <a:spAutoFit/>
              </a:bodyPr>
              <a:lstStyle/>
              <a:p>
                <a:r>
                  <a:rPr lang="en-US" dirty="0"/>
                  <a:t>1</a:t>
                </a:r>
              </a:p>
            </p:txBody>
          </p:sp>
          <p:sp>
            <p:nvSpPr>
              <p:cNvPr id="72" name="TextBox 71"/>
              <p:cNvSpPr txBox="1"/>
              <p:nvPr/>
            </p:nvSpPr>
            <p:spPr>
              <a:xfrm>
                <a:off x="3289892" y="4838693"/>
                <a:ext cx="325061" cy="397948"/>
              </a:xfrm>
              <a:prstGeom prst="rect">
                <a:avLst/>
              </a:prstGeom>
              <a:noFill/>
            </p:spPr>
            <p:txBody>
              <a:bodyPr wrap="none" rtlCol="0">
                <a:spAutoFit/>
              </a:bodyPr>
              <a:lstStyle/>
              <a:p>
                <a:r>
                  <a:rPr lang="en-US" dirty="0"/>
                  <a:t>0</a:t>
                </a:r>
              </a:p>
            </p:txBody>
          </p:sp>
          <p:sp>
            <p:nvSpPr>
              <p:cNvPr id="73" name="TextBox 72"/>
              <p:cNvSpPr txBox="1"/>
              <p:nvPr/>
            </p:nvSpPr>
            <p:spPr>
              <a:xfrm>
                <a:off x="1428143" y="4603399"/>
                <a:ext cx="325061" cy="397948"/>
              </a:xfrm>
              <a:prstGeom prst="rect">
                <a:avLst/>
              </a:prstGeom>
              <a:noFill/>
            </p:spPr>
            <p:txBody>
              <a:bodyPr wrap="none" rtlCol="0">
                <a:spAutoFit/>
              </a:bodyPr>
              <a:lstStyle/>
              <a:p>
                <a:r>
                  <a:rPr lang="en-US" dirty="0"/>
                  <a:t>2</a:t>
                </a:r>
              </a:p>
            </p:txBody>
          </p:sp>
          <p:sp>
            <p:nvSpPr>
              <p:cNvPr id="74" name="TextBox 73"/>
              <p:cNvSpPr txBox="1"/>
              <p:nvPr/>
            </p:nvSpPr>
            <p:spPr>
              <a:xfrm>
                <a:off x="1702402" y="4276536"/>
                <a:ext cx="325061" cy="397948"/>
              </a:xfrm>
              <a:prstGeom prst="rect">
                <a:avLst/>
              </a:prstGeom>
              <a:noFill/>
            </p:spPr>
            <p:txBody>
              <a:bodyPr wrap="none" rtlCol="0">
                <a:spAutoFit/>
              </a:bodyPr>
              <a:lstStyle/>
              <a:p>
                <a:r>
                  <a:rPr lang="en-US" dirty="0"/>
                  <a:t>0</a:t>
                </a:r>
              </a:p>
            </p:txBody>
          </p:sp>
          <p:sp>
            <p:nvSpPr>
              <p:cNvPr id="75" name="TextBox 74"/>
              <p:cNvSpPr txBox="1"/>
              <p:nvPr/>
            </p:nvSpPr>
            <p:spPr>
              <a:xfrm>
                <a:off x="3314983" y="3127078"/>
                <a:ext cx="325061" cy="397948"/>
              </a:xfrm>
              <a:prstGeom prst="rect">
                <a:avLst/>
              </a:prstGeom>
              <a:noFill/>
            </p:spPr>
            <p:txBody>
              <a:bodyPr wrap="none" rtlCol="0">
                <a:spAutoFit/>
              </a:bodyPr>
              <a:lstStyle/>
              <a:p>
                <a:r>
                  <a:rPr lang="en-US" dirty="0"/>
                  <a:t>0</a:t>
                </a:r>
              </a:p>
            </p:txBody>
          </p:sp>
          <p:sp>
            <p:nvSpPr>
              <p:cNvPr id="76" name="TextBox 75"/>
              <p:cNvSpPr txBox="1"/>
              <p:nvPr/>
            </p:nvSpPr>
            <p:spPr>
              <a:xfrm>
                <a:off x="3186498" y="4099755"/>
                <a:ext cx="325061" cy="397948"/>
              </a:xfrm>
              <a:prstGeom prst="rect">
                <a:avLst/>
              </a:prstGeom>
              <a:noFill/>
            </p:spPr>
            <p:txBody>
              <a:bodyPr wrap="none" rtlCol="0">
                <a:spAutoFit/>
              </a:bodyPr>
              <a:lstStyle/>
              <a:p>
                <a:r>
                  <a:rPr lang="en-US" dirty="0"/>
                  <a:t>0</a:t>
                </a:r>
              </a:p>
            </p:txBody>
          </p:sp>
          <p:sp>
            <p:nvSpPr>
              <p:cNvPr id="77" name="TextBox 76"/>
              <p:cNvSpPr txBox="1"/>
              <p:nvPr/>
            </p:nvSpPr>
            <p:spPr>
              <a:xfrm>
                <a:off x="4137578" y="4203386"/>
                <a:ext cx="325061" cy="397948"/>
              </a:xfrm>
              <a:prstGeom prst="rect">
                <a:avLst/>
              </a:prstGeom>
              <a:noFill/>
            </p:spPr>
            <p:txBody>
              <a:bodyPr wrap="none" rtlCol="0">
                <a:spAutoFit/>
              </a:bodyPr>
              <a:lstStyle/>
              <a:p>
                <a:r>
                  <a:rPr lang="en-US" dirty="0"/>
                  <a:t>2</a:t>
                </a:r>
              </a:p>
            </p:txBody>
          </p:sp>
          <p:sp>
            <p:nvSpPr>
              <p:cNvPr id="78" name="TextBox 77"/>
              <p:cNvSpPr txBox="1"/>
              <p:nvPr/>
            </p:nvSpPr>
            <p:spPr>
              <a:xfrm>
                <a:off x="4380535" y="4069514"/>
                <a:ext cx="325061" cy="397948"/>
              </a:xfrm>
              <a:prstGeom prst="rect">
                <a:avLst/>
              </a:prstGeom>
              <a:noFill/>
            </p:spPr>
            <p:txBody>
              <a:bodyPr wrap="none" rtlCol="0">
                <a:spAutoFit/>
              </a:bodyPr>
              <a:lstStyle/>
              <a:p>
                <a:r>
                  <a:rPr lang="en-US" dirty="0"/>
                  <a:t>3</a:t>
                </a:r>
              </a:p>
            </p:txBody>
          </p:sp>
          <p:sp>
            <p:nvSpPr>
              <p:cNvPr id="79" name="TextBox 78"/>
              <p:cNvSpPr txBox="1"/>
              <p:nvPr/>
            </p:nvSpPr>
            <p:spPr>
              <a:xfrm>
                <a:off x="4827831" y="4510275"/>
                <a:ext cx="325061" cy="397948"/>
              </a:xfrm>
              <a:prstGeom prst="rect">
                <a:avLst/>
              </a:prstGeom>
              <a:noFill/>
            </p:spPr>
            <p:txBody>
              <a:bodyPr wrap="none" rtlCol="0">
                <a:spAutoFit/>
              </a:bodyPr>
              <a:lstStyle/>
              <a:p>
                <a:r>
                  <a:rPr lang="en-US" dirty="0"/>
                  <a:t>0</a:t>
                </a:r>
              </a:p>
            </p:txBody>
          </p:sp>
          <p:sp>
            <p:nvSpPr>
              <p:cNvPr id="80" name="TextBox 79"/>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39" name="Freeform 38"/>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448163" y="4240102"/>
              <a:ext cx="301686" cy="369332"/>
            </a:xfrm>
            <a:prstGeom prst="rect">
              <a:avLst/>
            </a:prstGeom>
            <a:noFill/>
          </p:spPr>
          <p:txBody>
            <a:bodyPr wrap="none" rtlCol="0">
              <a:spAutoFit/>
            </a:bodyPr>
            <a:lstStyle/>
            <a:p>
              <a:r>
                <a:rPr lang="en-US" dirty="0"/>
                <a:t>2</a:t>
              </a:r>
            </a:p>
          </p:txBody>
        </p:sp>
        <p:sp>
          <p:nvSpPr>
            <p:cNvPr id="41" name="Freeform 40"/>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90180" y="4126468"/>
              <a:ext cx="301686" cy="369332"/>
            </a:xfrm>
            <a:prstGeom prst="rect">
              <a:avLst/>
            </a:prstGeom>
            <a:noFill/>
          </p:spPr>
          <p:txBody>
            <a:bodyPr wrap="none" rtlCol="0">
              <a:spAutoFit/>
            </a:bodyPr>
            <a:lstStyle/>
            <a:p>
              <a:r>
                <a:rPr lang="en-US" dirty="0"/>
                <a:t>2</a:t>
              </a:r>
            </a:p>
          </p:txBody>
        </p:sp>
        <p:sp>
          <p:nvSpPr>
            <p:cNvPr id="43" name="Freeform 42"/>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441793" y="4624809"/>
              <a:ext cx="301686" cy="369332"/>
            </a:xfrm>
            <a:prstGeom prst="rect">
              <a:avLst/>
            </a:prstGeom>
            <a:noFill/>
          </p:spPr>
          <p:txBody>
            <a:bodyPr wrap="none" rtlCol="0">
              <a:spAutoFit/>
            </a:bodyPr>
            <a:lstStyle/>
            <a:p>
              <a:r>
                <a:rPr lang="en-US" dirty="0"/>
                <a:t>2</a:t>
              </a:r>
            </a:p>
          </p:txBody>
        </p:sp>
        <p:sp>
          <p:nvSpPr>
            <p:cNvPr id="45" name="Freeform 44"/>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8559034" y="5898770"/>
              <a:ext cx="301686" cy="369332"/>
            </a:xfrm>
            <a:prstGeom prst="rect">
              <a:avLst/>
            </a:prstGeom>
            <a:noFill/>
          </p:spPr>
          <p:txBody>
            <a:bodyPr wrap="none" rtlCol="0">
              <a:spAutoFit/>
            </a:bodyPr>
            <a:lstStyle/>
            <a:p>
              <a:r>
                <a:rPr lang="en-US" dirty="0"/>
                <a:t>2</a:t>
              </a:r>
            </a:p>
          </p:txBody>
        </p:sp>
        <p:sp>
          <p:nvSpPr>
            <p:cNvPr id="47" name="Freeform 46"/>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687738" y="4999474"/>
              <a:ext cx="301686" cy="369332"/>
            </a:xfrm>
            <a:prstGeom prst="rect">
              <a:avLst/>
            </a:prstGeom>
            <a:noFill/>
          </p:spPr>
          <p:txBody>
            <a:bodyPr wrap="none" rtlCol="0">
              <a:spAutoFit/>
            </a:bodyPr>
            <a:lstStyle/>
            <a:p>
              <a:r>
                <a:rPr lang="en-US" dirty="0"/>
                <a:t>1</a:t>
              </a:r>
            </a:p>
          </p:txBody>
        </p:sp>
        <p:sp>
          <p:nvSpPr>
            <p:cNvPr id="49" name="Freeform 48"/>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783651" y="5197468"/>
              <a:ext cx="301686" cy="369332"/>
            </a:xfrm>
            <a:prstGeom prst="rect">
              <a:avLst/>
            </a:prstGeom>
            <a:noFill/>
          </p:spPr>
          <p:txBody>
            <a:bodyPr wrap="none" rtlCol="0">
              <a:spAutoFit/>
            </a:bodyPr>
            <a:lstStyle/>
            <a:p>
              <a:r>
                <a:rPr lang="en-US" dirty="0"/>
                <a:t>0</a:t>
              </a:r>
            </a:p>
          </p:txBody>
        </p:sp>
        <p:sp>
          <p:nvSpPr>
            <p:cNvPr id="51" name="Freeform 50"/>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18350" y="6564868"/>
              <a:ext cx="301686" cy="369332"/>
            </a:xfrm>
            <a:prstGeom prst="rect">
              <a:avLst/>
            </a:prstGeom>
            <a:noFill/>
          </p:spPr>
          <p:txBody>
            <a:bodyPr wrap="none" rtlCol="0">
              <a:spAutoFit/>
            </a:bodyPr>
            <a:lstStyle/>
            <a:p>
              <a:r>
                <a:rPr lang="en-US" dirty="0"/>
                <a:t>3</a:t>
              </a:r>
            </a:p>
          </p:txBody>
        </p:sp>
      </p:grpSp>
      <p:sp>
        <p:nvSpPr>
          <p:cNvPr id="82" name="TextBox 81"/>
          <p:cNvSpPr txBox="1"/>
          <p:nvPr/>
        </p:nvSpPr>
        <p:spPr>
          <a:xfrm>
            <a:off x="7122277" y="4430869"/>
            <a:ext cx="3342646" cy="523220"/>
          </a:xfrm>
          <a:prstGeom prst="rect">
            <a:avLst/>
          </a:prstGeom>
          <a:noFill/>
        </p:spPr>
        <p:txBody>
          <a:bodyPr wrap="none" rtlCol="0">
            <a:spAutoFit/>
          </a:bodyPr>
          <a:lstStyle/>
          <a:p>
            <a:r>
              <a:rPr lang="en-US" sz="2800" dirty="0"/>
              <a:t>No Augmenting Paths</a:t>
            </a:r>
          </a:p>
        </p:txBody>
      </p:sp>
      <mc:AlternateContent xmlns:mc="http://schemas.openxmlformats.org/markup-compatibility/2006" xmlns:a14="http://schemas.microsoft.com/office/drawing/2010/main">
        <mc:Choice Requires="a14">
          <p:sp>
            <p:nvSpPr>
              <p:cNvPr id="83" name="TextBox 82"/>
              <p:cNvSpPr txBox="1"/>
              <p:nvPr/>
            </p:nvSpPr>
            <p:spPr>
              <a:xfrm>
                <a:off x="1601707" y="4097703"/>
                <a:ext cx="144629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a:latin typeface="Cambria Math"/>
                        </a:rPr>
                        <m:t>|</m:t>
                      </m:r>
                      <m:r>
                        <a:rPr lang="en-US" sz="2800" i="1" dirty="0">
                          <a:latin typeface="Cambria Math"/>
                        </a:rPr>
                        <m:t>𝑓</m:t>
                      </m:r>
                      <m:r>
                        <a:rPr lang="en-US" sz="2800" i="1" dirty="0">
                          <a:latin typeface="Cambria Math"/>
                        </a:rPr>
                        <m:t>|= 4</m:t>
                      </m:r>
                    </m:oMath>
                  </m:oMathPara>
                </a14:m>
                <a:endParaRPr lang="en-US" sz="2800" dirty="0"/>
              </a:p>
            </p:txBody>
          </p:sp>
        </mc:Choice>
        <mc:Fallback xmlns="">
          <p:sp>
            <p:nvSpPr>
              <p:cNvPr id="83" name="TextBox 82"/>
              <p:cNvSpPr txBox="1">
                <a:spLocks noRot="1" noChangeAspect="1" noMove="1" noResize="1" noEditPoints="1" noAdjustHandles="1" noChangeArrowheads="1" noChangeShapeType="1" noTextEdit="1"/>
              </p:cNvSpPr>
              <p:nvPr/>
            </p:nvSpPr>
            <p:spPr>
              <a:xfrm>
                <a:off x="1601707" y="4097703"/>
                <a:ext cx="1446293" cy="523220"/>
              </a:xfrm>
              <a:prstGeom prst="rect">
                <a:avLst/>
              </a:prstGeom>
              <a:blipFill>
                <a:blip r:embed="rId9"/>
                <a:stretch>
                  <a:fillRect l="-2609"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1601707" y="4633703"/>
                <a:ext cx="3275640" cy="523220"/>
              </a:xfrm>
              <a:prstGeom prst="rect">
                <a:avLst/>
              </a:prstGeom>
              <a:noFill/>
            </p:spPr>
            <p:txBody>
              <a:bodyPr wrap="none" rtlCol="0">
                <a:spAutoFit/>
              </a:bodyPr>
              <a:lstStyle/>
              <a:p>
                <a:r>
                  <a:rPr lang="en-US" sz="2800" dirty="0"/>
                  <a:t>Min Capacity cut </a:t>
                </a:r>
                <a14:m>
                  <m:oMath xmlns:m="http://schemas.openxmlformats.org/officeDocument/2006/math">
                    <m:r>
                      <a:rPr lang="en-US" sz="2800" i="1" dirty="0">
                        <a:latin typeface="Cambria Math"/>
                      </a:rPr>
                      <m:t>=4</m:t>
                    </m:r>
                  </m:oMath>
                </a14:m>
                <a:endParaRPr lang="en-US" sz="2800" dirty="0"/>
              </a:p>
            </p:txBody>
          </p:sp>
        </mc:Choice>
        <mc:Fallback xmlns="">
          <p:sp>
            <p:nvSpPr>
              <p:cNvPr id="84" name="TextBox 83"/>
              <p:cNvSpPr txBox="1">
                <a:spLocks noRot="1" noChangeAspect="1" noMove="1" noResize="1" noEditPoints="1" noAdjustHandles="1" noChangeArrowheads="1" noChangeShapeType="1" noTextEdit="1"/>
              </p:cNvSpPr>
              <p:nvPr/>
            </p:nvSpPr>
            <p:spPr>
              <a:xfrm>
                <a:off x="1601707" y="4633703"/>
                <a:ext cx="3275640" cy="523220"/>
              </a:xfrm>
              <a:prstGeom prst="rect">
                <a:avLst/>
              </a:prstGeom>
              <a:blipFill>
                <a:blip r:embed="rId10"/>
                <a:stretch>
                  <a:fillRect l="-3876" t="-11628" b="-27907"/>
                </a:stretch>
              </a:blipFill>
            </p:spPr>
            <p:txBody>
              <a:bodyPr/>
              <a:lstStyle/>
              <a:p>
                <a:r>
                  <a:rPr lang="en-US">
                    <a:noFill/>
                  </a:rPr>
                  <a:t> </a:t>
                </a:r>
              </a:p>
            </p:txBody>
          </p:sp>
        </mc:Fallback>
      </mc:AlternateContent>
      <p:sp>
        <p:nvSpPr>
          <p:cNvPr id="87" name="TextBox 86"/>
          <p:cNvSpPr txBox="1"/>
          <p:nvPr/>
        </p:nvSpPr>
        <p:spPr>
          <a:xfrm>
            <a:off x="1601707" y="5320377"/>
            <a:ext cx="8487212" cy="1384995"/>
          </a:xfrm>
          <a:prstGeom prst="rect">
            <a:avLst/>
          </a:prstGeom>
          <a:noFill/>
        </p:spPr>
        <p:txBody>
          <a:bodyPr wrap="square" rtlCol="0">
            <a:spAutoFit/>
          </a:bodyPr>
          <a:lstStyle/>
          <a:p>
            <a:r>
              <a:rPr lang="en-US" sz="2800" dirty="0"/>
              <a:t>Idea: When there are no more augmenting paths, there exists a cut in the graph with cost matching the flow</a:t>
            </a:r>
          </a:p>
          <a:p>
            <a:r>
              <a:rPr lang="en-US" sz="2800" dirty="0"/>
              <a:t>(We’re going to use the flow-value lemma here.)</a:t>
            </a:r>
          </a:p>
        </p:txBody>
      </p:sp>
    </p:spTree>
    <p:extLst>
      <p:ext uri="{BB962C8B-B14F-4D97-AF65-F5344CB8AC3E}">
        <p14:creationId xmlns:p14="http://schemas.microsoft.com/office/powerpoint/2010/main" val="6295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Ford-Fulkerson Proof: Outline</a:t>
            </a:r>
          </a:p>
        </p:txBody>
      </p:sp>
      <p:sp>
        <p:nvSpPr>
          <p:cNvPr id="3" name="Content Placeholder 2"/>
          <p:cNvSpPr>
            <a:spLocks noGrp="1"/>
          </p:cNvSpPr>
          <p:nvPr>
            <p:ph idx="1"/>
          </p:nvPr>
        </p:nvSpPr>
        <p:spPr>
          <a:xfrm>
            <a:off x="609600" y="1295400"/>
            <a:ext cx="10972800" cy="4830763"/>
          </a:xfrm>
        </p:spPr>
        <p:txBody>
          <a:bodyPr>
            <a:normAutofit lnSpcReduction="10000"/>
          </a:bodyPr>
          <a:lstStyle/>
          <a:p>
            <a:r>
              <a:rPr lang="en-US" dirty="0"/>
              <a:t>To show Ford-Fulkerson is correct we will prove:</a:t>
            </a:r>
          </a:p>
          <a:p>
            <a:pPr lvl="1"/>
            <a:r>
              <a:rPr lang="en-US" dirty="0"/>
              <a:t>When there are no more augmenting paths in </a:t>
            </a:r>
            <a:r>
              <a:rPr lang="en-US" i="1" dirty="0"/>
              <a:t>G</a:t>
            </a:r>
            <a:r>
              <a:rPr lang="en-US" i="1" baseline="-25000" dirty="0"/>
              <a:t>f</a:t>
            </a:r>
            <a:r>
              <a:rPr lang="en-US" dirty="0"/>
              <a:t> there is a cut in </a:t>
            </a:r>
            <a:r>
              <a:rPr lang="en-US" i="1" dirty="0"/>
              <a:t>G</a:t>
            </a:r>
            <a:r>
              <a:rPr lang="en-US" dirty="0"/>
              <a:t> with capacity equal to the flow </a:t>
            </a:r>
            <a:r>
              <a:rPr lang="en-US" i="1" dirty="0"/>
              <a:t>f</a:t>
            </a:r>
            <a:r>
              <a:rPr lang="en-US" dirty="0"/>
              <a:t> found by Ford-Fulkerson</a:t>
            </a:r>
            <a:endParaRPr lang="en-US" i="1" dirty="0"/>
          </a:p>
          <a:p>
            <a:pPr lvl="1"/>
            <a:r>
              <a:rPr lang="en-US" dirty="0"/>
              <a:t>It’s not possible for any other flow to have larger value than this </a:t>
            </a:r>
            <a:r>
              <a:rPr lang="en-US" i="1" dirty="0"/>
              <a:t>f</a:t>
            </a:r>
          </a:p>
          <a:p>
            <a:endParaRPr lang="en-US" dirty="0"/>
          </a:p>
          <a:p>
            <a:r>
              <a:rPr lang="en-US" dirty="0"/>
              <a:t>This lets us conclude: the maximum flow through a network matches the minimum-capacity cut</a:t>
            </a:r>
          </a:p>
          <a:p>
            <a:r>
              <a:rPr lang="en-US" dirty="0"/>
              <a:t>Duality</a:t>
            </a:r>
          </a:p>
          <a:p>
            <a:pPr lvl="1"/>
            <a:r>
              <a:rPr lang="en-US" dirty="0"/>
              <a:t>When we’ve maximized max flow, we’ve minimized min cut (and vice-versa), so we can check when we’ve found one by finding the other</a:t>
            </a:r>
          </a:p>
          <a:p>
            <a:pPr lvl="1"/>
            <a:endParaRPr lang="en-US" dirty="0"/>
          </a:p>
        </p:txBody>
      </p:sp>
      <p:sp>
        <p:nvSpPr>
          <p:cNvPr id="4" name="Slide Number Placeholder 3"/>
          <p:cNvSpPr>
            <a:spLocks noGrp="1"/>
          </p:cNvSpPr>
          <p:nvPr>
            <p:ph type="sldNum" sz="quarter" idx="12"/>
          </p:nvPr>
        </p:nvSpPr>
        <p:spPr/>
        <p:txBody>
          <a:bodyPr/>
          <a:lstStyle/>
          <a:p>
            <a:fld id="{86BADE50-950A-4D58-BFB2-FA2C6A8B385D}" type="slidenum">
              <a:rPr lang="en-US" smtClean="0"/>
              <a:t>18</a:t>
            </a:fld>
            <a:endParaRPr lang="en-US"/>
          </a:p>
        </p:txBody>
      </p:sp>
    </p:spTree>
    <p:extLst>
      <p:ext uri="{BB962C8B-B14F-4D97-AF65-F5344CB8AC3E}">
        <p14:creationId xmlns:p14="http://schemas.microsoft.com/office/powerpoint/2010/main" val="345256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7D602-B66D-194D-AB2D-1F6D7A8AFF6D}"/>
              </a:ext>
            </a:extLst>
          </p:cNvPr>
          <p:cNvSpPr>
            <a:spLocks noGrp="1"/>
          </p:cNvSpPr>
          <p:nvPr>
            <p:ph type="title"/>
          </p:nvPr>
        </p:nvSpPr>
        <p:spPr/>
        <p:txBody>
          <a:bodyPr/>
          <a:lstStyle/>
          <a:p>
            <a:r>
              <a:rPr lang="en-US" dirty="0"/>
              <a:t>Ford-Fulkerson Proof</a:t>
            </a:r>
          </a:p>
        </p:txBody>
      </p:sp>
      <p:sp>
        <p:nvSpPr>
          <p:cNvPr id="3" name="Content Placeholder 2">
            <a:extLst>
              <a:ext uri="{FF2B5EF4-FFF2-40B4-BE49-F238E27FC236}">
                <a16:creationId xmlns:a16="http://schemas.microsoft.com/office/drawing/2014/main" id="{4040AFEB-2C8B-BD42-AC2E-2AA757DD9A14}"/>
              </a:ext>
            </a:extLst>
          </p:cNvPr>
          <p:cNvSpPr>
            <a:spLocks noGrp="1"/>
          </p:cNvSpPr>
          <p:nvPr>
            <p:ph idx="1"/>
          </p:nvPr>
        </p:nvSpPr>
        <p:spPr>
          <a:xfrm>
            <a:off x="609600" y="1219200"/>
            <a:ext cx="10972800" cy="4906963"/>
          </a:xfrm>
        </p:spPr>
        <p:txBody>
          <a:bodyPr>
            <a:normAutofit fontScale="92500" lnSpcReduction="20000"/>
          </a:bodyPr>
          <a:lstStyle/>
          <a:p>
            <a:r>
              <a:rPr lang="en-US" dirty="0"/>
              <a:t>We’ll show the following three statements are equivalent, and together this shows Ford-Fulkerson is correct.</a:t>
            </a:r>
          </a:p>
          <a:p>
            <a:r>
              <a:rPr lang="en-US" dirty="0"/>
              <a:t>For some flow f</a:t>
            </a:r>
          </a:p>
          <a:p>
            <a:pPr marL="457200" lvl="1" indent="0">
              <a:buNone/>
            </a:pPr>
            <a:r>
              <a:rPr lang="en-US" dirty="0"/>
              <a:t>A) There is no augmenting path in </a:t>
            </a:r>
            <a:r>
              <a:rPr lang="en-US" i="1" dirty="0"/>
              <a:t>G</a:t>
            </a:r>
            <a:r>
              <a:rPr lang="en-US" i="1" baseline="-25000" dirty="0"/>
              <a:t>f</a:t>
            </a:r>
            <a:r>
              <a:rPr lang="en-US" dirty="0"/>
              <a:t> with respect to </a:t>
            </a:r>
            <a:r>
              <a:rPr lang="en-US" i="1" dirty="0"/>
              <a:t>f</a:t>
            </a:r>
          </a:p>
          <a:p>
            <a:pPr marL="457200" lvl="1" indent="0">
              <a:buNone/>
            </a:pPr>
            <a:r>
              <a:rPr lang="en-US" dirty="0"/>
              <a:t>B) There exists a cut in </a:t>
            </a:r>
            <a:r>
              <a:rPr lang="en-US" i="1" dirty="0"/>
              <a:t>G</a:t>
            </a:r>
            <a:r>
              <a:rPr lang="en-US" dirty="0"/>
              <a:t> whose capacity equals the value of f</a:t>
            </a:r>
          </a:p>
          <a:p>
            <a:pPr marL="457200" lvl="1" indent="0">
              <a:buNone/>
            </a:pPr>
            <a:r>
              <a:rPr lang="en-US" dirty="0"/>
              <a:t>C) The flow </a:t>
            </a:r>
            <a:r>
              <a:rPr lang="en-US" i="1" dirty="0"/>
              <a:t>f</a:t>
            </a:r>
            <a:r>
              <a:rPr lang="en-US" dirty="0"/>
              <a:t> is a maximum flow in </a:t>
            </a:r>
            <a:r>
              <a:rPr lang="en-US" i="1" dirty="0"/>
              <a:t>G</a:t>
            </a:r>
            <a:r>
              <a:rPr lang="en-US" dirty="0"/>
              <a:t> </a:t>
            </a:r>
          </a:p>
          <a:p>
            <a:pPr lvl="1"/>
            <a:endParaRPr lang="en-US" dirty="0"/>
          </a:p>
          <a:p>
            <a:r>
              <a:rPr lang="en-US" dirty="0"/>
              <a:t>Let’s prove this equivalence by proving the following three implications:</a:t>
            </a:r>
          </a:p>
          <a:p>
            <a:pPr marL="457200" lvl="1" indent="0">
              <a:buNone/>
            </a:pPr>
            <a:r>
              <a:rPr lang="en-US" dirty="0"/>
              <a:t>A </a:t>
            </a:r>
            <a:r>
              <a:rPr lang="en-US" dirty="0">
                <a:sym typeface="Wingdings" panose="05000000000000000000" pitchFamily="2" charset="2"/>
              </a:rPr>
              <a:t></a:t>
            </a:r>
            <a:r>
              <a:rPr lang="en-US" dirty="0"/>
              <a:t> B</a:t>
            </a:r>
          </a:p>
          <a:p>
            <a:pPr marL="457200" lvl="1" indent="0">
              <a:buNone/>
            </a:pPr>
            <a:r>
              <a:rPr lang="en-US" dirty="0"/>
              <a:t>B </a:t>
            </a:r>
            <a:r>
              <a:rPr lang="en-US" dirty="0">
                <a:sym typeface="Wingdings" panose="05000000000000000000" pitchFamily="2" charset="2"/>
              </a:rPr>
              <a:t></a:t>
            </a:r>
            <a:r>
              <a:rPr lang="en-US" dirty="0"/>
              <a:t> C</a:t>
            </a:r>
          </a:p>
          <a:p>
            <a:pPr marL="457200" lvl="1" indent="0">
              <a:buNone/>
            </a:pPr>
            <a:r>
              <a:rPr lang="en-US" dirty="0"/>
              <a:t>C </a:t>
            </a:r>
            <a:r>
              <a:rPr lang="en-US" dirty="0">
                <a:sym typeface="Wingdings" panose="05000000000000000000" pitchFamily="2" charset="2"/>
              </a:rPr>
              <a:t></a:t>
            </a:r>
            <a:r>
              <a:rPr lang="en-US" dirty="0"/>
              <a:t> A</a:t>
            </a:r>
          </a:p>
        </p:txBody>
      </p:sp>
      <p:sp>
        <p:nvSpPr>
          <p:cNvPr id="4" name="Slide Number Placeholder 3">
            <a:extLst>
              <a:ext uri="{FF2B5EF4-FFF2-40B4-BE49-F238E27FC236}">
                <a16:creationId xmlns:a16="http://schemas.microsoft.com/office/drawing/2014/main" id="{801FB099-B244-2B45-9B43-2E92EC118A5E}"/>
              </a:ext>
            </a:extLst>
          </p:cNvPr>
          <p:cNvSpPr>
            <a:spLocks noGrp="1"/>
          </p:cNvSpPr>
          <p:nvPr>
            <p:ph type="sldNum" sz="quarter" idx="12"/>
          </p:nvPr>
        </p:nvSpPr>
        <p:spPr/>
        <p:txBody>
          <a:bodyPr/>
          <a:lstStyle/>
          <a:p>
            <a:fld id="{86BADE50-950A-4D58-BFB2-FA2C6A8B385D}" type="slidenum">
              <a:rPr lang="en-US" smtClean="0"/>
              <a:t>19</a:t>
            </a:fld>
            <a:endParaRPr lang="en-US"/>
          </a:p>
        </p:txBody>
      </p:sp>
    </p:spTree>
    <p:extLst>
      <p:ext uri="{BB962C8B-B14F-4D97-AF65-F5344CB8AC3E}">
        <p14:creationId xmlns:p14="http://schemas.microsoft.com/office/powerpoint/2010/main" val="2220107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Module 6!</a:t>
            </a:r>
          </a:p>
        </p:txBody>
      </p:sp>
      <p:sp>
        <p:nvSpPr>
          <p:cNvPr id="5" name="Slide Number Placeholder 4"/>
          <p:cNvSpPr>
            <a:spLocks noGrp="1"/>
          </p:cNvSpPr>
          <p:nvPr>
            <p:ph type="sldNum" sz="quarter" idx="12"/>
          </p:nvPr>
        </p:nvSpPr>
        <p:spPr/>
        <p:txBody>
          <a:bodyPr/>
          <a:lstStyle/>
          <a:p>
            <a:fld id="{030EE116-056E-4288-B7F7-411CB7E437A9}" type="slidenum">
              <a:rPr lang="en-US" smtClean="0"/>
              <a:pPr/>
              <a:t>2</a:t>
            </a:fld>
            <a:endParaRPr lang="en-US"/>
          </a:p>
        </p:txBody>
      </p:sp>
      <p:sp>
        <p:nvSpPr>
          <p:cNvPr id="7" name="Content Placeholder 6"/>
          <p:cNvSpPr>
            <a:spLocks noGrp="1"/>
          </p:cNvSpPr>
          <p:nvPr>
            <p:ph sz="quarter" idx="1"/>
          </p:nvPr>
        </p:nvSpPr>
        <p:spPr>
          <a:xfrm>
            <a:off x="609600" y="1295400"/>
            <a:ext cx="10972800" cy="4830763"/>
          </a:xfrm>
        </p:spPr>
        <p:txBody>
          <a:bodyPr>
            <a:normAutofit/>
          </a:bodyPr>
          <a:lstStyle/>
          <a:p>
            <a:r>
              <a:rPr lang="en-US" dirty="0"/>
              <a:t>Flow Networks:</a:t>
            </a:r>
          </a:p>
          <a:p>
            <a:pPr lvl="1"/>
            <a:r>
              <a:rPr lang="en-US" dirty="0"/>
              <a:t>A new type of problem that is broadly applicable to many areas</a:t>
            </a:r>
          </a:p>
          <a:p>
            <a:r>
              <a:rPr lang="en-US" dirty="0"/>
              <a:t>Solving Flow Networks:</a:t>
            </a:r>
          </a:p>
          <a:p>
            <a:pPr lvl="1"/>
            <a:r>
              <a:rPr lang="en-US" dirty="0"/>
              <a:t>Ford-Fulkerson Algorithm</a:t>
            </a:r>
          </a:p>
          <a:p>
            <a:r>
              <a:rPr lang="en-US" dirty="0"/>
              <a:t>Related problems and introduction to reductions:</a:t>
            </a:r>
          </a:p>
          <a:p>
            <a:pPr lvl="1"/>
            <a:r>
              <a:rPr lang="en-US" dirty="0"/>
              <a:t>Min-Cut vs. Max-flow</a:t>
            </a:r>
          </a:p>
          <a:p>
            <a:pPr lvl="1"/>
            <a:r>
              <a:rPr lang="en-US" dirty="0"/>
              <a:t>Bi-partite matching</a:t>
            </a:r>
          </a:p>
          <a:p>
            <a:pPr lvl="1"/>
            <a:r>
              <a:rPr lang="en-US" dirty="0"/>
              <a:t>Circulation networks</a:t>
            </a:r>
          </a:p>
        </p:txBody>
      </p:sp>
    </p:spTree>
    <p:extLst>
      <p:ext uri="{BB962C8B-B14F-4D97-AF65-F5344CB8AC3E}">
        <p14:creationId xmlns:p14="http://schemas.microsoft.com/office/powerpoint/2010/main" val="1294015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A </a:t>
            </a:r>
            <a:r>
              <a:rPr lang="en-US" dirty="0">
                <a:sym typeface="Wingdings" panose="05000000000000000000" pitchFamily="2" charset="2"/>
              </a:rPr>
              <a:t></a:t>
            </a:r>
            <a:r>
              <a:rPr lang="en-US" dirty="0"/>
              <a:t> B: if no augmenting path, cut with capacity 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982290"/>
                <a:ext cx="10972800" cy="5143874"/>
              </a:xfrm>
            </p:spPr>
            <p:txBody>
              <a:bodyPr anchor="t" anchorCtr="0"/>
              <a:lstStyle/>
              <a:p>
                <a:pPr marL="57150" indent="0">
                  <a:buNone/>
                </a:pPr>
                <a:r>
                  <a:rPr lang="en-US" sz="2800" i="1" dirty="0"/>
                  <a:t>If there is no augmenting path in G</a:t>
                </a:r>
                <a:r>
                  <a:rPr lang="en-US" sz="2800" i="1" baseline="-25000" dirty="0"/>
                  <a:t>f</a:t>
                </a:r>
                <a:r>
                  <a:rPr lang="en-US" sz="2800" i="1" dirty="0"/>
                  <a:t> with respect to f , then</a:t>
                </a:r>
                <a:br>
                  <a:rPr lang="en-US" sz="2800" i="1" dirty="0"/>
                </a:br>
                <a:r>
                  <a:rPr lang="en-US" sz="2800" i="1" dirty="0"/>
                  <a:t>there exists a cut in G whose capacity equals the value of f</a:t>
                </a:r>
              </a:p>
              <a:p>
                <a:r>
                  <a:rPr lang="en-US" sz="2800" dirty="0"/>
                  <a:t>Define </a:t>
                </a:r>
                <a14:m>
                  <m:oMath xmlns:m="http://schemas.openxmlformats.org/officeDocument/2006/math">
                    <m:r>
                      <a:rPr lang="en-US" sz="2800" i="1">
                        <a:solidFill>
                          <a:srgbClr val="FF33CC"/>
                        </a:solidFill>
                        <a:latin typeface="Cambria Math"/>
                      </a:rPr>
                      <m:t>𝑆</m:t>
                    </m:r>
                    <m:r>
                      <a:rPr lang="en-US" sz="2800" i="1">
                        <a:latin typeface="Cambria Math"/>
                      </a:rPr>
                      <m:t>=</m:t>
                    </m:r>
                  </m:oMath>
                </a14:m>
                <a:r>
                  <a:rPr lang="en-US" sz="2800" dirty="0"/>
                  <a:t> nodes reachable from source node </a:t>
                </a:r>
                <a14:m>
                  <m:oMath xmlns:m="http://schemas.openxmlformats.org/officeDocument/2006/math">
                    <m:r>
                      <a:rPr lang="en-US" sz="2800" i="1" dirty="0">
                        <a:solidFill>
                          <a:srgbClr val="7030A0"/>
                        </a:solidFill>
                        <a:latin typeface="Cambria Math"/>
                      </a:rPr>
                      <m:t>𝑠</m:t>
                    </m:r>
                  </m:oMath>
                </a14:m>
                <a:r>
                  <a:rPr lang="en-US" sz="2800" dirty="0"/>
                  <a:t> by positive-weight edges in the residual graph</a:t>
                </a:r>
                <a:br>
                  <a:rPr lang="en-US" sz="2800" dirty="0"/>
                </a:br>
                <a:r>
                  <a:rPr lang="en-US" sz="2800" dirty="0"/>
                  <a:t>   </a:t>
                </a:r>
                <a14:m>
                  <m:oMath xmlns:m="http://schemas.openxmlformats.org/officeDocument/2006/math">
                    <m:r>
                      <a:rPr lang="en-US" sz="2400" i="1" dirty="0">
                        <a:solidFill>
                          <a:srgbClr val="0070C0"/>
                        </a:solidFill>
                        <a:latin typeface="Cambria Math"/>
                      </a:rPr>
                      <m:t>𝑇</m:t>
                    </m:r>
                    <m:r>
                      <a:rPr lang="en-US" sz="2400" i="1" dirty="0">
                        <a:latin typeface="Cambria Math"/>
                      </a:rPr>
                      <m:t>=</m:t>
                    </m:r>
                    <m:r>
                      <a:rPr lang="en-US" sz="2400" i="1" dirty="0">
                        <a:latin typeface="Cambria Math"/>
                      </a:rPr>
                      <m:t>𝑉</m:t>
                    </m:r>
                    <m:r>
                      <a:rPr lang="en-US" sz="2400" i="1" dirty="0">
                        <a:latin typeface="Cambria Math"/>
                      </a:rPr>
                      <m:t>−</m:t>
                    </m:r>
                    <m:r>
                      <a:rPr lang="en-US" sz="2400" i="1" dirty="0">
                        <a:solidFill>
                          <a:srgbClr val="FF33CC"/>
                        </a:solidFill>
                        <a:latin typeface="Cambria Math"/>
                      </a:rPr>
                      <m:t>𝑆</m:t>
                    </m:r>
                    <m:r>
                      <m:rPr>
                        <m:nor/>
                      </m:rPr>
                      <a:rPr lang="en-US" sz="2400" b="0" i="0" dirty="0" smtClean="0">
                        <a:solidFill>
                          <a:srgbClr val="FF33CC"/>
                        </a:solidFill>
                        <a:latin typeface="Cambria Math"/>
                      </a:rPr>
                      <m:t> </m:t>
                    </m:r>
                    <m:r>
                      <m:rPr>
                        <m:nor/>
                      </m:rPr>
                      <a:rPr lang="en-US" sz="2400" b="0" i="0" dirty="0" smtClean="0"/>
                      <m:t>and</m:t>
                    </m:r>
                    <m:r>
                      <a:rPr lang="en-US" sz="2400" b="0" i="1" dirty="0" smtClean="0">
                        <a:latin typeface="Cambria Math" panose="02040503050406030204" pitchFamily="18" charset="0"/>
                      </a:rPr>
                      <m:t> </m:t>
                    </m:r>
                    <m:r>
                      <a:rPr lang="en-US" sz="2400" i="1" dirty="0">
                        <a:solidFill>
                          <a:srgbClr val="FF33CC"/>
                        </a:solidFill>
                        <a:latin typeface="Cambria Math"/>
                      </a:rPr>
                      <m:t>𝑆</m:t>
                    </m:r>
                  </m:oMath>
                </a14:m>
                <a:r>
                  <a:rPr lang="en-US" sz="2400" dirty="0"/>
                  <a:t> separates </a:t>
                </a:r>
                <a14:m>
                  <m:oMath xmlns:m="http://schemas.openxmlformats.org/officeDocument/2006/math">
                    <m:r>
                      <a:rPr lang="en-US" sz="2400" i="1" dirty="0">
                        <a:solidFill>
                          <a:srgbClr val="7030A0"/>
                        </a:solidFill>
                        <a:latin typeface="Cambria Math"/>
                      </a:rPr>
                      <m:t>𝑠</m:t>
                    </m:r>
                  </m:oMath>
                </a14:m>
                <a:r>
                  <a:rPr lang="en-US" sz="2400" dirty="0"/>
                  <a:t> , </a:t>
                </a:r>
                <a14:m>
                  <m:oMath xmlns:m="http://schemas.openxmlformats.org/officeDocument/2006/math">
                    <m:r>
                      <a:rPr lang="en-US" sz="2400" i="1" dirty="0">
                        <a:solidFill>
                          <a:srgbClr val="00CCFF"/>
                        </a:solidFill>
                        <a:latin typeface="Cambria Math"/>
                      </a:rPr>
                      <m:t>𝑡</m:t>
                    </m:r>
                  </m:oMath>
                </a14:m>
                <a:r>
                  <a:rPr lang="en-US" sz="2400" dirty="0"/>
                  <a:t> (otherwise there’s an augmenting path)</a:t>
                </a:r>
              </a:p>
              <a:p>
                <a:r>
                  <a:rPr lang="en-US" sz="2800" dirty="0"/>
                  <a:t>Let </a:t>
                </a:r>
                <a:r>
                  <a:rPr lang="en-US" sz="2800" i="1" dirty="0"/>
                  <a:t>C = (S, T)</a:t>
                </a:r>
                <a:r>
                  <a:rPr lang="en-US" sz="2800" dirty="0"/>
                  <a:t> be the cut that separates </a:t>
                </a:r>
                <a:r>
                  <a:rPr lang="en-US" sz="2800" i="1" dirty="0"/>
                  <a:t>S</a:t>
                </a:r>
                <a:r>
                  <a:rPr lang="en-US" sz="2800" dirty="0"/>
                  <a:t> and </a:t>
                </a:r>
                <a:r>
                  <a:rPr lang="en-US" sz="2800" i="1" dirty="0"/>
                  <a:t>T</a:t>
                </a:r>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61A7A6B7-FDA1-6448-925C-895F48877791}"/>
                  </a:ext>
                </a:extLst>
              </p:cNvPr>
              <p:cNvSpPr>
                <a:spLocks noGrp="1" noRot="1" noChangeAspect="1" noMove="1" noResize="1" noEditPoints="1" noAdjustHandles="1" noChangeArrowheads="1" noChangeShapeType="1" noTextEdit="1"/>
              </p:cNvSpPr>
              <p:nvPr>
                <p:ph idx="1"/>
              </p:nvPr>
            </p:nvSpPr>
            <p:spPr>
              <a:xfrm>
                <a:off x="609600" y="982290"/>
                <a:ext cx="10972800" cy="5143874"/>
              </a:xfrm>
              <a:blipFill>
                <a:blip r:embed="rId2"/>
                <a:stretch>
                  <a:fillRect l="-1040" t="-12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a:xfrm>
            <a:off x="9078400" y="6285715"/>
            <a:ext cx="2844800" cy="365125"/>
          </a:xfrm>
        </p:spPr>
        <p:txBody>
          <a:bodyPr/>
          <a:lstStyle/>
          <a:p>
            <a:fld id="{86BADE50-950A-4D58-BFB2-FA2C6A8B385D}" type="slidenum">
              <a:rPr lang="en-US" smtClean="0"/>
              <a:t>20</a:t>
            </a:fld>
            <a:endParaRPr lang="en-US"/>
          </a:p>
        </p:txBody>
      </p:sp>
      <p:sp>
        <p:nvSpPr>
          <p:cNvPr id="5" name="Freeform 4">
            <a:extLst>
              <a:ext uri="{FF2B5EF4-FFF2-40B4-BE49-F238E27FC236}">
                <a16:creationId xmlns:a16="http://schemas.microsoft.com/office/drawing/2014/main" id="{85873D94-A123-6447-A01C-3AACCD94C80C}"/>
              </a:ext>
            </a:extLst>
          </p:cNvPr>
          <p:cNvSpPr/>
          <p:nvPr/>
        </p:nvSpPr>
        <p:spPr>
          <a:xfrm>
            <a:off x="6378113" y="4301668"/>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33216D3F-365F-734B-831B-5F23210847B6}"/>
              </a:ext>
            </a:extLst>
          </p:cNvPr>
          <p:cNvSpPr/>
          <p:nvPr/>
        </p:nvSpPr>
        <p:spPr>
          <a:xfrm>
            <a:off x="1548787" y="4360636"/>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1DE33B-5A7A-EE4D-90ED-AF24FB0A6756}"/>
                  </a:ext>
                </a:extLst>
              </p:cNvPr>
              <p:cNvSpPr txBox="1"/>
              <p:nvPr/>
            </p:nvSpPr>
            <p:spPr>
              <a:xfrm>
                <a:off x="8265600" y="3801006"/>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xmlns="">
          <p:sp>
            <p:nvSpPr>
              <p:cNvPr id="7" name="TextBox 6">
                <a:extLst>
                  <a:ext uri="{FF2B5EF4-FFF2-40B4-BE49-F238E27FC236}">
                    <a16:creationId xmlns:a16="http://schemas.microsoft.com/office/drawing/2014/main" id="{751DE33B-5A7A-EE4D-90ED-AF24FB0A6756}"/>
                  </a:ext>
                </a:extLst>
              </p:cNvPr>
              <p:cNvSpPr txBox="1">
                <a:spLocks noRot="1" noChangeAspect="1" noMove="1" noResize="1" noEditPoints="1" noAdjustHandles="1" noChangeArrowheads="1" noChangeShapeType="1" noTextEdit="1"/>
              </p:cNvSpPr>
              <p:nvPr/>
            </p:nvSpPr>
            <p:spPr>
              <a:xfrm>
                <a:off x="8265600" y="3801006"/>
                <a:ext cx="1941044" cy="395558"/>
              </a:xfrm>
              <a:prstGeom prst="rect">
                <a:avLst/>
              </a:prstGeom>
              <a:blipFill>
                <a:blip r:embed="rId3"/>
                <a:stretch>
                  <a:fillRect l="-2597" t="-6250" b="-15625"/>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F689BAA3-64E6-E548-8A96-9ABD129BA2F2}"/>
              </a:ext>
            </a:extLst>
          </p:cNvPr>
          <p:cNvGrpSpPr/>
          <p:nvPr/>
        </p:nvGrpSpPr>
        <p:grpSpPr>
          <a:xfrm>
            <a:off x="6567236" y="4055832"/>
            <a:ext cx="4441565" cy="2900222"/>
            <a:chOff x="4702435" y="4126468"/>
            <a:chExt cx="4441565" cy="2900222"/>
          </a:xfrm>
        </p:grpSpPr>
        <p:grpSp>
          <p:nvGrpSpPr>
            <p:cNvPr id="9" name="Group 8">
              <a:extLst>
                <a:ext uri="{FF2B5EF4-FFF2-40B4-BE49-F238E27FC236}">
                  <a16:creationId xmlns:a16="http://schemas.microsoft.com/office/drawing/2014/main" id="{18F338C3-FA7F-4F46-BEB6-953C0CAC32B1}"/>
                </a:ext>
              </a:extLst>
            </p:cNvPr>
            <p:cNvGrpSpPr/>
            <p:nvPr/>
          </p:nvGrpSpPr>
          <p:grpSpPr>
            <a:xfrm>
              <a:off x="4702435" y="4507468"/>
              <a:ext cx="4441565" cy="1979821"/>
              <a:chOff x="990600" y="3127078"/>
              <a:chExt cx="4785705" cy="2133220"/>
            </a:xfrm>
          </p:grpSpPr>
          <p:cxnSp>
            <p:nvCxnSpPr>
              <p:cNvPr id="24" name="Straight Connector 23">
                <a:extLst>
                  <a:ext uri="{FF2B5EF4-FFF2-40B4-BE49-F238E27FC236}">
                    <a16:creationId xmlns:a16="http://schemas.microsoft.com/office/drawing/2014/main" id="{A9E9716E-FB56-F247-A085-1F3F95DC9ECA}"/>
                  </a:ext>
                </a:extLst>
              </p:cNvPr>
              <p:cNvCxnSpPr>
                <a:stCxn id="33" idx="2"/>
                <a:endCxn id="32"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1354F9-8E8E-614E-A232-9E627E63A808}"/>
                  </a:ext>
                </a:extLst>
              </p:cNvPr>
              <p:cNvCxnSpPr>
                <a:stCxn id="35" idx="2"/>
                <a:endCxn id="33"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E95BD3D-0FEE-474D-8315-9504678F0ECB}"/>
                  </a:ext>
                </a:extLst>
              </p:cNvPr>
              <p:cNvCxnSpPr>
                <a:stCxn id="34" idx="2"/>
                <a:endCxn id="32"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6BC2239-0F76-E748-B11C-0FEB614007DF}"/>
                  </a:ext>
                </a:extLst>
              </p:cNvPr>
              <p:cNvCxnSpPr>
                <a:stCxn id="34" idx="7"/>
                <a:endCxn id="35"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E05486-24AD-FE43-8612-50B31BE4CBB6}"/>
                  </a:ext>
                </a:extLst>
              </p:cNvPr>
              <p:cNvCxnSpPr>
                <a:stCxn id="34" idx="6"/>
                <a:endCxn id="37"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6A9BDF-F570-8749-B1A5-8A9F6E54F3CB}"/>
                  </a:ext>
                </a:extLst>
              </p:cNvPr>
              <p:cNvCxnSpPr>
                <a:stCxn id="35" idx="5"/>
                <a:endCxn id="36"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742304-65D0-5444-9A31-6004573C93B4}"/>
                  </a:ext>
                </a:extLst>
              </p:cNvPr>
              <p:cNvCxnSpPr>
                <a:stCxn id="36" idx="3"/>
                <a:endCxn id="37"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DF9E69-3E84-6D41-A4D8-02208D2BF067}"/>
                  </a:ext>
                </a:extLst>
              </p:cNvPr>
              <p:cNvCxnSpPr>
                <a:stCxn id="34" idx="0"/>
                <a:endCxn id="33"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E7F8F7EA-6F4E-EA49-A62C-EBC94367EF69}"/>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6"/>
                    <a:stretch>
                      <a:fillRect/>
                    </a:stretch>
                  </a:blipFill>
                  <a:ln>
                    <a:solidFill>
                      <a:srgbClr val="7030A0"/>
                    </a:solidFill>
                  </a:ln>
                </p:spPr>
                <p:txBody>
                  <a:bodyPr/>
                  <a:lstStyle/>
                  <a:p>
                    <a:r>
                      <a:rPr lang="en-US">
                        <a:noFill/>
                      </a:rPr>
                      <a:t> </a:t>
                    </a:r>
                  </a:p>
                </p:txBody>
              </p:sp>
            </mc:Fallback>
          </mc:AlternateContent>
          <p:sp>
            <p:nvSpPr>
              <p:cNvPr id="33" name="Oval 32">
                <a:extLst>
                  <a:ext uri="{FF2B5EF4-FFF2-40B4-BE49-F238E27FC236}">
                    <a16:creationId xmlns:a16="http://schemas.microsoft.com/office/drawing/2014/main" id="{60A10BF5-C447-8548-B783-60C38CEE7FD4}"/>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20E1848-1A70-4B4B-84AE-5B109A18CDA9}"/>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240D4063-5048-1848-A3BF-5426B357A0C0}"/>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409EF14D-9B65-104B-8D35-3B63BCEBA6D7}"/>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7"/>
                    <a:stretch>
                      <a:fillRect/>
                    </a:stretch>
                  </a:blipFill>
                </p:spPr>
                <p:txBody>
                  <a:bodyPr/>
                  <a:lstStyle/>
                  <a:p>
                    <a:r>
                      <a:rPr lang="en-US">
                        <a:noFill/>
                      </a:rPr>
                      <a:t> </a:t>
                    </a:r>
                  </a:p>
                </p:txBody>
              </p:sp>
            </mc:Fallback>
          </mc:AlternateContent>
          <p:sp>
            <p:nvSpPr>
              <p:cNvPr id="37" name="Oval 36">
                <a:extLst>
                  <a:ext uri="{FF2B5EF4-FFF2-40B4-BE49-F238E27FC236}">
                    <a16:creationId xmlns:a16="http://schemas.microsoft.com/office/drawing/2014/main" id="{B3709DA2-A5F9-8441-A36E-65A42A3693E7}"/>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5B03C689-9CCD-6B4F-B60E-E27C1A61121A}"/>
                  </a:ext>
                </a:extLst>
              </p:cNvPr>
              <p:cNvCxnSpPr>
                <a:stCxn id="37" idx="0"/>
                <a:endCxn id="35"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Freeform 38">
                <a:extLst>
                  <a:ext uri="{FF2B5EF4-FFF2-40B4-BE49-F238E27FC236}">
                    <a16:creationId xmlns:a16="http://schemas.microsoft.com/office/drawing/2014/main" id="{162B36C0-C524-8E46-A61D-AF7B8F14EA40}"/>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4B22FB34-9244-BA48-97B9-F8504BEF6322}"/>
                  </a:ext>
                </a:extLst>
              </p:cNvPr>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2BB1DBEE-3E07-044B-A08B-ED8368662F67}"/>
                  </a:ext>
                </a:extLst>
              </p:cNvPr>
              <p:cNvSpPr txBox="1"/>
              <p:nvPr/>
            </p:nvSpPr>
            <p:spPr>
              <a:xfrm>
                <a:off x="2577600" y="4030224"/>
                <a:ext cx="325061" cy="397948"/>
              </a:xfrm>
              <a:prstGeom prst="rect">
                <a:avLst/>
              </a:prstGeom>
              <a:noFill/>
            </p:spPr>
            <p:txBody>
              <a:bodyPr wrap="none" rtlCol="0">
                <a:spAutoFit/>
              </a:bodyPr>
              <a:lstStyle/>
              <a:p>
                <a:r>
                  <a:rPr lang="en-US" dirty="0"/>
                  <a:t>3</a:t>
                </a:r>
              </a:p>
            </p:txBody>
          </p:sp>
          <p:sp>
            <p:nvSpPr>
              <p:cNvPr id="42" name="TextBox 41">
                <a:extLst>
                  <a:ext uri="{FF2B5EF4-FFF2-40B4-BE49-F238E27FC236}">
                    <a16:creationId xmlns:a16="http://schemas.microsoft.com/office/drawing/2014/main" id="{08CB98AC-6689-9F44-BE2A-93BEEF104C5D}"/>
                  </a:ext>
                </a:extLst>
              </p:cNvPr>
              <p:cNvSpPr txBox="1"/>
              <p:nvPr/>
            </p:nvSpPr>
            <p:spPr>
              <a:xfrm>
                <a:off x="1672079" y="3373391"/>
                <a:ext cx="325061" cy="397948"/>
              </a:xfrm>
              <a:prstGeom prst="rect">
                <a:avLst/>
              </a:prstGeom>
              <a:noFill/>
            </p:spPr>
            <p:txBody>
              <a:bodyPr wrap="none" rtlCol="0">
                <a:spAutoFit/>
              </a:bodyPr>
              <a:lstStyle/>
              <a:p>
                <a:r>
                  <a:rPr lang="en-US" dirty="0"/>
                  <a:t>1</a:t>
                </a:r>
              </a:p>
            </p:txBody>
          </p:sp>
          <p:sp>
            <p:nvSpPr>
              <p:cNvPr id="43" name="TextBox 42">
                <a:extLst>
                  <a:ext uri="{FF2B5EF4-FFF2-40B4-BE49-F238E27FC236}">
                    <a16:creationId xmlns:a16="http://schemas.microsoft.com/office/drawing/2014/main" id="{4A91592B-8545-B74B-B149-B9C34047D078}"/>
                  </a:ext>
                </a:extLst>
              </p:cNvPr>
              <p:cNvSpPr txBox="1"/>
              <p:nvPr/>
            </p:nvSpPr>
            <p:spPr>
              <a:xfrm>
                <a:off x="3289892" y="4838693"/>
                <a:ext cx="325061" cy="397948"/>
              </a:xfrm>
              <a:prstGeom prst="rect">
                <a:avLst/>
              </a:prstGeom>
              <a:noFill/>
            </p:spPr>
            <p:txBody>
              <a:bodyPr wrap="none" rtlCol="0">
                <a:spAutoFit/>
              </a:bodyPr>
              <a:lstStyle/>
              <a:p>
                <a:r>
                  <a:rPr lang="en-US" dirty="0"/>
                  <a:t>0</a:t>
                </a:r>
              </a:p>
            </p:txBody>
          </p:sp>
          <p:sp>
            <p:nvSpPr>
              <p:cNvPr id="44" name="TextBox 43">
                <a:extLst>
                  <a:ext uri="{FF2B5EF4-FFF2-40B4-BE49-F238E27FC236}">
                    <a16:creationId xmlns:a16="http://schemas.microsoft.com/office/drawing/2014/main" id="{651C3264-30E3-5C47-913C-30C41B4B0D30}"/>
                  </a:ext>
                </a:extLst>
              </p:cNvPr>
              <p:cNvSpPr txBox="1"/>
              <p:nvPr/>
            </p:nvSpPr>
            <p:spPr>
              <a:xfrm>
                <a:off x="1428143" y="4603399"/>
                <a:ext cx="325061" cy="397948"/>
              </a:xfrm>
              <a:prstGeom prst="rect">
                <a:avLst/>
              </a:prstGeom>
              <a:noFill/>
            </p:spPr>
            <p:txBody>
              <a:bodyPr wrap="none" rtlCol="0">
                <a:spAutoFit/>
              </a:bodyPr>
              <a:lstStyle/>
              <a:p>
                <a:r>
                  <a:rPr lang="en-US" dirty="0"/>
                  <a:t>2</a:t>
                </a:r>
              </a:p>
            </p:txBody>
          </p:sp>
          <p:sp>
            <p:nvSpPr>
              <p:cNvPr id="45" name="TextBox 44">
                <a:extLst>
                  <a:ext uri="{FF2B5EF4-FFF2-40B4-BE49-F238E27FC236}">
                    <a16:creationId xmlns:a16="http://schemas.microsoft.com/office/drawing/2014/main" id="{1F4542B4-C2D7-054F-B582-9610AA85C404}"/>
                  </a:ext>
                </a:extLst>
              </p:cNvPr>
              <p:cNvSpPr txBox="1"/>
              <p:nvPr/>
            </p:nvSpPr>
            <p:spPr>
              <a:xfrm>
                <a:off x="1702402" y="4276536"/>
                <a:ext cx="325061" cy="397948"/>
              </a:xfrm>
              <a:prstGeom prst="rect">
                <a:avLst/>
              </a:prstGeom>
              <a:noFill/>
            </p:spPr>
            <p:txBody>
              <a:bodyPr wrap="none" rtlCol="0">
                <a:spAutoFit/>
              </a:bodyPr>
              <a:lstStyle/>
              <a:p>
                <a:r>
                  <a:rPr lang="en-US" dirty="0"/>
                  <a:t>0</a:t>
                </a:r>
              </a:p>
            </p:txBody>
          </p:sp>
          <p:sp>
            <p:nvSpPr>
              <p:cNvPr id="46" name="TextBox 45">
                <a:extLst>
                  <a:ext uri="{FF2B5EF4-FFF2-40B4-BE49-F238E27FC236}">
                    <a16:creationId xmlns:a16="http://schemas.microsoft.com/office/drawing/2014/main" id="{941AB88C-8DA8-8844-B344-539B1A62D4CE}"/>
                  </a:ext>
                </a:extLst>
              </p:cNvPr>
              <p:cNvSpPr txBox="1"/>
              <p:nvPr/>
            </p:nvSpPr>
            <p:spPr>
              <a:xfrm>
                <a:off x="3314983" y="3127078"/>
                <a:ext cx="325061" cy="397948"/>
              </a:xfrm>
              <a:prstGeom prst="rect">
                <a:avLst/>
              </a:prstGeom>
              <a:noFill/>
            </p:spPr>
            <p:txBody>
              <a:bodyPr wrap="none" rtlCol="0">
                <a:spAutoFit/>
              </a:bodyPr>
              <a:lstStyle/>
              <a:p>
                <a:r>
                  <a:rPr lang="en-US" dirty="0"/>
                  <a:t>0</a:t>
                </a:r>
              </a:p>
            </p:txBody>
          </p:sp>
          <p:sp>
            <p:nvSpPr>
              <p:cNvPr id="47" name="TextBox 46">
                <a:extLst>
                  <a:ext uri="{FF2B5EF4-FFF2-40B4-BE49-F238E27FC236}">
                    <a16:creationId xmlns:a16="http://schemas.microsoft.com/office/drawing/2014/main" id="{4C6EDAF0-B802-C14D-BC6D-D55B7D1AF166}"/>
                  </a:ext>
                </a:extLst>
              </p:cNvPr>
              <p:cNvSpPr txBox="1"/>
              <p:nvPr/>
            </p:nvSpPr>
            <p:spPr>
              <a:xfrm>
                <a:off x="3186498" y="4099755"/>
                <a:ext cx="325061" cy="397948"/>
              </a:xfrm>
              <a:prstGeom prst="rect">
                <a:avLst/>
              </a:prstGeom>
              <a:noFill/>
            </p:spPr>
            <p:txBody>
              <a:bodyPr wrap="none" rtlCol="0">
                <a:spAutoFit/>
              </a:bodyPr>
              <a:lstStyle/>
              <a:p>
                <a:r>
                  <a:rPr lang="en-US" dirty="0"/>
                  <a:t>0</a:t>
                </a:r>
              </a:p>
            </p:txBody>
          </p:sp>
          <p:sp>
            <p:nvSpPr>
              <p:cNvPr id="48" name="TextBox 47">
                <a:extLst>
                  <a:ext uri="{FF2B5EF4-FFF2-40B4-BE49-F238E27FC236}">
                    <a16:creationId xmlns:a16="http://schemas.microsoft.com/office/drawing/2014/main" id="{90FD2E2A-0032-6449-9C03-740FA633192D}"/>
                  </a:ext>
                </a:extLst>
              </p:cNvPr>
              <p:cNvSpPr txBox="1"/>
              <p:nvPr/>
            </p:nvSpPr>
            <p:spPr>
              <a:xfrm>
                <a:off x="4137578" y="4203386"/>
                <a:ext cx="325061" cy="397948"/>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6A50C0C1-D092-9042-AEFA-83B94F9EA9B7}"/>
                  </a:ext>
                </a:extLst>
              </p:cNvPr>
              <p:cNvSpPr txBox="1"/>
              <p:nvPr/>
            </p:nvSpPr>
            <p:spPr>
              <a:xfrm>
                <a:off x="4380535" y="4069514"/>
                <a:ext cx="325061" cy="397948"/>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5F4096EA-8430-0849-98CE-A8A80215FC53}"/>
                  </a:ext>
                </a:extLst>
              </p:cNvPr>
              <p:cNvSpPr txBox="1"/>
              <p:nvPr/>
            </p:nvSpPr>
            <p:spPr>
              <a:xfrm>
                <a:off x="4827831" y="4510275"/>
                <a:ext cx="325061" cy="397948"/>
              </a:xfrm>
              <a:prstGeom prst="rect">
                <a:avLst/>
              </a:prstGeom>
              <a:noFill/>
            </p:spPr>
            <p:txBody>
              <a:bodyPr wrap="none" rtlCol="0">
                <a:spAutoFit/>
              </a:bodyPr>
              <a:lstStyle/>
              <a:p>
                <a:r>
                  <a:rPr lang="en-US" dirty="0"/>
                  <a:t>0</a:t>
                </a:r>
              </a:p>
            </p:txBody>
          </p:sp>
          <p:sp>
            <p:nvSpPr>
              <p:cNvPr id="51" name="TextBox 50">
                <a:extLst>
                  <a:ext uri="{FF2B5EF4-FFF2-40B4-BE49-F238E27FC236}">
                    <a16:creationId xmlns:a16="http://schemas.microsoft.com/office/drawing/2014/main" id="{F88C0B37-D1DE-AF4A-955E-09763A3315FD}"/>
                  </a:ext>
                </a:extLst>
              </p:cNvPr>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10" name="Freeform 9">
              <a:extLst>
                <a:ext uri="{FF2B5EF4-FFF2-40B4-BE49-F238E27FC236}">
                  <a16:creationId xmlns:a16="http://schemas.microsoft.com/office/drawing/2014/main" id="{F8DB5DF1-C95C-4243-A866-3494B6EDA6F1}"/>
                </a:ext>
              </a:extLst>
            </p:cNvPr>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5103CC-2B95-364F-A192-176FD185B9C0}"/>
                </a:ext>
              </a:extLst>
            </p:cNvPr>
            <p:cNvSpPr txBox="1"/>
            <p:nvPr/>
          </p:nvSpPr>
          <p:spPr>
            <a:xfrm>
              <a:off x="5448163" y="4240102"/>
              <a:ext cx="301686" cy="369332"/>
            </a:xfrm>
            <a:prstGeom prst="rect">
              <a:avLst/>
            </a:prstGeom>
            <a:noFill/>
          </p:spPr>
          <p:txBody>
            <a:bodyPr wrap="none" rtlCol="0">
              <a:spAutoFit/>
            </a:bodyPr>
            <a:lstStyle/>
            <a:p>
              <a:r>
                <a:rPr lang="en-US" dirty="0"/>
                <a:t>2</a:t>
              </a:r>
            </a:p>
          </p:txBody>
        </p:sp>
        <p:sp>
          <p:nvSpPr>
            <p:cNvPr id="12" name="Freeform 11">
              <a:extLst>
                <a:ext uri="{FF2B5EF4-FFF2-40B4-BE49-F238E27FC236}">
                  <a16:creationId xmlns:a16="http://schemas.microsoft.com/office/drawing/2014/main" id="{51F01AA0-B283-FA49-BF43-2A197723F1CA}"/>
                </a:ext>
              </a:extLst>
            </p:cNvPr>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A2DA66-1707-AF42-A469-AE30E587C58A}"/>
                </a:ext>
              </a:extLst>
            </p:cNvPr>
            <p:cNvSpPr txBox="1"/>
            <p:nvPr/>
          </p:nvSpPr>
          <p:spPr>
            <a:xfrm>
              <a:off x="6990180" y="4126468"/>
              <a:ext cx="301686" cy="369332"/>
            </a:xfrm>
            <a:prstGeom prst="rect">
              <a:avLst/>
            </a:prstGeom>
            <a:noFill/>
          </p:spPr>
          <p:txBody>
            <a:bodyPr wrap="none" rtlCol="0">
              <a:spAutoFit/>
            </a:bodyPr>
            <a:lstStyle/>
            <a:p>
              <a:r>
                <a:rPr lang="en-US" dirty="0"/>
                <a:t>2</a:t>
              </a:r>
            </a:p>
          </p:txBody>
        </p:sp>
        <p:sp>
          <p:nvSpPr>
            <p:cNvPr id="14" name="Freeform 13">
              <a:extLst>
                <a:ext uri="{FF2B5EF4-FFF2-40B4-BE49-F238E27FC236}">
                  <a16:creationId xmlns:a16="http://schemas.microsoft.com/office/drawing/2014/main" id="{DAC427D0-3F3B-1340-87F4-93E92127034F}"/>
                </a:ext>
              </a:extLst>
            </p:cNvPr>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992EE2B-7270-3346-8CBA-4857C5E8DAF4}"/>
                </a:ext>
              </a:extLst>
            </p:cNvPr>
            <p:cNvSpPr txBox="1"/>
            <p:nvPr/>
          </p:nvSpPr>
          <p:spPr>
            <a:xfrm>
              <a:off x="8441793" y="4624809"/>
              <a:ext cx="301686" cy="369332"/>
            </a:xfrm>
            <a:prstGeom prst="rect">
              <a:avLst/>
            </a:prstGeom>
            <a:noFill/>
          </p:spPr>
          <p:txBody>
            <a:bodyPr wrap="none" rtlCol="0">
              <a:spAutoFit/>
            </a:bodyPr>
            <a:lstStyle/>
            <a:p>
              <a:r>
                <a:rPr lang="en-US" dirty="0"/>
                <a:t>2</a:t>
              </a:r>
            </a:p>
          </p:txBody>
        </p:sp>
        <p:sp>
          <p:nvSpPr>
            <p:cNvPr id="16" name="Freeform 15">
              <a:extLst>
                <a:ext uri="{FF2B5EF4-FFF2-40B4-BE49-F238E27FC236}">
                  <a16:creationId xmlns:a16="http://schemas.microsoft.com/office/drawing/2014/main" id="{E344AD5D-B1ED-AF49-A4C0-7227A3A39DDD}"/>
                </a:ext>
              </a:extLst>
            </p:cNvPr>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DFDAD99-3C11-B546-A6E9-23F35E9C3017}"/>
                </a:ext>
              </a:extLst>
            </p:cNvPr>
            <p:cNvSpPr txBox="1"/>
            <p:nvPr/>
          </p:nvSpPr>
          <p:spPr>
            <a:xfrm>
              <a:off x="8559034" y="5898770"/>
              <a:ext cx="301686" cy="369332"/>
            </a:xfrm>
            <a:prstGeom prst="rect">
              <a:avLst/>
            </a:prstGeom>
            <a:noFill/>
          </p:spPr>
          <p:txBody>
            <a:bodyPr wrap="none" rtlCol="0">
              <a:spAutoFit/>
            </a:bodyPr>
            <a:lstStyle/>
            <a:p>
              <a:r>
                <a:rPr lang="en-US" dirty="0"/>
                <a:t>2</a:t>
              </a:r>
            </a:p>
          </p:txBody>
        </p:sp>
        <p:sp>
          <p:nvSpPr>
            <p:cNvPr id="18" name="Freeform 17">
              <a:extLst>
                <a:ext uri="{FF2B5EF4-FFF2-40B4-BE49-F238E27FC236}">
                  <a16:creationId xmlns:a16="http://schemas.microsoft.com/office/drawing/2014/main" id="{543FD2CD-5D4A-7B4B-83B7-235CC8C4AD1D}"/>
                </a:ext>
              </a:extLst>
            </p:cNvPr>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3CE9E73-8790-C646-B786-A2D9CF63F54E}"/>
                </a:ext>
              </a:extLst>
            </p:cNvPr>
            <p:cNvSpPr txBox="1"/>
            <p:nvPr/>
          </p:nvSpPr>
          <p:spPr>
            <a:xfrm>
              <a:off x="6687738" y="4999474"/>
              <a:ext cx="301686" cy="369332"/>
            </a:xfrm>
            <a:prstGeom prst="rect">
              <a:avLst/>
            </a:prstGeom>
            <a:noFill/>
          </p:spPr>
          <p:txBody>
            <a:bodyPr wrap="none" rtlCol="0">
              <a:spAutoFit/>
            </a:bodyPr>
            <a:lstStyle/>
            <a:p>
              <a:r>
                <a:rPr lang="en-US" dirty="0"/>
                <a:t>1</a:t>
              </a:r>
            </a:p>
          </p:txBody>
        </p:sp>
        <p:sp>
          <p:nvSpPr>
            <p:cNvPr id="20" name="Freeform 19">
              <a:extLst>
                <a:ext uri="{FF2B5EF4-FFF2-40B4-BE49-F238E27FC236}">
                  <a16:creationId xmlns:a16="http://schemas.microsoft.com/office/drawing/2014/main" id="{EE974FC3-D857-3340-AEE4-51DAA304600B}"/>
                </a:ext>
              </a:extLst>
            </p:cNvPr>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A558D52-A7EC-014E-84F8-37BEC8D7AEF9}"/>
                </a:ext>
              </a:extLst>
            </p:cNvPr>
            <p:cNvSpPr txBox="1"/>
            <p:nvPr/>
          </p:nvSpPr>
          <p:spPr>
            <a:xfrm>
              <a:off x="5783651" y="5197468"/>
              <a:ext cx="301686" cy="369332"/>
            </a:xfrm>
            <a:prstGeom prst="rect">
              <a:avLst/>
            </a:prstGeom>
            <a:noFill/>
          </p:spPr>
          <p:txBody>
            <a:bodyPr wrap="none" rtlCol="0">
              <a:spAutoFit/>
            </a:bodyPr>
            <a:lstStyle/>
            <a:p>
              <a:r>
                <a:rPr lang="en-US" dirty="0"/>
                <a:t>0</a:t>
              </a:r>
            </a:p>
          </p:txBody>
        </p:sp>
        <p:sp>
          <p:nvSpPr>
            <p:cNvPr id="22" name="Freeform 21">
              <a:extLst>
                <a:ext uri="{FF2B5EF4-FFF2-40B4-BE49-F238E27FC236}">
                  <a16:creationId xmlns:a16="http://schemas.microsoft.com/office/drawing/2014/main" id="{E89DECF7-EF90-E344-A42B-5EF66F7ACFE5}"/>
                </a:ext>
              </a:extLst>
            </p:cNvPr>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0CC2F1-8A4B-7746-A6E9-A7DA855A38E9}"/>
                </a:ext>
              </a:extLst>
            </p:cNvPr>
            <p:cNvSpPr txBox="1"/>
            <p:nvPr/>
          </p:nvSpPr>
          <p:spPr>
            <a:xfrm>
              <a:off x="6818350" y="6564868"/>
              <a:ext cx="301686" cy="369332"/>
            </a:xfrm>
            <a:prstGeom prst="rect">
              <a:avLst/>
            </a:prstGeom>
            <a:noFill/>
          </p:spPr>
          <p:txBody>
            <a:bodyPr wrap="none" rtlCol="0">
              <a:spAutoFit/>
            </a:bodyPr>
            <a:lstStyle/>
            <a:p>
              <a:r>
                <a:rPr lang="en-US" dirty="0"/>
                <a:t>3</a:t>
              </a:r>
            </a:p>
          </p:txBody>
        </p:sp>
      </p:grpSp>
      <p:grpSp>
        <p:nvGrpSpPr>
          <p:cNvPr id="52" name="Group 51">
            <a:extLst>
              <a:ext uri="{FF2B5EF4-FFF2-40B4-BE49-F238E27FC236}">
                <a16:creationId xmlns:a16="http://schemas.microsoft.com/office/drawing/2014/main" id="{BF66BF51-F806-454C-A7C2-7846A8FB1F3A}"/>
              </a:ext>
            </a:extLst>
          </p:cNvPr>
          <p:cNvGrpSpPr/>
          <p:nvPr/>
        </p:nvGrpSpPr>
        <p:grpSpPr>
          <a:xfrm>
            <a:off x="1637776" y="4343400"/>
            <a:ext cx="4441565" cy="2296262"/>
            <a:chOff x="990600" y="3017500"/>
            <a:chExt cx="4785705" cy="2474180"/>
          </a:xfrm>
        </p:grpSpPr>
        <p:cxnSp>
          <p:nvCxnSpPr>
            <p:cNvPr id="53" name="Straight Connector 52">
              <a:extLst>
                <a:ext uri="{FF2B5EF4-FFF2-40B4-BE49-F238E27FC236}">
                  <a16:creationId xmlns:a16="http://schemas.microsoft.com/office/drawing/2014/main" id="{F681D41C-6011-6F48-BF15-E6AF259AE196}"/>
                </a:ext>
              </a:extLst>
            </p:cNvPr>
            <p:cNvCxnSpPr>
              <a:stCxn id="66" idx="2"/>
              <a:endCxn id="65"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F3F47-D170-A34E-8CF7-E821A6E68D27}"/>
                </a:ext>
              </a:extLst>
            </p:cNvPr>
            <p:cNvCxnSpPr>
              <a:stCxn id="68" idx="2"/>
              <a:endCxn id="66"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F69625-C5B6-9A49-B90F-F7FCA55DB227}"/>
                </a:ext>
              </a:extLst>
            </p:cNvPr>
            <p:cNvCxnSpPr>
              <a:stCxn id="67" idx="2"/>
              <a:endCxn id="65"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0D637AC-C702-9B47-9A91-1F536AA75D9A}"/>
                </a:ext>
              </a:extLst>
            </p:cNvPr>
            <p:cNvCxnSpPr>
              <a:stCxn id="67" idx="7"/>
              <a:endCxn id="68"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75A666-65DF-414C-B2A2-E9521F8276A1}"/>
                </a:ext>
              </a:extLst>
            </p:cNvPr>
            <p:cNvCxnSpPr>
              <a:stCxn id="67" idx="6"/>
              <a:endCxn id="70"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8E085D-24F3-9F47-B1FF-1C205297BDA3}"/>
                </a:ext>
              </a:extLst>
            </p:cNvPr>
            <p:cNvCxnSpPr>
              <a:stCxn id="68" idx="5"/>
              <a:endCxn id="69"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055DF44-B265-EE4C-81CA-E5229633743C}"/>
                </a:ext>
              </a:extLst>
            </p:cNvPr>
            <p:cNvCxnSpPr>
              <a:stCxn id="69" idx="3"/>
              <a:endCxn id="70"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01856C8-F241-4F48-AC5C-17FAE5603C88}"/>
                </a:ext>
              </a:extLst>
            </p:cNvPr>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61" name="TextBox 60">
              <a:extLst>
                <a:ext uri="{FF2B5EF4-FFF2-40B4-BE49-F238E27FC236}">
                  <a16:creationId xmlns:a16="http://schemas.microsoft.com/office/drawing/2014/main" id="{81698A29-51B4-4A43-9E55-FDD12727C3FD}"/>
                </a:ext>
              </a:extLst>
            </p:cNvPr>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62" name="TextBox 61">
              <a:extLst>
                <a:ext uri="{FF2B5EF4-FFF2-40B4-BE49-F238E27FC236}">
                  <a16:creationId xmlns:a16="http://schemas.microsoft.com/office/drawing/2014/main" id="{2735307A-0263-2847-A531-736A5CD4305E}"/>
                </a:ext>
              </a:extLst>
            </p:cNvPr>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64" name="Straight Connector 63">
              <a:extLst>
                <a:ext uri="{FF2B5EF4-FFF2-40B4-BE49-F238E27FC236}">
                  <a16:creationId xmlns:a16="http://schemas.microsoft.com/office/drawing/2014/main" id="{D751E81D-F060-8147-8FC1-64075B501297}"/>
                </a:ext>
              </a:extLst>
            </p:cNvPr>
            <p:cNvCxnSpPr>
              <a:stCxn id="67" idx="0"/>
              <a:endCxn id="66"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8D183A14-E859-3D47-A9D8-9146BB9C9032}"/>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66" name="Oval 65">
              <a:extLst>
                <a:ext uri="{FF2B5EF4-FFF2-40B4-BE49-F238E27FC236}">
                  <a16:creationId xmlns:a16="http://schemas.microsoft.com/office/drawing/2014/main" id="{5598875B-C04E-A84B-B721-7D7D92F13295}"/>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6CD155EA-915D-C840-9DCB-B6422138337E}"/>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CC6E2789-B54C-A442-BA7B-6438DCF5490C}"/>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9" name="Oval 68">
                  <a:extLst>
                    <a:ext uri="{FF2B5EF4-FFF2-40B4-BE49-F238E27FC236}">
                      <a16:creationId xmlns:a16="http://schemas.microsoft.com/office/drawing/2014/main" id="{94EC3D2D-F874-AF40-9B84-F059A96BF57E}"/>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70" name="Oval 69">
              <a:extLst>
                <a:ext uri="{FF2B5EF4-FFF2-40B4-BE49-F238E27FC236}">
                  <a16:creationId xmlns:a16="http://schemas.microsoft.com/office/drawing/2014/main" id="{B7E883C1-E7F0-E245-B6D3-9C8C3AEB56CD}"/>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F98B20B7-DCEF-EA4B-8E8B-2AAD8823156B}"/>
                </a:ext>
              </a:extLst>
            </p:cNvPr>
            <p:cNvCxnSpPr>
              <a:stCxn id="70" idx="0"/>
              <a:endCxn id="68"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Freeform 71">
              <a:extLst>
                <a:ext uri="{FF2B5EF4-FFF2-40B4-BE49-F238E27FC236}">
                  <a16:creationId xmlns:a16="http://schemas.microsoft.com/office/drawing/2014/main" id="{B9ED0FF8-5499-3D46-BDAE-F86D7C146DFA}"/>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2DE7856-1EE4-8048-BD27-5F5190B0B2A9}"/>
                </a:ext>
              </a:extLst>
            </p:cNvPr>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5" name="TextBox 74">
              <a:extLst>
                <a:ext uri="{FF2B5EF4-FFF2-40B4-BE49-F238E27FC236}">
                  <a16:creationId xmlns:a16="http://schemas.microsoft.com/office/drawing/2014/main" id="{FFF474A7-2470-964E-90E7-B5F434BDB35E}"/>
                </a:ext>
              </a:extLst>
            </p:cNvPr>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6" name="TextBox 75">
              <a:extLst>
                <a:ext uri="{FF2B5EF4-FFF2-40B4-BE49-F238E27FC236}">
                  <a16:creationId xmlns:a16="http://schemas.microsoft.com/office/drawing/2014/main" id="{61A044B3-0438-9B4F-AE49-EE9207643CEB}"/>
                </a:ext>
              </a:extLst>
            </p:cNvPr>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77" name="TextBox 76">
              <a:extLst>
                <a:ext uri="{FF2B5EF4-FFF2-40B4-BE49-F238E27FC236}">
                  <a16:creationId xmlns:a16="http://schemas.microsoft.com/office/drawing/2014/main" id="{A8902FF0-EFB2-5F42-BE26-00AAC85F49D2}"/>
                </a:ext>
              </a:extLst>
            </p:cNvPr>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78" name="TextBox 77">
              <a:extLst>
                <a:ext uri="{FF2B5EF4-FFF2-40B4-BE49-F238E27FC236}">
                  <a16:creationId xmlns:a16="http://schemas.microsoft.com/office/drawing/2014/main" id="{0C40EF31-50E7-0449-A17E-BDC245DFD7FA}"/>
                </a:ext>
              </a:extLst>
            </p:cNvPr>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79" name="TextBox 78">
              <a:extLst>
                <a:ext uri="{FF2B5EF4-FFF2-40B4-BE49-F238E27FC236}">
                  <a16:creationId xmlns:a16="http://schemas.microsoft.com/office/drawing/2014/main" id="{701451E0-A37E-4C40-B30C-CAE037F6E0EE}"/>
                </a:ext>
              </a:extLst>
            </p:cNvPr>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80" name="TextBox 79">
              <a:extLst>
                <a:ext uri="{FF2B5EF4-FFF2-40B4-BE49-F238E27FC236}">
                  <a16:creationId xmlns:a16="http://schemas.microsoft.com/office/drawing/2014/main" id="{57371233-4E97-7C4F-85A3-44FAC2AF304C}"/>
                </a:ext>
              </a:extLst>
            </p:cNvPr>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9214AE6F-C4E5-B342-A54C-7AAC71C03A75}"/>
                  </a:ext>
                </a:extLst>
              </p:cNvPr>
              <p:cNvSpPr txBox="1"/>
              <p:nvPr/>
            </p:nvSpPr>
            <p:spPr>
              <a:xfrm>
                <a:off x="3048000" y="3897868"/>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81" name="TextBox 80">
                <a:extLst>
                  <a:ext uri="{FF2B5EF4-FFF2-40B4-BE49-F238E27FC236}">
                    <a16:creationId xmlns:a16="http://schemas.microsoft.com/office/drawing/2014/main" id="{9214AE6F-C4E5-B342-A54C-7AAC71C03A75}"/>
                  </a:ext>
                </a:extLst>
              </p:cNvPr>
              <p:cNvSpPr txBox="1">
                <a:spLocks noRot="1" noChangeAspect="1" noMove="1" noResize="1" noEditPoints="1" noAdjustHandles="1" noChangeArrowheads="1" noChangeShapeType="1" noTextEdit="1"/>
              </p:cNvSpPr>
              <p:nvPr/>
            </p:nvSpPr>
            <p:spPr>
              <a:xfrm>
                <a:off x="3048000" y="3897868"/>
                <a:ext cx="1487202" cy="369332"/>
              </a:xfrm>
              <a:prstGeom prst="rect">
                <a:avLst/>
              </a:prstGeom>
              <a:blipFill>
                <a:blip r:embed="rId8"/>
                <a:stretch>
                  <a:fillRect l="-3390"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96477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A </a:t>
            </a:r>
            <a:r>
              <a:rPr lang="en-US" dirty="0">
                <a:sym typeface="Wingdings" panose="05000000000000000000" pitchFamily="2" charset="2"/>
              </a:rPr>
              <a:t></a:t>
            </a:r>
            <a:r>
              <a:rPr lang="en-US" dirty="0"/>
              <a:t> B: if no augmenting path, cut with capacity f</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982290"/>
            <a:ext cx="10972800" cy="5143874"/>
          </a:xfrm>
        </p:spPr>
        <p:txBody>
          <a:bodyPr anchor="t" anchorCtr="0"/>
          <a:lstStyle/>
          <a:p>
            <a:r>
              <a:rPr lang="en-US" sz="2800" dirty="0"/>
              <a:t>Let </a:t>
            </a:r>
            <a:r>
              <a:rPr lang="en-US" sz="2800" i="1" dirty="0"/>
              <a:t>C = (S, T)</a:t>
            </a:r>
            <a:r>
              <a:rPr lang="en-US" sz="2800" dirty="0"/>
              <a:t> be the cut that separates </a:t>
            </a:r>
            <a:r>
              <a:rPr lang="en-US" sz="2800" i="1" dirty="0"/>
              <a:t>S</a:t>
            </a:r>
            <a:r>
              <a:rPr lang="en-US" sz="2800" dirty="0"/>
              <a:t> and </a:t>
            </a:r>
            <a:r>
              <a:rPr lang="en-US" sz="2800" i="1" dirty="0"/>
              <a:t>T</a:t>
            </a:r>
          </a:p>
          <a:p>
            <a:r>
              <a:rPr lang="en-US" sz="2800" dirty="0"/>
              <a:t>We’re trying to show capacity of C is f</a:t>
            </a:r>
          </a:p>
          <a:p>
            <a:r>
              <a:rPr lang="en-US" sz="2800" dirty="0"/>
              <a:t>We can see that Net-Flow(C) = Capacity(C). Why? Because…</a:t>
            </a:r>
          </a:p>
          <a:p>
            <a:pPr lvl="1"/>
            <a:r>
              <a:rPr lang="en-US" sz="2400" dirty="0"/>
              <a:t>Each of the “cut edges” in </a:t>
            </a:r>
            <a:r>
              <a:rPr lang="en-US" sz="2400" i="1" dirty="0"/>
              <a:t>G</a:t>
            </a:r>
            <a:r>
              <a:rPr lang="en-US" sz="2400" dirty="0"/>
              <a:t> have forward-flow in </a:t>
            </a:r>
            <a:r>
              <a:rPr lang="en-US" sz="2400" i="1" dirty="0"/>
              <a:t>G</a:t>
            </a:r>
            <a:r>
              <a:rPr lang="en-US" sz="2400" i="1" baseline="-25000" dirty="0"/>
              <a:t>f  </a:t>
            </a:r>
            <a:r>
              <a:rPr lang="en-US" sz="2400" dirty="0"/>
              <a:t>of 0 and back-flow in </a:t>
            </a:r>
            <a:r>
              <a:rPr lang="en-US" sz="2400" i="1" dirty="0"/>
              <a:t>G</a:t>
            </a:r>
            <a:r>
              <a:rPr lang="en-US" sz="2400" i="1" baseline="-25000" dirty="0"/>
              <a:t>f </a:t>
            </a:r>
            <a:r>
              <a:rPr lang="en-US" sz="2400" dirty="0"/>
              <a:t>equal to edge’s capacity.</a:t>
            </a:r>
          </a:p>
          <a:p>
            <a:pPr lvl="1"/>
            <a:r>
              <a:rPr lang="en-US" sz="2400" dirty="0"/>
              <a:t>This means flow in G for each of these edges is max-capacity</a:t>
            </a:r>
          </a:p>
          <a:p>
            <a:pPr marL="457200" lvl="1" indent="0">
              <a:buNone/>
            </a:pPr>
            <a:endParaRPr lang="en-US" sz="2400" dirty="0"/>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a:xfrm>
            <a:off x="9107661" y="6319443"/>
            <a:ext cx="2844800" cy="365125"/>
          </a:xfrm>
        </p:spPr>
        <p:txBody>
          <a:bodyPr/>
          <a:lstStyle/>
          <a:p>
            <a:fld id="{86BADE50-950A-4D58-BFB2-FA2C6A8B385D}" type="slidenum">
              <a:rPr lang="en-US" smtClean="0"/>
              <a:t>21</a:t>
            </a:fld>
            <a:endParaRPr lang="en-US"/>
          </a:p>
        </p:txBody>
      </p:sp>
      <p:sp>
        <p:nvSpPr>
          <p:cNvPr id="5" name="Freeform 4">
            <a:extLst>
              <a:ext uri="{FF2B5EF4-FFF2-40B4-BE49-F238E27FC236}">
                <a16:creationId xmlns:a16="http://schemas.microsoft.com/office/drawing/2014/main" id="{85873D94-A123-6447-A01C-3AACCD94C80C}"/>
              </a:ext>
            </a:extLst>
          </p:cNvPr>
          <p:cNvSpPr/>
          <p:nvPr/>
        </p:nvSpPr>
        <p:spPr>
          <a:xfrm>
            <a:off x="6407374" y="4335396"/>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33216D3F-365F-734B-831B-5F23210847B6}"/>
              </a:ext>
            </a:extLst>
          </p:cNvPr>
          <p:cNvSpPr/>
          <p:nvPr/>
        </p:nvSpPr>
        <p:spPr>
          <a:xfrm>
            <a:off x="1548787" y="4360636"/>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1DE33B-5A7A-EE4D-90ED-AF24FB0A6756}"/>
                  </a:ext>
                </a:extLst>
              </p:cNvPr>
              <p:cNvSpPr txBox="1"/>
              <p:nvPr/>
            </p:nvSpPr>
            <p:spPr>
              <a:xfrm>
                <a:off x="8178802" y="3871423"/>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xmlns="">
          <p:sp>
            <p:nvSpPr>
              <p:cNvPr id="7" name="TextBox 6">
                <a:extLst>
                  <a:ext uri="{FF2B5EF4-FFF2-40B4-BE49-F238E27FC236}">
                    <a16:creationId xmlns:a16="http://schemas.microsoft.com/office/drawing/2014/main" id="{751DE33B-5A7A-EE4D-90ED-AF24FB0A6756}"/>
                  </a:ext>
                </a:extLst>
              </p:cNvPr>
              <p:cNvSpPr txBox="1">
                <a:spLocks noRot="1" noChangeAspect="1" noMove="1" noResize="1" noEditPoints="1" noAdjustHandles="1" noChangeArrowheads="1" noChangeShapeType="1" noTextEdit="1"/>
              </p:cNvSpPr>
              <p:nvPr/>
            </p:nvSpPr>
            <p:spPr>
              <a:xfrm>
                <a:off x="8178802" y="3871423"/>
                <a:ext cx="1941044" cy="395558"/>
              </a:xfrm>
              <a:prstGeom prst="rect">
                <a:avLst/>
              </a:prstGeom>
              <a:blipFill>
                <a:blip r:embed="rId2"/>
                <a:stretch>
                  <a:fillRect l="-3268" t="-6250" b="-18750"/>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F689BAA3-64E6-E548-8A96-9ABD129BA2F2}"/>
              </a:ext>
            </a:extLst>
          </p:cNvPr>
          <p:cNvGrpSpPr/>
          <p:nvPr/>
        </p:nvGrpSpPr>
        <p:grpSpPr>
          <a:xfrm>
            <a:off x="6596497" y="4089560"/>
            <a:ext cx="4441565" cy="2900222"/>
            <a:chOff x="4702435" y="4126468"/>
            <a:chExt cx="4441565" cy="2900222"/>
          </a:xfrm>
        </p:grpSpPr>
        <p:grpSp>
          <p:nvGrpSpPr>
            <p:cNvPr id="9" name="Group 8">
              <a:extLst>
                <a:ext uri="{FF2B5EF4-FFF2-40B4-BE49-F238E27FC236}">
                  <a16:creationId xmlns:a16="http://schemas.microsoft.com/office/drawing/2014/main" id="{18F338C3-FA7F-4F46-BEB6-953C0CAC32B1}"/>
                </a:ext>
              </a:extLst>
            </p:cNvPr>
            <p:cNvGrpSpPr/>
            <p:nvPr/>
          </p:nvGrpSpPr>
          <p:grpSpPr>
            <a:xfrm>
              <a:off x="4702435" y="4507468"/>
              <a:ext cx="4441565" cy="1979821"/>
              <a:chOff x="990600" y="3127078"/>
              <a:chExt cx="4785705" cy="2133220"/>
            </a:xfrm>
          </p:grpSpPr>
          <p:cxnSp>
            <p:nvCxnSpPr>
              <p:cNvPr id="24" name="Straight Connector 23">
                <a:extLst>
                  <a:ext uri="{FF2B5EF4-FFF2-40B4-BE49-F238E27FC236}">
                    <a16:creationId xmlns:a16="http://schemas.microsoft.com/office/drawing/2014/main" id="{A9E9716E-FB56-F247-A085-1F3F95DC9ECA}"/>
                  </a:ext>
                </a:extLst>
              </p:cNvPr>
              <p:cNvCxnSpPr>
                <a:stCxn id="33" idx="2"/>
                <a:endCxn id="32"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1354F9-8E8E-614E-A232-9E627E63A808}"/>
                  </a:ext>
                </a:extLst>
              </p:cNvPr>
              <p:cNvCxnSpPr>
                <a:stCxn id="35" idx="2"/>
                <a:endCxn id="33"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E95BD3D-0FEE-474D-8315-9504678F0ECB}"/>
                  </a:ext>
                </a:extLst>
              </p:cNvPr>
              <p:cNvCxnSpPr>
                <a:stCxn id="34" idx="2"/>
                <a:endCxn id="32"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6BC2239-0F76-E748-B11C-0FEB614007DF}"/>
                  </a:ext>
                </a:extLst>
              </p:cNvPr>
              <p:cNvCxnSpPr>
                <a:stCxn id="34" idx="7"/>
                <a:endCxn id="35"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E05486-24AD-FE43-8612-50B31BE4CBB6}"/>
                  </a:ext>
                </a:extLst>
              </p:cNvPr>
              <p:cNvCxnSpPr>
                <a:stCxn id="34" idx="6"/>
                <a:endCxn id="37"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6A9BDF-F570-8749-B1A5-8A9F6E54F3CB}"/>
                  </a:ext>
                </a:extLst>
              </p:cNvPr>
              <p:cNvCxnSpPr>
                <a:stCxn id="35" idx="5"/>
                <a:endCxn id="36"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742304-65D0-5444-9A31-6004573C93B4}"/>
                  </a:ext>
                </a:extLst>
              </p:cNvPr>
              <p:cNvCxnSpPr>
                <a:stCxn id="36" idx="3"/>
                <a:endCxn id="37"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DF9E69-3E84-6D41-A4D8-02208D2BF067}"/>
                  </a:ext>
                </a:extLst>
              </p:cNvPr>
              <p:cNvCxnSpPr>
                <a:stCxn id="34" idx="0"/>
                <a:endCxn id="33"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E7F8F7EA-6F4E-EA49-A62C-EBC94367EF69}"/>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6"/>
                    <a:stretch>
                      <a:fillRect/>
                    </a:stretch>
                  </a:blipFill>
                  <a:ln>
                    <a:solidFill>
                      <a:srgbClr val="7030A0"/>
                    </a:solidFill>
                  </a:ln>
                </p:spPr>
                <p:txBody>
                  <a:bodyPr/>
                  <a:lstStyle/>
                  <a:p>
                    <a:r>
                      <a:rPr lang="en-US">
                        <a:noFill/>
                      </a:rPr>
                      <a:t> </a:t>
                    </a:r>
                  </a:p>
                </p:txBody>
              </p:sp>
            </mc:Fallback>
          </mc:AlternateContent>
          <p:sp>
            <p:nvSpPr>
              <p:cNvPr id="33" name="Oval 32">
                <a:extLst>
                  <a:ext uri="{FF2B5EF4-FFF2-40B4-BE49-F238E27FC236}">
                    <a16:creationId xmlns:a16="http://schemas.microsoft.com/office/drawing/2014/main" id="{60A10BF5-C447-8548-B783-60C38CEE7FD4}"/>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20E1848-1A70-4B4B-84AE-5B109A18CDA9}"/>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240D4063-5048-1848-A3BF-5426B357A0C0}"/>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409EF14D-9B65-104B-8D35-3B63BCEBA6D7}"/>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7"/>
                    <a:stretch>
                      <a:fillRect/>
                    </a:stretch>
                  </a:blipFill>
                </p:spPr>
                <p:txBody>
                  <a:bodyPr/>
                  <a:lstStyle/>
                  <a:p>
                    <a:r>
                      <a:rPr lang="en-US">
                        <a:noFill/>
                      </a:rPr>
                      <a:t> </a:t>
                    </a:r>
                  </a:p>
                </p:txBody>
              </p:sp>
            </mc:Fallback>
          </mc:AlternateContent>
          <p:sp>
            <p:nvSpPr>
              <p:cNvPr id="37" name="Oval 36">
                <a:extLst>
                  <a:ext uri="{FF2B5EF4-FFF2-40B4-BE49-F238E27FC236}">
                    <a16:creationId xmlns:a16="http://schemas.microsoft.com/office/drawing/2014/main" id="{B3709DA2-A5F9-8441-A36E-65A42A3693E7}"/>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5B03C689-9CCD-6B4F-B60E-E27C1A61121A}"/>
                  </a:ext>
                </a:extLst>
              </p:cNvPr>
              <p:cNvCxnSpPr>
                <a:stCxn id="37" idx="0"/>
                <a:endCxn id="35"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Freeform 38">
                <a:extLst>
                  <a:ext uri="{FF2B5EF4-FFF2-40B4-BE49-F238E27FC236}">
                    <a16:creationId xmlns:a16="http://schemas.microsoft.com/office/drawing/2014/main" id="{162B36C0-C524-8E46-A61D-AF7B8F14EA40}"/>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4B22FB34-9244-BA48-97B9-F8504BEF6322}"/>
                  </a:ext>
                </a:extLst>
              </p:cNvPr>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2BB1DBEE-3E07-044B-A08B-ED8368662F67}"/>
                  </a:ext>
                </a:extLst>
              </p:cNvPr>
              <p:cNvSpPr txBox="1"/>
              <p:nvPr/>
            </p:nvSpPr>
            <p:spPr>
              <a:xfrm>
                <a:off x="2577600" y="4030224"/>
                <a:ext cx="325061" cy="397948"/>
              </a:xfrm>
              <a:prstGeom prst="rect">
                <a:avLst/>
              </a:prstGeom>
              <a:noFill/>
            </p:spPr>
            <p:txBody>
              <a:bodyPr wrap="none" rtlCol="0">
                <a:spAutoFit/>
              </a:bodyPr>
              <a:lstStyle/>
              <a:p>
                <a:r>
                  <a:rPr lang="en-US" dirty="0"/>
                  <a:t>3</a:t>
                </a:r>
              </a:p>
            </p:txBody>
          </p:sp>
          <p:sp>
            <p:nvSpPr>
              <p:cNvPr id="42" name="TextBox 41">
                <a:extLst>
                  <a:ext uri="{FF2B5EF4-FFF2-40B4-BE49-F238E27FC236}">
                    <a16:creationId xmlns:a16="http://schemas.microsoft.com/office/drawing/2014/main" id="{08CB98AC-6689-9F44-BE2A-93BEEF104C5D}"/>
                  </a:ext>
                </a:extLst>
              </p:cNvPr>
              <p:cNvSpPr txBox="1"/>
              <p:nvPr/>
            </p:nvSpPr>
            <p:spPr>
              <a:xfrm>
                <a:off x="1672079" y="3373391"/>
                <a:ext cx="325061" cy="397948"/>
              </a:xfrm>
              <a:prstGeom prst="rect">
                <a:avLst/>
              </a:prstGeom>
              <a:noFill/>
            </p:spPr>
            <p:txBody>
              <a:bodyPr wrap="none" rtlCol="0">
                <a:spAutoFit/>
              </a:bodyPr>
              <a:lstStyle/>
              <a:p>
                <a:r>
                  <a:rPr lang="en-US" dirty="0"/>
                  <a:t>1</a:t>
                </a:r>
              </a:p>
            </p:txBody>
          </p:sp>
          <p:sp>
            <p:nvSpPr>
              <p:cNvPr id="43" name="TextBox 42">
                <a:extLst>
                  <a:ext uri="{FF2B5EF4-FFF2-40B4-BE49-F238E27FC236}">
                    <a16:creationId xmlns:a16="http://schemas.microsoft.com/office/drawing/2014/main" id="{4A91592B-8545-B74B-B149-B9C34047D078}"/>
                  </a:ext>
                </a:extLst>
              </p:cNvPr>
              <p:cNvSpPr txBox="1"/>
              <p:nvPr/>
            </p:nvSpPr>
            <p:spPr>
              <a:xfrm>
                <a:off x="3289892" y="4838693"/>
                <a:ext cx="325061" cy="397948"/>
              </a:xfrm>
              <a:prstGeom prst="rect">
                <a:avLst/>
              </a:prstGeom>
              <a:noFill/>
            </p:spPr>
            <p:txBody>
              <a:bodyPr wrap="none" rtlCol="0">
                <a:spAutoFit/>
              </a:bodyPr>
              <a:lstStyle/>
              <a:p>
                <a:r>
                  <a:rPr lang="en-US" dirty="0"/>
                  <a:t>0</a:t>
                </a:r>
              </a:p>
            </p:txBody>
          </p:sp>
          <p:sp>
            <p:nvSpPr>
              <p:cNvPr id="44" name="TextBox 43">
                <a:extLst>
                  <a:ext uri="{FF2B5EF4-FFF2-40B4-BE49-F238E27FC236}">
                    <a16:creationId xmlns:a16="http://schemas.microsoft.com/office/drawing/2014/main" id="{651C3264-30E3-5C47-913C-30C41B4B0D30}"/>
                  </a:ext>
                </a:extLst>
              </p:cNvPr>
              <p:cNvSpPr txBox="1"/>
              <p:nvPr/>
            </p:nvSpPr>
            <p:spPr>
              <a:xfrm>
                <a:off x="1428143" y="4603399"/>
                <a:ext cx="325061" cy="397948"/>
              </a:xfrm>
              <a:prstGeom prst="rect">
                <a:avLst/>
              </a:prstGeom>
              <a:noFill/>
            </p:spPr>
            <p:txBody>
              <a:bodyPr wrap="none" rtlCol="0">
                <a:spAutoFit/>
              </a:bodyPr>
              <a:lstStyle/>
              <a:p>
                <a:r>
                  <a:rPr lang="en-US" dirty="0"/>
                  <a:t>2</a:t>
                </a:r>
              </a:p>
            </p:txBody>
          </p:sp>
          <p:sp>
            <p:nvSpPr>
              <p:cNvPr id="45" name="TextBox 44">
                <a:extLst>
                  <a:ext uri="{FF2B5EF4-FFF2-40B4-BE49-F238E27FC236}">
                    <a16:creationId xmlns:a16="http://schemas.microsoft.com/office/drawing/2014/main" id="{1F4542B4-C2D7-054F-B582-9610AA85C404}"/>
                  </a:ext>
                </a:extLst>
              </p:cNvPr>
              <p:cNvSpPr txBox="1"/>
              <p:nvPr/>
            </p:nvSpPr>
            <p:spPr>
              <a:xfrm>
                <a:off x="1702402" y="4276536"/>
                <a:ext cx="325061" cy="397948"/>
              </a:xfrm>
              <a:prstGeom prst="rect">
                <a:avLst/>
              </a:prstGeom>
              <a:noFill/>
            </p:spPr>
            <p:txBody>
              <a:bodyPr wrap="none" rtlCol="0">
                <a:spAutoFit/>
              </a:bodyPr>
              <a:lstStyle/>
              <a:p>
                <a:r>
                  <a:rPr lang="en-US" dirty="0"/>
                  <a:t>0</a:t>
                </a:r>
              </a:p>
            </p:txBody>
          </p:sp>
          <p:sp>
            <p:nvSpPr>
              <p:cNvPr id="46" name="TextBox 45">
                <a:extLst>
                  <a:ext uri="{FF2B5EF4-FFF2-40B4-BE49-F238E27FC236}">
                    <a16:creationId xmlns:a16="http://schemas.microsoft.com/office/drawing/2014/main" id="{941AB88C-8DA8-8844-B344-539B1A62D4CE}"/>
                  </a:ext>
                </a:extLst>
              </p:cNvPr>
              <p:cNvSpPr txBox="1"/>
              <p:nvPr/>
            </p:nvSpPr>
            <p:spPr>
              <a:xfrm>
                <a:off x="3314983" y="3127078"/>
                <a:ext cx="325061" cy="397948"/>
              </a:xfrm>
              <a:prstGeom prst="rect">
                <a:avLst/>
              </a:prstGeom>
              <a:noFill/>
            </p:spPr>
            <p:txBody>
              <a:bodyPr wrap="none" rtlCol="0">
                <a:spAutoFit/>
              </a:bodyPr>
              <a:lstStyle/>
              <a:p>
                <a:r>
                  <a:rPr lang="en-US" dirty="0"/>
                  <a:t>0</a:t>
                </a:r>
              </a:p>
            </p:txBody>
          </p:sp>
          <p:sp>
            <p:nvSpPr>
              <p:cNvPr id="47" name="TextBox 46">
                <a:extLst>
                  <a:ext uri="{FF2B5EF4-FFF2-40B4-BE49-F238E27FC236}">
                    <a16:creationId xmlns:a16="http://schemas.microsoft.com/office/drawing/2014/main" id="{4C6EDAF0-B802-C14D-BC6D-D55B7D1AF166}"/>
                  </a:ext>
                </a:extLst>
              </p:cNvPr>
              <p:cNvSpPr txBox="1"/>
              <p:nvPr/>
            </p:nvSpPr>
            <p:spPr>
              <a:xfrm>
                <a:off x="3186498" y="4099755"/>
                <a:ext cx="325061" cy="397948"/>
              </a:xfrm>
              <a:prstGeom prst="rect">
                <a:avLst/>
              </a:prstGeom>
              <a:noFill/>
            </p:spPr>
            <p:txBody>
              <a:bodyPr wrap="none" rtlCol="0">
                <a:spAutoFit/>
              </a:bodyPr>
              <a:lstStyle/>
              <a:p>
                <a:r>
                  <a:rPr lang="en-US" dirty="0"/>
                  <a:t>0</a:t>
                </a:r>
              </a:p>
            </p:txBody>
          </p:sp>
          <p:sp>
            <p:nvSpPr>
              <p:cNvPr id="48" name="TextBox 47">
                <a:extLst>
                  <a:ext uri="{FF2B5EF4-FFF2-40B4-BE49-F238E27FC236}">
                    <a16:creationId xmlns:a16="http://schemas.microsoft.com/office/drawing/2014/main" id="{90FD2E2A-0032-6449-9C03-740FA633192D}"/>
                  </a:ext>
                </a:extLst>
              </p:cNvPr>
              <p:cNvSpPr txBox="1"/>
              <p:nvPr/>
            </p:nvSpPr>
            <p:spPr>
              <a:xfrm>
                <a:off x="4137578" y="4203386"/>
                <a:ext cx="325061" cy="397948"/>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6A50C0C1-D092-9042-AEFA-83B94F9EA9B7}"/>
                  </a:ext>
                </a:extLst>
              </p:cNvPr>
              <p:cNvSpPr txBox="1"/>
              <p:nvPr/>
            </p:nvSpPr>
            <p:spPr>
              <a:xfrm>
                <a:off x="4380535" y="4069514"/>
                <a:ext cx="325061" cy="397948"/>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5F4096EA-8430-0849-98CE-A8A80215FC53}"/>
                  </a:ext>
                </a:extLst>
              </p:cNvPr>
              <p:cNvSpPr txBox="1"/>
              <p:nvPr/>
            </p:nvSpPr>
            <p:spPr>
              <a:xfrm>
                <a:off x="4827831" y="4510275"/>
                <a:ext cx="325061" cy="397948"/>
              </a:xfrm>
              <a:prstGeom prst="rect">
                <a:avLst/>
              </a:prstGeom>
              <a:noFill/>
            </p:spPr>
            <p:txBody>
              <a:bodyPr wrap="none" rtlCol="0">
                <a:spAutoFit/>
              </a:bodyPr>
              <a:lstStyle/>
              <a:p>
                <a:r>
                  <a:rPr lang="en-US" dirty="0"/>
                  <a:t>0</a:t>
                </a:r>
              </a:p>
            </p:txBody>
          </p:sp>
          <p:sp>
            <p:nvSpPr>
              <p:cNvPr id="51" name="TextBox 50">
                <a:extLst>
                  <a:ext uri="{FF2B5EF4-FFF2-40B4-BE49-F238E27FC236}">
                    <a16:creationId xmlns:a16="http://schemas.microsoft.com/office/drawing/2014/main" id="{F88C0B37-D1DE-AF4A-955E-09763A3315FD}"/>
                  </a:ext>
                </a:extLst>
              </p:cNvPr>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10" name="Freeform 9">
              <a:extLst>
                <a:ext uri="{FF2B5EF4-FFF2-40B4-BE49-F238E27FC236}">
                  <a16:creationId xmlns:a16="http://schemas.microsoft.com/office/drawing/2014/main" id="{F8DB5DF1-C95C-4243-A866-3494B6EDA6F1}"/>
                </a:ext>
              </a:extLst>
            </p:cNvPr>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5103CC-2B95-364F-A192-176FD185B9C0}"/>
                </a:ext>
              </a:extLst>
            </p:cNvPr>
            <p:cNvSpPr txBox="1"/>
            <p:nvPr/>
          </p:nvSpPr>
          <p:spPr>
            <a:xfrm>
              <a:off x="5448163" y="4240102"/>
              <a:ext cx="301686" cy="369332"/>
            </a:xfrm>
            <a:prstGeom prst="rect">
              <a:avLst/>
            </a:prstGeom>
            <a:noFill/>
          </p:spPr>
          <p:txBody>
            <a:bodyPr wrap="none" rtlCol="0">
              <a:spAutoFit/>
            </a:bodyPr>
            <a:lstStyle/>
            <a:p>
              <a:r>
                <a:rPr lang="en-US" dirty="0"/>
                <a:t>2</a:t>
              </a:r>
            </a:p>
          </p:txBody>
        </p:sp>
        <p:sp>
          <p:nvSpPr>
            <p:cNvPr id="12" name="Freeform 11">
              <a:extLst>
                <a:ext uri="{FF2B5EF4-FFF2-40B4-BE49-F238E27FC236}">
                  <a16:creationId xmlns:a16="http://schemas.microsoft.com/office/drawing/2014/main" id="{51F01AA0-B283-FA49-BF43-2A197723F1CA}"/>
                </a:ext>
              </a:extLst>
            </p:cNvPr>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A2DA66-1707-AF42-A469-AE30E587C58A}"/>
                </a:ext>
              </a:extLst>
            </p:cNvPr>
            <p:cNvSpPr txBox="1"/>
            <p:nvPr/>
          </p:nvSpPr>
          <p:spPr>
            <a:xfrm>
              <a:off x="6990180" y="4126468"/>
              <a:ext cx="301686" cy="369332"/>
            </a:xfrm>
            <a:prstGeom prst="rect">
              <a:avLst/>
            </a:prstGeom>
            <a:noFill/>
          </p:spPr>
          <p:txBody>
            <a:bodyPr wrap="none" rtlCol="0">
              <a:spAutoFit/>
            </a:bodyPr>
            <a:lstStyle/>
            <a:p>
              <a:r>
                <a:rPr lang="en-US" dirty="0"/>
                <a:t>2</a:t>
              </a:r>
            </a:p>
          </p:txBody>
        </p:sp>
        <p:sp>
          <p:nvSpPr>
            <p:cNvPr id="14" name="Freeform 13">
              <a:extLst>
                <a:ext uri="{FF2B5EF4-FFF2-40B4-BE49-F238E27FC236}">
                  <a16:creationId xmlns:a16="http://schemas.microsoft.com/office/drawing/2014/main" id="{DAC427D0-3F3B-1340-87F4-93E92127034F}"/>
                </a:ext>
              </a:extLst>
            </p:cNvPr>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992EE2B-7270-3346-8CBA-4857C5E8DAF4}"/>
                </a:ext>
              </a:extLst>
            </p:cNvPr>
            <p:cNvSpPr txBox="1"/>
            <p:nvPr/>
          </p:nvSpPr>
          <p:spPr>
            <a:xfrm>
              <a:off x="8441793" y="4624809"/>
              <a:ext cx="301686" cy="369332"/>
            </a:xfrm>
            <a:prstGeom prst="rect">
              <a:avLst/>
            </a:prstGeom>
            <a:noFill/>
          </p:spPr>
          <p:txBody>
            <a:bodyPr wrap="none" rtlCol="0">
              <a:spAutoFit/>
            </a:bodyPr>
            <a:lstStyle/>
            <a:p>
              <a:r>
                <a:rPr lang="en-US" dirty="0"/>
                <a:t>2</a:t>
              </a:r>
            </a:p>
          </p:txBody>
        </p:sp>
        <p:sp>
          <p:nvSpPr>
            <p:cNvPr id="16" name="Freeform 15">
              <a:extLst>
                <a:ext uri="{FF2B5EF4-FFF2-40B4-BE49-F238E27FC236}">
                  <a16:creationId xmlns:a16="http://schemas.microsoft.com/office/drawing/2014/main" id="{E344AD5D-B1ED-AF49-A4C0-7227A3A39DDD}"/>
                </a:ext>
              </a:extLst>
            </p:cNvPr>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DFDAD99-3C11-B546-A6E9-23F35E9C3017}"/>
                </a:ext>
              </a:extLst>
            </p:cNvPr>
            <p:cNvSpPr txBox="1"/>
            <p:nvPr/>
          </p:nvSpPr>
          <p:spPr>
            <a:xfrm>
              <a:off x="8559034" y="5898770"/>
              <a:ext cx="301686" cy="369332"/>
            </a:xfrm>
            <a:prstGeom prst="rect">
              <a:avLst/>
            </a:prstGeom>
            <a:noFill/>
          </p:spPr>
          <p:txBody>
            <a:bodyPr wrap="none" rtlCol="0">
              <a:spAutoFit/>
            </a:bodyPr>
            <a:lstStyle/>
            <a:p>
              <a:r>
                <a:rPr lang="en-US" dirty="0"/>
                <a:t>2</a:t>
              </a:r>
            </a:p>
          </p:txBody>
        </p:sp>
        <p:sp>
          <p:nvSpPr>
            <p:cNvPr id="18" name="Freeform 17">
              <a:extLst>
                <a:ext uri="{FF2B5EF4-FFF2-40B4-BE49-F238E27FC236}">
                  <a16:creationId xmlns:a16="http://schemas.microsoft.com/office/drawing/2014/main" id="{543FD2CD-5D4A-7B4B-83B7-235CC8C4AD1D}"/>
                </a:ext>
              </a:extLst>
            </p:cNvPr>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3CE9E73-8790-C646-B786-A2D9CF63F54E}"/>
                </a:ext>
              </a:extLst>
            </p:cNvPr>
            <p:cNvSpPr txBox="1"/>
            <p:nvPr/>
          </p:nvSpPr>
          <p:spPr>
            <a:xfrm>
              <a:off x="6687738" y="4999474"/>
              <a:ext cx="301686" cy="369332"/>
            </a:xfrm>
            <a:prstGeom prst="rect">
              <a:avLst/>
            </a:prstGeom>
            <a:noFill/>
          </p:spPr>
          <p:txBody>
            <a:bodyPr wrap="none" rtlCol="0">
              <a:spAutoFit/>
            </a:bodyPr>
            <a:lstStyle/>
            <a:p>
              <a:r>
                <a:rPr lang="en-US" dirty="0"/>
                <a:t>1</a:t>
              </a:r>
            </a:p>
          </p:txBody>
        </p:sp>
        <p:sp>
          <p:nvSpPr>
            <p:cNvPr id="20" name="Freeform 19">
              <a:extLst>
                <a:ext uri="{FF2B5EF4-FFF2-40B4-BE49-F238E27FC236}">
                  <a16:creationId xmlns:a16="http://schemas.microsoft.com/office/drawing/2014/main" id="{EE974FC3-D857-3340-AEE4-51DAA304600B}"/>
                </a:ext>
              </a:extLst>
            </p:cNvPr>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A558D52-A7EC-014E-84F8-37BEC8D7AEF9}"/>
                </a:ext>
              </a:extLst>
            </p:cNvPr>
            <p:cNvSpPr txBox="1"/>
            <p:nvPr/>
          </p:nvSpPr>
          <p:spPr>
            <a:xfrm>
              <a:off x="5783651" y="5197468"/>
              <a:ext cx="301686" cy="369332"/>
            </a:xfrm>
            <a:prstGeom prst="rect">
              <a:avLst/>
            </a:prstGeom>
            <a:noFill/>
          </p:spPr>
          <p:txBody>
            <a:bodyPr wrap="none" rtlCol="0">
              <a:spAutoFit/>
            </a:bodyPr>
            <a:lstStyle/>
            <a:p>
              <a:r>
                <a:rPr lang="en-US" dirty="0"/>
                <a:t>0</a:t>
              </a:r>
            </a:p>
          </p:txBody>
        </p:sp>
        <p:sp>
          <p:nvSpPr>
            <p:cNvPr id="22" name="Freeform 21">
              <a:extLst>
                <a:ext uri="{FF2B5EF4-FFF2-40B4-BE49-F238E27FC236}">
                  <a16:creationId xmlns:a16="http://schemas.microsoft.com/office/drawing/2014/main" id="{E89DECF7-EF90-E344-A42B-5EF66F7ACFE5}"/>
                </a:ext>
              </a:extLst>
            </p:cNvPr>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0CC2F1-8A4B-7746-A6E9-A7DA855A38E9}"/>
                </a:ext>
              </a:extLst>
            </p:cNvPr>
            <p:cNvSpPr txBox="1"/>
            <p:nvPr/>
          </p:nvSpPr>
          <p:spPr>
            <a:xfrm>
              <a:off x="6818350" y="6564868"/>
              <a:ext cx="301686" cy="369332"/>
            </a:xfrm>
            <a:prstGeom prst="rect">
              <a:avLst/>
            </a:prstGeom>
            <a:noFill/>
          </p:spPr>
          <p:txBody>
            <a:bodyPr wrap="none" rtlCol="0">
              <a:spAutoFit/>
            </a:bodyPr>
            <a:lstStyle/>
            <a:p>
              <a:r>
                <a:rPr lang="en-US" dirty="0"/>
                <a:t>3</a:t>
              </a:r>
            </a:p>
          </p:txBody>
        </p:sp>
      </p:grpSp>
      <p:grpSp>
        <p:nvGrpSpPr>
          <p:cNvPr id="52" name="Group 51">
            <a:extLst>
              <a:ext uri="{FF2B5EF4-FFF2-40B4-BE49-F238E27FC236}">
                <a16:creationId xmlns:a16="http://schemas.microsoft.com/office/drawing/2014/main" id="{BF66BF51-F806-454C-A7C2-7846A8FB1F3A}"/>
              </a:ext>
            </a:extLst>
          </p:cNvPr>
          <p:cNvGrpSpPr/>
          <p:nvPr/>
        </p:nvGrpSpPr>
        <p:grpSpPr>
          <a:xfrm>
            <a:off x="1637776" y="4343400"/>
            <a:ext cx="4441565" cy="2296262"/>
            <a:chOff x="990600" y="3017500"/>
            <a:chExt cx="4785705" cy="2474180"/>
          </a:xfrm>
        </p:grpSpPr>
        <p:cxnSp>
          <p:nvCxnSpPr>
            <p:cNvPr id="53" name="Straight Connector 52">
              <a:extLst>
                <a:ext uri="{FF2B5EF4-FFF2-40B4-BE49-F238E27FC236}">
                  <a16:creationId xmlns:a16="http://schemas.microsoft.com/office/drawing/2014/main" id="{F681D41C-6011-6F48-BF15-E6AF259AE196}"/>
                </a:ext>
              </a:extLst>
            </p:cNvPr>
            <p:cNvCxnSpPr>
              <a:stCxn id="66" idx="2"/>
              <a:endCxn id="65"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F3F47-D170-A34E-8CF7-E821A6E68D27}"/>
                </a:ext>
              </a:extLst>
            </p:cNvPr>
            <p:cNvCxnSpPr>
              <a:stCxn id="68" idx="2"/>
              <a:endCxn id="66"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F69625-C5B6-9A49-B90F-F7FCA55DB227}"/>
                </a:ext>
              </a:extLst>
            </p:cNvPr>
            <p:cNvCxnSpPr>
              <a:stCxn id="67" idx="2"/>
              <a:endCxn id="65"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0D637AC-C702-9B47-9A91-1F536AA75D9A}"/>
                </a:ext>
              </a:extLst>
            </p:cNvPr>
            <p:cNvCxnSpPr>
              <a:stCxn id="67" idx="7"/>
              <a:endCxn id="68"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75A666-65DF-414C-B2A2-E9521F8276A1}"/>
                </a:ext>
              </a:extLst>
            </p:cNvPr>
            <p:cNvCxnSpPr>
              <a:stCxn id="67" idx="6"/>
              <a:endCxn id="70"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8E085D-24F3-9F47-B1FF-1C205297BDA3}"/>
                </a:ext>
              </a:extLst>
            </p:cNvPr>
            <p:cNvCxnSpPr>
              <a:stCxn id="68" idx="5"/>
              <a:endCxn id="69"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055DF44-B265-EE4C-81CA-E5229633743C}"/>
                </a:ext>
              </a:extLst>
            </p:cNvPr>
            <p:cNvCxnSpPr>
              <a:stCxn id="69" idx="3"/>
              <a:endCxn id="70"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01856C8-F241-4F48-AC5C-17FAE5603C88}"/>
                </a:ext>
              </a:extLst>
            </p:cNvPr>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61" name="TextBox 60">
              <a:extLst>
                <a:ext uri="{FF2B5EF4-FFF2-40B4-BE49-F238E27FC236}">
                  <a16:creationId xmlns:a16="http://schemas.microsoft.com/office/drawing/2014/main" id="{81698A29-51B4-4A43-9E55-FDD12727C3FD}"/>
                </a:ext>
              </a:extLst>
            </p:cNvPr>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62" name="TextBox 61">
              <a:extLst>
                <a:ext uri="{FF2B5EF4-FFF2-40B4-BE49-F238E27FC236}">
                  <a16:creationId xmlns:a16="http://schemas.microsoft.com/office/drawing/2014/main" id="{2735307A-0263-2847-A531-736A5CD4305E}"/>
                </a:ext>
              </a:extLst>
            </p:cNvPr>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64" name="Straight Connector 63">
              <a:extLst>
                <a:ext uri="{FF2B5EF4-FFF2-40B4-BE49-F238E27FC236}">
                  <a16:creationId xmlns:a16="http://schemas.microsoft.com/office/drawing/2014/main" id="{D751E81D-F060-8147-8FC1-64075B501297}"/>
                </a:ext>
              </a:extLst>
            </p:cNvPr>
            <p:cNvCxnSpPr>
              <a:stCxn id="67" idx="0"/>
              <a:endCxn id="66"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8D183A14-E859-3D47-A9D8-9146BB9C9032}"/>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66" name="Oval 65">
              <a:extLst>
                <a:ext uri="{FF2B5EF4-FFF2-40B4-BE49-F238E27FC236}">
                  <a16:creationId xmlns:a16="http://schemas.microsoft.com/office/drawing/2014/main" id="{5598875B-C04E-A84B-B721-7D7D92F13295}"/>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6CD155EA-915D-C840-9DCB-B6422138337E}"/>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CC6E2789-B54C-A442-BA7B-6438DCF5490C}"/>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9" name="Oval 68">
                  <a:extLst>
                    <a:ext uri="{FF2B5EF4-FFF2-40B4-BE49-F238E27FC236}">
                      <a16:creationId xmlns:a16="http://schemas.microsoft.com/office/drawing/2014/main" id="{94EC3D2D-F874-AF40-9B84-F059A96BF57E}"/>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70" name="Oval 69">
              <a:extLst>
                <a:ext uri="{FF2B5EF4-FFF2-40B4-BE49-F238E27FC236}">
                  <a16:creationId xmlns:a16="http://schemas.microsoft.com/office/drawing/2014/main" id="{B7E883C1-E7F0-E245-B6D3-9C8C3AEB56CD}"/>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F98B20B7-DCEF-EA4B-8E8B-2AAD8823156B}"/>
                </a:ext>
              </a:extLst>
            </p:cNvPr>
            <p:cNvCxnSpPr>
              <a:stCxn id="70" idx="0"/>
              <a:endCxn id="68"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Freeform 71">
              <a:extLst>
                <a:ext uri="{FF2B5EF4-FFF2-40B4-BE49-F238E27FC236}">
                  <a16:creationId xmlns:a16="http://schemas.microsoft.com/office/drawing/2014/main" id="{B9ED0FF8-5499-3D46-BDAE-F86D7C146DFA}"/>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2DE7856-1EE4-8048-BD27-5F5190B0B2A9}"/>
                </a:ext>
              </a:extLst>
            </p:cNvPr>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5" name="TextBox 74">
              <a:extLst>
                <a:ext uri="{FF2B5EF4-FFF2-40B4-BE49-F238E27FC236}">
                  <a16:creationId xmlns:a16="http://schemas.microsoft.com/office/drawing/2014/main" id="{FFF474A7-2470-964E-90E7-B5F434BDB35E}"/>
                </a:ext>
              </a:extLst>
            </p:cNvPr>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6" name="TextBox 75">
              <a:extLst>
                <a:ext uri="{FF2B5EF4-FFF2-40B4-BE49-F238E27FC236}">
                  <a16:creationId xmlns:a16="http://schemas.microsoft.com/office/drawing/2014/main" id="{61A044B3-0438-9B4F-AE49-EE9207643CEB}"/>
                </a:ext>
              </a:extLst>
            </p:cNvPr>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77" name="TextBox 76">
              <a:extLst>
                <a:ext uri="{FF2B5EF4-FFF2-40B4-BE49-F238E27FC236}">
                  <a16:creationId xmlns:a16="http://schemas.microsoft.com/office/drawing/2014/main" id="{A8902FF0-EFB2-5F42-BE26-00AAC85F49D2}"/>
                </a:ext>
              </a:extLst>
            </p:cNvPr>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78" name="TextBox 77">
              <a:extLst>
                <a:ext uri="{FF2B5EF4-FFF2-40B4-BE49-F238E27FC236}">
                  <a16:creationId xmlns:a16="http://schemas.microsoft.com/office/drawing/2014/main" id="{0C40EF31-50E7-0449-A17E-BDC245DFD7FA}"/>
                </a:ext>
              </a:extLst>
            </p:cNvPr>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79" name="TextBox 78">
              <a:extLst>
                <a:ext uri="{FF2B5EF4-FFF2-40B4-BE49-F238E27FC236}">
                  <a16:creationId xmlns:a16="http://schemas.microsoft.com/office/drawing/2014/main" id="{701451E0-A37E-4C40-B30C-CAE037F6E0EE}"/>
                </a:ext>
              </a:extLst>
            </p:cNvPr>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80" name="TextBox 79">
              <a:extLst>
                <a:ext uri="{FF2B5EF4-FFF2-40B4-BE49-F238E27FC236}">
                  <a16:creationId xmlns:a16="http://schemas.microsoft.com/office/drawing/2014/main" id="{57371233-4E97-7C4F-85A3-44FAC2AF304C}"/>
                </a:ext>
              </a:extLst>
            </p:cNvPr>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9214AE6F-C4E5-B342-A54C-7AAC71C03A75}"/>
                  </a:ext>
                </a:extLst>
              </p:cNvPr>
              <p:cNvSpPr txBox="1"/>
              <p:nvPr/>
            </p:nvSpPr>
            <p:spPr>
              <a:xfrm>
                <a:off x="3048000" y="3897868"/>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81" name="TextBox 80">
                <a:extLst>
                  <a:ext uri="{FF2B5EF4-FFF2-40B4-BE49-F238E27FC236}">
                    <a16:creationId xmlns:a16="http://schemas.microsoft.com/office/drawing/2014/main" id="{9214AE6F-C4E5-B342-A54C-7AAC71C03A75}"/>
                  </a:ext>
                </a:extLst>
              </p:cNvPr>
              <p:cNvSpPr txBox="1">
                <a:spLocks noRot="1" noChangeAspect="1" noMove="1" noResize="1" noEditPoints="1" noAdjustHandles="1" noChangeArrowheads="1" noChangeShapeType="1" noTextEdit="1"/>
              </p:cNvSpPr>
              <p:nvPr/>
            </p:nvSpPr>
            <p:spPr>
              <a:xfrm>
                <a:off x="3048000" y="3897868"/>
                <a:ext cx="1487202" cy="369332"/>
              </a:xfrm>
              <a:prstGeom prst="rect">
                <a:avLst/>
              </a:prstGeom>
              <a:blipFill>
                <a:blip r:embed="rId8"/>
                <a:stretch>
                  <a:fillRect l="-3390"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88524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A </a:t>
            </a:r>
            <a:r>
              <a:rPr lang="en-US" dirty="0">
                <a:sym typeface="Wingdings" panose="05000000000000000000" pitchFamily="2" charset="2"/>
              </a:rPr>
              <a:t></a:t>
            </a:r>
            <a:r>
              <a:rPr lang="en-US" dirty="0"/>
              <a:t> B: if no augmenting path, cut with capacity f</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982289"/>
            <a:ext cx="10972800" cy="5374061"/>
          </a:xfrm>
        </p:spPr>
        <p:txBody>
          <a:bodyPr anchor="t" anchorCtr="0">
            <a:normAutofit lnSpcReduction="10000"/>
          </a:bodyPr>
          <a:lstStyle/>
          <a:p>
            <a:r>
              <a:rPr lang="en-US" sz="2800" dirty="0">
                <a:solidFill>
                  <a:schemeClr val="tx2">
                    <a:lumMod val="60000"/>
                    <a:lumOff val="40000"/>
                  </a:schemeClr>
                </a:solidFill>
              </a:rPr>
              <a:t>Let </a:t>
            </a:r>
            <a:r>
              <a:rPr lang="en-US" sz="2800" i="1" dirty="0">
                <a:solidFill>
                  <a:schemeClr val="tx2">
                    <a:lumMod val="60000"/>
                    <a:lumOff val="40000"/>
                  </a:schemeClr>
                </a:solidFill>
              </a:rPr>
              <a:t>C = (S, T)</a:t>
            </a:r>
            <a:r>
              <a:rPr lang="en-US" sz="2800" dirty="0">
                <a:solidFill>
                  <a:schemeClr val="tx2">
                    <a:lumMod val="60000"/>
                    <a:lumOff val="40000"/>
                  </a:schemeClr>
                </a:solidFill>
              </a:rPr>
              <a:t> be the cut that separates </a:t>
            </a:r>
            <a:r>
              <a:rPr lang="en-US" sz="2800" i="1" dirty="0">
                <a:solidFill>
                  <a:schemeClr val="tx2">
                    <a:lumMod val="60000"/>
                    <a:lumOff val="40000"/>
                  </a:schemeClr>
                </a:solidFill>
              </a:rPr>
              <a:t>S</a:t>
            </a:r>
            <a:r>
              <a:rPr lang="en-US" sz="2800" dirty="0">
                <a:solidFill>
                  <a:schemeClr val="tx2">
                    <a:lumMod val="60000"/>
                    <a:lumOff val="40000"/>
                  </a:schemeClr>
                </a:solidFill>
              </a:rPr>
              <a:t> and </a:t>
            </a:r>
            <a:r>
              <a:rPr lang="en-US" sz="2800" i="1" dirty="0">
                <a:solidFill>
                  <a:schemeClr val="tx2">
                    <a:lumMod val="60000"/>
                    <a:lumOff val="40000"/>
                  </a:schemeClr>
                </a:solidFill>
              </a:rPr>
              <a:t>T</a:t>
            </a:r>
          </a:p>
          <a:p>
            <a:r>
              <a:rPr lang="en-US" sz="2800" dirty="0">
                <a:solidFill>
                  <a:schemeClr val="tx2">
                    <a:lumMod val="60000"/>
                    <a:lumOff val="40000"/>
                  </a:schemeClr>
                </a:solidFill>
              </a:rPr>
              <a:t>We’re trying to show capacity of C is f</a:t>
            </a:r>
          </a:p>
          <a:p>
            <a:r>
              <a:rPr lang="en-US" sz="2800" dirty="0">
                <a:solidFill>
                  <a:schemeClr val="tx2">
                    <a:lumMod val="60000"/>
                    <a:lumOff val="40000"/>
                  </a:schemeClr>
                </a:solidFill>
              </a:rPr>
              <a:t>We know </a:t>
            </a:r>
            <a:r>
              <a:rPr lang="en-US" sz="2800" b="1" dirty="0">
                <a:solidFill>
                  <a:schemeClr val="tx2">
                    <a:lumMod val="60000"/>
                    <a:lumOff val="40000"/>
                  </a:schemeClr>
                </a:solidFill>
              </a:rPr>
              <a:t>Net-Flow(C) = Capacity(C)</a:t>
            </a:r>
            <a:r>
              <a:rPr lang="en-US" sz="2800" dirty="0">
                <a:solidFill>
                  <a:schemeClr val="tx2">
                    <a:lumMod val="60000"/>
                    <a:lumOff val="40000"/>
                  </a:schemeClr>
                </a:solidFill>
              </a:rPr>
              <a:t>.  Why? Because…</a:t>
            </a:r>
          </a:p>
          <a:p>
            <a:pPr lvl="1"/>
            <a:r>
              <a:rPr lang="en-US" sz="2400" dirty="0">
                <a:solidFill>
                  <a:schemeClr val="tx2">
                    <a:lumMod val="60000"/>
                    <a:lumOff val="40000"/>
                  </a:schemeClr>
                </a:solidFill>
              </a:rPr>
              <a:t>Each of the “cut edges” in </a:t>
            </a:r>
            <a:r>
              <a:rPr lang="en-US" sz="2400" i="1" dirty="0">
                <a:solidFill>
                  <a:schemeClr val="tx2">
                    <a:lumMod val="60000"/>
                    <a:lumOff val="40000"/>
                  </a:schemeClr>
                </a:solidFill>
              </a:rPr>
              <a:t>G</a:t>
            </a:r>
            <a:r>
              <a:rPr lang="en-US" sz="2400" dirty="0">
                <a:solidFill>
                  <a:schemeClr val="tx2">
                    <a:lumMod val="60000"/>
                    <a:lumOff val="40000"/>
                  </a:schemeClr>
                </a:solidFill>
              </a:rPr>
              <a:t> have forward-flow in </a:t>
            </a:r>
            <a:r>
              <a:rPr lang="en-US" sz="2400" i="1" dirty="0">
                <a:solidFill>
                  <a:schemeClr val="tx2">
                    <a:lumMod val="60000"/>
                    <a:lumOff val="40000"/>
                  </a:schemeClr>
                </a:solidFill>
              </a:rPr>
              <a:t>G</a:t>
            </a:r>
            <a:r>
              <a:rPr lang="en-US" sz="2400" i="1" baseline="-25000" dirty="0">
                <a:solidFill>
                  <a:schemeClr val="tx2">
                    <a:lumMod val="60000"/>
                    <a:lumOff val="40000"/>
                  </a:schemeClr>
                </a:solidFill>
              </a:rPr>
              <a:t>f  </a:t>
            </a:r>
            <a:r>
              <a:rPr lang="en-US" sz="2400" dirty="0">
                <a:solidFill>
                  <a:schemeClr val="tx2">
                    <a:lumMod val="60000"/>
                    <a:lumOff val="40000"/>
                  </a:schemeClr>
                </a:solidFill>
              </a:rPr>
              <a:t>of 0 and back-flow in </a:t>
            </a:r>
            <a:r>
              <a:rPr lang="en-US" sz="2400" i="1" dirty="0">
                <a:solidFill>
                  <a:schemeClr val="tx2">
                    <a:lumMod val="60000"/>
                    <a:lumOff val="40000"/>
                  </a:schemeClr>
                </a:solidFill>
              </a:rPr>
              <a:t>G</a:t>
            </a:r>
            <a:r>
              <a:rPr lang="en-US" sz="2400" i="1" baseline="-25000" dirty="0">
                <a:solidFill>
                  <a:schemeClr val="tx2">
                    <a:lumMod val="60000"/>
                    <a:lumOff val="40000"/>
                  </a:schemeClr>
                </a:solidFill>
              </a:rPr>
              <a:t>f </a:t>
            </a:r>
            <a:r>
              <a:rPr lang="en-US" sz="2400" dirty="0">
                <a:solidFill>
                  <a:schemeClr val="tx2">
                    <a:lumMod val="60000"/>
                    <a:lumOff val="40000"/>
                  </a:schemeClr>
                </a:solidFill>
              </a:rPr>
              <a:t>equal to edge’s capacity.</a:t>
            </a:r>
          </a:p>
          <a:p>
            <a:pPr lvl="1"/>
            <a:r>
              <a:rPr lang="en-US" sz="2400" dirty="0">
                <a:solidFill>
                  <a:schemeClr val="tx2">
                    <a:lumMod val="60000"/>
                    <a:lumOff val="40000"/>
                  </a:schemeClr>
                </a:solidFill>
              </a:rPr>
              <a:t>This means flow in G for each of these edges is max-capacity</a:t>
            </a:r>
          </a:p>
          <a:p>
            <a:r>
              <a:rPr lang="en-US" sz="2800" dirty="0">
                <a:solidFill>
                  <a:schemeClr val="tx2">
                    <a:lumMod val="75000"/>
                  </a:schemeClr>
                </a:solidFill>
              </a:rPr>
              <a:t>Flow-value Lemma: The net flow across C equals the value of the flow </a:t>
            </a:r>
            <a:r>
              <a:rPr lang="en-US" sz="2800" b="1" i="1" dirty="0">
                <a:solidFill>
                  <a:schemeClr val="tx2">
                    <a:lumMod val="75000"/>
                  </a:schemeClr>
                </a:solidFill>
              </a:rPr>
              <a:t>f</a:t>
            </a:r>
          </a:p>
          <a:p>
            <a:r>
              <a:rPr lang="en-US" sz="2800" dirty="0">
                <a:solidFill>
                  <a:schemeClr val="tx2">
                    <a:lumMod val="75000"/>
                  </a:schemeClr>
                </a:solidFill>
              </a:rPr>
              <a:t>Therefore:  The capacity across C equals the value of the flow </a:t>
            </a:r>
            <a:r>
              <a:rPr lang="en-US" sz="2800" b="1" i="1" dirty="0">
                <a:solidFill>
                  <a:schemeClr val="tx2">
                    <a:lumMod val="75000"/>
                  </a:schemeClr>
                </a:solidFill>
              </a:rPr>
              <a:t>f</a:t>
            </a:r>
            <a:endParaRPr lang="en-US" sz="2800" dirty="0">
              <a:solidFill>
                <a:schemeClr val="tx2">
                  <a:lumMod val="75000"/>
                </a:schemeClr>
              </a:solidFill>
            </a:endParaRPr>
          </a:p>
          <a:p>
            <a:r>
              <a:rPr lang="en-US" sz="2800" dirty="0">
                <a:solidFill>
                  <a:schemeClr val="tx2">
                    <a:lumMod val="75000"/>
                  </a:schemeClr>
                </a:solidFill>
              </a:rPr>
              <a:t>We’ve thus proven:</a:t>
            </a:r>
            <a:br>
              <a:rPr lang="en-US" sz="2800" dirty="0">
                <a:solidFill>
                  <a:schemeClr val="tx2">
                    <a:lumMod val="75000"/>
                  </a:schemeClr>
                </a:solidFill>
              </a:rPr>
            </a:br>
            <a:r>
              <a:rPr lang="en-US" sz="2800" i="1" dirty="0">
                <a:solidFill>
                  <a:schemeClr val="tx2">
                    <a:lumMod val="75000"/>
                  </a:schemeClr>
                </a:solidFill>
              </a:rPr>
              <a:t>If there is no augmenting path in G</a:t>
            </a:r>
            <a:r>
              <a:rPr lang="en-US" sz="2800" i="1" baseline="-25000" dirty="0">
                <a:solidFill>
                  <a:schemeClr val="tx2">
                    <a:lumMod val="75000"/>
                  </a:schemeClr>
                </a:solidFill>
              </a:rPr>
              <a:t>f</a:t>
            </a:r>
            <a:r>
              <a:rPr lang="en-US" sz="2800" i="1" dirty="0">
                <a:solidFill>
                  <a:schemeClr val="tx2">
                    <a:lumMod val="75000"/>
                  </a:schemeClr>
                </a:solidFill>
              </a:rPr>
              <a:t> with respect to f , then</a:t>
            </a:r>
            <a:br>
              <a:rPr lang="en-US" sz="2800" i="1" dirty="0">
                <a:solidFill>
                  <a:schemeClr val="tx2">
                    <a:lumMod val="75000"/>
                  </a:schemeClr>
                </a:solidFill>
              </a:rPr>
            </a:br>
            <a:r>
              <a:rPr lang="en-US" sz="2800" i="1" dirty="0">
                <a:solidFill>
                  <a:schemeClr val="tx2">
                    <a:lumMod val="75000"/>
                  </a:schemeClr>
                </a:solidFill>
              </a:rPr>
              <a:t>there exists a cut in G whose capacity equals the value of f</a:t>
            </a:r>
          </a:p>
          <a:p>
            <a:r>
              <a:rPr lang="en-US" sz="2800" dirty="0">
                <a:solidFill>
                  <a:schemeClr val="tx2">
                    <a:lumMod val="75000"/>
                  </a:schemeClr>
                </a:solidFill>
              </a:rPr>
              <a:t>Tell me: how could we identify this cut </a:t>
            </a:r>
            <a:r>
              <a:rPr lang="en-US" sz="2800" i="1" dirty="0">
                <a:solidFill>
                  <a:schemeClr val="tx2">
                    <a:lumMod val="75000"/>
                  </a:schemeClr>
                </a:solidFill>
              </a:rPr>
              <a:t>C = (S, T</a:t>
            </a:r>
            <a:r>
              <a:rPr lang="en-US" sz="2800" dirty="0">
                <a:solidFill>
                  <a:schemeClr val="tx2">
                    <a:lumMod val="75000"/>
                  </a:schemeClr>
                </a:solidFill>
              </a:rPr>
              <a:t>)?</a:t>
            </a:r>
          </a:p>
          <a:p>
            <a:endParaRPr lang="en-US" sz="2800" b="1" i="1" dirty="0">
              <a:solidFill>
                <a:schemeClr val="tx2">
                  <a:lumMod val="75000"/>
                </a:schemeClr>
              </a:solidFill>
            </a:endParaRPr>
          </a:p>
          <a:p>
            <a:pPr marL="457200" lvl="1" indent="0">
              <a:buNone/>
            </a:pPr>
            <a:endParaRPr lang="en-US" sz="2400" dirty="0">
              <a:solidFill>
                <a:schemeClr val="tx2">
                  <a:lumMod val="75000"/>
                </a:schemeClr>
              </a:solidFill>
            </a:endParaRPr>
          </a:p>
          <a:p>
            <a:pPr marL="457200" lvl="1" indent="0">
              <a:buNone/>
            </a:pPr>
            <a:endParaRPr lang="en-US" dirty="0">
              <a:solidFill>
                <a:schemeClr val="tx2">
                  <a:lumMod val="75000"/>
                </a:schemeClr>
              </a:solidFill>
            </a:endParaRPr>
          </a:p>
          <a:p>
            <a:endParaRPr lang="en-US" dirty="0">
              <a:solidFill>
                <a:schemeClr val="tx2">
                  <a:lumMod val="75000"/>
                </a:schemeClr>
              </a:solidFill>
            </a:endParaRPr>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22</a:t>
            </a:fld>
            <a:endParaRPr lang="en-US"/>
          </a:p>
        </p:txBody>
      </p:sp>
    </p:spTree>
    <p:extLst>
      <p:ext uri="{BB962C8B-B14F-4D97-AF65-F5344CB8AC3E}">
        <p14:creationId xmlns:p14="http://schemas.microsoft.com/office/powerpoint/2010/main" val="1497859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a:bodyPr>
          <a:lstStyle/>
          <a:p>
            <a:r>
              <a:rPr lang="en-US" dirty="0"/>
              <a:t>B </a:t>
            </a:r>
            <a:r>
              <a:rPr lang="en-US" dirty="0">
                <a:sym typeface="Wingdings" panose="05000000000000000000" pitchFamily="2" charset="2"/>
              </a:rPr>
              <a:t></a:t>
            </a:r>
            <a:r>
              <a:rPr lang="en-US" dirty="0"/>
              <a:t> C: if cut with capacity f, f is max-flow</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1295400"/>
            <a:ext cx="10972800" cy="5060951"/>
          </a:xfrm>
        </p:spPr>
        <p:txBody>
          <a:bodyPr anchor="t" anchorCtr="0">
            <a:normAutofit lnSpcReduction="10000"/>
          </a:bodyPr>
          <a:lstStyle/>
          <a:p>
            <a:pPr marL="57150" indent="0">
              <a:buNone/>
            </a:pPr>
            <a:r>
              <a:rPr lang="en-US" sz="2800" i="1" dirty="0"/>
              <a:t>If there exists a cut in G whose capacity equals the value of f , then</a:t>
            </a:r>
            <a:br>
              <a:rPr lang="en-US" sz="2800" i="1" dirty="0"/>
            </a:br>
            <a:r>
              <a:rPr lang="en-US" sz="2800" i="1" dirty="0"/>
              <a:t>the flow f is a maximum flow in G </a:t>
            </a:r>
          </a:p>
          <a:p>
            <a:pPr marL="57150" indent="0">
              <a:buNone/>
            </a:pPr>
            <a:endParaRPr lang="en-US" sz="2800" dirty="0"/>
          </a:p>
          <a:p>
            <a:pPr marL="57150" indent="0">
              <a:buNone/>
            </a:pPr>
            <a:r>
              <a:rPr lang="en-US" sz="2800" dirty="0"/>
              <a:t>Proof </a:t>
            </a:r>
            <a:r>
              <a:rPr lang="en-US" sz="2800"/>
              <a:t>by contradiction</a:t>
            </a:r>
            <a:endParaRPr lang="en-US" sz="2800" dirty="0"/>
          </a:p>
          <a:p>
            <a:pPr marL="514350" indent="-457200"/>
            <a:r>
              <a:rPr lang="en-US" sz="2800" dirty="0"/>
              <a:t>Let </a:t>
            </a:r>
            <a:r>
              <a:rPr lang="en-US" sz="2800" i="1" dirty="0"/>
              <a:t>f’ </a:t>
            </a:r>
            <a:r>
              <a:rPr lang="en-US" sz="2800" dirty="0"/>
              <a:t>be a flow larger than </a:t>
            </a:r>
            <a:r>
              <a:rPr lang="en-US" sz="2800" i="1" dirty="0"/>
              <a:t>f</a:t>
            </a:r>
            <a:r>
              <a:rPr lang="en-US" sz="2800" dirty="0"/>
              <a:t> (the capacity of the cut </a:t>
            </a:r>
            <a:r>
              <a:rPr lang="en-US" sz="2800" i="1" dirty="0"/>
              <a:t>C</a:t>
            </a:r>
            <a:r>
              <a:rPr lang="en-US" sz="2800" dirty="0"/>
              <a:t> found by Ford-Fulkerson)</a:t>
            </a:r>
          </a:p>
          <a:p>
            <a:pPr marL="514350" indent="-457200"/>
            <a:r>
              <a:rPr lang="en-US" sz="2800" dirty="0"/>
              <a:t>Flow-value lemma tells us:  </a:t>
            </a:r>
            <a:r>
              <a:rPr lang="en-US" sz="2800" i="1" dirty="0"/>
              <a:t>f’ = Net-Flow(C)</a:t>
            </a:r>
          </a:p>
          <a:p>
            <a:pPr marL="514350" indent="-457200"/>
            <a:r>
              <a:rPr lang="en-US" sz="2800" dirty="0"/>
              <a:t>Given</a:t>
            </a:r>
            <a:r>
              <a:rPr lang="en-US" sz="2800" i="1" dirty="0"/>
              <a:t>:  f = Capacity(C)</a:t>
            </a:r>
          </a:p>
          <a:p>
            <a:pPr marL="514350" indent="-457200"/>
            <a:r>
              <a:rPr lang="en-US" sz="2800" dirty="0"/>
              <a:t>If </a:t>
            </a:r>
            <a:r>
              <a:rPr lang="en-US" sz="2800" i="1" dirty="0"/>
              <a:t>f’ &gt; f </a:t>
            </a:r>
            <a:r>
              <a:rPr lang="en-US" sz="2800" dirty="0"/>
              <a:t>, then </a:t>
            </a:r>
            <a:r>
              <a:rPr lang="en-US" sz="2800" i="1" dirty="0"/>
              <a:t>Net-Flow(C) &gt; Capacity(C)</a:t>
            </a:r>
          </a:p>
          <a:p>
            <a:pPr marL="514350" indent="-457200"/>
            <a:r>
              <a:rPr lang="en-US" sz="2800" b="1" dirty="0"/>
              <a:t>Contradicts</a:t>
            </a:r>
            <a:r>
              <a:rPr lang="en-US" sz="2800" dirty="0"/>
              <a:t> weak-duality property:</a:t>
            </a:r>
            <a:br>
              <a:rPr lang="en-US" sz="2800" dirty="0"/>
            </a:br>
            <a:r>
              <a:rPr lang="en-US" sz="2800" dirty="0"/>
              <a:t>Value of any flow through C &lt;= Capacity(C)</a:t>
            </a:r>
          </a:p>
          <a:p>
            <a:pPr marL="514350" indent="-457200"/>
            <a:endParaRPr lang="en-US" sz="2800" i="1"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23</a:t>
            </a:fld>
            <a:endParaRPr lang="en-US"/>
          </a:p>
        </p:txBody>
      </p:sp>
    </p:spTree>
    <p:extLst>
      <p:ext uri="{BB962C8B-B14F-4D97-AF65-F5344CB8AC3E}">
        <p14:creationId xmlns:p14="http://schemas.microsoft.com/office/powerpoint/2010/main" val="1004426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a:bodyPr>
          <a:lstStyle/>
          <a:p>
            <a:r>
              <a:rPr lang="en-US" dirty="0"/>
              <a:t>These Prove Correctness of Ford-Fulkerson</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p:txBody>
          <a:bodyPr anchor="t" anchorCtr="0">
            <a:normAutofit/>
          </a:bodyPr>
          <a:lstStyle/>
          <a:p>
            <a:r>
              <a:rPr lang="en-US" dirty="0"/>
              <a:t>We said: To show Ford-Fulkerson is correct we will prove:</a:t>
            </a:r>
          </a:p>
          <a:p>
            <a:pPr lvl="1"/>
            <a:r>
              <a:rPr lang="en-US" dirty="0"/>
              <a:t>When there are no more augmenting paths in </a:t>
            </a:r>
            <a:r>
              <a:rPr lang="en-US" i="1" dirty="0"/>
              <a:t>G</a:t>
            </a:r>
            <a:r>
              <a:rPr lang="en-US" i="1" baseline="-25000" dirty="0"/>
              <a:t>f</a:t>
            </a:r>
            <a:r>
              <a:rPr lang="en-US" dirty="0"/>
              <a:t> there is a cut in </a:t>
            </a:r>
            <a:r>
              <a:rPr lang="en-US" i="1" dirty="0"/>
              <a:t>G</a:t>
            </a:r>
            <a:r>
              <a:rPr lang="en-US" dirty="0"/>
              <a:t> with capacity equal to the flow </a:t>
            </a:r>
            <a:r>
              <a:rPr lang="en-US" i="1" dirty="0"/>
              <a:t>f</a:t>
            </a:r>
            <a:r>
              <a:rPr lang="en-US" dirty="0"/>
              <a:t> found by Ford-Fulkerson</a:t>
            </a:r>
            <a:endParaRPr lang="en-US" i="1" dirty="0"/>
          </a:p>
          <a:p>
            <a:pPr lvl="1"/>
            <a:r>
              <a:rPr lang="en-US" dirty="0"/>
              <a:t>It’s not possible for any other flow to have larger value than this </a:t>
            </a:r>
            <a:r>
              <a:rPr lang="en-US" i="1" dirty="0"/>
              <a:t>f</a:t>
            </a:r>
          </a:p>
          <a:p>
            <a:pPr marL="57150" indent="0">
              <a:buNone/>
            </a:pPr>
            <a:endParaRPr lang="en-US" sz="2800" i="1" dirty="0"/>
          </a:p>
          <a:p>
            <a:pPr marL="57150" indent="0">
              <a:buNone/>
            </a:pPr>
            <a:r>
              <a:rPr lang="en-US" sz="2800" dirty="0"/>
              <a:t>A </a:t>
            </a:r>
            <a:r>
              <a:rPr lang="en-US" sz="2800" dirty="0">
                <a:sym typeface="Wingdings" panose="05000000000000000000" pitchFamily="2" charset="2"/>
              </a:rPr>
              <a:t></a:t>
            </a:r>
            <a:r>
              <a:rPr lang="en-US" sz="2800" dirty="0"/>
              <a:t> B:  </a:t>
            </a:r>
            <a:r>
              <a:rPr lang="en-US" sz="2800" i="1" dirty="0"/>
              <a:t>If there is no augmenting path in G</a:t>
            </a:r>
            <a:r>
              <a:rPr lang="en-US" sz="2800" i="1" baseline="-25000" dirty="0"/>
              <a:t>f</a:t>
            </a:r>
            <a:r>
              <a:rPr lang="en-US" sz="2800" i="1" dirty="0"/>
              <a:t> with respect to f , then</a:t>
            </a:r>
            <a:br>
              <a:rPr lang="en-US" sz="2800" i="1" dirty="0"/>
            </a:br>
            <a:r>
              <a:rPr lang="en-US" sz="2800" i="1" dirty="0"/>
              <a:t>there exists a cut in G whose capacity equals the value of f</a:t>
            </a:r>
          </a:p>
          <a:p>
            <a:pPr marL="57150" indent="0">
              <a:buNone/>
            </a:pPr>
            <a:r>
              <a:rPr lang="en-US" sz="2800" dirty="0"/>
              <a:t>B </a:t>
            </a:r>
            <a:r>
              <a:rPr lang="en-US" sz="2800" dirty="0">
                <a:sym typeface="Wingdings" panose="05000000000000000000" pitchFamily="2" charset="2"/>
              </a:rPr>
              <a:t></a:t>
            </a:r>
            <a:r>
              <a:rPr lang="en-US" sz="2800" dirty="0"/>
              <a:t> C: </a:t>
            </a:r>
            <a:r>
              <a:rPr lang="en-US" sz="2800" i="1" dirty="0"/>
              <a:t>If there exists a cut in G whose capacity equals the value of f , then the flow f is a maximum flow in G </a:t>
            </a:r>
          </a:p>
          <a:p>
            <a:pPr marL="0" indent="0">
              <a:buNone/>
            </a:pPr>
            <a:endParaRPr lang="en-US"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24</a:t>
            </a:fld>
            <a:endParaRPr lang="en-US"/>
          </a:p>
        </p:txBody>
      </p:sp>
    </p:spTree>
    <p:extLst>
      <p:ext uri="{BB962C8B-B14F-4D97-AF65-F5344CB8AC3E}">
        <p14:creationId xmlns:p14="http://schemas.microsoft.com/office/powerpoint/2010/main" val="701833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C </a:t>
            </a:r>
            <a:r>
              <a:rPr lang="en-US" dirty="0">
                <a:sym typeface="Wingdings" panose="05000000000000000000" pitchFamily="2" charset="2"/>
              </a:rPr>
              <a:t></a:t>
            </a:r>
            <a:r>
              <a:rPr lang="en-US" dirty="0"/>
              <a:t> A: if f is max-flow, then no augmenting path</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p:txBody>
          <a:bodyPr anchor="t" anchorCtr="0"/>
          <a:lstStyle/>
          <a:p>
            <a:pPr marL="57150" indent="0">
              <a:buNone/>
            </a:pPr>
            <a:r>
              <a:rPr lang="en-US" sz="2800" dirty="0"/>
              <a:t>Just to go “full circle”, let’s show this too!</a:t>
            </a:r>
          </a:p>
          <a:p>
            <a:pPr marL="57150" indent="0">
              <a:buNone/>
            </a:pPr>
            <a:r>
              <a:rPr lang="en-US" sz="2800" i="1" dirty="0"/>
              <a:t>If the flow f is a maximum flow in G, then there is no augmenting path in G</a:t>
            </a:r>
            <a:r>
              <a:rPr lang="en-US" sz="2800" i="1" baseline="-25000" dirty="0"/>
              <a:t>f</a:t>
            </a:r>
            <a:r>
              <a:rPr lang="en-US" sz="2800" i="1" dirty="0"/>
              <a:t> with respect to f</a:t>
            </a:r>
          </a:p>
          <a:p>
            <a:pPr marL="57150" indent="0">
              <a:buNone/>
            </a:pPr>
            <a:r>
              <a:rPr lang="en-US" sz="2800" dirty="0"/>
              <a:t>Proof </a:t>
            </a:r>
            <a:r>
              <a:rPr lang="en-US" sz="2800"/>
              <a:t>by contradiction</a:t>
            </a:r>
            <a:endParaRPr lang="en-US" sz="2800" dirty="0"/>
          </a:p>
          <a:p>
            <a:pPr marL="514350" indent="-457200"/>
            <a:r>
              <a:rPr lang="en-US" sz="2800" dirty="0"/>
              <a:t>Assume </a:t>
            </a:r>
            <a:r>
              <a:rPr lang="en-US" sz="2800" i="1" dirty="0"/>
              <a:t>f</a:t>
            </a:r>
            <a:r>
              <a:rPr lang="en-US" sz="2800" dirty="0"/>
              <a:t> is max-flow but there exists an augmenting path </a:t>
            </a:r>
            <a:r>
              <a:rPr lang="en-US" sz="2800" i="1" dirty="0"/>
              <a:t>p</a:t>
            </a:r>
            <a:r>
              <a:rPr lang="en-US" sz="2800" dirty="0"/>
              <a:t> in </a:t>
            </a:r>
            <a:r>
              <a:rPr lang="en-US" sz="2800" i="1" dirty="0"/>
              <a:t>G</a:t>
            </a:r>
            <a:r>
              <a:rPr lang="en-US" sz="2800" i="1" baseline="-25000" dirty="0"/>
              <a:t>f</a:t>
            </a:r>
          </a:p>
          <a:p>
            <a:pPr marL="514350" indent="-457200"/>
            <a:r>
              <a:rPr lang="en-US" sz="2800" dirty="0"/>
              <a:t>Path </a:t>
            </a:r>
            <a:r>
              <a:rPr lang="en-US" sz="2800" i="1" dirty="0"/>
              <a:t>p</a:t>
            </a:r>
            <a:r>
              <a:rPr lang="en-US" sz="2800" dirty="0"/>
              <a:t> can add positive-value flow </a:t>
            </a:r>
            <a:r>
              <a:rPr lang="en-US" sz="2800" i="1" dirty="0" err="1"/>
              <a:t>f</a:t>
            </a:r>
            <a:r>
              <a:rPr lang="en-US" sz="2800" i="1" baseline="-25000" dirty="0" err="1"/>
              <a:t>p</a:t>
            </a:r>
            <a:r>
              <a:rPr lang="en-US" sz="2800" dirty="0"/>
              <a:t> to the overall flow through G</a:t>
            </a:r>
          </a:p>
          <a:p>
            <a:pPr marL="514350" indent="-457200"/>
            <a:r>
              <a:rPr lang="en-US" sz="2800" dirty="0"/>
              <a:t>So overall flow of</a:t>
            </a:r>
            <a:r>
              <a:rPr lang="en-US" sz="2800" i="1" dirty="0"/>
              <a:t> f + </a:t>
            </a:r>
            <a:r>
              <a:rPr lang="en-US" sz="2800" i="1" dirty="0" err="1"/>
              <a:t>f</a:t>
            </a:r>
            <a:r>
              <a:rPr lang="en-US" sz="2800" i="1" baseline="-25000" dirty="0" err="1"/>
              <a:t>p</a:t>
            </a:r>
            <a:r>
              <a:rPr lang="en-US" sz="2800" dirty="0"/>
              <a:t> is possible in G</a:t>
            </a:r>
          </a:p>
          <a:p>
            <a:pPr marL="514350" indent="-457200"/>
            <a:r>
              <a:rPr lang="en-US" sz="2800" b="1" dirty="0"/>
              <a:t>Contradiction: </a:t>
            </a:r>
            <a:r>
              <a:rPr lang="en-US" sz="2800" dirty="0"/>
              <a:t>we said </a:t>
            </a:r>
            <a:r>
              <a:rPr lang="en-US" sz="2800" i="1" dirty="0"/>
              <a:t>f</a:t>
            </a:r>
            <a:r>
              <a:rPr lang="en-US" sz="2800" dirty="0"/>
              <a:t> is maximum flow that’s possible</a:t>
            </a:r>
          </a:p>
          <a:p>
            <a:pPr marL="514350" indent="-457200"/>
            <a:endParaRPr lang="en-US" sz="2800" dirty="0"/>
          </a:p>
          <a:p>
            <a:pPr marL="514350" indent="-457200"/>
            <a:endParaRPr lang="en-US" sz="2800" dirty="0"/>
          </a:p>
          <a:p>
            <a:pPr marL="457200" lvl="1" indent="0">
              <a:buNone/>
            </a:pPr>
            <a:endParaRPr lang="en-US" dirty="0"/>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25</a:t>
            </a:fld>
            <a:endParaRPr lang="en-US"/>
          </a:p>
        </p:txBody>
      </p:sp>
    </p:spTree>
    <p:extLst>
      <p:ext uri="{BB962C8B-B14F-4D97-AF65-F5344CB8AC3E}">
        <p14:creationId xmlns:p14="http://schemas.microsoft.com/office/powerpoint/2010/main" val="2348660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Max-flow 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a:t>Ford-Fulkerson</a:t>
                </a:r>
              </a:p>
              <a:p>
                <a:pPr lvl="1"/>
                <a14:m>
                  <m:oMath xmlns:m="http://schemas.openxmlformats.org/officeDocument/2006/math">
                    <m:r>
                      <a:rPr lang="en-US" b="1" i="0" smtClean="0">
                        <a:latin typeface="Cambria Math"/>
                      </a:rPr>
                      <m:t>𝚯</m:t>
                    </m:r>
                    <m:r>
                      <a:rPr lang="en-US" b="1" i="1" smtClean="0">
                        <a:latin typeface="Cambria Math"/>
                      </a:rPr>
                      <m:t>(</m:t>
                    </m:r>
                    <m:r>
                      <a:rPr lang="en-US" b="1" i="1" smtClean="0">
                        <a:latin typeface="Cambria Math"/>
                      </a:rPr>
                      <m:t>𝑬</m:t>
                    </m:r>
                    <m:d>
                      <m:dPr>
                        <m:begChr m:val="|"/>
                        <m:endChr m:val="|"/>
                        <m:ctrlPr>
                          <a:rPr lang="en-US" b="1" i="1" smtClean="0">
                            <a:latin typeface="Cambria Math" panose="02040503050406030204" pitchFamily="18" charset="0"/>
                          </a:rPr>
                        </m:ctrlPr>
                      </m:dPr>
                      <m:e>
                        <m:r>
                          <a:rPr lang="en-US" b="1" i="1" smtClean="0">
                            <a:latin typeface="Cambria Math"/>
                          </a:rPr>
                          <m:t>𝒇</m:t>
                        </m:r>
                      </m:e>
                    </m:d>
                    <m:r>
                      <a:rPr lang="en-US" b="1" i="1" smtClean="0">
                        <a:latin typeface="Cambria Math"/>
                      </a:rPr>
                      <m:t>)</m:t>
                    </m:r>
                  </m:oMath>
                </a14:m>
                <a:endParaRPr lang="en-US" b="1" dirty="0"/>
              </a:p>
              <a:p>
                <a:r>
                  <a:rPr lang="en-US" b="1" dirty="0"/>
                  <a:t>Edmonds-Karp</a:t>
                </a:r>
              </a:p>
              <a:p>
                <a:pPr lvl="1"/>
                <a14:m>
                  <m:oMath xmlns:m="http://schemas.openxmlformats.org/officeDocument/2006/math">
                    <m:r>
                      <a:rPr lang="en-US" b="1" i="1">
                        <a:latin typeface="Cambria Math"/>
                      </a:rPr>
                      <m:t>𝜣</m:t>
                    </m:r>
                    <m:r>
                      <a:rPr lang="en-US" b="1" i="1">
                        <a:latin typeface="Cambria Math"/>
                      </a:rPr>
                      <m:t>(</m:t>
                    </m:r>
                    <m:sSup>
                      <m:sSupPr>
                        <m:ctrlPr>
                          <a:rPr lang="en-US" b="1" i="1" smtClean="0">
                            <a:latin typeface="Cambria Math" panose="02040503050406030204" pitchFamily="18" charset="0"/>
                          </a:rPr>
                        </m:ctrlPr>
                      </m:sSupPr>
                      <m:e>
                        <m:r>
                          <a:rPr lang="en-US" b="1" i="1">
                            <a:latin typeface="Cambria Math"/>
                          </a:rPr>
                          <m:t>𝑬</m:t>
                        </m:r>
                      </m:e>
                      <m:sup>
                        <m:r>
                          <a:rPr lang="en-US" b="1" i="1" smtClean="0">
                            <a:latin typeface="Cambria Math"/>
                          </a:rPr>
                          <m:t>𝟐</m:t>
                        </m:r>
                      </m:sup>
                    </m:sSup>
                    <m:r>
                      <a:rPr lang="en-US" b="1" i="1" smtClean="0">
                        <a:latin typeface="Cambria Math"/>
                      </a:rPr>
                      <m:t>𝑽</m:t>
                    </m:r>
                    <m:r>
                      <a:rPr lang="en-US" b="1" i="1">
                        <a:latin typeface="Cambria Math"/>
                      </a:rPr>
                      <m:t>)</m:t>
                    </m:r>
                  </m:oMath>
                </a14:m>
                <a:endParaRPr lang="en-US" b="1" dirty="0"/>
              </a:p>
              <a:p>
                <a:r>
                  <a:rPr lang="en-US" dirty="0"/>
                  <a:t>Push-Relabel (</a:t>
                </a:r>
                <a:r>
                  <a:rPr lang="en-US" dirty="0" err="1"/>
                  <a:t>Tarjan</a:t>
                </a:r>
                <a:r>
                  <a:rPr lang="en-US" dirty="0"/>
                  <a:t>)</a:t>
                </a:r>
              </a:p>
              <a:p>
                <a:pPr lvl="1"/>
                <a14:m>
                  <m:oMath xmlns:m="http://schemas.openxmlformats.org/officeDocument/2006/math">
                    <m:r>
                      <m:rPr>
                        <m:sty m:val="p"/>
                      </m:rPr>
                      <a:rPr lang="en-US">
                        <a:latin typeface="Cambria Math"/>
                      </a:rPr>
                      <m:t>Θ</m:t>
                    </m:r>
                    <m:r>
                      <a:rPr lang="en-US" i="1">
                        <a:latin typeface="Cambria Math"/>
                      </a:rPr>
                      <m:t>(</m:t>
                    </m:r>
                    <m:r>
                      <a:rPr lang="en-US" i="1">
                        <a:latin typeface="Cambria Math"/>
                      </a:rPr>
                      <m:t>𝐸</m:t>
                    </m:r>
                    <m:sSup>
                      <m:sSupPr>
                        <m:ctrlPr>
                          <a:rPr lang="en-US" b="0" i="1" smtClean="0">
                            <a:latin typeface="Cambria Math" panose="02040503050406030204" pitchFamily="18" charset="0"/>
                          </a:rPr>
                        </m:ctrlPr>
                      </m:sSupPr>
                      <m:e>
                        <m:r>
                          <a:rPr lang="en-US" b="0" i="1" smtClean="0">
                            <a:latin typeface="Cambria Math"/>
                          </a:rPr>
                          <m:t>𝑉</m:t>
                        </m:r>
                      </m:e>
                      <m:sup>
                        <m:r>
                          <a:rPr lang="en-US" b="0" i="1" smtClean="0">
                            <a:latin typeface="Cambria Math"/>
                          </a:rPr>
                          <m:t>2</m:t>
                        </m:r>
                      </m:sup>
                    </m:sSup>
                    <m:r>
                      <a:rPr lang="en-US" i="1">
                        <a:latin typeface="Cambria Math"/>
                      </a:rPr>
                      <m:t>)</m:t>
                    </m:r>
                  </m:oMath>
                </a14:m>
                <a:endParaRPr lang="en-US" dirty="0"/>
              </a:p>
              <a:p>
                <a:r>
                  <a:rPr lang="en-US" dirty="0"/>
                  <a:t>Faster Push-Relabel (also </a:t>
                </a:r>
                <a:r>
                  <a:rPr lang="en-US" dirty="0" err="1"/>
                  <a:t>Tarjan</a:t>
                </a:r>
                <a:r>
                  <a:rPr lang="en-US" dirty="0"/>
                  <a:t>)</a:t>
                </a:r>
              </a:p>
              <a:p>
                <a:pPr lvl="1"/>
                <a14:m>
                  <m:oMath xmlns:m="http://schemas.openxmlformats.org/officeDocument/2006/math">
                    <m:r>
                      <m:rPr>
                        <m:sty m:val="p"/>
                      </m:rPr>
                      <a:rPr lang="en-US">
                        <a:latin typeface="Cambria Math"/>
                      </a:rPr>
                      <m:t>Θ</m:t>
                    </m:r>
                    <m:r>
                      <a:rPr lang="en-US" i="1">
                        <a:latin typeface="Cambria Math"/>
                      </a:rPr>
                      <m:t>(</m:t>
                    </m:r>
                    <m:sSup>
                      <m:sSupPr>
                        <m:ctrlPr>
                          <a:rPr lang="en-US" i="1">
                            <a:latin typeface="Cambria Math" panose="02040503050406030204" pitchFamily="18" charset="0"/>
                          </a:rPr>
                        </m:ctrlPr>
                      </m:sSupPr>
                      <m:e>
                        <m:r>
                          <a:rPr lang="en-US" i="1">
                            <a:latin typeface="Cambria Math"/>
                          </a:rPr>
                          <m:t>𝑉</m:t>
                        </m:r>
                      </m:e>
                      <m:sup>
                        <m:r>
                          <a:rPr lang="en-US" b="0" i="1" smtClean="0">
                            <a:latin typeface="Cambria Math" panose="02040503050406030204" pitchFamily="18" charset="0"/>
                          </a:rPr>
                          <m:t>3</m:t>
                        </m:r>
                      </m:sup>
                    </m:sSup>
                    <m:r>
                      <a:rPr lang="en-US" i="1">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9" t="-1401" b="-2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26</a:t>
            </a:fld>
            <a:endParaRPr lang="en-US"/>
          </a:p>
        </p:txBody>
      </p:sp>
    </p:spTree>
    <p:extLst>
      <p:ext uri="{BB962C8B-B14F-4D97-AF65-F5344CB8AC3E}">
        <p14:creationId xmlns:p14="http://schemas.microsoft.com/office/powerpoint/2010/main" val="320411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Network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dirty="0"/>
                  <a:t>Graph </a:t>
                </a:r>
                <a14:m>
                  <m:oMath xmlns:m="http://schemas.openxmlformats.org/officeDocument/2006/math">
                    <m:r>
                      <a:rPr lang="en-US" b="0" i="1" smtClean="0">
                        <a:latin typeface="Cambria Math"/>
                      </a:rPr>
                      <m:t>𝐺</m:t>
                    </m:r>
                    <m:r>
                      <a:rPr lang="en-US" b="0" i="1" smtClean="0">
                        <a:latin typeface="Cambria Math"/>
                      </a:rPr>
                      <m:t>=(</m:t>
                    </m:r>
                    <m:r>
                      <a:rPr lang="en-US" b="0" i="1" smtClean="0">
                        <a:latin typeface="Cambria Math"/>
                      </a:rPr>
                      <m:t>𝑉</m:t>
                    </m:r>
                    <m:r>
                      <a:rPr lang="en-US" b="0" i="1" smtClean="0">
                        <a:latin typeface="Cambria Math"/>
                      </a:rPr>
                      <m:t>,</m:t>
                    </m:r>
                    <m:r>
                      <a:rPr lang="en-US" b="0" i="1" smtClean="0">
                        <a:latin typeface="Cambria Math"/>
                      </a:rPr>
                      <m:t>𝐸</m:t>
                    </m:r>
                    <m:r>
                      <a:rPr lang="en-US" b="0" i="1" smtClean="0">
                        <a:latin typeface="Cambria Math"/>
                      </a:rPr>
                      <m:t>)</m:t>
                    </m:r>
                  </m:oMath>
                </a14:m>
                <a:endParaRPr lang="en-US" dirty="0"/>
              </a:p>
              <a:p>
                <a:pPr marL="0" indent="0">
                  <a:buNone/>
                </a:pPr>
                <a:r>
                  <a:rPr lang="en-US" dirty="0">
                    <a:solidFill>
                      <a:srgbClr val="7030A0"/>
                    </a:solidFill>
                  </a:rPr>
                  <a:t>Source node </a:t>
                </a:r>
                <a14:m>
                  <m:oMath xmlns:m="http://schemas.openxmlformats.org/officeDocument/2006/math">
                    <m:r>
                      <a:rPr lang="en-US" b="0" i="1" smtClean="0">
                        <a:solidFill>
                          <a:srgbClr val="7030A0"/>
                        </a:solidFill>
                        <a:latin typeface="Cambria Math"/>
                      </a:rPr>
                      <m:t>𝑠</m:t>
                    </m:r>
                    <m:r>
                      <a:rPr lang="en-US" b="0" i="1" smtClean="0">
                        <a:latin typeface="Cambria Math"/>
                      </a:rPr>
                      <m:t>∈</m:t>
                    </m:r>
                    <m:r>
                      <a:rPr lang="en-US" b="0" i="1" smtClean="0">
                        <a:latin typeface="Cambria Math"/>
                      </a:rPr>
                      <m:t>𝑉</m:t>
                    </m:r>
                  </m:oMath>
                </a14:m>
                <a:endParaRPr lang="en-US" dirty="0"/>
              </a:p>
              <a:p>
                <a:pPr marL="0" indent="0">
                  <a:buNone/>
                </a:pPr>
                <a:r>
                  <a:rPr lang="en-US" dirty="0">
                    <a:solidFill>
                      <a:srgbClr val="00CCFF"/>
                    </a:solidFill>
                  </a:rPr>
                  <a:t>Sink node </a:t>
                </a:r>
                <a14:m>
                  <m:oMath xmlns:m="http://schemas.openxmlformats.org/officeDocument/2006/math">
                    <m:r>
                      <a:rPr lang="en-US" b="0" i="1" smtClean="0">
                        <a:solidFill>
                          <a:srgbClr val="00CCFF"/>
                        </a:solidFill>
                        <a:latin typeface="Cambria Math"/>
                      </a:rPr>
                      <m:t>𝑡</m:t>
                    </m:r>
                    <m:r>
                      <a:rPr lang="en-US" b="0" i="1" smtClean="0">
                        <a:latin typeface="Cambria Math"/>
                      </a:rPr>
                      <m:t>∈</m:t>
                    </m:r>
                    <m:r>
                      <a:rPr lang="en-US" b="0" i="1" smtClean="0">
                        <a:latin typeface="Cambria Math"/>
                      </a:rPr>
                      <m:t>𝑉</m:t>
                    </m:r>
                  </m:oMath>
                </a14:m>
                <a:endParaRPr lang="en-US" dirty="0"/>
              </a:p>
              <a:p>
                <a:pPr marL="0" indent="0">
                  <a:buNone/>
                </a:pPr>
                <a:r>
                  <a:rPr lang="en-US" dirty="0">
                    <a:solidFill>
                      <a:srgbClr val="00B050"/>
                    </a:solidFill>
                  </a:rPr>
                  <a:t>Edge Capacities </a:t>
                </a:r>
                <a14:m>
                  <m:oMath xmlns:m="http://schemas.openxmlformats.org/officeDocument/2006/math">
                    <m:r>
                      <a:rPr lang="en-US" b="0" i="1" smtClean="0">
                        <a:solidFill>
                          <a:srgbClr val="00B050"/>
                        </a:solidFill>
                        <a:latin typeface="Cambria Math"/>
                      </a:rPr>
                      <m:t>𝑐</m:t>
                    </m:r>
                    <m:d>
                      <m:dPr>
                        <m:ctrlPr>
                          <a:rPr lang="en-US" b="0" i="1" smtClean="0">
                            <a:solidFill>
                              <a:srgbClr val="00B050"/>
                            </a:solidFill>
                            <a:latin typeface="Cambria Math" panose="02040503050406030204" pitchFamily="18" charset="0"/>
                          </a:rPr>
                        </m:ctrlPr>
                      </m:dPr>
                      <m:e>
                        <m:r>
                          <a:rPr lang="en-US" b="0" i="1" smtClean="0">
                            <a:solidFill>
                              <a:srgbClr val="00B050"/>
                            </a:solidFill>
                            <a:latin typeface="Cambria Math"/>
                          </a:rPr>
                          <m:t>𝑒</m:t>
                        </m:r>
                      </m:e>
                    </m:d>
                    <m:r>
                      <a:rPr lang="en-US" b="0" i="1" smtClean="0">
                        <a:latin typeface="Cambria Math"/>
                      </a:rPr>
                      <m:t>∈</m:t>
                    </m:r>
                  </m:oMath>
                </a14:m>
                <a:r>
                  <a:rPr lang="en-US" dirty="0"/>
                  <a:t> Positive whole* numbers</a:t>
                </a:r>
              </a:p>
              <a:p>
                <a:pPr marL="0" indent="0">
                  <a:buNone/>
                </a:pPr>
                <a:r>
                  <a:rPr lang="en-US" dirty="0"/>
                  <a:t>If </a:t>
                </a:r>
                <a14:m>
                  <m:oMath xmlns:m="http://schemas.openxmlformats.org/officeDocument/2006/math">
                    <m:d>
                      <m:dPr>
                        <m:ctrlPr>
                          <a:rPr lang="en-US" b="0" i="1" smtClean="0">
                            <a:solidFill>
                              <a:srgbClr val="009900"/>
                            </a:solidFill>
                            <a:latin typeface="Cambria Math" panose="02040503050406030204" pitchFamily="18" charset="0"/>
                          </a:rPr>
                        </m:ctrlPr>
                      </m:dPr>
                      <m:e>
                        <m:r>
                          <a:rPr lang="en-US" b="0" i="1" smtClean="0">
                            <a:solidFill>
                              <a:srgbClr val="009900"/>
                            </a:solidFill>
                            <a:latin typeface="Cambria Math" panose="02040503050406030204" pitchFamily="18" charset="0"/>
                          </a:rPr>
                          <m:t>𝑢</m:t>
                        </m:r>
                        <m:r>
                          <a:rPr lang="en-US" b="0" i="1" smtClean="0">
                            <a:solidFill>
                              <a:srgbClr val="009900"/>
                            </a:solidFill>
                            <a:latin typeface="Cambria Math" panose="02040503050406030204" pitchFamily="18" charset="0"/>
                          </a:rPr>
                          <m:t>,</m:t>
                        </m:r>
                        <m:r>
                          <a:rPr lang="en-US" b="0" i="1" smtClean="0">
                            <a:solidFill>
                              <a:srgbClr val="009900"/>
                            </a:solidFill>
                            <a:latin typeface="Cambria Math" panose="02040503050406030204" pitchFamily="18" charset="0"/>
                          </a:rPr>
                          <m:t>𝑣</m:t>
                        </m:r>
                      </m:e>
                    </m:d>
                    <m:r>
                      <a:rPr lang="en-US" i="1">
                        <a:latin typeface="Cambria Math"/>
                      </a:rPr>
                      <m:t>∈</m:t>
                    </m:r>
                    <m:r>
                      <a:rPr lang="en-US" b="0" i="1" smtClean="0">
                        <a:latin typeface="Cambria Math" panose="02040503050406030204" pitchFamily="18" charset="0"/>
                      </a:rPr>
                      <m:t>𝐸</m:t>
                    </m:r>
                  </m:oMath>
                </a14:m>
                <a:r>
                  <a:rPr lang="en-US" dirty="0"/>
                  <a:t> then </a:t>
                </a:r>
                <a14:m>
                  <m:oMath xmlns:m="http://schemas.openxmlformats.org/officeDocument/2006/math">
                    <m:d>
                      <m:dPr>
                        <m:ctrlPr>
                          <a:rPr lang="en-US" i="1" smtClean="0">
                            <a:solidFill>
                              <a:srgbClr val="009900"/>
                            </a:solidFill>
                            <a:latin typeface="Cambria Math" panose="02040503050406030204" pitchFamily="18" charset="0"/>
                          </a:rPr>
                        </m:ctrlPr>
                      </m:dPr>
                      <m:e>
                        <m:r>
                          <a:rPr lang="en-US" b="0" i="1" smtClean="0">
                            <a:solidFill>
                              <a:srgbClr val="009900"/>
                            </a:solidFill>
                            <a:latin typeface="Cambria Math" panose="02040503050406030204" pitchFamily="18" charset="0"/>
                          </a:rPr>
                          <m:t>𝑣</m:t>
                        </m:r>
                        <m:r>
                          <a:rPr lang="en-US" b="0" i="1" smtClean="0">
                            <a:solidFill>
                              <a:srgbClr val="009900"/>
                            </a:solidFill>
                            <a:latin typeface="Cambria Math" panose="02040503050406030204" pitchFamily="18" charset="0"/>
                          </a:rPr>
                          <m:t>,</m:t>
                        </m:r>
                        <m:r>
                          <a:rPr lang="en-US" b="0" i="1" smtClean="0">
                            <a:solidFill>
                              <a:srgbClr val="009900"/>
                            </a:solidFill>
                            <a:latin typeface="Cambria Math" panose="02040503050406030204" pitchFamily="18" charset="0"/>
                          </a:rPr>
                          <m:t>𝑢</m:t>
                        </m:r>
                      </m:e>
                    </m:d>
                    <m:r>
                      <m:rPr>
                        <m:nor/>
                      </m:rPr>
                      <a:rPr lang="en-US" b="0" i="0" smtClean="0">
                        <a:solidFill>
                          <a:srgbClr val="7030A0"/>
                        </a:solidFill>
                        <a:latin typeface="Cambria Math" panose="02040503050406030204" pitchFamily="18" charset="0"/>
                      </a:rPr>
                      <m:t> </m:t>
                    </m:r>
                    <m:r>
                      <m:rPr>
                        <m:nor/>
                      </m:rPr>
                      <a:rPr lang="en-US"/>
                      <m:t>∉</m:t>
                    </m:r>
                    <m:r>
                      <a:rPr lang="en-US" b="0" i="1" smtClean="0">
                        <a:latin typeface="Cambria Math" panose="02040503050406030204" pitchFamily="18" charset="0"/>
                      </a:rPr>
                      <m:t> </m:t>
                    </m:r>
                    <m:r>
                      <a:rPr lang="en-US" b="0" i="1" smtClean="0">
                        <a:latin typeface="Cambria Math" panose="02040503050406030204" pitchFamily="18" charset="0"/>
                      </a:rPr>
                      <m:t>𝐸</m:t>
                    </m:r>
                  </m:oMath>
                </a14:m>
                <a:r>
                  <a:rPr lang="en-US" dirty="0"/>
                  <a:t> (Note our example here violates this!)</a:t>
                </a:r>
              </a:p>
              <a:p>
                <a:pPr marL="0" indent="0">
                  <a:buNone/>
                </a:pPr>
                <a:endParaRPr lang="en-US" dirty="0"/>
              </a:p>
              <a:p>
                <a:pPr marL="0" indent="0">
                  <a:buNone/>
                </a:pPr>
                <a:r>
                  <a:rPr lang="en-US" dirty="0"/>
                  <a:t>Max flow intuition: If </a:t>
                </a:r>
                <a14:m>
                  <m:oMath xmlns:m="http://schemas.openxmlformats.org/officeDocument/2006/math">
                    <m:r>
                      <a:rPr lang="en-US" b="0" i="1" smtClean="0">
                        <a:latin typeface="Cambria Math"/>
                      </a:rPr>
                      <m:t>𝑠</m:t>
                    </m:r>
                  </m:oMath>
                </a14:m>
                <a:r>
                  <a:rPr lang="en-US" dirty="0"/>
                  <a:t> is a faucet, </a:t>
                </a:r>
                <a14:m>
                  <m:oMath xmlns:m="http://schemas.openxmlformats.org/officeDocument/2006/math">
                    <m:r>
                      <a:rPr lang="en-US" b="0" i="1" smtClean="0">
                        <a:latin typeface="Cambria Math"/>
                      </a:rPr>
                      <m:t>𝑡</m:t>
                    </m:r>
                  </m:oMath>
                </a14:m>
                <a:r>
                  <a:rPr lang="en-US" dirty="0"/>
                  <a:t> is a drain, and </a:t>
                </a:r>
                <a14:m>
                  <m:oMath xmlns:m="http://schemas.openxmlformats.org/officeDocument/2006/math">
                    <m:r>
                      <a:rPr lang="en-US" b="0" i="1" smtClean="0">
                        <a:latin typeface="Cambria Math"/>
                      </a:rPr>
                      <m:t>𝑠</m:t>
                    </m:r>
                  </m:oMath>
                </a14:m>
                <a:r>
                  <a:rPr lang="en-US" dirty="0"/>
                  <a:t> connects to </a:t>
                </a:r>
                <a14:m>
                  <m:oMath xmlns:m="http://schemas.openxmlformats.org/officeDocument/2006/math">
                    <m:r>
                      <a:rPr lang="en-US" b="0" i="1" smtClean="0">
                        <a:latin typeface="Cambria Math"/>
                      </a:rPr>
                      <m:t>𝑡</m:t>
                    </m:r>
                  </m:oMath>
                </a14:m>
                <a:r>
                  <a:rPr lang="en-US" dirty="0"/>
                  <a:t> through a network of pipes with given capacities, what is the maximum amount of water which can flow from the faucet to the drain?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7" t="-1120" b="-16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3</a:t>
            </a:fld>
            <a:endParaRPr lang="en-US"/>
          </a:p>
        </p:txBody>
      </p:sp>
      <p:grpSp>
        <p:nvGrpSpPr>
          <p:cNvPr id="5" name="Group 4"/>
          <p:cNvGrpSpPr/>
          <p:nvPr/>
        </p:nvGrpSpPr>
        <p:grpSpPr>
          <a:xfrm>
            <a:off x="6001356" y="990600"/>
            <a:ext cx="4256076" cy="2215790"/>
            <a:chOff x="990600" y="3017500"/>
            <a:chExt cx="4785705" cy="2491524"/>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 idx="7"/>
              <a:endCxn id="21"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4" name="TextBox 13"/>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5" name="TextBox 14"/>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6" name="TextBox 15"/>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371600" y="4724400"/>
              <a:ext cx="207719" cy="415292"/>
            </a:xfrm>
            <a:prstGeom prst="rect">
              <a:avLst/>
            </a:prstGeom>
            <a:noFill/>
          </p:spPr>
          <p:txBody>
            <a:bodyPr wrap="none" rtlCol="0">
              <a:spAutoFit/>
            </a:bodyPr>
            <a:lstStyle/>
            <a:p>
              <a:endParaRPr lang="en-US" dirty="0">
                <a:solidFill>
                  <a:srgbClr val="00B050"/>
                </a:solidFill>
              </a:endParaRPr>
            </a:p>
          </p:txBody>
        </p:sp>
        <p:sp>
          <p:nvSpPr>
            <p:cNvPr id="28" name="TextBox 27"/>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29" name="TextBox 28"/>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0" name="TextBox 29"/>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1" name="TextBox 30"/>
            <p:cNvSpPr txBox="1"/>
            <p:nvPr/>
          </p:nvSpPr>
          <p:spPr>
            <a:xfrm>
              <a:off x="4572000" y="4069514"/>
              <a:ext cx="339228" cy="415292"/>
            </a:xfrm>
            <a:prstGeom prst="rect">
              <a:avLst/>
            </a:prstGeom>
            <a:noFill/>
          </p:spPr>
          <p:txBody>
            <a:bodyPr wrap="none" rtlCol="0">
              <a:spAutoFit/>
            </a:bodyPr>
            <a:lstStyle/>
            <a:p>
              <a:r>
                <a:rPr lang="en-US" dirty="0">
                  <a:solidFill>
                    <a:srgbClr val="00B050"/>
                  </a:solidFill>
                </a:rPr>
                <a:t>2</a:t>
              </a:r>
            </a:p>
          </p:txBody>
        </p:sp>
        <p:sp>
          <p:nvSpPr>
            <p:cNvPr id="32" name="TextBox 31"/>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3" name="TextBox 32"/>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p:spTree>
    <p:extLst>
      <p:ext uri="{BB962C8B-B14F-4D97-AF65-F5344CB8AC3E}">
        <p14:creationId xmlns:p14="http://schemas.microsoft.com/office/powerpoint/2010/main" val="410692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Network: Antiparallel Edges</a:t>
            </a:r>
          </a:p>
        </p:txBody>
      </p:sp>
      <p:sp>
        <p:nvSpPr>
          <p:cNvPr id="3" name="Content Placeholder 2"/>
          <p:cNvSpPr>
            <a:spLocks noGrp="1"/>
          </p:cNvSpPr>
          <p:nvPr>
            <p:ph idx="1"/>
          </p:nvPr>
        </p:nvSpPr>
        <p:spPr/>
        <p:txBody>
          <a:bodyPr>
            <a:normAutofit/>
          </a:bodyPr>
          <a:lstStyle/>
          <a:p>
            <a:pPr marL="0" indent="0">
              <a:buNone/>
            </a:pPr>
            <a:r>
              <a:rPr lang="en-US" dirty="0"/>
              <a:t>Easy adjustment to remove antiparallel edges and have equivalent flow graph:  add intermediate node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800" i="1" dirty="0"/>
              <a:t>(Note: our later examples use graph on the left without this adjustment.)</a:t>
            </a:r>
          </a:p>
        </p:txBody>
      </p:sp>
      <p:sp>
        <p:nvSpPr>
          <p:cNvPr id="4" name="Slide Number Placeholder 3"/>
          <p:cNvSpPr>
            <a:spLocks noGrp="1"/>
          </p:cNvSpPr>
          <p:nvPr>
            <p:ph type="sldNum" sz="quarter" idx="12"/>
          </p:nvPr>
        </p:nvSpPr>
        <p:spPr/>
        <p:txBody>
          <a:bodyPr/>
          <a:lstStyle/>
          <a:p>
            <a:fld id="{86BADE50-950A-4D58-BFB2-FA2C6A8B385D}" type="slidenum">
              <a:rPr lang="en-US" smtClean="0"/>
              <a:t>4</a:t>
            </a:fld>
            <a:endParaRPr lang="en-US"/>
          </a:p>
        </p:txBody>
      </p:sp>
      <p:grpSp>
        <p:nvGrpSpPr>
          <p:cNvPr id="5" name="Group 4"/>
          <p:cNvGrpSpPr/>
          <p:nvPr/>
        </p:nvGrpSpPr>
        <p:grpSpPr>
          <a:xfrm>
            <a:off x="1038575" y="3215998"/>
            <a:ext cx="4256076" cy="2215790"/>
            <a:chOff x="990600" y="3017500"/>
            <a:chExt cx="4785705" cy="2491524"/>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 idx="7"/>
              <a:endCxn id="21"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4" name="TextBox 13"/>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5" name="TextBox 14"/>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6" name="TextBox 15"/>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rgbClr val="FF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371600" y="4724400"/>
              <a:ext cx="207719" cy="415292"/>
            </a:xfrm>
            <a:prstGeom prst="rect">
              <a:avLst/>
            </a:prstGeom>
            <a:noFill/>
          </p:spPr>
          <p:txBody>
            <a:bodyPr wrap="none" rtlCol="0">
              <a:spAutoFit/>
            </a:bodyPr>
            <a:lstStyle/>
            <a:p>
              <a:endParaRPr lang="en-US" dirty="0">
                <a:solidFill>
                  <a:srgbClr val="00B050"/>
                </a:solidFill>
              </a:endParaRPr>
            </a:p>
          </p:txBody>
        </p:sp>
        <p:sp>
          <p:nvSpPr>
            <p:cNvPr id="28" name="TextBox 27"/>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29" name="TextBox 28"/>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0" name="TextBox 29"/>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1" name="TextBox 30"/>
            <p:cNvSpPr txBox="1"/>
            <p:nvPr/>
          </p:nvSpPr>
          <p:spPr>
            <a:xfrm>
              <a:off x="4572000" y="4069514"/>
              <a:ext cx="339228" cy="415292"/>
            </a:xfrm>
            <a:prstGeom prst="rect">
              <a:avLst/>
            </a:prstGeom>
            <a:noFill/>
          </p:spPr>
          <p:txBody>
            <a:bodyPr wrap="none" rtlCol="0">
              <a:spAutoFit/>
            </a:bodyPr>
            <a:lstStyle/>
            <a:p>
              <a:r>
                <a:rPr lang="en-US" dirty="0">
                  <a:solidFill>
                    <a:srgbClr val="00B050"/>
                  </a:solidFill>
                </a:rPr>
                <a:t>2</a:t>
              </a:r>
            </a:p>
          </p:txBody>
        </p:sp>
        <p:sp>
          <p:nvSpPr>
            <p:cNvPr id="32" name="TextBox 31"/>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3" name="TextBox 32"/>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p:grpSp>
        <p:nvGrpSpPr>
          <p:cNvPr id="34" name="Group 33">
            <a:extLst>
              <a:ext uri="{FF2B5EF4-FFF2-40B4-BE49-F238E27FC236}">
                <a16:creationId xmlns:a16="http://schemas.microsoft.com/office/drawing/2014/main" id="{65BAE5C8-4361-7C41-B4C7-DFFB97EDA238}"/>
              </a:ext>
            </a:extLst>
          </p:cNvPr>
          <p:cNvGrpSpPr/>
          <p:nvPr/>
        </p:nvGrpSpPr>
        <p:grpSpPr>
          <a:xfrm>
            <a:off x="6304921" y="3142980"/>
            <a:ext cx="4256076" cy="2215790"/>
            <a:chOff x="990600" y="3017500"/>
            <a:chExt cx="4785705" cy="2491524"/>
          </a:xfrm>
        </p:grpSpPr>
        <p:cxnSp>
          <p:nvCxnSpPr>
            <p:cNvPr id="35" name="Straight Connector 34">
              <a:extLst>
                <a:ext uri="{FF2B5EF4-FFF2-40B4-BE49-F238E27FC236}">
                  <a16:creationId xmlns:a16="http://schemas.microsoft.com/office/drawing/2014/main" id="{6DA26406-7BF5-1B41-A02E-AB91DFEAA84D}"/>
                </a:ext>
              </a:extLst>
            </p:cNvPr>
            <p:cNvCxnSpPr>
              <a:stCxn id="48" idx="2"/>
              <a:endCxn id="47"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0940F8B-0A4F-724E-BCAC-4FC1FE51A853}"/>
                </a:ext>
              </a:extLst>
            </p:cNvPr>
            <p:cNvCxnSpPr>
              <a:stCxn id="50" idx="2"/>
              <a:endCxn id="48"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A6BCC5-0598-1D42-8ECE-17DD969AE164}"/>
                </a:ext>
              </a:extLst>
            </p:cNvPr>
            <p:cNvCxnSpPr>
              <a:stCxn id="49" idx="2"/>
              <a:endCxn id="47"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F81AC62-EA82-154F-BB00-033B7D0166BF}"/>
                </a:ext>
              </a:extLst>
            </p:cNvPr>
            <p:cNvCxnSpPr>
              <a:stCxn id="49" idx="7"/>
              <a:endCxn id="50"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1BC8A1C-9FC1-134A-8567-EB5D8B2C44AD}"/>
                </a:ext>
              </a:extLst>
            </p:cNvPr>
            <p:cNvCxnSpPr>
              <a:stCxn id="49" idx="6"/>
              <a:endCxn id="52"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CDA455E-D066-C24A-9E5F-260D679351AB}"/>
                </a:ext>
              </a:extLst>
            </p:cNvPr>
            <p:cNvCxnSpPr>
              <a:stCxn id="50" idx="5"/>
              <a:endCxn id="51"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A091255-EBE1-6843-86CE-A887669154BD}"/>
                </a:ext>
              </a:extLst>
            </p:cNvPr>
            <p:cNvCxnSpPr>
              <a:stCxn id="51" idx="3"/>
              <a:endCxn id="52"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A6B76A6-7C65-5F4B-AE8C-F33132BE2302}"/>
                </a:ext>
              </a:extLst>
            </p:cNvPr>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43" name="TextBox 42">
              <a:extLst>
                <a:ext uri="{FF2B5EF4-FFF2-40B4-BE49-F238E27FC236}">
                  <a16:creationId xmlns:a16="http://schemas.microsoft.com/office/drawing/2014/main" id="{27F84816-D295-8C4F-8F15-6BE66E117AC1}"/>
                </a:ext>
              </a:extLst>
            </p:cNvPr>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44" name="TextBox 43">
              <a:extLst>
                <a:ext uri="{FF2B5EF4-FFF2-40B4-BE49-F238E27FC236}">
                  <a16:creationId xmlns:a16="http://schemas.microsoft.com/office/drawing/2014/main" id="{6C7049B9-25C8-F34C-9A2C-38DC16430068}"/>
                </a:ext>
              </a:extLst>
            </p:cNvPr>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45" name="TextBox 44">
              <a:extLst>
                <a:ext uri="{FF2B5EF4-FFF2-40B4-BE49-F238E27FC236}">
                  <a16:creationId xmlns:a16="http://schemas.microsoft.com/office/drawing/2014/main" id="{4EB95FCA-A216-1442-9775-3B2BAAF6911F}"/>
                </a:ext>
              </a:extLst>
            </p:cNvPr>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46" name="Straight Connector 45">
              <a:extLst>
                <a:ext uri="{FF2B5EF4-FFF2-40B4-BE49-F238E27FC236}">
                  <a16:creationId xmlns:a16="http://schemas.microsoft.com/office/drawing/2014/main" id="{9FE2119F-F869-1B49-B51C-916566A86475}"/>
                </a:ext>
              </a:extLst>
            </p:cNvPr>
            <p:cNvCxnSpPr>
              <a:stCxn id="49" idx="0"/>
              <a:endCxn id="48"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B95B7C19-6A4F-EC4C-8EB6-028BDD949A48}"/>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48" name="Oval 47">
              <a:extLst>
                <a:ext uri="{FF2B5EF4-FFF2-40B4-BE49-F238E27FC236}">
                  <a16:creationId xmlns:a16="http://schemas.microsoft.com/office/drawing/2014/main" id="{0F5EA6E7-A7F0-F041-819B-3630D162DE76}"/>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23F32D0-A9B6-1342-B070-7683D6280D4E}"/>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7C5BD577-29E2-BB40-AC42-D186535F4B3E}"/>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5A0D5390-01D8-0148-BEE8-3DFF6CBEB95A}"/>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p:spPr>
              <p:txBody>
                <a:bodyPr/>
                <a:lstStyle/>
                <a:p>
                  <a:r>
                    <a:rPr lang="en-US">
                      <a:noFill/>
                    </a:rPr>
                    <a:t> </a:t>
                  </a:r>
                </a:p>
              </p:txBody>
            </p:sp>
          </mc:Fallback>
        </mc:AlternateContent>
        <p:sp>
          <p:nvSpPr>
            <p:cNvPr id="52" name="Oval 51">
              <a:extLst>
                <a:ext uri="{FF2B5EF4-FFF2-40B4-BE49-F238E27FC236}">
                  <a16:creationId xmlns:a16="http://schemas.microsoft.com/office/drawing/2014/main" id="{ED1FFF3D-E3FC-2F46-A202-A7CAEFB2E424}"/>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EF372763-2C0A-474D-9F4D-5F3754FD49EC}"/>
                </a:ext>
              </a:extLst>
            </p:cNvPr>
            <p:cNvCxnSpPr>
              <a:stCxn id="52" idx="0"/>
              <a:endCxn id="50"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30BBC260-CEC1-3147-9AD9-784FFD92DCE5}"/>
                </a:ext>
              </a:extLst>
            </p:cNvPr>
            <p:cNvSpPr txBox="1"/>
            <p:nvPr/>
          </p:nvSpPr>
          <p:spPr>
            <a:xfrm>
              <a:off x="1371600" y="4724400"/>
              <a:ext cx="207719" cy="415292"/>
            </a:xfrm>
            <a:prstGeom prst="rect">
              <a:avLst/>
            </a:prstGeom>
            <a:noFill/>
          </p:spPr>
          <p:txBody>
            <a:bodyPr wrap="none" rtlCol="0">
              <a:spAutoFit/>
            </a:bodyPr>
            <a:lstStyle/>
            <a:p>
              <a:endParaRPr lang="en-US" dirty="0">
                <a:solidFill>
                  <a:srgbClr val="00B050"/>
                </a:solidFill>
              </a:endParaRPr>
            </a:p>
          </p:txBody>
        </p:sp>
        <p:sp>
          <p:nvSpPr>
            <p:cNvPr id="56" name="TextBox 55">
              <a:extLst>
                <a:ext uri="{FF2B5EF4-FFF2-40B4-BE49-F238E27FC236}">
                  <a16:creationId xmlns:a16="http://schemas.microsoft.com/office/drawing/2014/main" id="{4F990CFE-04A9-5F4E-B478-DC42DA40F0A5}"/>
                </a:ext>
              </a:extLst>
            </p:cNvPr>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57" name="TextBox 56">
              <a:extLst>
                <a:ext uri="{FF2B5EF4-FFF2-40B4-BE49-F238E27FC236}">
                  <a16:creationId xmlns:a16="http://schemas.microsoft.com/office/drawing/2014/main" id="{538765BA-5DFC-954E-B208-7695F73E0131}"/>
                </a:ext>
              </a:extLst>
            </p:cNvPr>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58" name="TextBox 57">
              <a:extLst>
                <a:ext uri="{FF2B5EF4-FFF2-40B4-BE49-F238E27FC236}">
                  <a16:creationId xmlns:a16="http://schemas.microsoft.com/office/drawing/2014/main" id="{000C9B50-FEAB-7049-8EE2-B597830BD950}"/>
                </a:ext>
              </a:extLst>
            </p:cNvPr>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59" name="TextBox 58">
              <a:extLst>
                <a:ext uri="{FF2B5EF4-FFF2-40B4-BE49-F238E27FC236}">
                  <a16:creationId xmlns:a16="http://schemas.microsoft.com/office/drawing/2014/main" id="{B8A1F2F7-01CC-3048-ADAD-2DC59ED2E281}"/>
                </a:ext>
              </a:extLst>
            </p:cNvPr>
            <p:cNvSpPr txBox="1"/>
            <p:nvPr/>
          </p:nvSpPr>
          <p:spPr>
            <a:xfrm>
              <a:off x="4494792" y="3744432"/>
              <a:ext cx="339228" cy="415292"/>
            </a:xfrm>
            <a:prstGeom prst="rect">
              <a:avLst/>
            </a:prstGeom>
            <a:noFill/>
          </p:spPr>
          <p:txBody>
            <a:bodyPr wrap="none" rtlCol="0">
              <a:spAutoFit/>
            </a:bodyPr>
            <a:lstStyle/>
            <a:p>
              <a:r>
                <a:rPr lang="en-US" dirty="0">
                  <a:solidFill>
                    <a:srgbClr val="FF0000"/>
                  </a:solidFill>
                </a:rPr>
                <a:t>2</a:t>
              </a:r>
            </a:p>
          </p:txBody>
        </p:sp>
        <p:sp>
          <p:nvSpPr>
            <p:cNvPr id="60" name="TextBox 59">
              <a:extLst>
                <a:ext uri="{FF2B5EF4-FFF2-40B4-BE49-F238E27FC236}">
                  <a16:creationId xmlns:a16="http://schemas.microsoft.com/office/drawing/2014/main" id="{475FF5E0-C52A-2D46-9122-BE0605B3C6A7}"/>
                </a:ext>
              </a:extLst>
            </p:cNvPr>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61" name="TextBox 60">
              <a:extLst>
                <a:ext uri="{FF2B5EF4-FFF2-40B4-BE49-F238E27FC236}">
                  <a16:creationId xmlns:a16="http://schemas.microsoft.com/office/drawing/2014/main" id="{B387D7E4-5646-A54F-88B9-79C28593F011}"/>
                </a:ext>
              </a:extLst>
            </p:cNvPr>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p:sp>
        <p:nvSpPr>
          <p:cNvPr id="118" name="Oval 117">
            <a:extLst>
              <a:ext uri="{FF2B5EF4-FFF2-40B4-BE49-F238E27FC236}">
                <a16:creationId xmlns:a16="http://schemas.microsoft.com/office/drawing/2014/main" id="{5A8EE1E8-5876-1C42-8551-9B045F869511}"/>
              </a:ext>
            </a:extLst>
          </p:cNvPr>
          <p:cNvSpPr/>
          <p:nvPr/>
        </p:nvSpPr>
        <p:spPr>
          <a:xfrm>
            <a:off x="9377335" y="4142681"/>
            <a:ext cx="241805" cy="20994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20" name="TextBox 119">
            <a:extLst>
              <a:ext uri="{FF2B5EF4-FFF2-40B4-BE49-F238E27FC236}">
                <a16:creationId xmlns:a16="http://schemas.microsoft.com/office/drawing/2014/main" id="{9C130EE6-3E14-3E47-AAAC-DF9B8C060A75}"/>
              </a:ext>
            </a:extLst>
          </p:cNvPr>
          <p:cNvSpPr txBox="1"/>
          <p:nvPr/>
        </p:nvSpPr>
        <p:spPr>
          <a:xfrm>
            <a:off x="9452888" y="4354922"/>
            <a:ext cx="301686" cy="369332"/>
          </a:xfrm>
          <a:prstGeom prst="rect">
            <a:avLst/>
          </a:prstGeom>
          <a:noFill/>
        </p:spPr>
        <p:txBody>
          <a:bodyPr wrap="none" rtlCol="0">
            <a:spAutoFit/>
          </a:bodyPr>
          <a:lstStyle/>
          <a:p>
            <a:r>
              <a:rPr lang="en-US" dirty="0">
                <a:solidFill>
                  <a:srgbClr val="FF0000"/>
                </a:solidFill>
              </a:rPr>
              <a:t>2</a:t>
            </a:r>
          </a:p>
        </p:txBody>
      </p:sp>
      <p:cxnSp>
        <p:nvCxnSpPr>
          <p:cNvPr id="124" name="Straight Arrow Connector 123">
            <a:extLst>
              <a:ext uri="{FF2B5EF4-FFF2-40B4-BE49-F238E27FC236}">
                <a16:creationId xmlns:a16="http://schemas.microsoft.com/office/drawing/2014/main" id="{8587A98F-844A-2042-B901-8FC351878F38}"/>
              </a:ext>
            </a:extLst>
          </p:cNvPr>
          <p:cNvCxnSpPr>
            <a:cxnSpLocks/>
            <a:endCxn id="118" idx="0"/>
          </p:cNvCxnSpPr>
          <p:nvPr/>
        </p:nvCxnSpPr>
        <p:spPr>
          <a:xfrm>
            <a:off x="9271543" y="3688358"/>
            <a:ext cx="226695" cy="45432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E2D68DA-A94F-3742-8E3B-A92243819B10}"/>
              </a:ext>
            </a:extLst>
          </p:cNvPr>
          <p:cNvCxnSpPr>
            <a:cxnSpLocks/>
            <a:endCxn id="52" idx="7"/>
          </p:cNvCxnSpPr>
          <p:nvPr/>
        </p:nvCxnSpPr>
        <p:spPr>
          <a:xfrm flipH="1">
            <a:off x="9358693" y="4382291"/>
            <a:ext cx="104570" cy="50091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5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997503" y="535997"/>
            <a:ext cx="5638800" cy="3048000"/>
            <a:chOff x="990600" y="3017500"/>
            <a:chExt cx="4785705" cy="2491524"/>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 idx="7"/>
              <a:endCxn id="21"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264889" y="3930036"/>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3</a:t>
              </a:r>
            </a:p>
          </p:txBody>
        </p:sp>
        <p:sp>
          <p:nvSpPr>
            <p:cNvPr id="14" name="TextBox 13"/>
            <p:cNvSpPr txBox="1"/>
            <p:nvPr/>
          </p:nvSpPr>
          <p:spPr>
            <a:xfrm>
              <a:off x="1654944" y="3203721"/>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3</a:t>
              </a:r>
            </a:p>
          </p:txBody>
        </p:sp>
        <p:sp>
          <p:nvSpPr>
            <p:cNvPr id="15" name="TextBox 14"/>
            <p:cNvSpPr txBox="1"/>
            <p:nvPr/>
          </p:nvSpPr>
          <p:spPr>
            <a:xfrm>
              <a:off x="3289892" y="5093732"/>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5"/>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702402" y="4093852"/>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28" name="TextBox 27"/>
            <p:cNvSpPr txBox="1"/>
            <p:nvPr/>
          </p:nvSpPr>
          <p:spPr>
            <a:xfrm>
              <a:off x="3314983" y="3017500"/>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29" name="TextBox 28"/>
            <p:cNvSpPr txBox="1"/>
            <p:nvPr/>
          </p:nvSpPr>
          <p:spPr>
            <a:xfrm>
              <a:off x="3161495" y="3904469"/>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30" name="TextBox 29"/>
            <p:cNvSpPr txBox="1"/>
            <p:nvPr/>
          </p:nvSpPr>
          <p:spPr>
            <a:xfrm>
              <a:off x="3877452" y="4243032"/>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31" name="TextBox 30"/>
            <p:cNvSpPr txBox="1"/>
            <p:nvPr/>
          </p:nvSpPr>
          <p:spPr>
            <a:xfrm>
              <a:off x="4591132" y="4147887"/>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2" name="TextBox 31"/>
            <p:cNvSpPr txBox="1"/>
            <p:nvPr/>
          </p:nvSpPr>
          <p:spPr>
            <a:xfrm>
              <a:off x="4827831" y="4761509"/>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3" name="TextBox 32"/>
            <p:cNvSpPr txBox="1"/>
            <p:nvPr/>
          </p:nvSpPr>
          <p:spPr>
            <a:xfrm>
              <a:off x="4777541" y="3438574"/>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p:sp>
        <p:nvSpPr>
          <p:cNvPr id="2" name="Title 1"/>
          <p:cNvSpPr>
            <a:spLocks noGrp="1"/>
          </p:cNvSpPr>
          <p:nvPr>
            <p:ph type="title"/>
          </p:nvPr>
        </p:nvSpPr>
        <p:spPr>
          <a:xfrm>
            <a:off x="685800" y="274638"/>
            <a:ext cx="8229600" cy="1143000"/>
          </a:xfrm>
        </p:spPr>
        <p:txBody>
          <a:bodyPr/>
          <a:lstStyle/>
          <a:p>
            <a:r>
              <a:rPr lang="en-US" dirty="0"/>
              <a:t>Flow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524000"/>
                <a:ext cx="8229600" cy="5029200"/>
              </a:xfrm>
            </p:spPr>
            <p:txBody>
              <a:bodyPr>
                <a:normAutofit fontScale="77500" lnSpcReduction="20000"/>
              </a:bodyPr>
              <a:lstStyle/>
              <a:p>
                <a:r>
                  <a:rPr lang="en-US" dirty="0"/>
                  <a:t>Assignment of values to edges</a:t>
                </a:r>
              </a:p>
              <a:p>
                <a:pPr lvl="1"/>
                <a14:m>
                  <m:oMath xmlns:m="http://schemas.openxmlformats.org/officeDocument/2006/math">
                    <m:r>
                      <a:rPr lang="en-US" b="0" i="1" smtClean="0">
                        <a:solidFill>
                          <a:srgbClr val="FF0000"/>
                        </a:solidFill>
                        <a:latin typeface="Cambria Math"/>
                      </a:rPr>
                      <m:t>𝑓</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a:rPr>
                          <m:t>𝑒</m:t>
                        </m:r>
                      </m:e>
                    </m:d>
                    <m:r>
                      <a:rPr lang="en-US" b="0" i="1" smtClean="0">
                        <a:latin typeface="Cambria Math"/>
                      </a:rPr>
                      <m:t>=</m:t>
                    </m:r>
                    <m:r>
                      <a:rPr lang="en-US" b="0" i="1" smtClean="0">
                        <a:latin typeface="Cambria Math"/>
                      </a:rPr>
                      <m:t>𝑛</m:t>
                    </m:r>
                  </m:oMath>
                </a14:m>
                <a:endParaRPr lang="en-US" dirty="0"/>
              </a:p>
              <a:p>
                <a:pPr lvl="1"/>
                <a:r>
                  <a:rPr lang="en-US" dirty="0"/>
                  <a:t>E.g. </a:t>
                </a:r>
                <a14:m>
                  <m:oMath xmlns:m="http://schemas.openxmlformats.org/officeDocument/2006/math">
                    <m:r>
                      <a:rPr lang="en-US" i="1">
                        <a:latin typeface="Cambria Math"/>
                      </a:rPr>
                      <m:t>𝑛</m:t>
                    </m:r>
                    <m:r>
                      <a:rPr lang="en-US" i="1">
                        <a:latin typeface="Cambria Math"/>
                      </a:rPr>
                      <m:t> </m:t>
                    </m:r>
                  </m:oMath>
                </a14:m>
                <a:r>
                  <a:rPr lang="en-US" dirty="0"/>
                  <a:t>units of water going through that pipe</a:t>
                </a:r>
              </a:p>
              <a:p>
                <a:r>
                  <a:rPr lang="en-US" dirty="0"/>
                  <a:t>Capacity constraint</a:t>
                </a:r>
              </a:p>
              <a:p>
                <a:pPr lvl="1"/>
                <a14:m>
                  <m:oMath xmlns:m="http://schemas.openxmlformats.org/officeDocument/2006/math">
                    <m:r>
                      <a:rPr lang="en-US" b="0" i="1" smtClean="0">
                        <a:solidFill>
                          <a:srgbClr val="FF0000"/>
                        </a:solidFill>
                        <a:latin typeface="Cambria Math"/>
                      </a:rPr>
                      <m:t>𝑓</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a:rPr>
                          <m:t>𝑒</m:t>
                        </m:r>
                      </m:e>
                    </m:d>
                    <m:r>
                      <a:rPr lang="en-US" b="0" i="1" smtClean="0">
                        <a:latin typeface="Cambria Math"/>
                      </a:rPr>
                      <m:t>≤</m:t>
                    </m:r>
                    <m:r>
                      <a:rPr lang="en-US" b="0" i="1" smtClean="0">
                        <a:solidFill>
                          <a:srgbClr val="00B050"/>
                        </a:solidFill>
                        <a:latin typeface="Cambria Math"/>
                      </a:rPr>
                      <m:t>𝑐</m:t>
                    </m:r>
                    <m:r>
                      <a:rPr lang="en-US" b="0" i="1" smtClean="0">
                        <a:solidFill>
                          <a:srgbClr val="00B050"/>
                        </a:solidFill>
                        <a:latin typeface="Cambria Math"/>
                      </a:rPr>
                      <m:t>(</m:t>
                    </m:r>
                    <m:r>
                      <a:rPr lang="en-US" b="0" i="1" smtClean="0">
                        <a:solidFill>
                          <a:srgbClr val="00B050"/>
                        </a:solidFill>
                        <a:latin typeface="Cambria Math"/>
                      </a:rPr>
                      <m:t>𝑒</m:t>
                    </m:r>
                    <m:r>
                      <a:rPr lang="en-US" b="0" i="1" smtClean="0">
                        <a:solidFill>
                          <a:srgbClr val="00B050"/>
                        </a:solidFill>
                        <a:latin typeface="Cambria Math"/>
                      </a:rPr>
                      <m:t>)</m:t>
                    </m:r>
                  </m:oMath>
                </a14:m>
                <a:endParaRPr lang="en-US" dirty="0">
                  <a:solidFill>
                    <a:srgbClr val="00B050"/>
                  </a:solidFill>
                </a:endParaRPr>
              </a:p>
              <a:p>
                <a:pPr lvl="1"/>
                <a:r>
                  <a:rPr lang="en-US" dirty="0"/>
                  <a:t>Flow cannot exceed capacity</a:t>
                </a:r>
              </a:p>
              <a:p>
                <a:r>
                  <a:rPr lang="en-US" dirty="0"/>
                  <a:t>Flow constraint</a:t>
                </a:r>
              </a:p>
              <a:p>
                <a:pPr lvl="1"/>
                <a14:m>
                  <m:oMath xmlns:m="http://schemas.openxmlformats.org/officeDocument/2006/math">
                    <m:r>
                      <a:rPr lang="en-US" b="0" i="1" smtClean="0">
                        <a:latin typeface="Cambria Math"/>
                      </a:rPr>
                      <m:t>∀</m:t>
                    </m:r>
                    <m:r>
                      <a:rPr lang="en-US" b="0" i="1" smtClean="0">
                        <a:latin typeface="Cambria Math"/>
                      </a:rPr>
                      <m:t>𝑣</m:t>
                    </m:r>
                    <m:r>
                      <a:rPr lang="en-US" b="0" i="1" smtClean="0">
                        <a:latin typeface="Cambria Math"/>
                      </a:rPr>
                      <m:t>∈</m:t>
                    </m:r>
                    <m:r>
                      <a:rPr lang="en-US" b="0" i="1" smtClean="0">
                        <a:latin typeface="Cambria Math"/>
                      </a:rPr>
                      <m:t>𝑉</m:t>
                    </m:r>
                    <m:r>
                      <a:rPr lang="en-US" b="0" i="1" smtClean="0">
                        <a:latin typeface="Cambria Math"/>
                      </a:rPr>
                      <m:t>−{</m:t>
                    </m:r>
                    <m:r>
                      <a:rPr lang="en-US" b="0" i="1" smtClean="0">
                        <a:latin typeface="Cambria Math"/>
                      </a:rPr>
                      <m:t>𝑠</m:t>
                    </m:r>
                    <m:r>
                      <a:rPr lang="en-US" b="0" i="1" smtClean="0">
                        <a:latin typeface="Cambria Math"/>
                      </a:rPr>
                      <m:t>,</m:t>
                    </m:r>
                    <m:r>
                      <a:rPr lang="en-US" b="0" i="1" smtClean="0">
                        <a:latin typeface="Cambria Math"/>
                      </a:rPr>
                      <m:t>𝑡</m:t>
                    </m:r>
                    <m:r>
                      <a:rPr lang="en-US" b="0" i="1" smtClean="0">
                        <a:latin typeface="Cambria Math"/>
                      </a:rPr>
                      <m:t>}</m:t>
                    </m:r>
                  </m:oMath>
                </a14:m>
                <a:r>
                  <a:rPr lang="en-US" dirty="0"/>
                  <a:t>, </a:t>
                </a:r>
                <a14:m>
                  <m:oMath xmlns:m="http://schemas.openxmlformats.org/officeDocument/2006/math">
                    <m:r>
                      <a:rPr lang="en-US" b="0" i="1" dirty="0" smtClean="0">
                        <a:latin typeface="Cambria Math"/>
                      </a:rPr>
                      <m:t>𝑖𝑛𝑓𝑙𝑜𝑤</m:t>
                    </m:r>
                    <m:d>
                      <m:dPr>
                        <m:ctrlPr>
                          <a:rPr lang="en-US" b="0" i="1" dirty="0" smtClean="0">
                            <a:latin typeface="Cambria Math" panose="02040503050406030204" pitchFamily="18" charset="0"/>
                          </a:rPr>
                        </m:ctrlPr>
                      </m:dPr>
                      <m:e>
                        <m:r>
                          <a:rPr lang="en-US" b="0" i="1" dirty="0" smtClean="0">
                            <a:latin typeface="Cambria Math"/>
                          </a:rPr>
                          <m:t>𝑣</m:t>
                        </m:r>
                      </m:e>
                    </m:d>
                    <m:r>
                      <a:rPr lang="en-US" b="0" i="1" dirty="0" smtClean="0">
                        <a:latin typeface="Cambria Math"/>
                      </a:rPr>
                      <m:t>=</m:t>
                    </m:r>
                    <m:r>
                      <a:rPr lang="en-US" b="0" i="1" dirty="0" smtClean="0">
                        <a:latin typeface="Cambria Math"/>
                      </a:rPr>
                      <m:t>𝑜𝑢𝑡𝑓𝑙𝑜𝑤</m:t>
                    </m:r>
                    <m:r>
                      <a:rPr lang="en-US" b="0" i="1" dirty="0" smtClean="0">
                        <a:latin typeface="Cambria Math"/>
                      </a:rPr>
                      <m:t>(</m:t>
                    </m:r>
                    <m:r>
                      <a:rPr lang="en-US" b="0" i="1" dirty="0" smtClean="0">
                        <a:latin typeface="Cambria Math"/>
                      </a:rPr>
                      <m:t>𝑣</m:t>
                    </m:r>
                    <m:r>
                      <a:rPr lang="en-US" b="0" i="1" dirty="0" smtClean="0">
                        <a:latin typeface="Cambria Math"/>
                      </a:rPr>
                      <m:t>)</m:t>
                    </m:r>
                  </m:oMath>
                </a14:m>
                <a:endParaRPr lang="en-US" dirty="0"/>
              </a:p>
              <a:p>
                <a:pPr lvl="1"/>
                <a14:m>
                  <m:oMath xmlns:m="http://schemas.openxmlformats.org/officeDocument/2006/math">
                    <m:r>
                      <a:rPr lang="en-US" b="0" i="1" smtClean="0">
                        <a:latin typeface="Cambria Math"/>
                      </a:rPr>
                      <m:t>𝑖𝑛𝑓𝑙𝑜𝑤</m:t>
                    </m:r>
                    <m:d>
                      <m:dPr>
                        <m:ctrlPr>
                          <a:rPr lang="en-US" b="0" i="1" smtClean="0">
                            <a:latin typeface="Cambria Math" panose="02040503050406030204" pitchFamily="18" charset="0"/>
                          </a:rPr>
                        </m:ctrlPr>
                      </m:dPr>
                      <m:e>
                        <m:r>
                          <a:rPr lang="en-US" b="0" i="1" smtClean="0">
                            <a:latin typeface="Cambria Math"/>
                          </a:rPr>
                          <m:t>𝑣</m:t>
                        </m:r>
                      </m:e>
                    </m:d>
                    <m:r>
                      <a:rPr lang="en-US" b="0" i="1" smtClean="0">
                        <a:latin typeface="Cambria Math"/>
                      </a:rPr>
                      <m:t>=</m:t>
                    </m:r>
                    <m:nary>
                      <m:naryPr>
                        <m:chr m:val="∑"/>
                        <m:supHide m:val="on"/>
                        <m:ctrlPr>
                          <a:rPr lang="en-US" b="0" i="1" smtClean="0">
                            <a:latin typeface="Cambria Math" panose="02040503050406030204" pitchFamily="18" charset="0"/>
                          </a:rPr>
                        </m:ctrlPr>
                      </m:naryPr>
                      <m:sub>
                        <m:r>
                          <a:rPr lang="en-US" b="0" i="1" smtClean="0">
                            <a:latin typeface="Cambria Math"/>
                          </a:rPr>
                          <m:t>𝑥</m:t>
                        </m:r>
                        <m:r>
                          <a:rPr lang="en-US" b="0" i="1" smtClean="0">
                            <a:latin typeface="Cambria Math"/>
                          </a:rPr>
                          <m:t>∈</m:t>
                        </m:r>
                        <m:r>
                          <a:rPr lang="en-US" b="0" i="1" smtClean="0">
                            <a:latin typeface="Cambria Math"/>
                          </a:rPr>
                          <m:t>𝑉</m:t>
                        </m:r>
                      </m:sub>
                      <m:sup/>
                      <m:e>
                        <m:r>
                          <a:rPr lang="en-US" b="0" i="1" smtClean="0">
                            <a:latin typeface="Cambria Math"/>
                          </a:rPr>
                          <m:t>𝑓</m:t>
                        </m:r>
                        <m:r>
                          <a:rPr lang="en-US" b="0" i="1" smtClean="0">
                            <a:latin typeface="Cambria Math"/>
                          </a:rPr>
                          <m:t>(</m:t>
                        </m:r>
                        <m:r>
                          <a:rPr lang="en-US" b="0" i="1" smtClean="0">
                            <a:latin typeface="Cambria Math"/>
                          </a:rPr>
                          <m:t>𝑣</m:t>
                        </m:r>
                        <m:r>
                          <a:rPr lang="en-US" b="0" i="1" smtClean="0">
                            <a:latin typeface="Cambria Math"/>
                          </a:rPr>
                          <m:t>,</m:t>
                        </m:r>
                        <m:r>
                          <a:rPr lang="en-US" b="0" i="1" smtClean="0">
                            <a:latin typeface="Cambria Math"/>
                          </a:rPr>
                          <m:t>𝑥</m:t>
                        </m:r>
                        <m:r>
                          <a:rPr lang="en-US" b="0" i="1" smtClean="0">
                            <a:latin typeface="Cambria Math"/>
                          </a:rPr>
                          <m:t>)</m:t>
                        </m:r>
                      </m:e>
                    </m:nary>
                  </m:oMath>
                </a14:m>
                <a:endParaRPr lang="en-US" dirty="0"/>
              </a:p>
              <a:p>
                <a:pPr lvl="1"/>
                <a14:m>
                  <m:oMath xmlns:m="http://schemas.openxmlformats.org/officeDocument/2006/math">
                    <m:r>
                      <a:rPr lang="en-US" b="0" i="1" smtClean="0">
                        <a:latin typeface="Cambria Math"/>
                      </a:rPr>
                      <m:t>𝑜𝑢𝑡</m:t>
                    </m:r>
                    <m:r>
                      <a:rPr lang="en-US" i="1">
                        <a:latin typeface="Cambria Math"/>
                      </a:rPr>
                      <m:t>𝑓𝑙𝑜𝑤</m:t>
                    </m:r>
                    <m:d>
                      <m:dPr>
                        <m:ctrlPr>
                          <a:rPr lang="en-US" i="1">
                            <a:latin typeface="Cambria Math" panose="02040503050406030204" pitchFamily="18" charset="0"/>
                          </a:rPr>
                        </m:ctrlPr>
                      </m:dPr>
                      <m:e>
                        <m:r>
                          <a:rPr lang="en-US" i="1">
                            <a:latin typeface="Cambria Math"/>
                          </a:rPr>
                          <m:t>𝑣</m:t>
                        </m:r>
                      </m:e>
                    </m:d>
                    <m:r>
                      <a:rPr lang="en-US" i="1">
                        <a:latin typeface="Cambria Math"/>
                      </a:rPr>
                      <m:t>=</m:t>
                    </m:r>
                    <m:nary>
                      <m:naryPr>
                        <m:chr m:val="∑"/>
                        <m:supHide m:val="on"/>
                        <m:ctrlPr>
                          <a:rPr lang="en-US" i="1">
                            <a:latin typeface="Cambria Math" panose="02040503050406030204" pitchFamily="18" charset="0"/>
                          </a:rPr>
                        </m:ctrlPr>
                      </m:naryPr>
                      <m:sub>
                        <m:r>
                          <a:rPr lang="en-US" i="1">
                            <a:latin typeface="Cambria Math"/>
                          </a:rPr>
                          <m:t>𝑥</m:t>
                        </m:r>
                        <m:r>
                          <a:rPr lang="en-US" i="1">
                            <a:latin typeface="Cambria Math"/>
                          </a:rPr>
                          <m:t>∈</m:t>
                        </m:r>
                        <m:r>
                          <a:rPr lang="en-US" i="1">
                            <a:latin typeface="Cambria Math"/>
                          </a:rPr>
                          <m:t>𝑉</m:t>
                        </m:r>
                      </m:sub>
                      <m:sup/>
                      <m:e>
                        <m:r>
                          <a:rPr lang="en-US" i="1">
                            <a:latin typeface="Cambria Math"/>
                          </a:rPr>
                          <m:t>𝑓</m:t>
                        </m:r>
                        <m:r>
                          <a:rPr lang="en-US" i="1">
                            <a:latin typeface="Cambria Math"/>
                          </a:rPr>
                          <m:t>(</m:t>
                        </m:r>
                        <m:r>
                          <a:rPr lang="en-US" b="0" i="1" smtClean="0">
                            <a:latin typeface="Cambria Math"/>
                          </a:rPr>
                          <m:t>𝑥</m:t>
                        </m:r>
                        <m:r>
                          <a:rPr lang="en-US" i="1">
                            <a:latin typeface="Cambria Math"/>
                          </a:rPr>
                          <m:t>,</m:t>
                        </m:r>
                        <m:r>
                          <a:rPr lang="en-US" b="0" i="1" smtClean="0">
                            <a:latin typeface="Cambria Math"/>
                          </a:rPr>
                          <m:t>𝑣</m:t>
                        </m:r>
                        <m:r>
                          <a:rPr lang="en-US" i="1">
                            <a:latin typeface="Cambria Math"/>
                          </a:rPr>
                          <m:t>)</m:t>
                        </m:r>
                      </m:e>
                    </m:nary>
                  </m:oMath>
                </a14:m>
                <a:endParaRPr lang="en-US" dirty="0"/>
              </a:p>
              <a:p>
                <a:pPr lvl="1"/>
                <a:r>
                  <a:rPr lang="en-US" dirty="0"/>
                  <a:t>Water going in must match water coming out</a:t>
                </a:r>
              </a:p>
              <a:p>
                <a:r>
                  <a:rPr lang="en-US" dirty="0"/>
                  <a:t>Flow of </a:t>
                </a:r>
                <a14:m>
                  <m:oMath xmlns:m="http://schemas.openxmlformats.org/officeDocument/2006/math">
                    <m:r>
                      <a:rPr lang="en-US" b="0" i="1" smtClean="0">
                        <a:latin typeface="Cambria Math"/>
                      </a:rPr>
                      <m:t>𝐺</m:t>
                    </m:r>
                  </m:oMath>
                </a14:m>
                <a:r>
                  <a:rPr lang="en-US" dirty="0"/>
                  <a:t>: </a:t>
                </a:r>
                <a14:m>
                  <m:oMath xmlns:m="http://schemas.openxmlformats.org/officeDocument/2006/math">
                    <m:r>
                      <a:rPr lang="en-US" b="0" i="1" smtClean="0">
                        <a:latin typeface="Cambria Math"/>
                      </a:rPr>
                      <m:t>|</m:t>
                    </m:r>
                    <m:r>
                      <a:rPr lang="en-US" b="0" i="1" smtClean="0">
                        <a:latin typeface="Cambria Math"/>
                      </a:rPr>
                      <m:t>𝑓</m:t>
                    </m:r>
                    <m:r>
                      <a:rPr lang="en-US" b="0" i="1" smtClean="0">
                        <a:latin typeface="Cambria Math"/>
                      </a:rPr>
                      <m:t>|=</m:t>
                    </m:r>
                    <m:r>
                      <a:rPr lang="en-US" b="0" i="1" smtClean="0">
                        <a:latin typeface="Cambria Math"/>
                      </a:rPr>
                      <m:t>𝑜𝑢𝑡𝑓𝑙𝑜𝑤</m:t>
                    </m:r>
                    <m:d>
                      <m:dPr>
                        <m:ctrlPr>
                          <a:rPr lang="en-US" b="0" i="1" smtClean="0">
                            <a:latin typeface="Cambria Math" panose="02040503050406030204" pitchFamily="18" charset="0"/>
                          </a:rPr>
                        </m:ctrlPr>
                      </m:dPr>
                      <m:e>
                        <m:r>
                          <a:rPr lang="en-US" b="0" i="1" smtClean="0">
                            <a:latin typeface="Cambria Math"/>
                          </a:rPr>
                          <m:t>𝑠</m:t>
                        </m:r>
                      </m:e>
                    </m:d>
                    <m:r>
                      <a:rPr lang="en-US" b="0" i="1" smtClean="0">
                        <a:latin typeface="Cambria Math"/>
                      </a:rPr>
                      <m:t>−</m:t>
                    </m:r>
                    <m:r>
                      <a:rPr lang="en-US" b="0" i="1" smtClean="0">
                        <a:latin typeface="Cambria Math"/>
                      </a:rPr>
                      <m:t>𝑖𝑛𝑓𝑙𝑜𝑤</m:t>
                    </m:r>
                    <m:r>
                      <a:rPr lang="en-US" b="0" i="1" smtClean="0">
                        <a:latin typeface="Cambria Math"/>
                      </a:rPr>
                      <m:t>(</m:t>
                    </m:r>
                    <m:r>
                      <a:rPr lang="en-US" b="0" i="1" smtClean="0">
                        <a:latin typeface="Cambria Math"/>
                      </a:rPr>
                      <m:t>𝑠</m:t>
                    </m:r>
                    <m:r>
                      <a:rPr lang="en-US" b="0" i="1" smtClean="0">
                        <a:latin typeface="Cambria Math"/>
                      </a:rPr>
                      <m:t>)</m:t>
                    </m:r>
                  </m:oMath>
                </a14:m>
                <a:endParaRPr lang="en-US" dirty="0"/>
              </a:p>
              <a:p>
                <a:pPr lvl="1"/>
                <a:r>
                  <a:rPr lang="en-US" dirty="0"/>
                  <a:t>Net outflow of </a:t>
                </a:r>
                <a14:m>
                  <m:oMath xmlns:m="http://schemas.openxmlformats.org/officeDocument/2006/math">
                    <m:r>
                      <a:rPr lang="en-US" b="0" i="1" smtClean="0">
                        <a:solidFill>
                          <a:srgbClr val="7030A0"/>
                        </a:solidFill>
                        <a:latin typeface="Cambria Math"/>
                      </a:rPr>
                      <m:t>𝑠</m:t>
                    </m:r>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524000"/>
                <a:ext cx="8229600" cy="5029200"/>
              </a:xfrm>
              <a:blipFill>
                <a:blip r:embed="rId6"/>
                <a:stretch>
                  <a:fillRect l="-1079" t="-378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5</a:t>
            </a:fld>
            <a:endParaRPr lang="en-US"/>
          </a:p>
        </p:txBody>
      </p:sp>
      <p:sp>
        <p:nvSpPr>
          <p:cNvPr id="34" name="TextBox 33"/>
          <p:cNvSpPr txBox="1"/>
          <p:nvPr/>
        </p:nvSpPr>
        <p:spPr>
          <a:xfrm>
            <a:off x="10143395" y="3637178"/>
            <a:ext cx="1517467" cy="369332"/>
          </a:xfrm>
          <a:prstGeom prst="rect">
            <a:avLst/>
          </a:prstGeom>
          <a:noFill/>
          <a:ln>
            <a:solidFill>
              <a:schemeClr val="tx1"/>
            </a:solidFill>
          </a:ln>
        </p:spPr>
        <p:txBody>
          <a:bodyPr wrap="none" rtlCol="0">
            <a:spAutoFit/>
          </a:bodyPr>
          <a:lstStyle/>
          <a:p>
            <a:r>
              <a:rPr lang="en-US" dirty="0">
                <a:solidFill>
                  <a:srgbClr val="FF0000"/>
                </a:solidFill>
              </a:rPr>
              <a:t>Flow/</a:t>
            </a:r>
            <a:r>
              <a:rPr lang="en-US" dirty="0">
                <a:solidFill>
                  <a:srgbClr val="00B050"/>
                </a:solidFill>
              </a:rPr>
              <a:t>Capacity</a:t>
            </a:r>
          </a:p>
        </p:txBody>
      </p:sp>
      <p:sp>
        <p:nvSpPr>
          <p:cNvPr id="35" name="TextBox 34"/>
          <p:cNvSpPr txBox="1"/>
          <p:nvPr/>
        </p:nvSpPr>
        <p:spPr>
          <a:xfrm>
            <a:off x="6368668" y="5781424"/>
            <a:ext cx="1997983" cy="369332"/>
          </a:xfrm>
          <a:prstGeom prst="rect">
            <a:avLst/>
          </a:prstGeom>
          <a:noFill/>
          <a:ln>
            <a:noFill/>
          </a:ln>
        </p:spPr>
        <p:txBody>
          <a:bodyPr wrap="none" rtlCol="0">
            <a:spAutoFit/>
          </a:bodyPr>
          <a:lstStyle/>
          <a:p>
            <a:r>
              <a:rPr lang="en-US" dirty="0">
                <a:solidFill>
                  <a:srgbClr val="FF0000"/>
                </a:solidFill>
              </a:rPr>
              <a:t>3 in example above</a:t>
            </a:r>
            <a:endParaRPr lang="en-US" dirty="0">
              <a:solidFill>
                <a:srgbClr val="00B050"/>
              </a:solidFill>
            </a:endParaRPr>
          </a:p>
        </p:txBody>
      </p:sp>
    </p:spTree>
    <p:extLst>
      <p:ext uri="{BB962C8B-B14F-4D97-AF65-F5344CB8AC3E}">
        <p14:creationId xmlns:p14="http://schemas.microsoft.com/office/powerpoint/2010/main" val="313330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Ford-Fulkerson: Algorithm overview</a:t>
            </a:r>
          </a:p>
        </p:txBody>
      </p:sp>
      <p:sp>
        <p:nvSpPr>
          <p:cNvPr id="5" name="Slide Number Placeholder 4"/>
          <p:cNvSpPr>
            <a:spLocks noGrp="1"/>
          </p:cNvSpPr>
          <p:nvPr>
            <p:ph type="sldNum" sz="quarter" idx="12"/>
          </p:nvPr>
        </p:nvSpPr>
        <p:spPr/>
        <p:txBody>
          <a:bodyPr/>
          <a:lstStyle/>
          <a:p>
            <a:fld id="{030EE116-056E-4288-B7F7-411CB7E437A9}" type="slidenum">
              <a:rPr lang="en-US" smtClean="0"/>
              <a:pPr/>
              <a:t>6</a:t>
            </a:fld>
            <a:endParaRPr lang="en-US"/>
          </a:p>
        </p:txBody>
      </p:sp>
      <p:sp>
        <p:nvSpPr>
          <p:cNvPr id="7" name="Content Placeholder 6"/>
          <p:cNvSpPr>
            <a:spLocks noGrp="1"/>
          </p:cNvSpPr>
          <p:nvPr>
            <p:ph sz="quarter" idx="1"/>
          </p:nvPr>
        </p:nvSpPr>
        <p:spPr>
          <a:xfrm>
            <a:off x="609600" y="1295400"/>
            <a:ext cx="10972800" cy="4830763"/>
          </a:xfrm>
        </p:spPr>
        <p:txBody>
          <a:bodyPr>
            <a:normAutofit fontScale="92500" lnSpcReduction="20000"/>
          </a:bodyPr>
          <a:lstStyle/>
          <a:p>
            <a:r>
              <a:rPr lang="en-US" dirty="0"/>
              <a:t>Iterative algorithm: push some flow along some path at each step</a:t>
            </a:r>
          </a:p>
          <a:p>
            <a:pPr marL="0" indent="0">
              <a:buNone/>
            </a:pPr>
            <a:endParaRPr lang="en-US" dirty="0"/>
          </a:p>
          <a:p>
            <a:r>
              <a:rPr lang="en-US" dirty="0"/>
              <a:t>Model or record the </a:t>
            </a:r>
            <a:r>
              <a:rPr lang="en-US" i="1" dirty="0"/>
              <a:t>residual</a:t>
            </a:r>
            <a:r>
              <a:rPr lang="en-US" dirty="0"/>
              <a:t> capacities</a:t>
            </a:r>
          </a:p>
          <a:p>
            <a:pPr lvl="1"/>
            <a:r>
              <a:rPr lang="en-US" dirty="0"/>
              <a:t>how much capacity is left after taking into account how much flow is going through that edge at this time</a:t>
            </a:r>
          </a:p>
          <a:p>
            <a:r>
              <a:rPr lang="en-US" dirty="0"/>
              <a:t>Find a path from </a:t>
            </a:r>
            <a:r>
              <a:rPr lang="en-US" i="1" dirty="0"/>
              <a:t>s</a:t>
            </a:r>
            <a:r>
              <a:rPr lang="en-US" dirty="0"/>
              <a:t> to </a:t>
            </a:r>
            <a:r>
              <a:rPr lang="en-US" i="1" dirty="0"/>
              <a:t>t</a:t>
            </a:r>
            <a:r>
              <a:rPr lang="en-US" dirty="0"/>
              <a:t> such that the minimum residual capacity of an edge on that path is greater than zero</a:t>
            </a:r>
          </a:p>
          <a:p>
            <a:pPr lvl="1"/>
            <a:r>
              <a:rPr lang="en-US" dirty="0"/>
              <a:t>Since each value is an integer, it must be 1 or more</a:t>
            </a:r>
          </a:p>
          <a:p>
            <a:r>
              <a:rPr lang="en-US" dirty="0"/>
              <a:t>Update the residual capacities after taking into account this new flow</a:t>
            </a:r>
          </a:p>
          <a:p>
            <a:r>
              <a:rPr lang="en-US" dirty="0"/>
              <a:t>Repeat until no more such paths are found</a:t>
            </a:r>
          </a:p>
        </p:txBody>
      </p:sp>
    </p:spTree>
    <p:extLst>
      <p:ext uri="{BB962C8B-B14F-4D97-AF65-F5344CB8AC3E}">
        <p14:creationId xmlns:p14="http://schemas.microsoft.com/office/powerpoint/2010/main" val="224124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BA14-39EB-7B48-A1CC-7BC8FA004489}"/>
              </a:ext>
            </a:extLst>
          </p:cNvPr>
          <p:cNvSpPr>
            <a:spLocks noGrp="1"/>
          </p:cNvSpPr>
          <p:nvPr>
            <p:ph type="title"/>
          </p:nvPr>
        </p:nvSpPr>
        <p:spPr/>
        <p:txBody>
          <a:bodyPr/>
          <a:lstStyle/>
          <a:p>
            <a:r>
              <a:rPr lang="en-US" dirty="0"/>
              <a:t>Showing Correctness of Ford-Fulkerson</a:t>
            </a:r>
          </a:p>
        </p:txBody>
      </p:sp>
      <p:sp>
        <p:nvSpPr>
          <p:cNvPr id="3" name="Content Placeholder 2">
            <a:extLst>
              <a:ext uri="{FF2B5EF4-FFF2-40B4-BE49-F238E27FC236}">
                <a16:creationId xmlns:a16="http://schemas.microsoft.com/office/drawing/2014/main" id="{EE7A680F-7054-A44D-835E-F1E18FCA6CAB}"/>
              </a:ext>
            </a:extLst>
          </p:cNvPr>
          <p:cNvSpPr>
            <a:spLocks noGrp="1"/>
          </p:cNvSpPr>
          <p:nvPr>
            <p:ph idx="1"/>
          </p:nvPr>
        </p:nvSpPr>
        <p:spPr/>
        <p:txBody>
          <a:bodyPr/>
          <a:lstStyle/>
          <a:p>
            <a:r>
              <a:rPr lang="en-US" dirty="0"/>
              <a:t>To prove Ford-Fulkerson correct</a:t>
            </a:r>
          </a:p>
          <a:p>
            <a:pPr lvl="1"/>
            <a:r>
              <a:rPr lang="en-US" dirty="0"/>
              <a:t>We’ll use the idea of a </a:t>
            </a:r>
            <a:r>
              <a:rPr lang="en-US" b="1" dirty="0"/>
              <a:t>cut</a:t>
            </a:r>
            <a:r>
              <a:rPr lang="en-US" dirty="0"/>
              <a:t> in a network flow graph</a:t>
            </a:r>
          </a:p>
          <a:p>
            <a:pPr lvl="1"/>
            <a:r>
              <a:rPr lang="en-US" dirty="0"/>
              <a:t>We’ll prove properties related to cuts and flows</a:t>
            </a:r>
          </a:p>
        </p:txBody>
      </p:sp>
      <p:sp>
        <p:nvSpPr>
          <p:cNvPr id="4" name="Slide Number Placeholder 3">
            <a:extLst>
              <a:ext uri="{FF2B5EF4-FFF2-40B4-BE49-F238E27FC236}">
                <a16:creationId xmlns:a16="http://schemas.microsoft.com/office/drawing/2014/main" id="{1139BDAB-BFFC-094E-911B-0AF22C56F23A}"/>
              </a:ext>
            </a:extLst>
          </p:cNvPr>
          <p:cNvSpPr>
            <a:spLocks noGrp="1"/>
          </p:cNvSpPr>
          <p:nvPr>
            <p:ph type="sldNum" sz="quarter" idx="12"/>
          </p:nvPr>
        </p:nvSpPr>
        <p:spPr/>
        <p:txBody>
          <a:bodyPr/>
          <a:lstStyle/>
          <a:p>
            <a:fld id="{86BADE50-950A-4D58-BFB2-FA2C6A8B385D}" type="slidenum">
              <a:rPr lang="en-US" smtClean="0"/>
              <a:t>7</a:t>
            </a:fld>
            <a:endParaRPr lang="en-US"/>
          </a:p>
        </p:txBody>
      </p:sp>
    </p:spTree>
    <p:extLst>
      <p:ext uri="{BB962C8B-B14F-4D97-AF65-F5344CB8AC3E}">
        <p14:creationId xmlns:p14="http://schemas.microsoft.com/office/powerpoint/2010/main" val="202624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2886-BFFE-F14A-883A-C21EAFF1FA75}"/>
              </a:ext>
            </a:extLst>
          </p:cNvPr>
          <p:cNvSpPr>
            <a:spLocks noGrp="1"/>
          </p:cNvSpPr>
          <p:nvPr>
            <p:ph type="title"/>
          </p:nvPr>
        </p:nvSpPr>
        <p:spPr/>
        <p:txBody>
          <a:bodyPr/>
          <a:lstStyle/>
          <a:p>
            <a:r>
              <a:rPr lang="en-US" dirty="0"/>
              <a:t>Cuts in Network Flow Graphs</a:t>
            </a:r>
          </a:p>
        </p:txBody>
      </p:sp>
      <p:sp>
        <p:nvSpPr>
          <p:cNvPr id="3" name="Content Placeholder 2">
            <a:extLst>
              <a:ext uri="{FF2B5EF4-FFF2-40B4-BE49-F238E27FC236}">
                <a16:creationId xmlns:a16="http://schemas.microsoft.com/office/drawing/2014/main" id="{5A0D651B-1582-C649-96C2-3109A6667942}"/>
              </a:ext>
            </a:extLst>
          </p:cNvPr>
          <p:cNvSpPr>
            <a:spLocks noGrp="1"/>
          </p:cNvSpPr>
          <p:nvPr>
            <p:ph idx="1"/>
          </p:nvPr>
        </p:nvSpPr>
        <p:spPr>
          <a:xfrm>
            <a:off x="609600" y="1143000"/>
            <a:ext cx="10972800" cy="4983163"/>
          </a:xfrm>
        </p:spPr>
        <p:txBody>
          <a:bodyPr>
            <a:normAutofit fontScale="77500" lnSpcReduction="20000"/>
          </a:bodyPr>
          <a:lstStyle/>
          <a:p>
            <a:r>
              <a:rPr lang="en-US" sz="3600" dirty="0"/>
              <a:t>Given a flow network, we want to </a:t>
            </a:r>
            <a:r>
              <a:rPr lang="en-US" sz="3600" i="1" dirty="0"/>
              <a:t>cut</a:t>
            </a:r>
            <a:r>
              <a:rPr lang="en-US" sz="3600" dirty="0"/>
              <a:t> edges…</a:t>
            </a:r>
          </a:p>
          <a:p>
            <a:endParaRPr lang="en-US" sz="3600" dirty="0"/>
          </a:p>
          <a:p>
            <a:r>
              <a:rPr lang="en-US" sz="3600" dirty="0"/>
              <a:t>A cut C = (S, T) where:</a:t>
            </a:r>
          </a:p>
          <a:p>
            <a:pPr lvl="1"/>
            <a:r>
              <a:rPr lang="en-US" sz="3100" dirty="0"/>
              <a:t>S is a set of vertices (S is a subset of  V)</a:t>
            </a:r>
          </a:p>
          <a:p>
            <a:pPr lvl="1"/>
            <a:r>
              <a:rPr lang="en-US" sz="3100" dirty="0"/>
              <a:t>T is a set of vertices (T also a subset of V)</a:t>
            </a:r>
          </a:p>
          <a:p>
            <a:pPr lvl="1"/>
            <a:r>
              <a:rPr lang="en-US" sz="3100" dirty="0"/>
              <a:t>S intersect T = null set (no shared vertices)</a:t>
            </a:r>
          </a:p>
          <a:p>
            <a:pPr lvl="1"/>
            <a:r>
              <a:rPr lang="en-US" sz="3100" dirty="0"/>
              <a:t>S union T = V (all vertices in either S or T)</a:t>
            </a:r>
          </a:p>
          <a:p>
            <a:pPr lvl="1"/>
            <a:r>
              <a:rPr lang="en-US" sz="3100" dirty="0"/>
              <a:t>s in S, t in T</a:t>
            </a:r>
          </a:p>
          <a:p>
            <a:pPr lvl="1"/>
            <a:endParaRPr lang="en-US" sz="3100" dirty="0"/>
          </a:p>
          <a:p>
            <a:r>
              <a:rPr lang="en-US" sz="3600" dirty="0"/>
              <a:t>What do we care about?</a:t>
            </a:r>
          </a:p>
          <a:p>
            <a:pPr lvl="1"/>
            <a:r>
              <a:rPr lang="en-US" sz="3100" dirty="0"/>
              <a:t>Well, we care about the edges that go across this cut.</a:t>
            </a:r>
          </a:p>
          <a:p>
            <a:pPr lvl="1"/>
            <a:r>
              <a:rPr lang="en-US" sz="3100" dirty="0"/>
              <a:t>Either from node in S to a node in T or vice versa.</a:t>
            </a:r>
          </a:p>
          <a:p>
            <a:endParaRPr lang="en-US" dirty="0"/>
          </a:p>
        </p:txBody>
      </p:sp>
      <p:sp>
        <p:nvSpPr>
          <p:cNvPr id="4" name="Slide Number Placeholder 3">
            <a:extLst>
              <a:ext uri="{FF2B5EF4-FFF2-40B4-BE49-F238E27FC236}">
                <a16:creationId xmlns:a16="http://schemas.microsoft.com/office/drawing/2014/main" id="{69E9372F-ACC6-D74F-8F90-AF387B269B2E}"/>
              </a:ext>
            </a:extLst>
          </p:cNvPr>
          <p:cNvSpPr>
            <a:spLocks noGrp="1"/>
          </p:cNvSpPr>
          <p:nvPr>
            <p:ph type="sldNum" sz="quarter" idx="12"/>
          </p:nvPr>
        </p:nvSpPr>
        <p:spPr/>
        <p:txBody>
          <a:bodyPr/>
          <a:lstStyle/>
          <a:p>
            <a:fld id="{86BADE50-950A-4D58-BFB2-FA2C6A8B385D}" type="slidenum">
              <a:rPr lang="en-US" smtClean="0"/>
              <a:t>8</a:t>
            </a:fld>
            <a:endParaRPr lang="en-US"/>
          </a:p>
        </p:txBody>
      </p:sp>
      <p:sp>
        <p:nvSpPr>
          <p:cNvPr id="5" name="Freeform 4">
            <a:extLst>
              <a:ext uri="{FF2B5EF4-FFF2-40B4-BE49-F238E27FC236}">
                <a16:creationId xmlns:a16="http://schemas.microsoft.com/office/drawing/2014/main" id="{BBE5199E-F9AB-A74F-87E7-D9D93A8BD932}"/>
              </a:ext>
            </a:extLst>
          </p:cNvPr>
          <p:cNvSpPr/>
          <p:nvPr/>
        </p:nvSpPr>
        <p:spPr>
          <a:xfrm>
            <a:off x="9910663" y="1891138"/>
            <a:ext cx="1952297" cy="2112579"/>
          </a:xfrm>
          <a:custGeom>
            <a:avLst/>
            <a:gdLst>
              <a:gd name="connsiteX0" fmla="*/ 1876097 w 1876097"/>
              <a:gd name="connsiteY0" fmla="*/ 1056289 h 2112579"/>
              <a:gd name="connsiteX1" fmla="*/ 1749972 w 1876097"/>
              <a:gd name="connsiteY1" fmla="*/ 677917 h 2112579"/>
              <a:gd name="connsiteX2" fmla="*/ 1040524 w 1876097"/>
              <a:gd name="connsiteY2" fmla="*/ 236482 h 2112579"/>
              <a:gd name="connsiteX3" fmla="*/ 220717 w 1876097"/>
              <a:gd name="connsiteY3" fmla="*/ 0 h 2112579"/>
              <a:gd name="connsiteX4" fmla="*/ 63062 w 1876097"/>
              <a:gd name="connsiteY4" fmla="*/ 173420 h 2112579"/>
              <a:gd name="connsiteX5" fmla="*/ 0 w 1876097"/>
              <a:gd name="connsiteY5" fmla="*/ 2017986 h 2112579"/>
              <a:gd name="connsiteX6" fmla="*/ 268014 w 1876097"/>
              <a:gd name="connsiteY6" fmla="*/ 2112579 h 2112579"/>
              <a:gd name="connsiteX7" fmla="*/ 819807 w 1876097"/>
              <a:gd name="connsiteY7" fmla="*/ 2081048 h 2112579"/>
              <a:gd name="connsiteX8" fmla="*/ 1876097 w 1876097"/>
              <a:gd name="connsiteY8" fmla="*/ 1056289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097" h="2112579">
                <a:moveTo>
                  <a:pt x="1876097" y="1056289"/>
                </a:moveTo>
                <a:lnTo>
                  <a:pt x="1749972" y="677917"/>
                </a:lnTo>
                <a:lnTo>
                  <a:pt x="1040524" y="236482"/>
                </a:lnTo>
                <a:lnTo>
                  <a:pt x="220717" y="0"/>
                </a:lnTo>
                <a:lnTo>
                  <a:pt x="63062" y="173420"/>
                </a:lnTo>
                <a:lnTo>
                  <a:pt x="0" y="2017986"/>
                </a:lnTo>
                <a:lnTo>
                  <a:pt x="268014" y="2112579"/>
                </a:lnTo>
                <a:lnTo>
                  <a:pt x="819807" y="2081048"/>
                </a:lnTo>
                <a:lnTo>
                  <a:pt x="1876097" y="1056289"/>
                </a:lnTo>
                <a:close/>
              </a:path>
            </a:pathLst>
          </a:custGeom>
          <a:solidFill>
            <a:srgbClr val="00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FF709E62-D042-6840-98D4-1D5D5A1160DA}"/>
              </a:ext>
            </a:extLst>
          </p:cNvPr>
          <p:cNvSpPr/>
          <p:nvPr/>
        </p:nvSpPr>
        <p:spPr>
          <a:xfrm>
            <a:off x="7230526" y="1780778"/>
            <a:ext cx="2238703" cy="2144110"/>
          </a:xfrm>
          <a:custGeom>
            <a:avLst/>
            <a:gdLst>
              <a:gd name="connsiteX0" fmla="*/ 0 w 2238703"/>
              <a:gd name="connsiteY0" fmla="*/ 677917 h 2144110"/>
              <a:gd name="connsiteX1" fmla="*/ 520262 w 2238703"/>
              <a:gd name="connsiteY1" fmla="*/ 1891862 h 2144110"/>
              <a:gd name="connsiteX2" fmla="*/ 1387365 w 2238703"/>
              <a:gd name="connsiteY2" fmla="*/ 2144110 h 2144110"/>
              <a:gd name="connsiteX3" fmla="*/ 2096813 w 2238703"/>
              <a:gd name="connsiteY3" fmla="*/ 2065283 h 2144110"/>
              <a:gd name="connsiteX4" fmla="*/ 2175641 w 2238703"/>
              <a:gd name="connsiteY4" fmla="*/ 1150883 h 2144110"/>
              <a:gd name="connsiteX5" fmla="*/ 2175641 w 2238703"/>
              <a:gd name="connsiteY5" fmla="*/ 1008993 h 2144110"/>
              <a:gd name="connsiteX6" fmla="*/ 2238703 w 2238703"/>
              <a:gd name="connsiteY6" fmla="*/ 63062 h 2144110"/>
              <a:gd name="connsiteX7" fmla="*/ 1702675 w 2238703"/>
              <a:gd name="connsiteY7" fmla="*/ 0 h 2144110"/>
              <a:gd name="connsiteX8" fmla="*/ 788275 w 2238703"/>
              <a:gd name="connsiteY8" fmla="*/ 94593 h 2144110"/>
              <a:gd name="connsiteX9" fmla="*/ 236482 w 2238703"/>
              <a:gd name="connsiteY9" fmla="*/ 378372 h 2144110"/>
              <a:gd name="connsiteX10" fmla="*/ 0 w 2238703"/>
              <a:gd name="connsiteY10" fmla="*/ 677917 h 214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8703" h="2144110">
                <a:moveTo>
                  <a:pt x="0" y="677917"/>
                </a:moveTo>
                <a:lnTo>
                  <a:pt x="520262" y="1891862"/>
                </a:lnTo>
                <a:lnTo>
                  <a:pt x="1387365" y="2144110"/>
                </a:lnTo>
                <a:lnTo>
                  <a:pt x="2096813" y="2065283"/>
                </a:lnTo>
                <a:lnTo>
                  <a:pt x="2175641" y="1150883"/>
                </a:lnTo>
                <a:lnTo>
                  <a:pt x="2175641" y="1008993"/>
                </a:lnTo>
                <a:lnTo>
                  <a:pt x="2238703" y="63062"/>
                </a:lnTo>
                <a:lnTo>
                  <a:pt x="1702675" y="0"/>
                </a:lnTo>
                <a:lnTo>
                  <a:pt x="788275" y="94593"/>
                </a:lnTo>
                <a:lnTo>
                  <a:pt x="236482" y="378372"/>
                </a:lnTo>
                <a:lnTo>
                  <a:pt x="0" y="677917"/>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EAF6B25-E4A8-944E-A1A6-00EB250A6F57}"/>
              </a:ext>
            </a:extLst>
          </p:cNvPr>
          <p:cNvGrpSpPr/>
          <p:nvPr/>
        </p:nvGrpSpPr>
        <p:grpSpPr>
          <a:xfrm>
            <a:off x="7467600" y="1828800"/>
            <a:ext cx="4256076" cy="2215790"/>
            <a:chOff x="990600" y="3017500"/>
            <a:chExt cx="4785705" cy="2491524"/>
          </a:xfrm>
        </p:grpSpPr>
        <p:cxnSp>
          <p:nvCxnSpPr>
            <p:cNvPr id="8" name="Straight Connector 7">
              <a:extLst>
                <a:ext uri="{FF2B5EF4-FFF2-40B4-BE49-F238E27FC236}">
                  <a16:creationId xmlns:a16="http://schemas.microsoft.com/office/drawing/2014/main" id="{806C4B6C-023C-6042-BC83-616D2DEB6AC9}"/>
                </a:ext>
              </a:extLst>
            </p:cNvPr>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8D919A4-450F-9546-8F60-E0D1A4473662}"/>
                </a:ext>
              </a:extLst>
            </p:cNvPr>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D5DA528-94FF-3640-9E87-34E794EE918B}"/>
                </a:ext>
              </a:extLst>
            </p:cNvPr>
            <p:cNvCxnSpPr>
              <a:stCxn id="22" idx="2"/>
              <a:endCxn id="20"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D8AF59-9FBF-3A4B-AAA6-BE593DE9AAFE}"/>
                </a:ext>
              </a:extLst>
            </p:cNvPr>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0A9F28-0109-744B-92AC-7831421C1330}"/>
                </a:ext>
              </a:extLst>
            </p:cNvPr>
            <p:cNvCxnSpPr>
              <a:stCxn id="22" idx="6"/>
              <a:endCxn id="25" idx="2"/>
            </p:cNvCxnSpPr>
            <p:nvPr/>
          </p:nvCxnSpPr>
          <p:spPr>
            <a:xfrm>
              <a:off x="2801007" y="5044346"/>
              <a:ext cx="1329638" cy="48406"/>
            </a:xfrm>
            <a:prstGeom prst="line">
              <a:avLst/>
            </a:prstGeom>
            <a:ln w="57150">
              <a:solidFill>
                <a:srgbClr val="33CC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3C72E50-8BB3-7349-AA35-8DD174A6D97B}"/>
                </a:ext>
              </a:extLst>
            </p:cNvPr>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592563-72A2-D84C-BD7A-F3E1B692A0DF}"/>
                </a:ext>
              </a:extLst>
            </p:cNvPr>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BBC38DC-9739-ED4E-A001-966704FD02FF}"/>
                </a:ext>
              </a:extLst>
            </p:cNvPr>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6" name="TextBox 15">
              <a:extLst>
                <a:ext uri="{FF2B5EF4-FFF2-40B4-BE49-F238E27FC236}">
                  <a16:creationId xmlns:a16="http://schemas.microsoft.com/office/drawing/2014/main" id="{BF2D4ED3-C963-124D-B9C2-7E6EC1383C48}"/>
                </a:ext>
              </a:extLst>
            </p:cNvPr>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7" name="TextBox 16">
              <a:extLst>
                <a:ext uri="{FF2B5EF4-FFF2-40B4-BE49-F238E27FC236}">
                  <a16:creationId xmlns:a16="http://schemas.microsoft.com/office/drawing/2014/main" id="{F2E80468-6A1E-6C48-B12A-7790263C5B1A}"/>
                </a:ext>
              </a:extLst>
            </p:cNvPr>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8" name="TextBox 17">
              <a:extLst>
                <a:ext uri="{FF2B5EF4-FFF2-40B4-BE49-F238E27FC236}">
                  <a16:creationId xmlns:a16="http://schemas.microsoft.com/office/drawing/2014/main" id="{FB544729-EF23-214F-915A-136DA3F187CA}"/>
                </a:ext>
              </a:extLst>
            </p:cNvPr>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9" name="Straight Connector 18">
              <a:extLst>
                <a:ext uri="{FF2B5EF4-FFF2-40B4-BE49-F238E27FC236}">
                  <a16:creationId xmlns:a16="http://schemas.microsoft.com/office/drawing/2014/main" id="{BCD17D8D-3D03-5644-9BF8-F67D86B7EF61}"/>
                </a:ext>
              </a:extLst>
            </p:cNvPr>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67932DC-DCAF-2144-8C4B-DCE4C58167ED}"/>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21" name="Oval 20">
              <a:extLst>
                <a:ext uri="{FF2B5EF4-FFF2-40B4-BE49-F238E27FC236}">
                  <a16:creationId xmlns:a16="http://schemas.microsoft.com/office/drawing/2014/main" id="{FE465769-C5AF-9A44-A2A9-5646C137EF19}"/>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C8422B51-F010-8147-B738-B4C855058B86}"/>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6FFEEA1C-BFA9-0C45-A78B-10C0E237924E}"/>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47C7C7D1-B3FB-FF4E-B871-FD655134C0D4}"/>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4"/>
                  <a:stretch>
                    <a:fillRect/>
                  </a:stretch>
                </a:blipFill>
              </p:spPr>
              <p:txBody>
                <a:bodyPr/>
                <a:lstStyle/>
                <a:p>
                  <a:r>
                    <a:rPr lang="en-US">
                      <a:noFill/>
                    </a:rPr>
                    <a:t> </a:t>
                  </a:r>
                </a:p>
              </p:txBody>
            </p:sp>
          </mc:Fallback>
        </mc:AlternateContent>
        <p:sp>
          <p:nvSpPr>
            <p:cNvPr id="25" name="Oval 24">
              <a:extLst>
                <a:ext uri="{FF2B5EF4-FFF2-40B4-BE49-F238E27FC236}">
                  <a16:creationId xmlns:a16="http://schemas.microsoft.com/office/drawing/2014/main" id="{2DC86816-B08B-7F41-BDB9-DA5DFC5EA21A}"/>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4BE98096-1E22-5D4F-B387-310D24349B43}"/>
                </a:ext>
              </a:extLst>
            </p:cNvPr>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D46C3F4-9AAB-0741-A532-1344C9458C83}"/>
                </a:ext>
              </a:extLst>
            </p:cNvPr>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31" name="TextBox 30">
              <a:extLst>
                <a:ext uri="{FF2B5EF4-FFF2-40B4-BE49-F238E27FC236}">
                  <a16:creationId xmlns:a16="http://schemas.microsoft.com/office/drawing/2014/main" id="{82289085-EB20-C042-894F-04B52F7275B1}"/>
                </a:ext>
              </a:extLst>
            </p:cNvPr>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2" name="TextBox 31">
              <a:extLst>
                <a:ext uri="{FF2B5EF4-FFF2-40B4-BE49-F238E27FC236}">
                  <a16:creationId xmlns:a16="http://schemas.microsoft.com/office/drawing/2014/main" id="{D6D8B769-6A97-254E-A8B8-B12B68747756}"/>
                </a:ext>
              </a:extLst>
            </p:cNvPr>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4" name="TextBox 33">
              <a:extLst>
                <a:ext uri="{FF2B5EF4-FFF2-40B4-BE49-F238E27FC236}">
                  <a16:creationId xmlns:a16="http://schemas.microsoft.com/office/drawing/2014/main" id="{68F85AF6-6696-6544-9D68-4A19904F34BF}"/>
                </a:ext>
              </a:extLst>
            </p:cNvPr>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5" name="TextBox 34">
              <a:extLst>
                <a:ext uri="{FF2B5EF4-FFF2-40B4-BE49-F238E27FC236}">
                  <a16:creationId xmlns:a16="http://schemas.microsoft.com/office/drawing/2014/main" id="{4291E644-A8AA-9B49-BD57-C54FCFF89099}"/>
                </a:ext>
              </a:extLst>
            </p:cNvPr>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D791E6D-2D4F-0347-80EC-D8ED12868342}"/>
                  </a:ext>
                </a:extLst>
              </p:cNvPr>
              <p:cNvSpPr txBox="1"/>
              <p:nvPr/>
            </p:nvSpPr>
            <p:spPr>
              <a:xfrm>
                <a:off x="7362639" y="1569781"/>
                <a:ext cx="4231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CC"/>
                          </a:solidFill>
                          <a:latin typeface="Cambria Math" panose="02040503050406030204" pitchFamily="18" charset="0"/>
                        </a:rPr>
                        <m:t>𝑆</m:t>
                      </m:r>
                    </m:oMath>
                  </m:oMathPara>
                </a14:m>
                <a:endParaRPr lang="en-US" sz="2400" dirty="0">
                  <a:solidFill>
                    <a:srgbClr val="FF33CC"/>
                  </a:solidFill>
                </a:endParaRPr>
              </a:p>
            </p:txBody>
          </p:sp>
        </mc:Choice>
        <mc:Fallback xmlns="">
          <p:sp>
            <p:nvSpPr>
              <p:cNvPr id="36" name="TextBox 35">
                <a:extLst>
                  <a:ext uri="{FF2B5EF4-FFF2-40B4-BE49-F238E27FC236}">
                    <a16:creationId xmlns:a16="http://schemas.microsoft.com/office/drawing/2014/main" id="{5D791E6D-2D4F-0347-80EC-D8ED12868342}"/>
                  </a:ext>
                </a:extLst>
              </p:cNvPr>
              <p:cNvSpPr txBox="1">
                <a:spLocks noRot="1" noChangeAspect="1" noMove="1" noResize="1" noEditPoints="1" noAdjustHandles="1" noChangeArrowheads="1" noChangeShapeType="1" noTextEdit="1"/>
              </p:cNvSpPr>
              <p:nvPr/>
            </p:nvSpPr>
            <p:spPr>
              <a:xfrm>
                <a:off x="7362639" y="1569781"/>
                <a:ext cx="42312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FE415A6-BCA0-EE46-9E39-EBE48D2BE479}"/>
                  </a:ext>
                </a:extLst>
              </p:cNvPr>
              <p:cNvSpPr txBox="1"/>
              <p:nvPr/>
            </p:nvSpPr>
            <p:spPr>
              <a:xfrm>
                <a:off x="11343187" y="1884763"/>
                <a:ext cx="4430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lumMod val="60000"/>
                              <a:lumOff val="40000"/>
                            </a:schemeClr>
                          </a:solidFill>
                          <a:latin typeface="Cambria Math" panose="02040503050406030204" pitchFamily="18" charset="0"/>
                        </a:rPr>
                        <m:t>𝑇</m:t>
                      </m:r>
                    </m:oMath>
                  </m:oMathPara>
                </a14:m>
                <a:endParaRPr lang="en-US" sz="2400" dirty="0">
                  <a:solidFill>
                    <a:schemeClr val="tx2">
                      <a:lumMod val="60000"/>
                      <a:lumOff val="40000"/>
                    </a:schemeClr>
                  </a:solidFill>
                </a:endParaRPr>
              </a:p>
            </p:txBody>
          </p:sp>
        </mc:Choice>
        <mc:Fallback xmlns="">
          <p:sp>
            <p:nvSpPr>
              <p:cNvPr id="37" name="TextBox 36">
                <a:extLst>
                  <a:ext uri="{FF2B5EF4-FFF2-40B4-BE49-F238E27FC236}">
                    <a16:creationId xmlns:a16="http://schemas.microsoft.com/office/drawing/2014/main" id="{BFE415A6-BCA0-EE46-9E39-EBE48D2BE479}"/>
                  </a:ext>
                </a:extLst>
              </p:cNvPr>
              <p:cNvSpPr txBox="1">
                <a:spLocks noRot="1" noChangeAspect="1" noMove="1" noResize="1" noEditPoints="1" noAdjustHandles="1" noChangeArrowheads="1" noChangeShapeType="1" noTextEdit="1"/>
              </p:cNvSpPr>
              <p:nvPr/>
            </p:nvSpPr>
            <p:spPr>
              <a:xfrm>
                <a:off x="11343187" y="1884763"/>
                <a:ext cx="4430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160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p:cNvSpPr/>
          <p:nvPr/>
        </p:nvSpPr>
        <p:spPr>
          <a:xfrm>
            <a:off x="10063063" y="930657"/>
            <a:ext cx="1952297" cy="2112579"/>
          </a:xfrm>
          <a:custGeom>
            <a:avLst/>
            <a:gdLst>
              <a:gd name="connsiteX0" fmla="*/ 1876097 w 1876097"/>
              <a:gd name="connsiteY0" fmla="*/ 1056289 h 2112579"/>
              <a:gd name="connsiteX1" fmla="*/ 1749972 w 1876097"/>
              <a:gd name="connsiteY1" fmla="*/ 677917 h 2112579"/>
              <a:gd name="connsiteX2" fmla="*/ 1040524 w 1876097"/>
              <a:gd name="connsiteY2" fmla="*/ 236482 h 2112579"/>
              <a:gd name="connsiteX3" fmla="*/ 220717 w 1876097"/>
              <a:gd name="connsiteY3" fmla="*/ 0 h 2112579"/>
              <a:gd name="connsiteX4" fmla="*/ 63062 w 1876097"/>
              <a:gd name="connsiteY4" fmla="*/ 173420 h 2112579"/>
              <a:gd name="connsiteX5" fmla="*/ 0 w 1876097"/>
              <a:gd name="connsiteY5" fmla="*/ 2017986 h 2112579"/>
              <a:gd name="connsiteX6" fmla="*/ 268014 w 1876097"/>
              <a:gd name="connsiteY6" fmla="*/ 2112579 h 2112579"/>
              <a:gd name="connsiteX7" fmla="*/ 819807 w 1876097"/>
              <a:gd name="connsiteY7" fmla="*/ 2081048 h 2112579"/>
              <a:gd name="connsiteX8" fmla="*/ 1876097 w 1876097"/>
              <a:gd name="connsiteY8" fmla="*/ 1056289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097" h="2112579">
                <a:moveTo>
                  <a:pt x="1876097" y="1056289"/>
                </a:moveTo>
                <a:lnTo>
                  <a:pt x="1749972" y="677917"/>
                </a:lnTo>
                <a:lnTo>
                  <a:pt x="1040524" y="236482"/>
                </a:lnTo>
                <a:lnTo>
                  <a:pt x="220717" y="0"/>
                </a:lnTo>
                <a:lnTo>
                  <a:pt x="63062" y="173420"/>
                </a:lnTo>
                <a:lnTo>
                  <a:pt x="0" y="2017986"/>
                </a:lnTo>
                <a:lnTo>
                  <a:pt x="268014" y="2112579"/>
                </a:lnTo>
                <a:lnTo>
                  <a:pt x="819807" y="2081048"/>
                </a:lnTo>
                <a:lnTo>
                  <a:pt x="1876097" y="1056289"/>
                </a:lnTo>
                <a:close/>
              </a:path>
            </a:pathLst>
          </a:custGeom>
          <a:solidFill>
            <a:srgbClr val="00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7382926" y="820297"/>
            <a:ext cx="2238703" cy="2144110"/>
          </a:xfrm>
          <a:custGeom>
            <a:avLst/>
            <a:gdLst>
              <a:gd name="connsiteX0" fmla="*/ 0 w 2238703"/>
              <a:gd name="connsiteY0" fmla="*/ 677917 h 2144110"/>
              <a:gd name="connsiteX1" fmla="*/ 520262 w 2238703"/>
              <a:gd name="connsiteY1" fmla="*/ 1891862 h 2144110"/>
              <a:gd name="connsiteX2" fmla="*/ 1387365 w 2238703"/>
              <a:gd name="connsiteY2" fmla="*/ 2144110 h 2144110"/>
              <a:gd name="connsiteX3" fmla="*/ 2096813 w 2238703"/>
              <a:gd name="connsiteY3" fmla="*/ 2065283 h 2144110"/>
              <a:gd name="connsiteX4" fmla="*/ 2175641 w 2238703"/>
              <a:gd name="connsiteY4" fmla="*/ 1150883 h 2144110"/>
              <a:gd name="connsiteX5" fmla="*/ 2175641 w 2238703"/>
              <a:gd name="connsiteY5" fmla="*/ 1008993 h 2144110"/>
              <a:gd name="connsiteX6" fmla="*/ 2238703 w 2238703"/>
              <a:gd name="connsiteY6" fmla="*/ 63062 h 2144110"/>
              <a:gd name="connsiteX7" fmla="*/ 1702675 w 2238703"/>
              <a:gd name="connsiteY7" fmla="*/ 0 h 2144110"/>
              <a:gd name="connsiteX8" fmla="*/ 788275 w 2238703"/>
              <a:gd name="connsiteY8" fmla="*/ 94593 h 2144110"/>
              <a:gd name="connsiteX9" fmla="*/ 236482 w 2238703"/>
              <a:gd name="connsiteY9" fmla="*/ 378372 h 2144110"/>
              <a:gd name="connsiteX10" fmla="*/ 0 w 2238703"/>
              <a:gd name="connsiteY10" fmla="*/ 677917 h 214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8703" h="2144110">
                <a:moveTo>
                  <a:pt x="0" y="677917"/>
                </a:moveTo>
                <a:lnTo>
                  <a:pt x="520262" y="1891862"/>
                </a:lnTo>
                <a:lnTo>
                  <a:pt x="1387365" y="2144110"/>
                </a:lnTo>
                <a:lnTo>
                  <a:pt x="2096813" y="2065283"/>
                </a:lnTo>
                <a:lnTo>
                  <a:pt x="2175641" y="1150883"/>
                </a:lnTo>
                <a:lnTo>
                  <a:pt x="2175641" y="1008993"/>
                </a:lnTo>
                <a:lnTo>
                  <a:pt x="2238703" y="63062"/>
                </a:lnTo>
                <a:lnTo>
                  <a:pt x="1702675" y="0"/>
                </a:lnTo>
                <a:lnTo>
                  <a:pt x="788275" y="94593"/>
                </a:lnTo>
                <a:lnTo>
                  <a:pt x="236482" y="378372"/>
                </a:lnTo>
                <a:lnTo>
                  <a:pt x="0" y="677917"/>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Two Properties of a Cut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71164"/>
                <a:ext cx="10972800" cy="5055000"/>
              </a:xfrm>
            </p:spPr>
            <p:txBody>
              <a:bodyPr anchor="t">
                <a:normAutofit lnSpcReduction="10000"/>
              </a:bodyPr>
              <a:lstStyle/>
              <a:p>
                <a:r>
                  <a:rPr lang="en-US" dirty="0"/>
                  <a:t>Consider a </a:t>
                </a:r>
                <a:r>
                  <a:rPr lang="en-US" b="1" dirty="0"/>
                  <a:t>cut</a:t>
                </a:r>
                <a:r>
                  <a:rPr lang="en-US" dirty="0"/>
                  <a:t> that separates </a:t>
                </a:r>
                <a14:m>
                  <m:oMath xmlns:m="http://schemas.openxmlformats.org/officeDocument/2006/math">
                    <m:r>
                      <a:rPr lang="en-US" b="0" i="1" smtClean="0">
                        <a:solidFill>
                          <a:srgbClr val="7030A0"/>
                        </a:solidFill>
                        <a:latin typeface="Cambria Math"/>
                      </a:rPr>
                      <m:t>𝑠</m:t>
                    </m:r>
                  </m:oMath>
                </a14:m>
                <a:r>
                  <a:rPr lang="en-US" dirty="0"/>
                  <a:t> and</a:t>
                </a:r>
                <a:r>
                  <a:rPr lang="en-US" dirty="0">
                    <a:solidFill>
                      <a:srgbClr val="00CCFF"/>
                    </a:solidFill>
                  </a:rPr>
                  <a:t> </a:t>
                </a:r>
                <a14:m>
                  <m:oMath xmlns:m="http://schemas.openxmlformats.org/officeDocument/2006/math">
                    <m:r>
                      <a:rPr lang="en-US" b="0" i="1" smtClean="0">
                        <a:solidFill>
                          <a:srgbClr val="00CCFF"/>
                        </a:solidFill>
                        <a:latin typeface="Cambria Math"/>
                      </a:rPr>
                      <m:t>𝑡</m:t>
                    </m:r>
                  </m:oMath>
                </a14:m>
                <a:endParaRPr lang="en-US" dirty="0"/>
              </a:p>
              <a:p>
                <a:pPr lvl="1"/>
                <a:r>
                  <a:rPr lang="en-US" dirty="0"/>
                  <a:t>Let </a:t>
                </a:r>
                <a14:m>
                  <m:oMath xmlns:m="http://schemas.openxmlformats.org/officeDocument/2006/math">
                    <m:r>
                      <a:rPr lang="en-US" b="0" i="1" smtClean="0">
                        <a:solidFill>
                          <a:srgbClr val="7030A0"/>
                        </a:solidFill>
                        <a:latin typeface="Cambria Math"/>
                      </a:rPr>
                      <m:t>𝑠</m:t>
                    </m:r>
                    <m:r>
                      <a:rPr lang="en-US" b="0" i="1" smtClean="0">
                        <a:latin typeface="Cambria Math"/>
                      </a:rPr>
                      <m:t>∈</m:t>
                    </m:r>
                    <m:r>
                      <a:rPr lang="en-US" b="0" i="1" smtClean="0">
                        <a:solidFill>
                          <a:srgbClr val="FF33CC"/>
                        </a:solidFill>
                        <a:latin typeface="Cambria Math" panose="02040503050406030204" pitchFamily="18" charset="0"/>
                      </a:rPr>
                      <m:t>𝑆</m:t>
                    </m:r>
                  </m:oMath>
                </a14:m>
                <a:r>
                  <a:rPr lang="en-US" dirty="0"/>
                  <a:t>, </a:t>
                </a:r>
                <a14:m>
                  <m:oMath xmlns:m="http://schemas.openxmlformats.org/officeDocument/2006/math">
                    <m:r>
                      <a:rPr lang="en-US" b="0" i="1" smtClean="0">
                        <a:solidFill>
                          <a:srgbClr val="00CCFF"/>
                        </a:solidFill>
                        <a:latin typeface="Cambria Math"/>
                      </a:rPr>
                      <m:t>𝑡</m:t>
                    </m:r>
                    <m:r>
                      <a:rPr lang="en-US" b="0" i="1" smtClean="0">
                        <a:latin typeface="Cambria Math"/>
                      </a:rPr>
                      <m:t>∈</m:t>
                    </m:r>
                    <m:r>
                      <a:rPr lang="en-US" b="0" i="1" smtClean="0">
                        <a:solidFill>
                          <a:schemeClr val="tx2">
                            <a:lumMod val="60000"/>
                            <a:lumOff val="40000"/>
                          </a:schemeClr>
                        </a:solidFill>
                        <a:latin typeface="Cambria Math" panose="02040503050406030204" pitchFamily="18" charset="0"/>
                      </a:rPr>
                      <m:t>𝑇</m:t>
                    </m:r>
                  </m:oMath>
                </a14:m>
                <a:r>
                  <a:rPr lang="en-US" dirty="0"/>
                  <a:t>, </a:t>
                </a:r>
                <a:r>
                  <a:rPr lang="en-US" dirty="0" err="1"/>
                  <a:t>s.t.</a:t>
                </a:r>
                <a:r>
                  <a:rPr lang="en-US" dirty="0"/>
                  <a:t> </a:t>
                </a:r>
                <a14:m>
                  <m:oMath xmlns:m="http://schemas.openxmlformats.org/officeDocument/2006/math">
                    <m:r>
                      <a:rPr lang="en-US" b="0" i="1" smtClean="0">
                        <a:latin typeface="Cambria Math"/>
                      </a:rPr>
                      <m:t>𝑉</m:t>
                    </m:r>
                    <m:r>
                      <a:rPr lang="en-US" b="0" i="1" smtClean="0">
                        <a:latin typeface="Cambria Math"/>
                      </a:rPr>
                      <m:t>=</m:t>
                    </m:r>
                    <m:r>
                      <a:rPr lang="en-US" b="0" i="1" smtClean="0">
                        <a:solidFill>
                          <a:srgbClr val="FF33CC"/>
                        </a:solidFill>
                        <a:latin typeface="Cambria Math" panose="02040503050406030204" pitchFamily="18" charset="0"/>
                      </a:rPr>
                      <m:t>𝑆</m:t>
                    </m:r>
                    <m:r>
                      <a:rPr lang="en-US" b="0" i="1" smtClean="0">
                        <a:latin typeface="Cambria Math"/>
                      </a:rPr>
                      <m:t>∪</m:t>
                    </m:r>
                    <m:r>
                      <a:rPr lang="en-US" b="0" i="1" smtClean="0">
                        <a:solidFill>
                          <a:schemeClr val="tx2">
                            <a:lumMod val="60000"/>
                            <a:lumOff val="40000"/>
                          </a:schemeClr>
                        </a:solidFill>
                        <a:latin typeface="Cambria Math" panose="02040503050406030204" pitchFamily="18" charset="0"/>
                      </a:rPr>
                      <m:t>𝑇</m:t>
                    </m:r>
                  </m:oMath>
                </a14:m>
                <a:endParaRPr lang="en-US" dirty="0"/>
              </a:p>
              <a:p>
                <a:pPr lvl="1"/>
                <a:endParaRPr lang="en-US" dirty="0"/>
              </a:p>
              <a:p>
                <a:r>
                  <a:rPr lang="en-US" b="1" u="sng" dirty="0"/>
                  <a:t>Capacity </a:t>
                </a:r>
                <a:r>
                  <a:rPr lang="en-US" dirty="0"/>
                  <a:t>of the cut </a:t>
                </a:r>
                <a14:m>
                  <m:oMath xmlns:m="http://schemas.openxmlformats.org/officeDocument/2006/math">
                    <m:r>
                      <a:rPr lang="en-US" b="0" i="1" smtClean="0">
                        <a:latin typeface="Cambria Math" panose="02040503050406030204" pitchFamily="18" charset="0"/>
                      </a:rPr>
                      <m:t>𝐶</m:t>
                    </m:r>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solidFill>
                              <a:srgbClr val="FF33CC"/>
                            </a:solidFill>
                            <a:latin typeface="Cambria Math"/>
                          </a:rPr>
                          <m:t>𝑆</m:t>
                        </m:r>
                        <m:r>
                          <a:rPr lang="en-US" b="0" i="1" smtClean="0">
                            <a:latin typeface="Cambria Math"/>
                          </a:rPr>
                          <m:t>,</m:t>
                        </m:r>
                        <m:r>
                          <a:rPr lang="en-US" b="0" i="1" smtClean="0">
                            <a:solidFill>
                              <a:schemeClr val="tx2">
                                <a:lumMod val="60000"/>
                                <a:lumOff val="40000"/>
                              </a:schemeClr>
                            </a:solidFill>
                            <a:latin typeface="Cambria Math"/>
                          </a:rPr>
                          <m:t>𝑇</m:t>
                        </m:r>
                      </m:e>
                    </m:d>
                  </m:oMath>
                </a14:m>
                <a:endParaRPr lang="en-US" dirty="0"/>
              </a:p>
              <a:p>
                <a:pPr lvl="1"/>
                <a:r>
                  <a:rPr lang="en-US" dirty="0"/>
                  <a:t>Sum the </a:t>
                </a:r>
                <a:r>
                  <a:rPr lang="en-US" b="1" dirty="0"/>
                  <a:t>capacities</a:t>
                </a:r>
                <a:r>
                  <a:rPr lang="en-US" dirty="0"/>
                  <a:t> of all </a:t>
                </a:r>
                <a:r>
                  <a:rPr lang="en-US" dirty="0">
                    <a:solidFill>
                      <a:srgbClr val="33CC33"/>
                    </a:solidFill>
                  </a:rPr>
                  <a:t>edges</a:t>
                </a:r>
                <a:r>
                  <a:rPr lang="en-US" dirty="0"/>
                  <a:t> which go from </a:t>
                </a:r>
                <a14:m>
                  <m:oMath xmlns:m="http://schemas.openxmlformats.org/officeDocument/2006/math">
                    <m:r>
                      <a:rPr lang="en-US" b="0" i="1" smtClean="0">
                        <a:solidFill>
                          <a:srgbClr val="FF33CC"/>
                        </a:solidFill>
                        <a:latin typeface="Cambria Math"/>
                      </a:rPr>
                      <m:t>𝑆</m:t>
                    </m:r>
                  </m:oMath>
                </a14:m>
                <a:r>
                  <a:rPr lang="en-US" dirty="0"/>
                  <a:t> to </a:t>
                </a:r>
                <a14:m>
                  <m:oMath xmlns:m="http://schemas.openxmlformats.org/officeDocument/2006/math">
                    <m:r>
                      <a:rPr lang="en-US" b="0" i="1" smtClean="0">
                        <a:solidFill>
                          <a:schemeClr val="tx2">
                            <a:lumMod val="60000"/>
                            <a:lumOff val="40000"/>
                          </a:schemeClr>
                        </a:solidFill>
                        <a:latin typeface="Cambria Math"/>
                      </a:rPr>
                      <m:t>𝑇</m:t>
                    </m:r>
                  </m:oMath>
                </a14:m>
                <a:endParaRPr lang="en-US" dirty="0"/>
              </a:p>
              <a:p>
                <a:pPr lvl="1"/>
                <a:r>
                  <a:rPr lang="en-US" dirty="0"/>
                  <a:t>This example: 2 + 3 = 5</a:t>
                </a:r>
              </a:p>
              <a:p>
                <a:r>
                  <a:rPr lang="en-US" b="1" u="sng" dirty="0"/>
                  <a:t>Net Flow </a:t>
                </a:r>
                <a:r>
                  <a:rPr lang="en-US" dirty="0"/>
                  <a:t>of the cut </a:t>
                </a:r>
                <a14:m>
                  <m:oMath xmlns:m="http://schemas.openxmlformats.org/officeDocument/2006/math">
                    <m:r>
                      <a:rPr lang="en-US" i="1">
                        <a:latin typeface="Cambria Math" panose="02040503050406030204" pitchFamily="18" charset="0"/>
                      </a:rPr>
                      <m:t>𝐶</m:t>
                    </m:r>
                    <m:r>
                      <a:rPr lang="en-US">
                        <a:latin typeface="Cambria Math" panose="02040503050406030204" pitchFamily="18" charset="0"/>
                      </a:rPr>
                      <m:t>=</m:t>
                    </m:r>
                    <m:d>
                      <m:dPr>
                        <m:ctrlPr>
                          <a:rPr lang="en-US" i="1">
                            <a:latin typeface="Cambria Math" panose="02040503050406030204" pitchFamily="18" charset="0"/>
                          </a:rPr>
                        </m:ctrlPr>
                      </m:dPr>
                      <m:e>
                        <m:r>
                          <a:rPr lang="en-US" i="1">
                            <a:solidFill>
                              <a:srgbClr val="FF33CC"/>
                            </a:solidFill>
                            <a:latin typeface="Cambria Math"/>
                          </a:rPr>
                          <m:t>𝑆</m:t>
                        </m:r>
                        <m:r>
                          <a:rPr lang="en-US" i="1">
                            <a:latin typeface="Cambria Math"/>
                          </a:rPr>
                          <m:t>,</m:t>
                        </m:r>
                        <m:r>
                          <a:rPr lang="en-US" i="1">
                            <a:solidFill>
                              <a:schemeClr val="tx2">
                                <a:lumMod val="60000"/>
                                <a:lumOff val="40000"/>
                              </a:schemeClr>
                            </a:solidFill>
                            <a:latin typeface="Cambria Math"/>
                          </a:rPr>
                          <m:t>𝑇</m:t>
                        </m:r>
                      </m:e>
                    </m:d>
                  </m:oMath>
                </a14:m>
                <a:endParaRPr lang="en-US" dirty="0"/>
              </a:p>
              <a:p>
                <a:pPr lvl="1"/>
                <a:r>
                  <a:rPr lang="en-US" dirty="0"/>
                  <a:t>Sum of the </a:t>
                </a:r>
                <a:r>
                  <a:rPr lang="en-US" b="1" dirty="0"/>
                  <a:t>flows</a:t>
                </a:r>
                <a:r>
                  <a:rPr lang="en-US" dirty="0"/>
                  <a:t> on its edges from S to T minus the sum of the </a:t>
                </a:r>
                <a:r>
                  <a:rPr lang="en-US" b="1" dirty="0"/>
                  <a:t>flows</a:t>
                </a:r>
                <a:r>
                  <a:rPr lang="en-US" dirty="0"/>
                  <a:t> on its edges from T to S</a:t>
                </a:r>
              </a:p>
              <a:p>
                <a:pPr lvl="1"/>
                <a:r>
                  <a:rPr lang="en-US" dirty="0"/>
                  <a:t>This example: 2 + 1 – 1 =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71164"/>
                <a:ext cx="10972800" cy="5055000"/>
              </a:xfrm>
              <a:blipFill>
                <a:blip r:embed="rId2"/>
                <a:stretch>
                  <a:fillRect l="-1387" t="-2506" r="-11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9</a:t>
            </a:fld>
            <a:endParaRPr lang="en-US" dirty="0"/>
          </a:p>
        </p:txBody>
      </p:sp>
      <p:grpSp>
        <p:nvGrpSpPr>
          <p:cNvPr id="5" name="Group 4"/>
          <p:cNvGrpSpPr/>
          <p:nvPr/>
        </p:nvGrpSpPr>
        <p:grpSpPr>
          <a:xfrm>
            <a:off x="7620000" y="868318"/>
            <a:ext cx="4256076" cy="2245021"/>
            <a:chOff x="990600" y="3017500"/>
            <a:chExt cx="4785705" cy="2524393"/>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flipV="1">
              <a:off x="2684850" y="3606362"/>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rgbClr val="33CC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4" name="TextBox 13"/>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5" name="TextBox 14"/>
            <p:cNvSpPr txBox="1"/>
            <p:nvPr/>
          </p:nvSpPr>
          <p:spPr>
            <a:xfrm>
              <a:off x="3121584" y="5126601"/>
              <a:ext cx="571748" cy="415292"/>
            </a:xfrm>
            <a:prstGeom prst="rect">
              <a:avLst/>
            </a:prstGeom>
            <a:noFill/>
          </p:spPr>
          <p:txBody>
            <a:bodyPr wrap="none" rtlCol="0">
              <a:spAutoFit/>
            </a:bodyPr>
            <a:lstStyle/>
            <a:p>
              <a:r>
                <a:rPr lang="en-US" dirty="0">
                  <a:solidFill>
                    <a:srgbClr val="FF0000"/>
                  </a:solidFill>
                </a:rPr>
                <a:t>1</a:t>
              </a:r>
              <a:r>
                <a:rPr lang="en-US" dirty="0"/>
                <a:t>/</a:t>
              </a:r>
              <a:r>
                <a:rPr lang="en-US" dirty="0">
                  <a:solidFill>
                    <a:srgbClr val="00B050"/>
                  </a:solidFill>
                </a:rPr>
                <a:t>3</a:t>
              </a:r>
            </a:p>
          </p:txBody>
        </p:sp>
        <p:sp>
          <p:nvSpPr>
            <p:cNvPr id="16" name="TextBox 15"/>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4"/>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314983" y="3017500"/>
              <a:ext cx="571748" cy="726761"/>
            </a:xfrm>
            <a:prstGeom prst="rect">
              <a:avLst/>
            </a:prstGeom>
            <a:noFill/>
          </p:spPr>
          <p:txBody>
            <a:bodyPr wrap="none" rtlCol="0">
              <a:spAutoFit/>
            </a:bodyPr>
            <a:lstStyle/>
            <a:p>
              <a:r>
                <a:rPr lang="en-US" dirty="0">
                  <a:solidFill>
                    <a:srgbClr val="FF0000"/>
                  </a:solidFill>
                </a:rPr>
                <a:t>2</a:t>
              </a:r>
              <a:r>
                <a:rPr lang="en-US" dirty="0"/>
                <a:t>/</a:t>
              </a:r>
              <a:r>
                <a:rPr lang="en-US" dirty="0">
                  <a:solidFill>
                    <a:srgbClr val="00B050"/>
                  </a:solidFill>
                </a:rPr>
                <a:t>2</a:t>
              </a:r>
            </a:p>
            <a:p>
              <a:endParaRPr lang="en-US" dirty="0">
                <a:solidFill>
                  <a:srgbClr val="00B050"/>
                </a:solidFill>
              </a:endParaRPr>
            </a:p>
          </p:txBody>
        </p:sp>
        <p:sp>
          <p:nvSpPr>
            <p:cNvPr id="29" name="TextBox 28"/>
            <p:cNvSpPr txBox="1"/>
            <p:nvPr/>
          </p:nvSpPr>
          <p:spPr>
            <a:xfrm>
              <a:off x="3265367" y="4258741"/>
              <a:ext cx="571748" cy="415292"/>
            </a:xfrm>
            <a:prstGeom prst="rect">
              <a:avLst/>
            </a:prstGeom>
            <a:noFill/>
          </p:spPr>
          <p:txBody>
            <a:bodyPr wrap="none" rtlCol="0">
              <a:spAutoFit/>
            </a:bodyPr>
            <a:lstStyle/>
            <a:p>
              <a:r>
                <a:rPr lang="en-US" dirty="0">
                  <a:solidFill>
                    <a:srgbClr val="FF0000"/>
                  </a:solidFill>
                </a:rPr>
                <a:t>1</a:t>
              </a:r>
              <a:r>
                <a:rPr lang="en-US" dirty="0"/>
                <a:t>/</a:t>
              </a:r>
              <a:r>
                <a:rPr lang="en-US" dirty="0">
                  <a:solidFill>
                    <a:srgbClr val="00B050"/>
                  </a:solidFill>
                </a:rPr>
                <a:t>1</a:t>
              </a:r>
            </a:p>
          </p:txBody>
        </p:sp>
        <p:sp>
          <p:nvSpPr>
            <p:cNvPr id="30" name="TextBox 29"/>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2" name="TextBox 31"/>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3" name="TextBox 32"/>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p:cNvSpPr txBox="1"/>
              <p:nvPr/>
            </p:nvSpPr>
            <p:spPr>
              <a:xfrm>
                <a:off x="7517352" y="757236"/>
                <a:ext cx="4231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CC"/>
                          </a:solidFill>
                          <a:latin typeface="Cambria Math" panose="02040503050406030204" pitchFamily="18" charset="0"/>
                        </a:rPr>
                        <m:t>𝑆</m:t>
                      </m:r>
                    </m:oMath>
                  </m:oMathPara>
                </a14:m>
                <a:endParaRPr lang="en-US" sz="2400" dirty="0">
                  <a:solidFill>
                    <a:srgbClr val="FF33CC"/>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7517352" y="757236"/>
                <a:ext cx="423129"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11495587" y="924282"/>
                <a:ext cx="4430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lumMod val="60000"/>
                              <a:lumOff val="40000"/>
                            </a:schemeClr>
                          </a:solidFill>
                          <a:latin typeface="Cambria Math" panose="02040503050406030204" pitchFamily="18" charset="0"/>
                        </a:rPr>
                        <m:t>𝑇</m:t>
                      </m:r>
                    </m:oMath>
                  </m:oMathPara>
                </a14:m>
                <a:endParaRPr lang="en-US" sz="2400" dirty="0">
                  <a:solidFill>
                    <a:schemeClr val="tx2">
                      <a:lumMod val="60000"/>
                      <a:lumOff val="40000"/>
                    </a:schemeClr>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1495587" y="924282"/>
                <a:ext cx="4430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8538037"/>
      </p:ext>
    </p:extLst>
  </p:cSld>
  <p:clrMapOvr>
    <a:masterClrMapping/>
  </p:clrMapOvr>
</p:sld>
</file>

<file path=ppt/theme/theme1.xml><?xml version="1.0" encoding="utf-8"?>
<a:theme xmlns:a="http://schemas.openxmlformats.org/drawingml/2006/main" name="CS4102-SlimGrayWhi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S4102-SlimGrayWhite" id="{20B2DB67-AD04-B74C-8ECF-175EE31C2B35}" vid="{BF2015BB-5004-704F-B6DF-3DB6A30FB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CS4102-SlimGrayWhite</Template>
  <TotalTime>48922</TotalTime>
  <Words>2436</Words>
  <Application>Microsoft Macintosh PowerPoint</Application>
  <PresentationFormat>Widescreen</PresentationFormat>
  <Paragraphs>488</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 Math</vt:lpstr>
      <vt:lpstr>Helvetica Neue</vt:lpstr>
      <vt:lpstr>Helvetica Neue Thin</vt:lpstr>
      <vt:lpstr>Wingdings</vt:lpstr>
      <vt:lpstr>CS4102-SlimGrayWhite</vt:lpstr>
      <vt:lpstr>CS 3100 - DSA2  Mark Floryan</vt:lpstr>
      <vt:lpstr>Module 6!</vt:lpstr>
      <vt:lpstr>Flow Network</vt:lpstr>
      <vt:lpstr>Flow Network: Antiparallel Edges</vt:lpstr>
      <vt:lpstr>Flow</vt:lpstr>
      <vt:lpstr>Ford-Fulkerson: Algorithm overview</vt:lpstr>
      <vt:lpstr>Showing Correctness of Ford-Fulkerson</vt:lpstr>
      <vt:lpstr>Cuts in Network Flow Graphs</vt:lpstr>
      <vt:lpstr>Two Properties of a Cut</vt:lpstr>
      <vt:lpstr>We’ll Show These 3 Things</vt:lpstr>
      <vt:lpstr>First definition: Weak Duality</vt:lpstr>
      <vt:lpstr>Definition: Flow-value lemma</vt:lpstr>
      <vt:lpstr>Proof: Flow-value lemma</vt:lpstr>
      <vt:lpstr>Proof: Flow-value lemma cont.</vt:lpstr>
      <vt:lpstr>Max-flow Min-cut Theorem</vt:lpstr>
      <vt:lpstr>Example: Max-flow/Min-cut</vt:lpstr>
      <vt:lpstr>Max-flow Min-cut and Ford-Fulkerson</vt:lpstr>
      <vt:lpstr>Ford-Fulkerson Proof: Outline</vt:lpstr>
      <vt:lpstr>Ford-Fulkerson Proof</vt:lpstr>
      <vt:lpstr>A  B: if no augmenting path, cut with capacity f</vt:lpstr>
      <vt:lpstr>A  B: if no augmenting path, cut with capacity f</vt:lpstr>
      <vt:lpstr>A  B: if no augmenting path, cut with capacity f</vt:lpstr>
      <vt:lpstr>B  C: if cut with capacity f, f is max-flow</vt:lpstr>
      <vt:lpstr>These Prove Correctness of Ford-Fulkerson</vt:lpstr>
      <vt:lpstr>C  A: if f is max-flow, then no augmenting path</vt:lpstr>
      <vt:lpstr>Other Max-flow algorithms</vt:lpstr>
    </vt:vector>
  </TitlesOfParts>
  <Company>UVA SEAS Computer Science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njb2b</dc:creator>
  <cp:lastModifiedBy>Mark Floryan</cp:lastModifiedBy>
  <cp:revision>2834</cp:revision>
  <cp:lastPrinted>2021-11-14T17:00:01Z</cp:lastPrinted>
  <dcterms:created xsi:type="dcterms:W3CDTF">2017-08-21T20:54:06Z</dcterms:created>
  <dcterms:modified xsi:type="dcterms:W3CDTF">2022-09-08T15:51:04Z</dcterms:modified>
</cp:coreProperties>
</file>