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645" r:id="rId2"/>
    <p:sldId id="947" r:id="rId3"/>
    <p:sldId id="389" r:id="rId4"/>
    <p:sldId id="390" r:id="rId5"/>
    <p:sldId id="948" r:id="rId6"/>
    <p:sldId id="958" r:id="rId7"/>
    <p:sldId id="949" r:id="rId8"/>
    <p:sldId id="391" r:id="rId9"/>
    <p:sldId id="951" r:id="rId10"/>
    <p:sldId id="952" r:id="rId11"/>
    <p:sldId id="953" r:id="rId12"/>
    <p:sldId id="954" r:id="rId13"/>
    <p:sldId id="950" r:id="rId14"/>
    <p:sldId id="442" r:id="rId15"/>
    <p:sldId id="392" r:id="rId16"/>
    <p:sldId id="394" r:id="rId17"/>
    <p:sldId id="685" r:id="rId18"/>
    <p:sldId id="686" r:id="rId19"/>
    <p:sldId id="921" r:id="rId20"/>
    <p:sldId id="941" r:id="rId21"/>
    <p:sldId id="940" r:id="rId22"/>
    <p:sldId id="957" r:id="rId23"/>
    <p:sldId id="922" r:id="rId24"/>
    <p:sldId id="924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6" r:id="rId34"/>
    <p:sldId id="937" r:id="rId35"/>
    <p:sldId id="938" r:id="rId36"/>
    <p:sldId id="939" r:id="rId37"/>
    <p:sldId id="397" r:id="rId38"/>
    <p:sldId id="942" r:id="rId39"/>
    <p:sldId id="946" r:id="rId40"/>
    <p:sldId id="9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DBFF0"/>
    <a:srgbClr val="EA4747"/>
    <a:srgbClr val="FF6600"/>
    <a:srgbClr val="FF33CC"/>
    <a:srgbClr val="00CCFF"/>
    <a:srgbClr val="FFFF00"/>
    <a:srgbClr val="00B0F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/>
    <p:restoredTop sz="92962" autoAdjust="0"/>
  </p:normalViewPr>
  <p:slideViewPr>
    <p:cSldViewPr>
      <p:cViewPr varScale="1">
        <p:scale>
          <a:sx n="133" d="100"/>
          <a:sy n="133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0:22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12271 864 0,'0'0'38'0,"0"0"8"0,-14 4-37 0,3 2-9 15,1-3 0-15,-1 3 0 0,0-3 175 0,11-3 33 16,-10 0 6-16,10 0 2 0,0 0-144 0,0 0-28 16,0 0-5-16,0 0-2 0,0 0-16 0,0 0-3 15,0 0-1-15,0 0 0 0,0 0-17 0,0 0 10 16,0 0-10-16,0 0 8 0,7 10-8 0,-7-10 0 0,0 0 9 0,0 0-9 16,0 0 8-16,0 0-8 0,0 0 8 0,0 0-8 15,0 0 73-15,0 0 11 16,0 0 1-16,0 0 1 15,0 0-98-15,0 0-20 0,0 0-4 0,0 0-1 0,0 0 37 0,0 0 13 0,0 0 0 16,0 0 0-16,0 0-13 0,0 0 0 0,0 0 0 0,0 0 0 16,0 0 0-16,0 0 0 0,0 0 0 0,0 0 0 15,0 0 0-15,0 0 0 0,0 0 0 0,0 0 0 16,0 0 0-16,0 0 0 0,0 0 0 0,-7 15 0 16,3-5 0-16,4-1 0 0,0-9 0 0,0 16 0 15,0-16 0-15,0 0 0 0,0 9 0 0,0-9 0 16,-3 10 0-16,3 5 0 0,0-15 0 0,0 13 0 15,0-4 0-15,0 1 0 0,0-1 0 0,-7 7 0 16,7-7 0-16,7 1 0 16,-7-1 0-16,0 1 0 0,0-1 0 0,0 4 0 15,0-1 0-15,3-6 0 0,1 7 0 0,-4-7 0 0,7 10 0 0,-7-4 0 16,0-2-8-16,3 5 8 0,4-5 0 0,-3 6 0 16,-4 2-10-16,0-5 10 0,0 3-8 0,0 2 8 15,0-8 0-15,0 9-10 0,-4-4 10 0,4 1 0 16,0-3-17-16,0 2 3 0,-7 1 1 0,7-4 0 0,0-2 13 15,7-1 0-15,-7 7 9 0,0-7-9 0,0 1 0 0,0 5 0 16,0-5-11-16,0-7 11 0,4 6 37 0,-4-9 15 16,0 0 4-16,4 13 0 0,3-4-56 0,-4 1 0 15,-3-10-11-15,7 9 2 16,-3 1-51-16,3-1-9 0,-7-9-3 0,0 9 0 0,0 1 52 0,0-1 9 0,0-3 3 0,0 4 0 16,0-10 8-16,3 9 0 0,1 1 0 0,-4 5 0 15,0-5 0-15,-4-1 0 0,1 1 0 0,3-1 0 16,0-9 0-16,0 9 0 0,-7 1 0 15,7-10 0-15,0 0 0 0,0 15 0 16,0-2 0-16,0-4 0 0,0 4 0 0,7-1 0 0,-14 4 0 16,7-3 0-16,0-7 0 0,0 10 0 15,0-4 0-15,-4-2 0 0,4 5 56 0,0-5 6 0,0-1 2 0,0 7 0 32,0-7-104-32,-7 1-21 0,7-7-4 0,0 6-1 0,0 4 42 0,0-4 9 0,0 0 2 0,0 1-811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8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2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–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Network Flow, Ford-Fulkerson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CLRS 26.1 – 26.2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5887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2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421-0144-F347-9303-752A035B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216A-F766-FE43-A54D-27BB3F1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9E50-48E4-9948-A0DF-8157645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Iterative algorithm: push some flow along some path at each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or record the </a:t>
            </a:r>
            <a:r>
              <a:rPr lang="en-US" i="1" dirty="0"/>
              <a:t>residual</a:t>
            </a:r>
            <a:r>
              <a:rPr lang="en-US" dirty="0"/>
              <a:t> capacities</a:t>
            </a:r>
          </a:p>
          <a:p>
            <a:pPr lvl="1"/>
            <a:r>
              <a:rPr lang="en-US" dirty="0"/>
              <a:t>how much capacity is left after taking into account how much flow is going through that edge at this time</a:t>
            </a:r>
          </a:p>
          <a:p>
            <a:r>
              <a:rPr lang="en-US" dirty="0"/>
              <a:t>Find a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such that the minimum residual capacity of an edge on that path is greater than zero</a:t>
            </a:r>
          </a:p>
          <a:p>
            <a:pPr lvl="1"/>
            <a:r>
              <a:rPr lang="en-US" dirty="0"/>
              <a:t>Since each value is an integer, it must be 1 or more</a:t>
            </a:r>
          </a:p>
          <a:p>
            <a:r>
              <a:rPr lang="en-US" dirty="0"/>
              <a:t>Update the residual capacities after taking into account this new flow</a:t>
            </a:r>
          </a:p>
          <a:p>
            <a:r>
              <a:rPr lang="en-US" dirty="0"/>
              <a:t>Repeat until no more such paths are found</a:t>
            </a:r>
          </a:p>
        </p:txBody>
      </p:sp>
    </p:spTree>
    <p:extLst>
      <p:ext uri="{BB962C8B-B14F-4D97-AF65-F5344CB8AC3E}">
        <p14:creationId xmlns:p14="http://schemas.microsoft.com/office/powerpoint/2010/main" val="224124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): the flow on the edge from u to v</a:t>
            </a:r>
          </a:p>
          <a:p>
            <a:r>
              <a:rPr lang="en-US" dirty="0"/>
              <a:t>f(</a:t>
            </a:r>
            <a:r>
              <a:rPr lang="en-US" dirty="0" err="1"/>
              <a:t>v,u</a:t>
            </a:r>
            <a:r>
              <a:rPr lang="en-US" dirty="0"/>
              <a:t>): the </a:t>
            </a:r>
            <a:r>
              <a:rPr lang="en-US" u="sng" dirty="0"/>
              <a:t>back</a:t>
            </a:r>
            <a:r>
              <a:rPr lang="en-US" dirty="0"/>
              <a:t>flow on the edge from v to u</a:t>
            </a:r>
          </a:p>
          <a:p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): the capacity on the edge from u to v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the </a:t>
            </a:r>
            <a:r>
              <a:rPr lang="en-US" i="1" dirty="0"/>
              <a:t>residual</a:t>
            </a:r>
            <a:r>
              <a:rPr lang="en-US" dirty="0"/>
              <a:t> capacity on the edge from u to v</a:t>
            </a:r>
          </a:p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the graph where the edges weights are the residual capacities</a:t>
            </a:r>
          </a:p>
          <a:p>
            <a:pPr lvl="1"/>
            <a:r>
              <a:rPr lang="en-US" dirty="0"/>
              <a:t>THIS is usually the graph we actually use when running the algorithm we are about to see.</a:t>
            </a:r>
          </a:p>
        </p:txBody>
      </p:sp>
    </p:spTree>
    <p:extLst>
      <p:ext uri="{BB962C8B-B14F-4D97-AF65-F5344CB8AC3E}">
        <p14:creationId xmlns:p14="http://schemas.microsoft.com/office/powerpoint/2010/main" val="17292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has forward flow and backflow</a:t>
            </a:r>
          </a:p>
          <a:p>
            <a:pPr lvl="1"/>
            <a:r>
              <a:rPr lang="en-US" dirty="0"/>
              <a:t>The two must always be “inverses” of each other!</a:t>
            </a:r>
          </a:p>
          <a:p>
            <a:pPr lvl="1"/>
            <a:r>
              <a:rPr lang="en-US" dirty="0"/>
              <a:t>I.e. they sum to the total capacity for that edge</a:t>
            </a:r>
          </a:p>
          <a:p>
            <a:r>
              <a:rPr lang="en-US" dirty="0"/>
              <a:t>This allows for modeling of flow “returning” along a given edge</a:t>
            </a:r>
          </a:p>
          <a:p>
            <a:endParaRPr lang="en-US" dirty="0"/>
          </a:p>
          <a:p>
            <a:r>
              <a:rPr lang="en-US" dirty="0"/>
              <a:t>One way to think about this:</a:t>
            </a:r>
          </a:p>
          <a:p>
            <a:pPr lvl="1"/>
            <a:r>
              <a:rPr lang="en-US" dirty="0"/>
              <a:t>How much of the forward flow we could “un-do”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available flow </a:t>
                </a:r>
                <a:r>
                  <a:rPr lang="en-US" dirty="0"/>
                  <a:t>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backflow</a:t>
                </a:r>
                <a:r>
                  <a:rPr lang="en-US" dirty="0"/>
                  <a:t> along that edge in the flow graph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69" t="-439" r="-1693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329421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CA2-3042-2741-8C6B-BBC5D2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39D-AFE2-2F41-813E-738B6A0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CLRS 26.1 and 26.2</a:t>
            </a:r>
          </a:p>
          <a:p>
            <a:r>
              <a:rPr lang="en-US" dirty="0"/>
              <a:t>Includes simple solutions to the following “complications”</a:t>
            </a:r>
          </a:p>
          <a:p>
            <a:pPr lvl="1"/>
            <a:r>
              <a:rPr lang="en-US" dirty="0"/>
              <a:t>What if (</a:t>
            </a:r>
            <a:r>
              <a:rPr lang="en-US" dirty="0" err="1"/>
              <a:t>u,v</a:t>
            </a:r>
            <a:r>
              <a:rPr lang="en-US" dirty="0"/>
              <a:t>) and (</a:t>
            </a:r>
            <a:r>
              <a:rPr lang="en-US" dirty="0" err="1"/>
              <a:t>v,u</a:t>
            </a:r>
            <a:r>
              <a:rPr lang="en-US" dirty="0"/>
              <a:t>) are in the flow graph?</a:t>
            </a:r>
          </a:p>
          <a:p>
            <a:pPr lvl="2"/>
            <a:r>
              <a:rPr lang="en-US" dirty="0"/>
              <a:t>Called “Antiparallel” edges – easy to adjust for this, example later</a:t>
            </a:r>
          </a:p>
          <a:p>
            <a:pPr lvl="1"/>
            <a:r>
              <a:rPr lang="en-US" dirty="0"/>
              <a:t>What if we need &gt;1 source?  &gt;1 sink?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5C3D2-41AE-6D41-841D-B5B4E30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2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961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447800"/>
          </a:xfrm>
        </p:spPr>
        <p:txBody>
          <a:bodyPr>
            <a:normAutofit/>
          </a:bodyPr>
          <a:lstStyle/>
          <a:p>
            <a:r>
              <a:rPr lang="en-US" dirty="0"/>
              <a:t>Ford-Fulkerson Algorithm: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Updating G</a:t>
            </a:r>
            <a:r>
              <a:rPr lang="en-US" b="1" baseline="-250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 = 0 for all edges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there is an “augmenting” path p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such that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&gt; 0 for all edges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Find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(p) = min{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|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p}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>
                <a:solidFill>
                  <a:srgbClr val="0070C0"/>
                </a:solidFill>
              </a:rPr>
              <a:t>For each edge (</a:t>
            </a:r>
            <a:r>
              <a:rPr lang="en-US" b="1" dirty="0" err="1">
                <a:solidFill>
                  <a:srgbClr val="0070C0"/>
                </a:solidFill>
              </a:rPr>
              <a:t>u,v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 p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  <a:sym typeface="Symbol"/>
              </a:rPr>
              <a:t>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= 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+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flow along the path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</a:rPr>
              <a:t>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= 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-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backflow the other way</a:t>
            </a:r>
          </a:p>
        </p:txBody>
      </p:sp>
    </p:spTree>
    <p:extLst>
      <p:ext uri="{BB962C8B-B14F-4D97-AF65-F5344CB8AC3E}">
        <p14:creationId xmlns:p14="http://schemas.microsoft.com/office/powerpoint/2010/main" val="28775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7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14:cNvPr>
              <p14:cNvContentPartPr/>
              <p14:nvPr/>
            </p14:nvContentPartPr>
            <p14:xfrm>
              <a:off x="1472040" y="4417560"/>
              <a:ext cx="29520" cy="38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680" y="4408200"/>
                <a:ext cx="482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2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81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994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83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15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2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flow network, which is a specialized directed graph with:</a:t>
            </a:r>
          </a:p>
          <a:p>
            <a:pPr lvl="1"/>
            <a:r>
              <a:rPr lang="en-US" dirty="0"/>
              <a:t>A single source node s</a:t>
            </a:r>
          </a:p>
          <a:p>
            <a:pPr lvl="1"/>
            <a:r>
              <a:rPr lang="en-US" dirty="0"/>
              <a:t>A single terminus node t</a:t>
            </a:r>
          </a:p>
          <a:p>
            <a:pPr lvl="1"/>
            <a:r>
              <a:rPr lang="en-US" dirty="0"/>
              <a:t>Capacities on each edge</a:t>
            </a:r>
          </a:p>
          <a:p>
            <a:pPr lvl="2"/>
            <a:r>
              <a:rPr lang="en-US" dirty="0"/>
              <a:t>That must be integer!</a:t>
            </a:r>
          </a:p>
          <a:p>
            <a:r>
              <a:rPr lang="en-US" dirty="0"/>
              <a:t>What is the maximum flow you can send from s to t?</a:t>
            </a:r>
          </a:p>
        </p:txBody>
      </p:sp>
      <p:pic>
        <p:nvPicPr>
          <p:cNvPr id="9" name="Picture 2" descr="C:\WINDOWS\Desktop\Oh_type\kleinberg_GIF_01to10\kleinberg_07F02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b="27605"/>
          <a:stretch>
            <a:fillRect/>
          </a:stretch>
        </p:blipFill>
        <p:spPr>
          <a:xfrm>
            <a:off x="6156326" y="1768868"/>
            <a:ext cx="4041775" cy="383143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7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37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485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408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5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37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882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54EFF-4C6D-4B46-820B-8075F4EA4CE5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flipH="1">
            <a:off x="707120" y="1144699"/>
            <a:ext cx="892288" cy="81621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33317-3B28-654A-84A9-CF11D97CFC5A}"/>
              </a:ext>
            </a:extLst>
          </p:cNvPr>
          <p:cNvCxnSpPr>
            <a:stCxn id="15" idx="2"/>
            <a:endCxn id="13" idx="5"/>
          </p:cNvCxnSpPr>
          <p:nvPr/>
        </p:nvCxnSpPr>
        <p:spPr>
          <a:xfrm flipH="1" flipV="1">
            <a:off x="707120" y="2197861"/>
            <a:ext cx="907628" cy="92862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EE6F6-8999-C841-8FF8-853940FB0A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1943548" y="1144699"/>
            <a:ext cx="910974" cy="7695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76638-607E-864B-A82B-510176C0DB95}"/>
              </a:ext>
            </a:extLst>
          </p:cNvPr>
          <p:cNvCxnSpPr>
            <a:cxnSpLocks/>
            <a:stCxn id="16" idx="3"/>
            <a:endCxn id="15" idx="6"/>
          </p:cNvCxnSpPr>
          <p:nvPr/>
        </p:nvCxnSpPr>
        <p:spPr>
          <a:xfrm flipH="1">
            <a:off x="1958888" y="2151183"/>
            <a:ext cx="895634" cy="9753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2285-6EF8-924E-91A6-0684CA923D98}"/>
              </a:ext>
            </a:extLst>
          </p:cNvPr>
          <p:cNvSpPr txBox="1"/>
          <p:nvPr/>
        </p:nvSpPr>
        <p:spPr>
          <a:xfrm>
            <a:off x="1352774" y="194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4F1A-DC15-0743-A8D3-9ED78083437F}"/>
              </a:ext>
            </a:extLst>
          </p:cNvPr>
          <p:cNvSpPr txBox="1"/>
          <p:nvPr/>
        </p:nvSpPr>
        <p:spPr>
          <a:xfrm>
            <a:off x="762000" y="115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33018-6A29-9543-ABFC-07FEF3C12BEA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771478" y="1312245"/>
            <a:ext cx="15340" cy="164669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/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60929C-9264-DF47-84E2-F2CE504D06C6}"/>
              </a:ext>
            </a:extLst>
          </p:cNvPr>
          <p:cNvSpPr/>
          <p:nvPr/>
        </p:nvSpPr>
        <p:spPr>
          <a:xfrm>
            <a:off x="1599408" y="977153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FBB7B4-0184-D145-A96A-7A4DE487C761}"/>
              </a:ext>
            </a:extLst>
          </p:cNvPr>
          <p:cNvSpPr/>
          <p:nvPr/>
        </p:nvSpPr>
        <p:spPr>
          <a:xfrm>
            <a:off x="1614748" y="2958937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/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3D6D6F9-91B2-AB4F-90EA-EEFBFFB1EF9D}"/>
              </a:ext>
            </a:extLst>
          </p:cNvPr>
          <p:cNvSpPr txBox="1"/>
          <p:nvPr/>
        </p:nvSpPr>
        <p:spPr>
          <a:xfrm>
            <a:off x="762000" y="2708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9D6C-D28A-544C-A4D8-DC8BFB700874}"/>
              </a:ext>
            </a:extLst>
          </p:cNvPr>
          <p:cNvSpPr txBox="1"/>
          <p:nvPr/>
        </p:nvSpPr>
        <p:spPr>
          <a:xfrm>
            <a:off x="2469202" y="27080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7086-DD58-9941-AB99-5DC0AA569127}"/>
              </a:ext>
            </a:extLst>
          </p:cNvPr>
          <p:cNvSpPr txBox="1"/>
          <p:nvPr/>
        </p:nvSpPr>
        <p:spPr>
          <a:xfrm>
            <a:off x="2376455" y="1127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7646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52043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Transportation networks</a:t>
            </a:r>
          </a:p>
          <a:p>
            <a:pPr lvl="1"/>
            <a:r>
              <a:rPr lang="en-US" dirty="0"/>
              <a:t>How many people can be routed?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Electrical distribution</a:t>
            </a:r>
          </a:p>
          <a:p>
            <a:r>
              <a:rPr lang="en-US" dirty="0"/>
              <a:t>Water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Note that all these applications have multiple sources and multiple sinks!</a:t>
            </a:r>
          </a:p>
          <a:p>
            <a:pPr lvl="1"/>
            <a:r>
              <a:rPr lang="en-US"/>
              <a:t>Whereas the flow networks we study do not, yet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“While there is an augmenting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Using a depth-first search is the Ford-Fulkerson algorithm</a:t>
                </a:r>
              </a:p>
              <a:p>
                <a:pPr lvl="2"/>
                <a:r>
                  <a:rPr lang="en-US" dirty="0"/>
                  <a:t>Each augmenting path can be found in O(E) time</a:t>
                </a:r>
              </a:p>
              <a:p>
                <a:pPr lvl="2"/>
                <a:r>
                  <a:rPr lang="en-US" dirty="0"/>
                  <a:t>And there can be </a:t>
                </a:r>
                <a:r>
                  <a:rPr lang="el-GR" dirty="0"/>
                  <a:t>|𝑓|</a:t>
                </a:r>
                <a:r>
                  <a:rPr lang="en-US" dirty="0"/>
                  <a:t> paths</a:t>
                </a:r>
              </a:p>
              <a:p>
                <a:pPr lvl="2"/>
                <a:r>
                  <a:rPr lang="en-US" dirty="0"/>
                  <a:t>So the running time is O</a:t>
                </a:r>
                <a:r>
                  <a:rPr lang="el-GR" dirty="0"/>
                  <a:t>(𝐸⋅|𝑓|)</a:t>
                </a:r>
              </a:p>
              <a:p>
                <a:pPr lvl="2"/>
                <a:r>
                  <a:rPr lang="en-US" dirty="0"/>
                  <a:t>Will not terminate with irrational edge values</a:t>
                </a:r>
              </a:p>
              <a:p>
                <a:pPr lvl="1"/>
                <a:r>
                  <a:rPr lang="en-US" dirty="0"/>
                  <a:t>Using a breadth-first search is the Edmonds-Karp algorithm</a:t>
                </a:r>
              </a:p>
              <a:p>
                <a:pPr lvl="2"/>
                <a:r>
                  <a:rPr lang="en-US" dirty="0"/>
                  <a:t>Runs in O(V </a:t>
                </a:r>
                <a:r>
                  <a:rPr lang="el-GR" dirty="0"/>
                  <a:t>⋅ </a:t>
                </a:r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Total number of augmentations is O</a:t>
                </a:r>
                <a:r>
                  <a:rPr lang="el-GR" dirty="0"/>
                  <a:t>(</a:t>
                </a:r>
                <a:r>
                  <a:rPr lang="en-US" dirty="0"/>
                  <a:t>V</a:t>
                </a:r>
                <a:r>
                  <a:rPr lang="el-GR" dirty="0"/>
                  <a:t>⋅</a:t>
                </a:r>
                <a:r>
                  <a:rPr lang="en-US" dirty="0"/>
                  <a:t>E</a:t>
                </a:r>
                <a:r>
                  <a:rPr lang="el-GR" dirty="0"/>
                  <a:t>)</a:t>
                </a:r>
                <a:endParaRPr lang="en-US" dirty="0"/>
              </a:p>
              <a:p>
                <a:pPr lvl="3"/>
                <a:r>
                  <a:rPr lang="en-US" dirty="0"/>
                  <a:t>And finding each augmentation takes O(E)</a:t>
                </a:r>
              </a:p>
              <a:p>
                <a:pPr lvl="2"/>
                <a:r>
                  <a:rPr lang="en-US" dirty="0"/>
                  <a:t>Guaranteed termination with irrational edge values</a:t>
                </a:r>
              </a:p>
              <a:p>
                <a:pPr lvl="2"/>
                <a:r>
                  <a:rPr lang="en-US" dirty="0"/>
                  <a:t>Run-time is independent of the maximum flow of the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whole* numbers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(Note our example here violates this!)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1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9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Network: Antiparallel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Easy adjustment to remove antiparallel edges and have equivalent flow graph:  add intermediate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i="1" dirty="0"/>
              <a:t>(Note: our later examples use graph on the left without this adjustment.)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8575" y="3215998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BAE5C8-4361-7C41-B4C7-DFFB97EDA238}"/>
              </a:ext>
            </a:extLst>
          </p:cNvPr>
          <p:cNvGrpSpPr/>
          <p:nvPr/>
        </p:nvGrpSpPr>
        <p:grpSpPr>
          <a:xfrm>
            <a:off x="6304921" y="3142980"/>
            <a:ext cx="4256076" cy="2215790"/>
            <a:chOff x="990600" y="3017500"/>
            <a:chExt cx="4785705" cy="24915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A26406-7BF5-1B41-A02E-AB91DFEAA84D}"/>
                </a:ext>
              </a:extLst>
            </p:cNvPr>
            <p:cNvCxnSpPr>
              <a:stCxn id="48" idx="2"/>
              <a:endCxn id="47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940F8B-0A4F-724E-BCAC-4FC1FE51A853}"/>
                </a:ext>
              </a:extLst>
            </p:cNvPr>
            <p:cNvCxnSpPr>
              <a:stCxn id="50" idx="2"/>
              <a:endCxn id="48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6BCC5-0598-1D42-8ECE-17DD969AE164}"/>
                </a:ext>
              </a:extLst>
            </p:cNvPr>
            <p:cNvCxnSpPr>
              <a:stCxn id="49" idx="2"/>
              <a:endCxn id="47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81AC62-EA82-154F-BB00-033B7D0166BF}"/>
                </a:ext>
              </a:extLst>
            </p:cNvPr>
            <p:cNvCxnSpPr>
              <a:stCxn id="49" idx="7"/>
              <a:endCxn id="50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BC8A1C-9FC1-134A-8567-EB5D8B2C44AD}"/>
                </a:ext>
              </a:extLst>
            </p:cNvPr>
            <p:cNvCxnSpPr>
              <a:stCxn id="49" idx="6"/>
              <a:endCxn id="52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A455E-D066-C24A-9E5F-260D679351AB}"/>
                </a:ext>
              </a:extLst>
            </p:cNvPr>
            <p:cNvCxnSpPr>
              <a:stCxn id="50" idx="5"/>
              <a:endCxn id="51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091255-EBE1-6843-86CE-A887669154BD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6B76A6-7C65-5F4B-AE8C-F33132BE2302}"/>
                </a:ext>
              </a:extLst>
            </p:cNvPr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84816-D295-8C4F-8F15-6BE66E117AC1}"/>
                </a:ext>
              </a:extLst>
            </p:cNvPr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7049B9-25C8-F34C-9A2C-38DC16430068}"/>
                </a:ext>
              </a:extLst>
            </p:cNvPr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B95FCA-A216-1442-9775-3B2BAAF6911F}"/>
                </a:ext>
              </a:extLst>
            </p:cNvPr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E2119F-F869-1B49-B51C-916566A86475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5B7C19-6A4F-EC4C-8EB6-028BDD949A48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5EA6E7-A7F0-F041-819B-3630D162DE76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3F32D0-A9B6-1342-B070-7683D6280D4E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5BD577-29E2-BB40-AC42-D186535F4B3E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0D5390-01D8-0148-BEE8-3DFF6CBEB95A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1FFF3D-E3FC-2F46-A202-A7CAEFB2E424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372763-2C0A-474D-9F4D-5F3754FD49EC}"/>
                </a:ext>
              </a:extLst>
            </p:cNvPr>
            <p:cNvCxnSpPr>
              <a:stCxn id="52" idx="0"/>
              <a:endCxn id="50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BC260-CEC1-3147-9AD9-784FFD92DCE5}"/>
                </a:ext>
              </a:extLst>
            </p:cNvPr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990CFE-04A9-5F4E-B478-DC42DA40F0A5}"/>
                </a:ext>
              </a:extLst>
            </p:cNvPr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8765BA-5DFC-954E-B208-7695F73E0131}"/>
                </a:ext>
              </a:extLst>
            </p:cNvPr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0C9B50-FEAB-7049-8EE2-B597830BD950}"/>
                </a:ext>
              </a:extLst>
            </p:cNvPr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F2F7-01CC-3048-ADAD-2DC59ED2E281}"/>
                </a:ext>
              </a:extLst>
            </p:cNvPr>
            <p:cNvSpPr txBox="1"/>
            <p:nvPr/>
          </p:nvSpPr>
          <p:spPr>
            <a:xfrm>
              <a:off x="4494792" y="37444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5FF5E0-C52A-2D46-9122-BE0605B3C6A7}"/>
                </a:ext>
              </a:extLst>
            </p:cNvPr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7D7E4-5646-A54F-88B9-79C28593F011}"/>
                </a:ext>
              </a:extLst>
            </p:cNvPr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A8EE1E8-5876-1C42-8551-9B045F869511}"/>
              </a:ext>
            </a:extLst>
          </p:cNvPr>
          <p:cNvSpPr/>
          <p:nvPr/>
        </p:nvSpPr>
        <p:spPr>
          <a:xfrm>
            <a:off x="9377335" y="4142681"/>
            <a:ext cx="241805" cy="2099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130EE6-3E14-3E47-AAAC-DF9B8C060A75}"/>
              </a:ext>
            </a:extLst>
          </p:cNvPr>
          <p:cNvSpPr txBox="1"/>
          <p:nvPr/>
        </p:nvSpPr>
        <p:spPr>
          <a:xfrm>
            <a:off x="9452888" y="435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87A98F-844A-2042-B901-8FC351878F38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271543" y="3688358"/>
            <a:ext cx="226695" cy="4543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2D68DA-A94F-3742-8E3B-A92243819B1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358693" y="4382291"/>
            <a:ext cx="104570" cy="50091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97503" y="535997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units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6"/>
                <a:stretch>
                  <a:fillRect l="-1079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Source node has NO incoming flow</a:t>
                </a:r>
              </a:p>
              <a:p>
                <a:r>
                  <a:rPr lang="en-US" dirty="0"/>
                  <a:t>Terminal (sink) node has NO outgoing flow</a:t>
                </a:r>
              </a:p>
              <a:p>
                <a:endParaRPr lang="en-US" dirty="0"/>
              </a:p>
              <a:p>
                <a:r>
                  <a:rPr lang="en-US" dirty="0"/>
                  <a:t>Internal nodes has net zero flow</a:t>
                </a:r>
              </a:p>
              <a:p>
                <a:pPr lvl="1"/>
                <a:r>
                  <a:rPr lang="en-US" dirty="0"/>
                  <a:t>all units of flow going in must be going out as well</a:t>
                </a:r>
              </a:p>
              <a:p>
                <a:endParaRPr lang="en-US" dirty="0"/>
              </a:p>
              <a:p>
                <a:r>
                  <a:rPr lang="en-US" dirty="0"/>
                  <a:t>No edge is over capacity</a:t>
                </a:r>
              </a:p>
              <a:p>
                <a:endParaRPr lang="en-US" dirty="0"/>
              </a:p>
              <a:p>
                <a:r>
                  <a:rPr lang="en-US" dirty="0"/>
                  <a:t>GOAL: Find the maximum flow that can be “pushed” through the network</a:t>
                </a:r>
              </a:p>
              <a:p>
                <a:pPr lvl="1"/>
                <a:r>
                  <a:rPr lang="en-US" dirty="0"/>
                  <a:t>I.e. maximize: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𝑖𝑛𝑓𝑙𝑜𝑤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0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 This 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607481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White" id="{20B2DB67-AD04-B74C-8ECF-175EE31C2B35}" vid="{BF2015BB-5004-704F-B6DF-3DB6A30FB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CS4102-SlimGrayWhite</Template>
  <TotalTime>41486</TotalTime>
  <Words>2356</Words>
  <Application>Microsoft Macintosh PowerPoint</Application>
  <PresentationFormat>Widescreen</PresentationFormat>
  <Paragraphs>827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Helvetica Neue</vt:lpstr>
      <vt:lpstr>Helvetica Neue Thin</vt:lpstr>
      <vt:lpstr>Symbol</vt:lpstr>
      <vt:lpstr>CS4102-SlimGrayWhite</vt:lpstr>
      <vt:lpstr>CS 3100 – DSA2  Mark Floryan</vt:lpstr>
      <vt:lpstr>In your textbook</vt:lpstr>
      <vt:lpstr>Flow networks</vt:lpstr>
      <vt:lpstr>Applications</vt:lpstr>
      <vt:lpstr>Flow Network</vt:lpstr>
      <vt:lpstr>Flow Network: Antiparallel Edges</vt:lpstr>
      <vt:lpstr>Flow</vt:lpstr>
      <vt:lpstr>Let’s Make Some Rules</vt:lpstr>
      <vt:lpstr>How to Solve This? This Greedy doesn’t work</vt:lpstr>
      <vt:lpstr>Greedy doesn’t work</vt:lpstr>
      <vt:lpstr>Greedy doesn’t work</vt:lpstr>
      <vt:lpstr>Greedy doesn’t work</vt:lpstr>
      <vt:lpstr>PowerPoint Presentation</vt:lpstr>
      <vt:lpstr>Ford-Fulkerson: Algorithm overview</vt:lpstr>
      <vt:lpstr>Algorithm notation</vt:lpstr>
      <vt:lpstr>Backflow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Algorithm: Updating Gf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Our example</vt:lpstr>
      <vt:lpstr>Ford-Fulkerson Algorithm - Runtime</vt:lpstr>
      <vt:lpstr>Ford-Fulkerson Algorithm - Runtime</vt:lpstr>
      <vt:lpstr>What type of search?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2830</cp:revision>
  <dcterms:created xsi:type="dcterms:W3CDTF">2017-08-21T20:54:06Z</dcterms:created>
  <dcterms:modified xsi:type="dcterms:W3CDTF">2022-09-08T15:55:20Z</dcterms:modified>
</cp:coreProperties>
</file>