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1" autoAdjust="0"/>
    <p:restoredTop sz="94569"/>
  </p:normalViewPr>
  <p:slideViewPr>
    <p:cSldViewPr>
      <p:cViewPr varScale="1">
        <p:scale>
          <a:sx n="142" d="100"/>
          <a:sy n="142" d="100"/>
        </p:scale>
        <p:origin x="10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F82A9-CD9A-7B40-A837-218F42CA67F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E3C1B-DD24-6247-8F35-559EC283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4097-FE3D-4EC9-A4ED-10EF26B1D56A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258775"/>
            <a:ext cx="6172200" cy="2351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CS3205 – HCI in Software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Daily Announcements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211638"/>
            <a:ext cx="6172200" cy="1655762"/>
          </a:xfrm>
        </p:spPr>
        <p:txBody>
          <a:bodyPr/>
          <a:lstStyle/>
          <a:p>
            <a:r>
              <a:rPr lang="en-US" smtClean="0"/>
              <a:t>Mark </a:t>
            </a:r>
            <a:r>
              <a:rPr lang="en-US" dirty="0" err="1" smtClean="0"/>
              <a:t>Floryan</a:t>
            </a:r>
            <a:endParaRPr lang="en-US" dirty="0" smtClean="0"/>
          </a:p>
          <a:p>
            <a:r>
              <a:rPr lang="en-US" dirty="0" smtClean="0"/>
              <a:t>Rice Hall 203</a:t>
            </a:r>
          </a:p>
          <a:p>
            <a:r>
              <a:rPr lang="en-US" dirty="0" smtClean="0"/>
              <a:t>mrf8t@cs.virginia.edu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Thursday, March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coming to class on such a sad rainy pre-spring break day</a:t>
            </a:r>
            <a:endParaRPr lang="en-US" dirty="0"/>
          </a:p>
          <a:p>
            <a:r>
              <a:rPr lang="en-US" dirty="0" smtClean="0"/>
              <a:t>HW 2 is almost graded.</a:t>
            </a:r>
          </a:p>
          <a:p>
            <a:pPr lvl="1"/>
            <a:r>
              <a:rPr lang="en-US" dirty="0" smtClean="0"/>
              <a:t>Just a couple missing grades, I’m actively investigating</a:t>
            </a:r>
          </a:p>
          <a:p>
            <a:r>
              <a:rPr lang="en-US" dirty="0" smtClean="0"/>
              <a:t>HW 3 won’t be out for a little bit. In the meantime we may see a couple of other side assignments</a:t>
            </a:r>
          </a:p>
          <a:p>
            <a:pPr lvl="1"/>
            <a:r>
              <a:rPr lang="en-US" dirty="0" smtClean="0"/>
              <a:t>Programming assignment coming up soon.</a:t>
            </a:r>
          </a:p>
          <a:p>
            <a:pPr lvl="1"/>
            <a:r>
              <a:rPr lang="en-US" dirty="0" smtClean="0"/>
              <a:t>Perhaps another individual assignment</a:t>
            </a:r>
          </a:p>
          <a:p>
            <a:r>
              <a:rPr lang="en-US" dirty="0" smtClean="0"/>
              <a:t>Midterm 1 is over.</a:t>
            </a:r>
          </a:p>
          <a:p>
            <a:pPr lvl="1"/>
            <a:r>
              <a:rPr lang="en-US" dirty="0" smtClean="0"/>
              <a:t>You should get it back around Saturday or Sunday.</a:t>
            </a:r>
          </a:p>
          <a:p>
            <a:pPr lvl="1"/>
            <a:r>
              <a:rPr lang="en-US" dirty="0" smtClean="0"/>
              <a:t>We’ll go over it today</a:t>
            </a:r>
            <a:endParaRPr lang="en-US" dirty="0"/>
          </a:p>
          <a:p>
            <a:r>
              <a:rPr lang="en-US" dirty="0" smtClean="0"/>
              <a:t>No class next Tuesday or Thursday (you’re welcome!)</a:t>
            </a:r>
          </a:p>
          <a:p>
            <a:r>
              <a:rPr lang="en-US" dirty="0" smtClean="0"/>
              <a:t>Reading the book? Apparently not.</a:t>
            </a:r>
            <a:endParaRPr lang="en-US" dirty="0"/>
          </a:p>
          <a:p>
            <a:r>
              <a:rPr lang="en-US" smtClean="0"/>
              <a:t>Today we will go over exam and maybe do some more Norman Principle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Tuesday, March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Hope everyone had a good spring break</a:t>
            </a:r>
            <a:endParaRPr lang="en-US" dirty="0"/>
          </a:p>
          <a:p>
            <a:r>
              <a:rPr lang="en-US" dirty="0" smtClean="0"/>
              <a:t>HW 2 is graded.</a:t>
            </a:r>
          </a:p>
          <a:p>
            <a:pPr lvl="1"/>
            <a:r>
              <a:rPr lang="en-US" dirty="0" smtClean="0"/>
              <a:t>Let me know if you have any concerns</a:t>
            </a:r>
          </a:p>
          <a:p>
            <a:r>
              <a:rPr lang="en-US" dirty="0" smtClean="0"/>
              <a:t>HW 3 won’t be out for a little bit. In the meantime we may see a couple of other side assignments</a:t>
            </a:r>
          </a:p>
          <a:p>
            <a:pPr lvl="1"/>
            <a:r>
              <a:rPr lang="en-US" dirty="0" smtClean="0"/>
              <a:t>Programming assignment coming up soon.</a:t>
            </a:r>
          </a:p>
          <a:p>
            <a:pPr lvl="1"/>
            <a:r>
              <a:rPr lang="en-US" dirty="0" smtClean="0"/>
              <a:t>Perhaps another individual assignment</a:t>
            </a:r>
          </a:p>
          <a:p>
            <a:r>
              <a:rPr lang="en-US" dirty="0" smtClean="0"/>
              <a:t>You’ll be getting a google form to fill out soon</a:t>
            </a:r>
          </a:p>
          <a:p>
            <a:pPr lvl="1"/>
            <a:r>
              <a:rPr lang="en-US" dirty="0" smtClean="0"/>
              <a:t>Participation points!!</a:t>
            </a:r>
          </a:p>
          <a:p>
            <a:r>
              <a:rPr lang="en-US" dirty="0" smtClean="0"/>
              <a:t>Midterm 1 is over.</a:t>
            </a:r>
          </a:p>
          <a:p>
            <a:pPr lvl="1"/>
            <a:r>
              <a:rPr lang="en-US" dirty="0" smtClean="0"/>
              <a:t>It has been returned. Let me know in OH if you have questions about it</a:t>
            </a:r>
          </a:p>
          <a:p>
            <a:r>
              <a:rPr lang="en-US" dirty="0" smtClean="0"/>
              <a:t>Reading the book? Yes!!</a:t>
            </a:r>
            <a:endParaRPr lang="en-US" dirty="0"/>
          </a:p>
          <a:p>
            <a:r>
              <a:rPr lang="en-US" dirty="0" smtClean="0"/>
              <a:t>Today we will quickly finish up </a:t>
            </a:r>
            <a:r>
              <a:rPr lang="en-US" dirty="0" err="1" smtClean="0"/>
              <a:t>norman</a:t>
            </a:r>
            <a:r>
              <a:rPr lang="en-US" dirty="0" smtClean="0"/>
              <a:t> and talk about usability laws.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Thursday, March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March Madness </a:t>
            </a:r>
            <a:r>
              <a:rPr lang="en-US" dirty="0" err="1" smtClean="0"/>
              <a:t>Bahhhhhhhhhhhhhhh</a:t>
            </a:r>
            <a:endParaRPr lang="en-US" dirty="0" smtClean="0"/>
          </a:p>
          <a:p>
            <a:r>
              <a:rPr lang="en-US" dirty="0" smtClean="0"/>
              <a:t>HW 3 won’t be out for a little bit. In the meantime we may see a couple of other side assignments</a:t>
            </a:r>
          </a:p>
          <a:p>
            <a:pPr lvl="1"/>
            <a:r>
              <a:rPr lang="en-US" dirty="0" smtClean="0"/>
              <a:t>Looks like late next week or so for hw3 release date</a:t>
            </a:r>
          </a:p>
          <a:p>
            <a:pPr lvl="1"/>
            <a:r>
              <a:rPr lang="en-US" dirty="0" smtClean="0"/>
              <a:t>Programming assignment coming up VERY soon. Today or tomorrow.</a:t>
            </a:r>
          </a:p>
          <a:p>
            <a:r>
              <a:rPr lang="en-US" dirty="0" smtClean="0"/>
              <a:t>You’ll be getting a google form to fill out soon</a:t>
            </a:r>
          </a:p>
          <a:p>
            <a:pPr lvl="1"/>
            <a:r>
              <a:rPr lang="en-US" dirty="0" smtClean="0"/>
              <a:t>Participation points!!</a:t>
            </a:r>
          </a:p>
          <a:p>
            <a:r>
              <a:rPr lang="en-US" dirty="0" smtClean="0"/>
              <a:t>Midterm 1 is over.</a:t>
            </a:r>
          </a:p>
          <a:p>
            <a:pPr lvl="1"/>
            <a:r>
              <a:rPr lang="en-US" dirty="0" smtClean="0"/>
              <a:t>It has been returned. Let me know in OH if you have questions about it</a:t>
            </a:r>
          </a:p>
          <a:p>
            <a:r>
              <a:rPr lang="en-US" dirty="0" smtClean="0"/>
              <a:t>Reading the book? Yes!!</a:t>
            </a:r>
            <a:endParaRPr lang="en-US" dirty="0"/>
          </a:p>
          <a:p>
            <a:r>
              <a:rPr lang="en-US" dirty="0" smtClean="0"/>
              <a:t>Today we will be talking about how </a:t>
            </a:r>
            <a:r>
              <a:rPr lang="en-US" dirty="0" err="1" smtClean="0"/>
              <a:t>Uis</a:t>
            </a:r>
            <a:r>
              <a:rPr lang="en-US" dirty="0" smtClean="0"/>
              <a:t> are typically implemented. How to implement a simple button, observer design pattern,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Tuesday, March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HW 3 is coming very soon. We will start talking about it today. Will be officially released (probably) later this week.</a:t>
            </a:r>
          </a:p>
          <a:p>
            <a:pPr lvl="1"/>
            <a:r>
              <a:rPr lang="en-US" dirty="0" smtClean="0"/>
              <a:t>Will give you plenty of time to work on it.</a:t>
            </a:r>
          </a:p>
          <a:p>
            <a:r>
              <a:rPr lang="en-US" dirty="0" smtClean="0"/>
              <a:t>You’ll be getting a google form to fill out soon</a:t>
            </a:r>
          </a:p>
          <a:p>
            <a:pPr lvl="1"/>
            <a:r>
              <a:rPr lang="en-US" dirty="0" smtClean="0"/>
              <a:t>Participation points!!</a:t>
            </a:r>
          </a:p>
          <a:p>
            <a:pPr lvl="1"/>
            <a:r>
              <a:rPr lang="en-US" dirty="0" smtClean="0"/>
              <a:t>Sorry for being so slow on this, ugh.</a:t>
            </a:r>
          </a:p>
          <a:p>
            <a:r>
              <a:rPr lang="en-US" dirty="0" smtClean="0"/>
              <a:t>Programming assignment available on Collab</a:t>
            </a:r>
          </a:p>
          <a:p>
            <a:pPr lvl="1"/>
            <a:r>
              <a:rPr lang="en-US" dirty="0" smtClean="0"/>
              <a:t>Let me know if you have any questions</a:t>
            </a:r>
          </a:p>
          <a:p>
            <a:pPr lvl="1"/>
            <a:r>
              <a:rPr lang="en-US" dirty="0" smtClean="0"/>
              <a:t>It is due next Tuesday (@11:59:00pm)</a:t>
            </a:r>
          </a:p>
          <a:p>
            <a:r>
              <a:rPr lang="en-US" dirty="0" smtClean="0"/>
              <a:t>Keep reading the book please</a:t>
            </a:r>
            <a:endParaRPr lang="en-US" dirty="0"/>
          </a:p>
          <a:p>
            <a:r>
              <a:rPr lang="en-US" dirty="0" smtClean="0"/>
              <a:t>Today we will begin discussing some techniques </a:t>
            </a:r>
            <a:r>
              <a:rPr lang="en-US" smtClean="0"/>
              <a:t>for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Thursday, March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HW 3 is coming very soon. We will continue talking about it today. Will be officially released (probably) later this week.</a:t>
            </a:r>
          </a:p>
          <a:p>
            <a:pPr lvl="1"/>
            <a:r>
              <a:rPr lang="en-US" dirty="0" smtClean="0"/>
              <a:t>Will give you plenty of time to work on it.</a:t>
            </a:r>
          </a:p>
          <a:p>
            <a:r>
              <a:rPr lang="en-US" dirty="0" smtClean="0"/>
              <a:t>You’ll be getting a google form to fill out soon</a:t>
            </a:r>
          </a:p>
          <a:p>
            <a:pPr lvl="1"/>
            <a:r>
              <a:rPr lang="en-US" dirty="0" smtClean="0"/>
              <a:t>Participation points!!</a:t>
            </a:r>
          </a:p>
          <a:p>
            <a:pPr lvl="1"/>
            <a:r>
              <a:rPr lang="en-US" dirty="0" smtClean="0"/>
              <a:t>Sorry for being so slow on this, ugh.</a:t>
            </a:r>
          </a:p>
          <a:p>
            <a:r>
              <a:rPr lang="en-US" dirty="0" smtClean="0"/>
              <a:t>Programming assignment available on Collab</a:t>
            </a:r>
          </a:p>
          <a:p>
            <a:pPr lvl="1"/>
            <a:r>
              <a:rPr lang="en-US" dirty="0" smtClean="0"/>
              <a:t>Let me know if you have any questions</a:t>
            </a:r>
          </a:p>
          <a:p>
            <a:pPr lvl="2"/>
            <a:r>
              <a:rPr lang="en-US" dirty="0" smtClean="0"/>
              <a:t>Flickering issue</a:t>
            </a:r>
            <a:r>
              <a:rPr lang="mr-IN" dirty="0" smtClean="0"/>
              <a:t>…</a:t>
            </a:r>
            <a:r>
              <a:rPr lang="en-US" dirty="0" smtClean="0"/>
              <a:t>we can address this.</a:t>
            </a:r>
          </a:p>
          <a:p>
            <a:pPr lvl="2"/>
            <a:r>
              <a:rPr lang="en-US" dirty="0" smtClean="0"/>
              <a:t>Discuss in class briefly at beginning of class today.</a:t>
            </a:r>
          </a:p>
          <a:p>
            <a:pPr lvl="1"/>
            <a:r>
              <a:rPr lang="en-US" dirty="0" smtClean="0"/>
              <a:t>It is due next Tuesday (@11:59:00pm)</a:t>
            </a:r>
          </a:p>
          <a:p>
            <a:r>
              <a:rPr lang="en-US" dirty="0" smtClean="0"/>
              <a:t>Keep reading the book please</a:t>
            </a:r>
            <a:endParaRPr lang="en-US" dirty="0"/>
          </a:p>
          <a:p>
            <a:r>
              <a:rPr lang="en-US" dirty="0" smtClean="0"/>
              <a:t>Today we </a:t>
            </a:r>
            <a:r>
              <a:rPr lang="en-US" smtClean="0"/>
              <a:t>will continue discussing </a:t>
            </a:r>
            <a:r>
              <a:rPr lang="en-US" dirty="0" smtClean="0"/>
              <a:t>some techniques for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Tuesday, March 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HW 3 was released today.</a:t>
            </a:r>
          </a:p>
          <a:p>
            <a:pPr lvl="1"/>
            <a:r>
              <a:rPr lang="en-US" dirty="0" smtClean="0"/>
              <a:t>Due next Thursday. That work? Any concerns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I finally sent out the google form!</a:t>
            </a:r>
          </a:p>
          <a:p>
            <a:pPr lvl="1"/>
            <a:r>
              <a:rPr lang="en-US" dirty="0" smtClean="0"/>
              <a:t>Participation points!!</a:t>
            </a:r>
          </a:p>
          <a:p>
            <a:pPr lvl="1"/>
            <a:r>
              <a:rPr lang="en-US" dirty="0" smtClean="0"/>
              <a:t>Please fill this out asap.</a:t>
            </a:r>
          </a:p>
          <a:p>
            <a:r>
              <a:rPr lang="en-US" dirty="0" smtClean="0"/>
              <a:t>Programming assignment available on Collab</a:t>
            </a:r>
          </a:p>
          <a:p>
            <a:pPr lvl="1"/>
            <a:r>
              <a:rPr lang="en-US" dirty="0" smtClean="0"/>
              <a:t>A couple issues:</a:t>
            </a:r>
          </a:p>
          <a:p>
            <a:pPr lvl="2"/>
            <a:r>
              <a:rPr lang="en-US" dirty="0" smtClean="0"/>
              <a:t>Flickering issue</a:t>
            </a:r>
            <a:r>
              <a:rPr lang="mr-IN" dirty="0" smtClean="0"/>
              <a:t>…</a:t>
            </a:r>
            <a:r>
              <a:rPr lang="en-US" dirty="0" smtClean="0"/>
              <a:t>we can address this. </a:t>
            </a:r>
          </a:p>
          <a:p>
            <a:pPr lvl="2"/>
            <a:r>
              <a:rPr lang="en-US" dirty="0" smtClean="0"/>
              <a:t>Use case from piazza? Press on btn2, move to btn1, release = NO CLICKS</a:t>
            </a:r>
          </a:p>
          <a:p>
            <a:pPr lvl="1"/>
            <a:r>
              <a:rPr lang="en-US" dirty="0" smtClean="0"/>
              <a:t>It </a:t>
            </a:r>
            <a:r>
              <a:rPr lang="en-US" smtClean="0"/>
              <a:t>is due tonight </a:t>
            </a:r>
            <a:r>
              <a:rPr lang="en-US" dirty="0" smtClean="0"/>
              <a:t>(@11:59:00pm)</a:t>
            </a:r>
          </a:p>
          <a:p>
            <a:r>
              <a:rPr lang="en-US" dirty="0" smtClean="0"/>
              <a:t>Outlook: </a:t>
            </a:r>
          </a:p>
          <a:p>
            <a:pPr lvl="1"/>
            <a:r>
              <a:rPr lang="en-US" dirty="0" smtClean="0"/>
              <a:t>Midterm 2 coming up. Let’s discuss the date for that</a:t>
            </a:r>
          </a:p>
          <a:p>
            <a:pPr lvl="1"/>
            <a:r>
              <a:rPr lang="en-US" dirty="0" smtClean="0"/>
              <a:t>HW 3 and 4 done during April.</a:t>
            </a:r>
          </a:p>
          <a:p>
            <a:pPr lvl="1"/>
            <a:r>
              <a:rPr lang="en-US" dirty="0" smtClean="0"/>
              <a:t>One more individual assignment (on evaluations)</a:t>
            </a:r>
          </a:p>
          <a:p>
            <a:pPr lvl="1"/>
            <a:r>
              <a:rPr lang="en-US" dirty="0" smtClean="0"/>
              <a:t>Maybe one more programming assignment</a:t>
            </a:r>
            <a:r>
              <a:rPr lang="mr-IN" dirty="0" smtClean="0"/>
              <a:t>…</a:t>
            </a:r>
            <a:r>
              <a:rPr lang="en-US" dirty="0" smtClean="0"/>
              <a:t>thoughts on that?</a:t>
            </a:r>
          </a:p>
          <a:p>
            <a:r>
              <a:rPr lang="en-US" dirty="0" smtClean="0"/>
              <a:t>Keep reading the book please</a:t>
            </a:r>
            <a:endParaRPr lang="en-US" dirty="0"/>
          </a:p>
          <a:p>
            <a:r>
              <a:rPr lang="en-US" dirty="0" smtClean="0"/>
              <a:t>Today we will wrap up prototyping and start discussing emotional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Thursday, March 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HW 3 was released.</a:t>
            </a:r>
          </a:p>
          <a:p>
            <a:pPr lvl="1"/>
            <a:r>
              <a:rPr lang="en-US" dirty="0" smtClean="0"/>
              <a:t>Due next Saturday @ 11:59pm</a:t>
            </a:r>
          </a:p>
          <a:p>
            <a:r>
              <a:rPr lang="en-US" dirty="0" smtClean="0"/>
              <a:t> I finally sent out the google form!</a:t>
            </a:r>
          </a:p>
          <a:p>
            <a:pPr lvl="1"/>
            <a:r>
              <a:rPr lang="en-US" dirty="0" smtClean="0"/>
              <a:t>Participation points!!</a:t>
            </a:r>
          </a:p>
          <a:p>
            <a:pPr lvl="1"/>
            <a:r>
              <a:rPr lang="en-US" dirty="0" smtClean="0"/>
              <a:t>Please fill this out asap.</a:t>
            </a:r>
          </a:p>
          <a:p>
            <a:r>
              <a:rPr lang="en-US" dirty="0" smtClean="0"/>
              <a:t>Programming assignment.</a:t>
            </a:r>
          </a:p>
          <a:p>
            <a:pPr lvl="1"/>
            <a:r>
              <a:rPr lang="en-US" dirty="0" smtClean="0"/>
              <a:t>I’m very upset about the TA OH cancellations.</a:t>
            </a:r>
          </a:p>
          <a:p>
            <a:pPr lvl="1"/>
            <a:r>
              <a:rPr lang="en-US" dirty="0" smtClean="0"/>
              <a:t>Notice that the syllabus awards you up to 3 late days, use them if you need to.</a:t>
            </a:r>
          </a:p>
          <a:p>
            <a:r>
              <a:rPr lang="en-US" dirty="0" smtClean="0"/>
              <a:t>Outlook: </a:t>
            </a:r>
          </a:p>
          <a:p>
            <a:pPr lvl="1"/>
            <a:r>
              <a:rPr lang="en-US" dirty="0" smtClean="0"/>
              <a:t>Midterm 2 coming up</a:t>
            </a:r>
            <a:r>
              <a:rPr lang="en-US" dirty="0"/>
              <a:t> </a:t>
            </a:r>
            <a:r>
              <a:rPr lang="en-US" dirty="0" smtClean="0"/>
              <a:t>on April 10</a:t>
            </a:r>
          </a:p>
          <a:p>
            <a:pPr lvl="1"/>
            <a:r>
              <a:rPr lang="en-US" dirty="0" smtClean="0"/>
              <a:t>HW 3 and 4 done during April.</a:t>
            </a:r>
          </a:p>
          <a:p>
            <a:pPr lvl="1"/>
            <a:r>
              <a:rPr lang="en-US" dirty="0" smtClean="0"/>
              <a:t>One more individual assignment (on evaluations)</a:t>
            </a:r>
          </a:p>
          <a:p>
            <a:pPr lvl="1"/>
            <a:r>
              <a:rPr lang="en-US" dirty="0" smtClean="0"/>
              <a:t>Maybe one more programming assignment? Still considering this.</a:t>
            </a:r>
          </a:p>
          <a:p>
            <a:r>
              <a:rPr lang="en-US" dirty="0" smtClean="0"/>
              <a:t>Keep reading the book please</a:t>
            </a:r>
            <a:endParaRPr lang="en-US" dirty="0"/>
          </a:p>
          <a:p>
            <a:r>
              <a:rPr lang="en-US" dirty="0" smtClean="0"/>
              <a:t>Today we will Emotional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Tuesday, April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HW 3 was released.</a:t>
            </a:r>
          </a:p>
          <a:p>
            <a:pPr lvl="1"/>
            <a:r>
              <a:rPr lang="en-US" dirty="0" smtClean="0"/>
              <a:t>Due this Saturday @ 11:59pm</a:t>
            </a:r>
          </a:p>
          <a:p>
            <a:r>
              <a:rPr lang="en-US" dirty="0" smtClean="0"/>
              <a:t> I finally sent out the google form!</a:t>
            </a:r>
          </a:p>
          <a:p>
            <a:pPr lvl="1"/>
            <a:r>
              <a:rPr lang="en-US" dirty="0" smtClean="0"/>
              <a:t>Participation points!!</a:t>
            </a:r>
          </a:p>
          <a:p>
            <a:pPr lvl="1"/>
            <a:r>
              <a:rPr lang="en-US" dirty="0" smtClean="0"/>
              <a:t>Please fill this out asap if you haven’t already.</a:t>
            </a:r>
          </a:p>
          <a:p>
            <a:r>
              <a:rPr lang="en-US" dirty="0" smtClean="0"/>
              <a:t>Programming assignment.</a:t>
            </a:r>
          </a:p>
          <a:p>
            <a:pPr lvl="1"/>
            <a:r>
              <a:rPr lang="en-US" dirty="0" smtClean="0"/>
              <a:t>Is being graded right now.</a:t>
            </a:r>
          </a:p>
          <a:p>
            <a:r>
              <a:rPr lang="en-US" dirty="0" smtClean="0"/>
              <a:t>Outlook: </a:t>
            </a:r>
          </a:p>
          <a:p>
            <a:pPr lvl="1"/>
            <a:r>
              <a:rPr lang="en-US" dirty="0" smtClean="0"/>
              <a:t>Midterm 2 coming up</a:t>
            </a:r>
            <a:r>
              <a:rPr lang="en-US" dirty="0"/>
              <a:t> </a:t>
            </a:r>
            <a:r>
              <a:rPr lang="en-US" dirty="0" smtClean="0"/>
              <a:t>on April 10 (next Tuesday)</a:t>
            </a:r>
          </a:p>
          <a:p>
            <a:pPr lvl="1"/>
            <a:r>
              <a:rPr lang="en-US" dirty="0" smtClean="0"/>
              <a:t>HW 3 and 4 done during April.</a:t>
            </a:r>
          </a:p>
          <a:p>
            <a:pPr lvl="1"/>
            <a:r>
              <a:rPr lang="en-US" dirty="0" smtClean="0"/>
              <a:t>One more individual assignment (on evaluations)</a:t>
            </a:r>
          </a:p>
          <a:p>
            <a:pPr lvl="1"/>
            <a:r>
              <a:rPr lang="en-US" dirty="0" smtClean="0"/>
              <a:t>Maybe one more programming assignment? Still considering this.</a:t>
            </a:r>
          </a:p>
          <a:p>
            <a:r>
              <a:rPr lang="en-US" dirty="0" smtClean="0"/>
              <a:t>Keep reading the book please</a:t>
            </a:r>
            <a:endParaRPr lang="en-US" dirty="0"/>
          </a:p>
          <a:p>
            <a:r>
              <a:rPr lang="en-US" dirty="0" smtClean="0"/>
              <a:t>Today we will </a:t>
            </a:r>
            <a:r>
              <a:rPr lang="en-US" smtClean="0"/>
              <a:t>continue discussing Emotional </a:t>
            </a:r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Thursday, April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HW 3 was released.</a:t>
            </a:r>
          </a:p>
          <a:p>
            <a:pPr lvl="1"/>
            <a:r>
              <a:rPr lang="en-US" dirty="0" smtClean="0"/>
              <a:t>Due this Saturday @ 11:59pm</a:t>
            </a:r>
          </a:p>
          <a:p>
            <a:r>
              <a:rPr lang="en-US" dirty="0" smtClean="0"/>
              <a:t>Programming assignment.</a:t>
            </a:r>
          </a:p>
          <a:p>
            <a:pPr lvl="1"/>
            <a:r>
              <a:rPr lang="en-US" dirty="0" smtClean="0"/>
              <a:t>Is being graded right now.</a:t>
            </a:r>
          </a:p>
          <a:p>
            <a:pPr lvl="1"/>
            <a:r>
              <a:rPr lang="en-US" dirty="0" smtClean="0"/>
              <a:t>It is almost done</a:t>
            </a:r>
          </a:p>
          <a:p>
            <a:r>
              <a:rPr lang="en-US" dirty="0" smtClean="0"/>
              <a:t>Outlook: </a:t>
            </a:r>
          </a:p>
          <a:p>
            <a:pPr lvl="1"/>
            <a:r>
              <a:rPr lang="en-US" dirty="0" smtClean="0"/>
              <a:t>Midterm 2 coming up</a:t>
            </a:r>
            <a:r>
              <a:rPr lang="en-US" dirty="0"/>
              <a:t> </a:t>
            </a:r>
            <a:r>
              <a:rPr lang="en-US" dirty="0" smtClean="0"/>
              <a:t>on April 10 (next Tuesday)</a:t>
            </a:r>
          </a:p>
          <a:p>
            <a:pPr lvl="1"/>
            <a:r>
              <a:rPr lang="en-US" dirty="0" smtClean="0"/>
              <a:t>HW 3 and 4 done during April.</a:t>
            </a:r>
          </a:p>
          <a:p>
            <a:pPr lvl="1"/>
            <a:r>
              <a:rPr lang="en-US" dirty="0" smtClean="0"/>
              <a:t>One more individual assignment (on evaluations)</a:t>
            </a:r>
          </a:p>
          <a:p>
            <a:pPr lvl="1"/>
            <a:r>
              <a:rPr lang="en-US" dirty="0" smtClean="0"/>
              <a:t>Maybe one more programming assignment? Still considering this.</a:t>
            </a:r>
          </a:p>
          <a:p>
            <a:r>
              <a:rPr lang="en-US" dirty="0" smtClean="0"/>
              <a:t>Keep reading the book please</a:t>
            </a:r>
            <a:endParaRPr lang="en-US" dirty="0"/>
          </a:p>
          <a:p>
            <a:r>
              <a:rPr lang="en-US" dirty="0" smtClean="0"/>
              <a:t>Today we </a:t>
            </a:r>
            <a:r>
              <a:rPr lang="en-US" smtClean="0"/>
              <a:t>will continue and finish </a:t>
            </a:r>
            <a:r>
              <a:rPr lang="en-US" dirty="0" smtClean="0"/>
              <a:t>discussing Emotional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Tuesday, April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HW 3 is being graded right now. Almost done.</a:t>
            </a:r>
          </a:p>
          <a:p>
            <a:r>
              <a:rPr lang="en-US" dirty="0" smtClean="0"/>
              <a:t>Programming assignment.</a:t>
            </a:r>
          </a:p>
          <a:p>
            <a:pPr lvl="1"/>
            <a:r>
              <a:rPr lang="en-US" dirty="0" smtClean="0"/>
              <a:t>Grades have been released</a:t>
            </a:r>
          </a:p>
          <a:p>
            <a:r>
              <a:rPr lang="en-US" dirty="0" smtClean="0"/>
              <a:t>Midterm 2 is graded</a:t>
            </a:r>
          </a:p>
          <a:p>
            <a:pPr lvl="1"/>
            <a:r>
              <a:rPr lang="en-US" dirty="0" smtClean="0"/>
              <a:t>We will go over it today</a:t>
            </a:r>
          </a:p>
          <a:p>
            <a:pPr lvl="1"/>
            <a:r>
              <a:rPr lang="en-US" dirty="0" smtClean="0"/>
              <a:t>Average was a 28.98 / 36, std. dev. Was 3.21 / 36</a:t>
            </a:r>
          </a:p>
          <a:p>
            <a:r>
              <a:rPr lang="en-US" dirty="0" smtClean="0"/>
              <a:t>Individual assignment will be released to you either today or Thursday</a:t>
            </a:r>
          </a:p>
          <a:p>
            <a:pPr lvl="1"/>
            <a:r>
              <a:rPr lang="en-US" dirty="0" smtClean="0"/>
              <a:t>Depends on how far we get in lecture</a:t>
            </a:r>
          </a:p>
          <a:p>
            <a:r>
              <a:rPr lang="en-US" dirty="0" smtClean="0"/>
              <a:t>HW 4 (the last group one) will be released this week as well.</a:t>
            </a:r>
          </a:p>
          <a:p>
            <a:r>
              <a:rPr lang="en-US" dirty="0" smtClean="0"/>
              <a:t>Finish reading the book please.</a:t>
            </a:r>
            <a:endParaRPr lang="en-US" dirty="0"/>
          </a:p>
          <a:p>
            <a:r>
              <a:rPr lang="en-US" dirty="0" smtClean="0"/>
              <a:t>Today we will begin our last overall section. Evaluating 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Tuesday, January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US" dirty="0" smtClean="0"/>
              <a:t>Still updating the google calendar with some details. Keep an eye on that.</a:t>
            </a:r>
          </a:p>
          <a:p>
            <a:r>
              <a:rPr lang="en-US" dirty="0" smtClean="0"/>
              <a:t>Make sure you purchase the course book asap and start reading.</a:t>
            </a:r>
          </a:p>
          <a:p>
            <a:r>
              <a:rPr lang="en-US" dirty="0" smtClean="0"/>
              <a:t>HW 1 was due today. Hope that went ok.</a:t>
            </a:r>
          </a:p>
          <a:p>
            <a:pPr lvl="1"/>
            <a:r>
              <a:rPr lang="en-US" dirty="0" smtClean="0"/>
              <a:t>We will start grading today.</a:t>
            </a:r>
          </a:p>
          <a:p>
            <a:pPr lvl="1"/>
            <a:r>
              <a:rPr lang="en-US" dirty="0" smtClean="0"/>
              <a:t>I’ll have info on setting up groups </a:t>
            </a:r>
            <a:r>
              <a:rPr lang="en-US" dirty="0" err="1" smtClean="0"/>
              <a:t>soon’ish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have one lecture where some folks present their ideas in short 5 minute talks.</a:t>
            </a:r>
          </a:p>
          <a:p>
            <a:pPr lvl="1"/>
            <a:r>
              <a:rPr lang="en-US" dirty="0" smtClean="0"/>
              <a:t>Then, we will start looking into getting into groups.</a:t>
            </a:r>
          </a:p>
          <a:p>
            <a:r>
              <a:rPr lang="en-US" dirty="0" smtClean="0"/>
              <a:t>HW 2 won’t be released for a little bit, so we have a bit of a break now. Whew!</a:t>
            </a:r>
          </a:p>
          <a:p>
            <a:r>
              <a:rPr lang="en-US" dirty="0" smtClean="0"/>
              <a:t>Today we will discuss a very brief history of HCI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4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Thursday, April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HW 3 is ALMOST graded</a:t>
            </a:r>
          </a:p>
          <a:p>
            <a:r>
              <a:rPr lang="en-US" dirty="0" smtClean="0"/>
              <a:t>Programming assignment.</a:t>
            </a:r>
          </a:p>
          <a:p>
            <a:pPr lvl="1"/>
            <a:r>
              <a:rPr lang="en-US" dirty="0" smtClean="0"/>
              <a:t>Grades have been released</a:t>
            </a:r>
          </a:p>
          <a:p>
            <a:r>
              <a:rPr lang="en-US" dirty="0" smtClean="0"/>
              <a:t>Midterm 2 is graded</a:t>
            </a:r>
          </a:p>
          <a:p>
            <a:pPr lvl="1"/>
            <a:r>
              <a:rPr lang="en-US" dirty="0" smtClean="0"/>
              <a:t>We went over it last time. Regrades enabled.</a:t>
            </a:r>
          </a:p>
          <a:p>
            <a:pPr lvl="1"/>
            <a:r>
              <a:rPr lang="en-US" dirty="0" smtClean="0"/>
              <a:t>Average was a 28.98 / 36, std. dev. Was 3.21 / 36</a:t>
            </a:r>
          </a:p>
          <a:p>
            <a:r>
              <a:rPr lang="en-US" dirty="0" smtClean="0"/>
              <a:t>Individual Heuristic Evaluation assignment</a:t>
            </a:r>
          </a:p>
          <a:p>
            <a:pPr lvl="1"/>
            <a:r>
              <a:rPr lang="en-US" dirty="0" smtClean="0"/>
              <a:t>Released after class (5pm) on Collab</a:t>
            </a:r>
          </a:p>
          <a:p>
            <a:pPr lvl="1"/>
            <a:r>
              <a:rPr lang="en-US" dirty="0" smtClean="0"/>
              <a:t>You have one week (next Thursday @ 11:59:00pm) to finish</a:t>
            </a:r>
          </a:p>
          <a:p>
            <a:pPr lvl="1"/>
            <a:r>
              <a:rPr lang="en-US" dirty="0" smtClean="0"/>
              <a:t>We will discuss it today.</a:t>
            </a:r>
          </a:p>
          <a:p>
            <a:r>
              <a:rPr lang="en-US" dirty="0" smtClean="0"/>
              <a:t>HW 4 (the last group one) will be released soon.</a:t>
            </a:r>
          </a:p>
          <a:p>
            <a:pPr lvl="1"/>
            <a:r>
              <a:rPr lang="en-US" dirty="0" smtClean="0"/>
              <a:t>Due at the end of the term (last day of class).</a:t>
            </a:r>
          </a:p>
          <a:p>
            <a:r>
              <a:rPr lang="en-US" dirty="0" smtClean="0"/>
              <a:t>Finish reading the book please.</a:t>
            </a:r>
            <a:endParaRPr lang="en-US" dirty="0"/>
          </a:p>
          <a:p>
            <a:r>
              <a:rPr lang="en-US" dirty="0" smtClean="0"/>
              <a:t>Today</a:t>
            </a:r>
            <a:r>
              <a:rPr lang="mr-IN" dirty="0" smtClean="0"/>
              <a:t>…</a:t>
            </a:r>
            <a:r>
              <a:rPr lang="en-US" smtClean="0"/>
              <a:t>more evaluation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Tuesday, </a:t>
            </a:r>
            <a:r>
              <a:rPr lang="en-US" dirty="0" smtClean="0"/>
              <a:t>April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HW 3 is </a:t>
            </a:r>
            <a:r>
              <a:rPr lang="en-US" dirty="0" smtClean="0"/>
              <a:t>graded and released</a:t>
            </a:r>
          </a:p>
          <a:p>
            <a:pPr lvl="1"/>
            <a:r>
              <a:rPr lang="en-US" dirty="0" smtClean="0"/>
              <a:t>Let me know if there are any issues.</a:t>
            </a:r>
            <a:endParaRPr lang="en-US" dirty="0" smtClean="0"/>
          </a:p>
          <a:p>
            <a:r>
              <a:rPr lang="en-US" dirty="0" smtClean="0"/>
              <a:t>Midterm 2 is graded</a:t>
            </a:r>
          </a:p>
          <a:p>
            <a:pPr lvl="1"/>
            <a:r>
              <a:rPr lang="en-US" dirty="0" smtClean="0"/>
              <a:t>We went over it last time. Regrades enabled.</a:t>
            </a:r>
          </a:p>
          <a:p>
            <a:pPr lvl="1"/>
            <a:r>
              <a:rPr lang="en-US" dirty="0" smtClean="0"/>
              <a:t>Average was a 28.98 / 36, std. dev. Was 3.21 / 36</a:t>
            </a:r>
          </a:p>
          <a:p>
            <a:r>
              <a:rPr lang="en-US" dirty="0" smtClean="0"/>
              <a:t>Individual Heuristic Evaluation </a:t>
            </a:r>
            <a:r>
              <a:rPr lang="en-US" dirty="0" smtClean="0"/>
              <a:t>assignment</a:t>
            </a:r>
            <a:endParaRPr lang="en-US" dirty="0" smtClean="0"/>
          </a:p>
          <a:p>
            <a:pPr lvl="1"/>
            <a:r>
              <a:rPr lang="en-US" dirty="0" smtClean="0"/>
              <a:t>Due this </a:t>
            </a:r>
            <a:r>
              <a:rPr lang="en-US" dirty="0" smtClean="0"/>
              <a:t>Thursday @ </a:t>
            </a:r>
            <a:r>
              <a:rPr lang="en-US" dirty="0" smtClean="0"/>
              <a:t>11:59:00pm</a:t>
            </a:r>
            <a:endParaRPr lang="en-US" dirty="0" smtClean="0"/>
          </a:p>
          <a:p>
            <a:pPr lvl="1"/>
            <a:r>
              <a:rPr lang="en-US" dirty="0" smtClean="0"/>
              <a:t>The google form for this was sent out today.</a:t>
            </a:r>
            <a:endParaRPr lang="en-US" dirty="0" smtClean="0"/>
          </a:p>
          <a:p>
            <a:r>
              <a:rPr lang="en-US" dirty="0" smtClean="0"/>
              <a:t>HW 4 is up on Collab as well.</a:t>
            </a:r>
          </a:p>
          <a:p>
            <a:pPr lvl="1"/>
            <a:r>
              <a:rPr lang="en-US" dirty="0" smtClean="0"/>
              <a:t>We will discuss it very briefly today</a:t>
            </a:r>
            <a:endParaRPr lang="en-US" dirty="0" smtClean="0"/>
          </a:p>
          <a:p>
            <a:pPr lvl="1"/>
            <a:r>
              <a:rPr lang="en-US" dirty="0" smtClean="0"/>
              <a:t>Due on the last day of courses @ 11:59:00pm.</a:t>
            </a:r>
            <a:endParaRPr lang="en-US" dirty="0" smtClean="0"/>
          </a:p>
          <a:p>
            <a:r>
              <a:rPr lang="en-US" dirty="0" smtClean="0"/>
              <a:t>Finish reading the book please.</a:t>
            </a:r>
            <a:endParaRPr lang="en-US" dirty="0"/>
          </a:p>
          <a:p>
            <a:r>
              <a:rPr lang="en-US" dirty="0" smtClean="0"/>
              <a:t>Today</a:t>
            </a:r>
            <a:r>
              <a:rPr lang="mr-IN" dirty="0" smtClean="0"/>
              <a:t>…</a:t>
            </a:r>
            <a:r>
              <a:rPr lang="en-US" dirty="0" smtClean="0"/>
              <a:t>more evaluation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Thursday, January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US" dirty="0" smtClean="0"/>
              <a:t>Calendar has been partially updated. </a:t>
            </a:r>
          </a:p>
          <a:p>
            <a:r>
              <a:rPr lang="en-US" dirty="0" smtClean="0"/>
              <a:t>Make sure you purchase the course book asap and start reading.</a:t>
            </a:r>
          </a:p>
          <a:p>
            <a:r>
              <a:rPr lang="en-US" dirty="0" smtClean="0"/>
              <a:t>We are grading HW 1 now.</a:t>
            </a:r>
          </a:p>
          <a:p>
            <a:pPr lvl="1"/>
            <a:r>
              <a:rPr lang="en-US" dirty="0" smtClean="0"/>
              <a:t>Should be returned by early next week.</a:t>
            </a:r>
          </a:p>
          <a:p>
            <a:pPr lvl="1"/>
            <a:r>
              <a:rPr lang="en-US" dirty="0" smtClean="0"/>
              <a:t>That is the target anyway.</a:t>
            </a:r>
          </a:p>
          <a:p>
            <a:r>
              <a:rPr lang="en-US" dirty="0" smtClean="0"/>
              <a:t>We will have one lecture where some folks present their ideas in short 5 minute talks.</a:t>
            </a:r>
          </a:p>
          <a:p>
            <a:pPr lvl="1"/>
            <a:r>
              <a:rPr lang="en-US" dirty="0" smtClean="0"/>
              <a:t>Planning to do this next Tuesday. Be prepared to give an informal 5 min discussion of your idea. We will hopefully take volunteers exclusively.</a:t>
            </a:r>
          </a:p>
          <a:p>
            <a:r>
              <a:rPr lang="en-US" dirty="0" smtClean="0"/>
              <a:t>HW 2 will be released once the groups are settled. Shooting for next Thursday.</a:t>
            </a:r>
          </a:p>
          <a:p>
            <a:r>
              <a:rPr lang="en-US" dirty="0" smtClean="0"/>
              <a:t>Today we will finish our discussion of </a:t>
            </a:r>
            <a:r>
              <a:rPr lang="en-US" smtClean="0"/>
              <a:t>the “history of HCI” </a:t>
            </a:r>
            <a:r>
              <a:rPr lang="en-US" dirty="0" smtClean="0"/>
              <a:t>and </a:t>
            </a:r>
            <a:r>
              <a:rPr lang="en-US" smtClean="0"/>
              <a:t>begin discussing “users and tasks” in more detail.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8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Thursday, February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US" dirty="0" smtClean="0"/>
              <a:t>Calendar has been updated with reading targets.</a:t>
            </a:r>
          </a:p>
          <a:p>
            <a:pPr lvl="1"/>
            <a:r>
              <a:rPr lang="en-US" dirty="0" smtClean="0"/>
              <a:t>Keep in mind the calendar is only really accurate for 1-2 weeks ahead at a time. Sorry about this. </a:t>
            </a:r>
          </a:p>
          <a:p>
            <a:r>
              <a:rPr lang="en-US" dirty="0" smtClean="0"/>
              <a:t>Make sure you purchase the course book asap and start reading.</a:t>
            </a:r>
          </a:p>
          <a:p>
            <a:r>
              <a:rPr lang="en-US" dirty="0" smtClean="0"/>
              <a:t>A couple HW 1s have still not been graded. My apologies. I’m tracking that down today.</a:t>
            </a:r>
          </a:p>
          <a:p>
            <a:r>
              <a:rPr lang="en-US" dirty="0" smtClean="0"/>
              <a:t>Thanks to those of you who presented on Tuesday.</a:t>
            </a:r>
          </a:p>
          <a:p>
            <a:pPr lvl="1"/>
            <a:r>
              <a:rPr lang="en-US" dirty="0" smtClean="0"/>
              <a:t>I enjoyed listening to the ideas.</a:t>
            </a:r>
          </a:p>
          <a:p>
            <a:pPr lvl="1"/>
            <a:r>
              <a:rPr lang="en-US" dirty="0" smtClean="0"/>
              <a:t>Everyone should have voted already, I’ve asked </a:t>
            </a:r>
            <a:r>
              <a:rPr lang="en-US" dirty="0" err="1" smtClean="0"/>
              <a:t>Tas</a:t>
            </a:r>
            <a:r>
              <a:rPr lang="en-US" dirty="0" smtClean="0"/>
              <a:t> to create groups.</a:t>
            </a:r>
          </a:p>
          <a:p>
            <a:r>
              <a:rPr lang="en-US" dirty="0" smtClean="0"/>
              <a:t>HW 2 will be released once the groups are settled. Looks like next Tuesday at this point.</a:t>
            </a:r>
          </a:p>
          <a:p>
            <a:r>
              <a:rPr lang="en-US" dirty="0" smtClean="0"/>
              <a:t>Today we will finish our discussion on users and tasks, and move onto conceptual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Tuesday, February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Calendar has been updated with </a:t>
            </a:r>
            <a:r>
              <a:rPr lang="en-US" dirty="0" err="1" smtClean="0"/>
              <a:t>hw</a:t>
            </a:r>
            <a:r>
              <a:rPr lang="en-US" dirty="0" smtClean="0"/>
              <a:t> 2 info.</a:t>
            </a:r>
          </a:p>
          <a:p>
            <a:r>
              <a:rPr lang="en-US" dirty="0" smtClean="0"/>
              <a:t>Final groups have been settled, check Collab resources</a:t>
            </a:r>
          </a:p>
          <a:p>
            <a:pPr lvl="1"/>
            <a:r>
              <a:rPr lang="en-US" dirty="0" smtClean="0"/>
              <a:t>If you have an issue, talk to me TODAY!</a:t>
            </a:r>
          </a:p>
          <a:p>
            <a:pPr lvl="1"/>
            <a:r>
              <a:rPr lang="en-US" dirty="0" smtClean="0"/>
              <a:t>Notice that several projects have two different groups working </a:t>
            </a:r>
            <a:r>
              <a:rPr lang="en-US" dirty="0" err="1" smtClean="0"/>
              <a:t>seperately</a:t>
            </a:r>
            <a:r>
              <a:rPr lang="en-US" dirty="0" smtClean="0"/>
              <a:t> on the same idea.</a:t>
            </a:r>
            <a:endParaRPr lang="en-US" dirty="0"/>
          </a:p>
          <a:p>
            <a:r>
              <a:rPr lang="en-US" dirty="0" smtClean="0"/>
              <a:t>HW 2 has been released</a:t>
            </a:r>
          </a:p>
          <a:p>
            <a:pPr lvl="1"/>
            <a:r>
              <a:rPr lang="en-US" dirty="0" smtClean="0"/>
              <a:t>This is your first group project. Contact your group ASAP please.</a:t>
            </a:r>
          </a:p>
          <a:p>
            <a:pPr lvl="1"/>
            <a:r>
              <a:rPr lang="en-US" dirty="0" smtClean="0"/>
              <a:t>It is due NEXT Thursday (as in one week and two days from today)</a:t>
            </a:r>
          </a:p>
          <a:p>
            <a:r>
              <a:rPr lang="en-US" dirty="0" smtClean="0"/>
              <a:t>Reading the book? Great!</a:t>
            </a:r>
          </a:p>
          <a:p>
            <a:r>
              <a:rPr lang="en-US" dirty="0" smtClean="0"/>
              <a:t>HW 1 grades have been released</a:t>
            </a:r>
          </a:p>
          <a:p>
            <a:pPr lvl="1"/>
            <a:r>
              <a:rPr lang="en-US" dirty="0" smtClean="0"/>
              <a:t>Appeals process: Argue your case with a TA at OH first (see calendar)</a:t>
            </a:r>
          </a:p>
          <a:p>
            <a:pPr lvl="1"/>
            <a:r>
              <a:rPr lang="en-US" dirty="0" smtClean="0"/>
              <a:t>Then you can take your case to my supreme court if necessary.</a:t>
            </a:r>
            <a:endParaRPr lang="en-US" dirty="0"/>
          </a:p>
          <a:p>
            <a:r>
              <a:rPr lang="en-US" dirty="0" smtClean="0"/>
              <a:t>Today we will discuss conceptual models. A fun topic!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Thursday, February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Calendar has been updated with </a:t>
            </a:r>
            <a:r>
              <a:rPr lang="en-US" dirty="0" err="1" smtClean="0"/>
              <a:t>hw</a:t>
            </a:r>
            <a:r>
              <a:rPr lang="en-US" dirty="0" smtClean="0"/>
              <a:t> 2 info.</a:t>
            </a:r>
          </a:p>
          <a:p>
            <a:r>
              <a:rPr lang="en-US" dirty="0" smtClean="0"/>
              <a:t>Final groups have been settled, check Collab resources</a:t>
            </a:r>
          </a:p>
          <a:p>
            <a:pPr lvl="1"/>
            <a:r>
              <a:rPr lang="en-US" dirty="0" smtClean="0"/>
              <a:t>You should have contacted your group members by now.</a:t>
            </a:r>
          </a:p>
          <a:p>
            <a:pPr lvl="1"/>
            <a:r>
              <a:rPr lang="en-US" dirty="0" smtClean="0"/>
              <a:t>Let me know if any issues in this regard.</a:t>
            </a:r>
            <a:endParaRPr lang="en-US" dirty="0"/>
          </a:p>
          <a:p>
            <a:r>
              <a:rPr lang="en-US" dirty="0" smtClean="0"/>
              <a:t>HW 2 has been released</a:t>
            </a:r>
          </a:p>
          <a:p>
            <a:pPr lvl="1"/>
            <a:r>
              <a:rPr lang="en-US" dirty="0" smtClean="0"/>
              <a:t>This is your first group project. Contact your group ASAP please.</a:t>
            </a:r>
          </a:p>
          <a:p>
            <a:pPr lvl="1"/>
            <a:r>
              <a:rPr lang="en-US" dirty="0" smtClean="0"/>
              <a:t>It is due NEXT Thursday (as in one week and two days from today)</a:t>
            </a:r>
          </a:p>
          <a:p>
            <a:r>
              <a:rPr lang="en-US" dirty="0" smtClean="0"/>
              <a:t>Reading the book? Great!</a:t>
            </a:r>
          </a:p>
          <a:p>
            <a:r>
              <a:rPr lang="en-US" dirty="0" smtClean="0"/>
              <a:t>HW 1 grades have been released</a:t>
            </a:r>
          </a:p>
          <a:p>
            <a:pPr lvl="1"/>
            <a:r>
              <a:rPr lang="en-US" dirty="0" smtClean="0"/>
              <a:t>Appeals process: Argue your case with a TA at OH first (see calendar)</a:t>
            </a:r>
          </a:p>
          <a:p>
            <a:pPr lvl="1"/>
            <a:r>
              <a:rPr lang="en-US" dirty="0" smtClean="0"/>
              <a:t>Then you can take your case to my supreme court if necessary.</a:t>
            </a:r>
            <a:endParaRPr lang="en-US" dirty="0"/>
          </a:p>
          <a:p>
            <a:r>
              <a:rPr lang="en-US" dirty="0" smtClean="0"/>
              <a:t>Today we will finish conceptual models. And maybe start discussing design principles if we have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7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Tuesday, February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Calendar has been updated with </a:t>
            </a:r>
            <a:r>
              <a:rPr lang="en-US" dirty="0" err="1" smtClean="0"/>
              <a:t>hw</a:t>
            </a:r>
            <a:r>
              <a:rPr lang="en-US" dirty="0" smtClean="0"/>
              <a:t> 2 info.</a:t>
            </a:r>
          </a:p>
          <a:p>
            <a:r>
              <a:rPr lang="en-US" dirty="0" smtClean="0"/>
              <a:t>Final groups have been settled, check Collab resources</a:t>
            </a:r>
          </a:p>
          <a:p>
            <a:pPr lvl="1"/>
            <a:r>
              <a:rPr lang="en-US" dirty="0" smtClean="0"/>
              <a:t>You NEED to have contacted your group by now. Sounds like everyone has?</a:t>
            </a:r>
            <a:endParaRPr lang="en-US" dirty="0"/>
          </a:p>
          <a:p>
            <a:r>
              <a:rPr lang="en-US" dirty="0" smtClean="0"/>
              <a:t>HW 2 is due Thursday @ 11:59:00</a:t>
            </a:r>
          </a:p>
          <a:p>
            <a:pPr lvl="1"/>
            <a:r>
              <a:rPr lang="en-US" dirty="0" smtClean="0"/>
              <a:t>Any questions about the assignment?</a:t>
            </a:r>
          </a:p>
          <a:p>
            <a:r>
              <a:rPr lang="en-US" dirty="0" smtClean="0"/>
              <a:t>Reading the book? Great!</a:t>
            </a:r>
          </a:p>
          <a:p>
            <a:r>
              <a:rPr lang="en-US" dirty="0" smtClean="0"/>
              <a:t>HW 1 grades have been released</a:t>
            </a:r>
          </a:p>
          <a:p>
            <a:pPr lvl="1"/>
            <a:r>
              <a:rPr lang="en-US" dirty="0" smtClean="0"/>
              <a:t>Appeals process: Argue your case with a TA at OH first (see calendar)</a:t>
            </a:r>
          </a:p>
          <a:p>
            <a:pPr lvl="1"/>
            <a:r>
              <a:rPr lang="en-US" dirty="0" smtClean="0"/>
              <a:t>Then you can take your case to my supreme court if necessary.</a:t>
            </a:r>
            <a:endParaRPr lang="en-US" dirty="0"/>
          </a:p>
          <a:p>
            <a:r>
              <a:rPr lang="en-US" dirty="0" smtClean="0"/>
              <a:t>Today we will finish begin discussing UI design principles</a:t>
            </a:r>
            <a:r>
              <a:rPr lang="mr-IN" dirty="0" smtClean="0"/>
              <a:t>…</a:t>
            </a:r>
            <a:r>
              <a:rPr lang="en-US" smtClean="0"/>
              <a:t>A very very fun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9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Thursday, February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coming to class on such a beautiful day.</a:t>
            </a:r>
          </a:p>
          <a:p>
            <a:r>
              <a:rPr lang="en-US" dirty="0" smtClean="0"/>
              <a:t>Final groups have been settled, check Collab resources</a:t>
            </a:r>
          </a:p>
          <a:p>
            <a:pPr lvl="1"/>
            <a:r>
              <a:rPr lang="en-US" dirty="0" smtClean="0"/>
              <a:t>You NEED to have contacted your group by now. Sounds like everyone has?</a:t>
            </a:r>
            <a:endParaRPr lang="en-US" dirty="0"/>
          </a:p>
          <a:p>
            <a:r>
              <a:rPr lang="en-US" dirty="0" smtClean="0"/>
              <a:t>HW 2 is due tonight @ 11:59:00</a:t>
            </a:r>
          </a:p>
          <a:p>
            <a:pPr lvl="1"/>
            <a:r>
              <a:rPr lang="en-US" dirty="0" smtClean="0"/>
              <a:t>Any questions about the assignment?</a:t>
            </a:r>
          </a:p>
          <a:p>
            <a:r>
              <a:rPr lang="en-US" dirty="0" smtClean="0"/>
              <a:t>We will get that graded (hopefully) within a week or so</a:t>
            </a:r>
          </a:p>
          <a:p>
            <a:pPr lvl="1"/>
            <a:r>
              <a:rPr lang="en-US" dirty="0" smtClean="0"/>
              <a:t>Only one person needs to submit. Others submit the computing id of the person who submitted the paper.</a:t>
            </a:r>
          </a:p>
          <a:p>
            <a:r>
              <a:rPr lang="en-US" dirty="0" smtClean="0"/>
              <a:t>Reading the book? Great!</a:t>
            </a:r>
            <a:endParaRPr lang="en-US" dirty="0"/>
          </a:p>
          <a:p>
            <a:r>
              <a:rPr lang="en-US" dirty="0" smtClean="0"/>
              <a:t>Today we </a:t>
            </a:r>
            <a:r>
              <a:rPr lang="en-US" smtClean="0"/>
              <a:t>will finish (I think) discussing </a:t>
            </a:r>
            <a:r>
              <a:rPr lang="en-US" dirty="0" smtClean="0"/>
              <a:t>UI design principles</a:t>
            </a:r>
            <a:r>
              <a:rPr lang="mr-IN" dirty="0" smtClean="0"/>
              <a:t>…</a:t>
            </a:r>
            <a:r>
              <a:rPr lang="en-US" dirty="0" smtClean="0"/>
              <a:t>A very very fun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8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 smtClean="0"/>
              <a:t>Tuesday, February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Thanks for coming to class on such a beautiful day</a:t>
            </a:r>
            <a:r>
              <a:rPr lang="mr-IN" dirty="0" smtClean="0"/>
              <a:t>…</a:t>
            </a:r>
            <a:r>
              <a:rPr lang="en-US" dirty="0" smtClean="0"/>
              <a:t>this keeps happening</a:t>
            </a:r>
            <a:endParaRPr lang="en-US" dirty="0"/>
          </a:p>
          <a:p>
            <a:r>
              <a:rPr lang="en-US" dirty="0" smtClean="0"/>
              <a:t>HW 2 is being grades</a:t>
            </a:r>
          </a:p>
          <a:p>
            <a:pPr lvl="1"/>
            <a:r>
              <a:rPr lang="en-US" dirty="0" smtClean="0"/>
              <a:t>We will return it to you at some point. Hopefully soon.</a:t>
            </a:r>
          </a:p>
          <a:p>
            <a:r>
              <a:rPr lang="en-US" dirty="0" smtClean="0"/>
              <a:t>HW 3 won’t be out for a little bit. In the meantime we may see a couple of other side assignments</a:t>
            </a:r>
          </a:p>
          <a:p>
            <a:pPr lvl="1"/>
            <a:r>
              <a:rPr lang="en-US" dirty="0" smtClean="0"/>
              <a:t>Programming assignment coming up soon.</a:t>
            </a:r>
          </a:p>
          <a:p>
            <a:pPr lvl="1"/>
            <a:r>
              <a:rPr lang="en-US" dirty="0" smtClean="0"/>
              <a:t>Perhaps another individual assignment</a:t>
            </a:r>
          </a:p>
          <a:p>
            <a:r>
              <a:rPr lang="en-US" dirty="0" smtClean="0"/>
              <a:t>Midterm 1 is next Tuesday in lecture.</a:t>
            </a:r>
          </a:p>
          <a:p>
            <a:pPr lvl="1"/>
            <a:r>
              <a:rPr lang="en-US" dirty="0" smtClean="0"/>
              <a:t>It will cover whatever material we get through today.</a:t>
            </a:r>
          </a:p>
          <a:p>
            <a:pPr lvl="1"/>
            <a:r>
              <a:rPr lang="en-US" dirty="0" smtClean="0"/>
              <a:t>Includes the readings from the book (see calendar)</a:t>
            </a:r>
          </a:p>
          <a:p>
            <a:r>
              <a:rPr lang="en-US" dirty="0" smtClean="0"/>
              <a:t>No class on Thursday (I’m out of town).</a:t>
            </a:r>
          </a:p>
          <a:p>
            <a:r>
              <a:rPr lang="en-US" dirty="0" smtClean="0"/>
              <a:t>Reading the book? Great!</a:t>
            </a:r>
            <a:endParaRPr lang="en-US" dirty="0"/>
          </a:p>
          <a:p>
            <a:r>
              <a:rPr lang="en-US" dirty="0" smtClean="0"/>
              <a:t>Today we will finish design principles and talk about Norman’s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6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5097</TotalTime>
  <Words>2287</Words>
  <Application>Microsoft Macintosh PowerPoint</Application>
  <PresentationFormat>On-screen Show (4:3)</PresentationFormat>
  <Paragraphs>258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Mangal</vt:lpstr>
      <vt:lpstr>Arial</vt:lpstr>
      <vt:lpstr>Office Theme</vt:lpstr>
      <vt:lpstr>CS3205 – HCI in Software Development  Daily Announcements</vt:lpstr>
      <vt:lpstr>Tuesday, January 23</vt:lpstr>
      <vt:lpstr>Thursday, January 25</vt:lpstr>
      <vt:lpstr>Thursday, February 1</vt:lpstr>
      <vt:lpstr>Tuesday, February 6</vt:lpstr>
      <vt:lpstr>Thursday, February 8</vt:lpstr>
      <vt:lpstr>Tuesday, February 13</vt:lpstr>
      <vt:lpstr>Thursday, February 15</vt:lpstr>
      <vt:lpstr>Tuesday, February 20</vt:lpstr>
      <vt:lpstr>Thursday, March 1</vt:lpstr>
      <vt:lpstr>Tuesday, March 13</vt:lpstr>
      <vt:lpstr>Thursday, March 15</vt:lpstr>
      <vt:lpstr>Tuesday, March 20</vt:lpstr>
      <vt:lpstr>Thursday, March 22</vt:lpstr>
      <vt:lpstr>Tuesday, March 27</vt:lpstr>
      <vt:lpstr>Thursday, March 29</vt:lpstr>
      <vt:lpstr>Tuesday, April 3</vt:lpstr>
      <vt:lpstr>Thursday, April 5</vt:lpstr>
      <vt:lpstr>Tuesday, April 17</vt:lpstr>
      <vt:lpstr>Thursday, April 19</vt:lpstr>
      <vt:lpstr>Tuesday, April 24</vt:lpstr>
    </vt:vector>
  </TitlesOfParts>
  <Company>Dept. of Computer Science, University of Virginia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CS3205 – HCI in Software Development  Introduction</dc:title>
  <dc:creator>Mark Floryan</dc:creator>
  <cp:lastModifiedBy>Microsoft Office User</cp:lastModifiedBy>
  <cp:revision>124</cp:revision>
  <dcterms:created xsi:type="dcterms:W3CDTF">2013-08-15T19:53:44Z</dcterms:created>
  <dcterms:modified xsi:type="dcterms:W3CDTF">2018-04-24T17:43:30Z</dcterms:modified>
</cp:coreProperties>
</file>