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314" r:id="rId3"/>
    <p:sldId id="308" r:id="rId4"/>
    <p:sldId id="309" r:id="rId5"/>
    <p:sldId id="257" r:id="rId6"/>
    <p:sldId id="259" r:id="rId7"/>
    <p:sldId id="260" r:id="rId8"/>
    <p:sldId id="262" r:id="rId9"/>
    <p:sldId id="263" r:id="rId10"/>
    <p:sldId id="283" r:id="rId11"/>
    <p:sldId id="261" r:id="rId12"/>
    <p:sldId id="264" r:id="rId13"/>
    <p:sldId id="265" r:id="rId14"/>
    <p:sldId id="284" r:id="rId15"/>
    <p:sldId id="266" r:id="rId16"/>
    <p:sldId id="267" r:id="rId17"/>
    <p:sldId id="268" r:id="rId18"/>
    <p:sldId id="269" r:id="rId19"/>
    <p:sldId id="287" r:id="rId20"/>
    <p:sldId id="316" r:id="rId21"/>
    <p:sldId id="315" r:id="rId22"/>
    <p:sldId id="286" r:id="rId23"/>
    <p:sldId id="288" r:id="rId24"/>
    <p:sldId id="289" r:id="rId25"/>
    <p:sldId id="290" r:id="rId26"/>
    <p:sldId id="291" r:id="rId27"/>
    <p:sldId id="270" r:id="rId28"/>
    <p:sldId id="318" r:id="rId29"/>
    <p:sldId id="319" r:id="rId30"/>
    <p:sldId id="320" r:id="rId31"/>
    <p:sldId id="280" r:id="rId32"/>
    <p:sldId id="292" r:id="rId33"/>
    <p:sldId id="293" r:id="rId34"/>
    <p:sldId id="294" r:id="rId35"/>
    <p:sldId id="321" r:id="rId36"/>
    <p:sldId id="271" r:id="rId37"/>
    <p:sldId id="272" r:id="rId38"/>
    <p:sldId id="295" r:id="rId39"/>
    <p:sldId id="273" r:id="rId40"/>
    <p:sldId id="296" r:id="rId41"/>
    <p:sldId id="312" r:id="rId42"/>
    <p:sldId id="274" r:id="rId43"/>
    <p:sldId id="313" r:id="rId44"/>
    <p:sldId id="297" r:id="rId45"/>
    <p:sldId id="275" r:id="rId46"/>
    <p:sldId id="298" r:id="rId47"/>
    <p:sldId id="299" r:id="rId48"/>
    <p:sldId id="300" r:id="rId49"/>
    <p:sldId id="276" r:id="rId50"/>
    <p:sldId id="302" r:id="rId51"/>
    <p:sldId id="303" r:id="rId52"/>
    <p:sldId id="304" r:id="rId53"/>
    <p:sldId id="277" r:id="rId54"/>
    <p:sldId id="279" r:id="rId55"/>
    <p:sldId id="305" r:id="rId56"/>
    <p:sldId id="301" r:id="rId57"/>
    <p:sldId id="306" r:id="rId58"/>
    <p:sldId id="282"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35" autoAdjust="0"/>
    <p:restoredTop sz="94627"/>
  </p:normalViewPr>
  <p:slideViewPr>
    <p:cSldViewPr>
      <p:cViewPr varScale="1">
        <p:scale>
          <a:sx n="142" d="100"/>
          <a:sy n="142" d="100"/>
        </p:scale>
        <p:origin x="272"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2F4097-FE3D-4EC9-A4ED-10EF26B1D56A}" type="datetimeFigureOut">
              <a:rPr lang="en-US" smtClean="0"/>
              <a:pPr/>
              <a:t>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8DDB55-F7C9-43A9-A4C1-CA0621CC8D3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2F4097-FE3D-4EC9-A4ED-10EF26B1D56A}" type="datetimeFigureOut">
              <a:rPr lang="en-US" smtClean="0"/>
              <a:pPr/>
              <a:t>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8DDB55-F7C9-43A9-A4C1-CA0621CC8D3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2F4097-FE3D-4EC9-A4ED-10EF26B1D56A}" type="datetimeFigureOut">
              <a:rPr lang="en-US" smtClean="0"/>
              <a:pPr/>
              <a:t>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8DDB55-F7C9-43A9-A4C1-CA0621CC8D3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2F4097-FE3D-4EC9-A4ED-10EF26B1D56A}" type="datetimeFigureOut">
              <a:rPr lang="en-US" smtClean="0"/>
              <a:pPr/>
              <a:t>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8DDB55-F7C9-43A9-A4C1-CA0621CC8D3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2F4097-FE3D-4EC9-A4ED-10EF26B1D56A}" type="datetimeFigureOut">
              <a:rPr lang="en-US" smtClean="0"/>
              <a:pPr/>
              <a:t>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8DDB55-F7C9-43A9-A4C1-CA0621CC8D3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2F4097-FE3D-4EC9-A4ED-10EF26B1D56A}" type="datetimeFigureOut">
              <a:rPr lang="en-US" smtClean="0"/>
              <a:pPr/>
              <a:t>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8DDB55-F7C9-43A9-A4C1-CA0621CC8D3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2F4097-FE3D-4EC9-A4ED-10EF26B1D56A}" type="datetimeFigureOut">
              <a:rPr lang="en-US" smtClean="0"/>
              <a:pPr/>
              <a:t>2/8/18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8DDB55-F7C9-43A9-A4C1-CA0621CC8D3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2F4097-FE3D-4EC9-A4ED-10EF26B1D56A}" type="datetimeFigureOut">
              <a:rPr lang="en-US" smtClean="0"/>
              <a:pPr/>
              <a:t>2/8/18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8DDB55-F7C9-43A9-A4C1-CA0621CC8D3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2F4097-FE3D-4EC9-A4ED-10EF26B1D56A}" type="datetimeFigureOut">
              <a:rPr lang="en-US" smtClean="0"/>
              <a:pPr/>
              <a:t>2/8/18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8DDB55-F7C9-43A9-A4C1-CA0621CC8D3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2F4097-FE3D-4EC9-A4ED-10EF26B1D56A}" type="datetimeFigureOut">
              <a:rPr lang="en-US" smtClean="0"/>
              <a:pPr/>
              <a:t>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8DDB55-F7C9-43A9-A4C1-CA0621CC8D3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2F4097-FE3D-4EC9-A4ED-10EF26B1D56A}" type="datetimeFigureOut">
              <a:rPr lang="en-US" smtClean="0"/>
              <a:pPr/>
              <a:t>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8DDB55-F7C9-43A9-A4C1-CA0621CC8D3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52F4097-FE3D-4EC9-A4ED-10EF26B1D56A}" type="datetimeFigureOut">
              <a:rPr lang="en-US" smtClean="0"/>
              <a:pPr/>
              <a:t>2/8/18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68DDB55-F7C9-43A9-A4C1-CA0621CC8D37}" type="slidenum">
              <a:rPr lang="en-US" smtClean="0"/>
              <a:pPr/>
              <a:t>‹#›</a:t>
            </a:fld>
            <a:endParaRPr lang="en-US"/>
          </a:p>
        </p:txBody>
      </p:sp>
    </p:spTree>
    <p:extLst>
      <p:ext uri="{BB962C8B-B14F-4D97-AF65-F5344CB8AC3E}">
        <p14:creationId xmlns:p14="http://schemas.microsoft.com/office/powerpoint/2010/main" val="203235512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youtube.com/watch?v=xNqs_S-zEBY" TargetMode="External"/><Relationship Id="rId3" Type="http://schemas.openxmlformats.org/officeDocument/2006/relationships/hyperlink" Target="http://www.youtube.com/watch?v=TudFAEUkR9Y"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pAOyWFOFhsg"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7696200" cy="2884962"/>
          </a:xfrm>
        </p:spPr>
        <p:txBody>
          <a:bodyPr>
            <a:normAutofit/>
          </a:bodyPr>
          <a:lstStyle/>
          <a:p>
            <a:r>
              <a:rPr lang="en-US" dirty="0" smtClean="0"/>
              <a:t>CS3205 – HCI in Software Development</a:t>
            </a:r>
            <a:br>
              <a:rPr lang="en-US" dirty="0" smtClean="0"/>
            </a:br>
            <a:r>
              <a:rPr lang="en-US" dirty="0" smtClean="0"/>
              <a:t/>
            </a:r>
            <a:br>
              <a:rPr lang="en-US" dirty="0" smtClean="0"/>
            </a:br>
            <a:r>
              <a:rPr lang="en-US" dirty="0" smtClean="0"/>
              <a:t>Conceptualizing Interaction</a:t>
            </a:r>
            <a:endParaRPr lang="en-US" dirty="0"/>
          </a:p>
        </p:txBody>
      </p:sp>
      <p:sp>
        <p:nvSpPr>
          <p:cNvPr id="3" name="Subtitle 2"/>
          <p:cNvSpPr>
            <a:spLocks noGrp="1"/>
          </p:cNvSpPr>
          <p:nvPr>
            <p:ph type="subTitle" idx="1"/>
          </p:nvPr>
        </p:nvSpPr>
        <p:spPr>
          <a:xfrm>
            <a:off x="1143000" y="4287838"/>
            <a:ext cx="6858000" cy="1655762"/>
          </a:xfrm>
        </p:spPr>
        <p:txBody>
          <a:bodyPr/>
          <a:lstStyle/>
          <a:p>
            <a:r>
              <a:rPr lang="en-US" dirty="0" smtClean="0"/>
              <a:t>Dr. Mark </a:t>
            </a:r>
            <a:r>
              <a:rPr lang="en-US" dirty="0" err="1" smtClean="0"/>
              <a:t>Floryan</a:t>
            </a:r>
            <a:endParaRPr lang="en-US" dirty="0" smtClean="0"/>
          </a:p>
          <a:p>
            <a:r>
              <a:rPr lang="en-US" dirty="0" smtClean="0"/>
              <a:t>Rice Hall 203</a:t>
            </a:r>
          </a:p>
          <a:p>
            <a:r>
              <a:rPr lang="en-US" dirty="0" smtClean="0"/>
              <a:t>mrf8t@cs.virginia.edu</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Sharing Media</a:t>
            </a:r>
            <a:endParaRPr lang="en-US" dirty="0"/>
          </a:p>
        </p:txBody>
      </p:sp>
      <p:sp>
        <p:nvSpPr>
          <p:cNvPr id="3" name="Content Placeholder 2"/>
          <p:cNvSpPr>
            <a:spLocks noGrp="1"/>
          </p:cNvSpPr>
          <p:nvPr>
            <p:ph idx="1"/>
          </p:nvPr>
        </p:nvSpPr>
        <p:spPr>
          <a:xfrm>
            <a:off x="457200" y="1600200"/>
            <a:ext cx="4191000" cy="5029200"/>
          </a:xfrm>
        </p:spPr>
        <p:txBody>
          <a:bodyPr/>
          <a:lstStyle/>
          <a:p>
            <a:r>
              <a:rPr lang="en-US" dirty="0" smtClean="0"/>
              <a:t>Ways to improve this basic interaction?</a:t>
            </a:r>
          </a:p>
          <a:p>
            <a:pPr lvl="1"/>
            <a:r>
              <a:rPr lang="en-US" dirty="0" smtClean="0"/>
              <a:t>Both parties can keep the media after it is “shared”.</a:t>
            </a:r>
          </a:p>
          <a:p>
            <a:pPr lvl="1"/>
            <a:r>
              <a:rPr lang="en-US" dirty="0" smtClean="0"/>
              <a:t>No need to necessarily meet in person.</a:t>
            </a:r>
          </a:p>
          <a:p>
            <a:pPr lvl="1"/>
            <a:endParaRPr lang="en-US" dirty="0" smtClean="0"/>
          </a:p>
          <a:p>
            <a:r>
              <a:rPr lang="en-US" dirty="0" smtClean="0"/>
              <a:t>What aspects of interaction to keep?</a:t>
            </a:r>
          </a:p>
          <a:p>
            <a:pPr lvl="1"/>
            <a:r>
              <a:rPr lang="en-US" dirty="0" smtClean="0"/>
              <a:t>Concept of everyone having a personal library.</a:t>
            </a:r>
          </a:p>
          <a:p>
            <a:pPr lvl="1"/>
            <a:r>
              <a:rPr lang="en-US" dirty="0" smtClean="0"/>
              <a:t>Others?</a:t>
            </a:r>
          </a:p>
          <a:p>
            <a:pPr lvl="1"/>
            <a:endParaRPr lang="en-US" dirty="0" smtClean="0"/>
          </a:p>
          <a:p>
            <a:pPr lvl="1"/>
            <a:endParaRPr lang="en-US" dirty="0"/>
          </a:p>
        </p:txBody>
      </p:sp>
      <p:pic>
        <p:nvPicPr>
          <p:cNvPr id="1026" name="Picture 2" descr="http://cdn.destructoid.com/ul/255956-aaheader.jpg"/>
          <p:cNvPicPr>
            <a:picLocks noChangeAspect="1" noChangeArrowheads="1"/>
          </p:cNvPicPr>
          <p:nvPr/>
        </p:nvPicPr>
        <p:blipFill>
          <a:blip r:embed="rId2"/>
          <a:srcRect/>
          <a:stretch>
            <a:fillRect/>
          </a:stretch>
        </p:blipFill>
        <p:spPr bwMode="auto">
          <a:xfrm>
            <a:off x="4724400" y="1752600"/>
            <a:ext cx="3914503" cy="22098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Problem Space: Perspectives</a:t>
            </a:r>
            <a:endParaRPr lang="en-US" dirty="0"/>
          </a:p>
        </p:txBody>
      </p:sp>
      <p:sp>
        <p:nvSpPr>
          <p:cNvPr id="3" name="Content Placeholder 2"/>
          <p:cNvSpPr>
            <a:spLocks noGrp="1"/>
          </p:cNvSpPr>
          <p:nvPr>
            <p:ph idx="1"/>
          </p:nvPr>
        </p:nvSpPr>
        <p:spPr/>
        <p:txBody>
          <a:bodyPr/>
          <a:lstStyle/>
          <a:p>
            <a:r>
              <a:rPr lang="en-US" dirty="0" smtClean="0"/>
              <a:t>Caution: different team members will often have different assumptions about the problem space.</a:t>
            </a:r>
          </a:p>
          <a:p>
            <a:endParaRPr lang="en-US" dirty="0"/>
          </a:p>
          <a:p>
            <a:r>
              <a:rPr lang="en-US" dirty="0" smtClean="0"/>
              <a:t>You need to define the problem space as a group, decide on a set of mutual terminology, etc.</a:t>
            </a:r>
          </a:p>
          <a:p>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Why Are Assumptions Dangerous?</a:t>
            </a:r>
            <a:endParaRPr lang="en-US" dirty="0"/>
          </a:p>
        </p:txBody>
      </p:sp>
      <p:sp>
        <p:nvSpPr>
          <p:cNvPr id="3" name="Content Placeholder 2"/>
          <p:cNvSpPr>
            <a:spLocks noGrp="1"/>
          </p:cNvSpPr>
          <p:nvPr>
            <p:ph idx="1"/>
          </p:nvPr>
        </p:nvSpPr>
        <p:spPr/>
        <p:txBody>
          <a:bodyPr/>
          <a:lstStyle/>
          <a:p>
            <a:r>
              <a:rPr lang="en-US" dirty="0" smtClean="0"/>
              <a:t>They can lead you to ASSUME incorrectly how users feel about a product or design.</a:t>
            </a:r>
          </a:p>
          <a:p>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 3D TV</a:t>
            </a:r>
            <a:endParaRPr lang="en-US" dirty="0"/>
          </a:p>
        </p:txBody>
      </p:sp>
      <p:sp>
        <p:nvSpPr>
          <p:cNvPr id="3" name="Content Placeholder 2"/>
          <p:cNvSpPr>
            <a:spLocks noGrp="1"/>
          </p:cNvSpPr>
          <p:nvPr>
            <p:ph idx="1"/>
          </p:nvPr>
        </p:nvSpPr>
        <p:spPr/>
        <p:txBody>
          <a:bodyPr/>
          <a:lstStyle/>
          <a:p>
            <a:r>
              <a:rPr lang="en-US" dirty="0" smtClean="0"/>
              <a:t>What are some of the assumptions the designers (likely) made?</a:t>
            </a:r>
            <a:endParaRPr lang="en-US" dirty="0"/>
          </a:p>
        </p:txBody>
      </p:sp>
      <p:pic>
        <p:nvPicPr>
          <p:cNvPr id="4098" name="Picture 2" descr="http://ahugq.vcfpq.servertrust.com/v/vspfiles/assets/images/3d.jpg"/>
          <p:cNvPicPr>
            <a:picLocks noChangeAspect="1" noChangeArrowheads="1"/>
          </p:cNvPicPr>
          <p:nvPr/>
        </p:nvPicPr>
        <p:blipFill>
          <a:blip r:embed="rId2"/>
          <a:srcRect/>
          <a:stretch>
            <a:fillRect/>
          </a:stretch>
        </p:blipFill>
        <p:spPr bwMode="auto">
          <a:xfrm>
            <a:off x="1600200" y="2479621"/>
            <a:ext cx="5181600" cy="4178355"/>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 3D TV</a:t>
            </a:r>
            <a:endParaRPr lang="en-US" dirty="0"/>
          </a:p>
        </p:txBody>
      </p:sp>
      <p:sp>
        <p:nvSpPr>
          <p:cNvPr id="3" name="Content Placeholder 2"/>
          <p:cNvSpPr>
            <a:spLocks noGrp="1"/>
          </p:cNvSpPr>
          <p:nvPr>
            <p:ph idx="1"/>
          </p:nvPr>
        </p:nvSpPr>
        <p:spPr/>
        <p:txBody>
          <a:bodyPr/>
          <a:lstStyle/>
          <a:p>
            <a:r>
              <a:rPr lang="en-US" dirty="0" smtClean="0"/>
              <a:t>Some assumptions:</a:t>
            </a:r>
          </a:p>
          <a:p>
            <a:pPr lvl="1"/>
            <a:r>
              <a:rPr lang="en-US" dirty="0" smtClean="0"/>
              <a:t>People are okay with wearing 3d glasses when watching TV.</a:t>
            </a:r>
          </a:p>
          <a:p>
            <a:pPr lvl="1"/>
            <a:r>
              <a:rPr lang="en-US" dirty="0" smtClean="0"/>
              <a:t>People don’t mind paying A LOT of money for the new 3d enabled models.</a:t>
            </a:r>
          </a:p>
          <a:p>
            <a:pPr lvl="1"/>
            <a:r>
              <a:rPr lang="en-US" dirty="0" smtClean="0"/>
              <a:t>The successful experience of watching 3d films in a movie theater translates to a home living room.</a:t>
            </a:r>
          </a:p>
          <a:p>
            <a:pPr lvl="1"/>
            <a:r>
              <a:rPr lang="en-US" dirty="0" smtClean="0"/>
              <a:t>Others?</a:t>
            </a:r>
          </a:p>
          <a:p>
            <a:pPr lvl="1"/>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Benefits of Understanding Problem Space EARLY</a:t>
            </a:r>
            <a:endParaRPr lang="en-US" dirty="0"/>
          </a:p>
        </p:txBody>
      </p:sp>
      <p:sp>
        <p:nvSpPr>
          <p:cNvPr id="3" name="Content Placeholder 2"/>
          <p:cNvSpPr>
            <a:spLocks noGrp="1"/>
          </p:cNvSpPr>
          <p:nvPr>
            <p:ph idx="1"/>
          </p:nvPr>
        </p:nvSpPr>
        <p:spPr/>
        <p:txBody>
          <a:bodyPr/>
          <a:lstStyle/>
          <a:p>
            <a:endParaRPr lang="en-US" dirty="0" smtClean="0"/>
          </a:p>
          <a:p>
            <a:r>
              <a:rPr lang="en-US" dirty="0" smtClean="0"/>
              <a:t>Orientation</a:t>
            </a:r>
          </a:p>
          <a:p>
            <a:endParaRPr lang="en-US" dirty="0" smtClean="0"/>
          </a:p>
          <a:p>
            <a:pPr lvl="1"/>
            <a:r>
              <a:rPr lang="en-US" dirty="0" smtClean="0"/>
              <a:t>Enabling the design team to ask specific kinds of questions about how the conceptual models will be understood by the targeted users.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Benefits of Understanding Problem Space EARLY</a:t>
            </a:r>
            <a:endParaRPr lang="en-US" dirty="0"/>
          </a:p>
        </p:txBody>
      </p:sp>
      <p:sp>
        <p:nvSpPr>
          <p:cNvPr id="3" name="Content Placeholder 2"/>
          <p:cNvSpPr>
            <a:spLocks noGrp="1"/>
          </p:cNvSpPr>
          <p:nvPr>
            <p:ph idx="1"/>
          </p:nvPr>
        </p:nvSpPr>
        <p:spPr/>
        <p:txBody>
          <a:bodyPr/>
          <a:lstStyle/>
          <a:p>
            <a:endParaRPr lang="en-US" dirty="0" smtClean="0"/>
          </a:p>
          <a:p>
            <a:r>
              <a:rPr lang="en-US" dirty="0" smtClean="0"/>
              <a:t>Open-mindedness</a:t>
            </a:r>
          </a:p>
          <a:p>
            <a:endParaRPr lang="en-US" dirty="0" smtClean="0"/>
          </a:p>
          <a:p>
            <a:pPr lvl="1"/>
            <a:r>
              <a:rPr lang="en-US" dirty="0" smtClean="0"/>
              <a:t>Preventing the design team from becoming narrowly focused early on.</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Benefits of Understanding Problem Space EARLY</a:t>
            </a:r>
            <a:endParaRPr lang="en-US" dirty="0"/>
          </a:p>
        </p:txBody>
      </p:sp>
      <p:sp>
        <p:nvSpPr>
          <p:cNvPr id="3" name="Content Placeholder 2"/>
          <p:cNvSpPr>
            <a:spLocks noGrp="1"/>
          </p:cNvSpPr>
          <p:nvPr>
            <p:ph idx="1"/>
          </p:nvPr>
        </p:nvSpPr>
        <p:spPr/>
        <p:txBody>
          <a:bodyPr/>
          <a:lstStyle/>
          <a:p>
            <a:endParaRPr lang="en-US" dirty="0" smtClean="0"/>
          </a:p>
          <a:p>
            <a:r>
              <a:rPr lang="en-US" dirty="0" smtClean="0"/>
              <a:t>Common Ground</a:t>
            </a:r>
          </a:p>
          <a:p>
            <a:endParaRPr lang="en-US" dirty="0" smtClean="0"/>
          </a:p>
          <a:p>
            <a:pPr lvl="1"/>
            <a:r>
              <a:rPr lang="en-US" dirty="0" smtClean="0"/>
              <a:t>Allowing the design team to establish a set of common terms that all can understand and agree upon, reducing the chance of misunderstandings and confusion arising later on.</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Conceptual Models!</a:t>
            </a:r>
            <a:endParaRPr lang="en-US" dirty="0"/>
          </a:p>
        </p:txBody>
      </p:sp>
      <p:sp>
        <p:nvSpPr>
          <p:cNvPr id="3" name="Content Placeholder 2"/>
          <p:cNvSpPr>
            <a:spLocks noGrp="1"/>
          </p:cNvSpPr>
          <p:nvPr>
            <p:ph idx="1"/>
          </p:nvPr>
        </p:nvSpPr>
        <p:spPr/>
        <p:txBody>
          <a:bodyPr/>
          <a:lstStyle/>
          <a:p>
            <a:r>
              <a:rPr lang="en-US" dirty="0" smtClean="0"/>
              <a:t>“A conceptual model is a high-level description of how a system is organized and operates”</a:t>
            </a:r>
          </a:p>
          <a:p>
            <a:endParaRPr lang="en-US" dirty="0" smtClean="0"/>
          </a:p>
          <a:p>
            <a:r>
              <a:rPr lang="en-US" dirty="0" smtClean="0"/>
              <a:t>* Johnson and Henderson, 2002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Conceptual Models!</a:t>
            </a:r>
            <a:endParaRPr lang="en-US" dirty="0"/>
          </a:p>
        </p:txBody>
      </p:sp>
      <p:sp>
        <p:nvSpPr>
          <p:cNvPr id="3" name="Content Placeholder 2"/>
          <p:cNvSpPr>
            <a:spLocks noGrp="1"/>
          </p:cNvSpPr>
          <p:nvPr>
            <p:ph idx="1"/>
          </p:nvPr>
        </p:nvSpPr>
        <p:spPr/>
        <p:txBody>
          <a:bodyPr/>
          <a:lstStyle/>
          <a:p>
            <a:r>
              <a:rPr lang="en-US" i="1" dirty="0" smtClean="0"/>
              <a:t>The most important thing to design is the user's conceptual model. Everything else should be subordinated to making that model clear, obvious, and substantial. That is almost exactly the opposite of how most software is designed.</a:t>
            </a:r>
            <a:r>
              <a:rPr lang="en-US" dirty="0" smtClean="0"/>
              <a:t> (</a:t>
            </a:r>
            <a:r>
              <a:rPr lang="en-US" dirty="0" err="1" smtClean="0"/>
              <a:t>Liddle</a:t>
            </a:r>
            <a:r>
              <a:rPr lang="en-US" dirty="0" smtClean="0"/>
              <a:t>, 1996, p. 17)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Goals Today: To Understand…</a:t>
            </a:r>
            <a:endParaRPr lang="en-US" dirty="0"/>
          </a:p>
        </p:txBody>
      </p:sp>
      <p:sp>
        <p:nvSpPr>
          <p:cNvPr id="3" name="Content Placeholder 2"/>
          <p:cNvSpPr>
            <a:spLocks noGrp="1"/>
          </p:cNvSpPr>
          <p:nvPr>
            <p:ph idx="1"/>
          </p:nvPr>
        </p:nvSpPr>
        <p:spPr>
          <a:xfrm>
            <a:off x="628650" y="2057399"/>
            <a:ext cx="7886700" cy="4119563"/>
          </a:xfrm>
        </p:spPr>
        <p:txBody>
          <a:bodyPr/>
          <a:lstStyle/>
          <a:p>
            <a:r>
              <a:rPr lang="en-US" dirty="0" smtClean="0"/>
              <a:t>How to frame your problem space.</a:t>
            </a:r>
          </a:p>
          <a:p>
            <a:endParaRPr lang="en-US" dirty="0" smtClean="0"/>
          </a:p>
          <a:p>
            <a:r>
              <a:rPr lang="en-US" dirty="0" smtClean="0"/>
              <a:t>How to conceptualize the interaction.</a:t>
            </a:r>
          </a:p>
          <a:p>
            <a:endParaRPr lang="en-US" dirty="0" smtClean="0"/>
          </a:p>
          <a:p>
            <a:r>
              <a:rPr lang="en-US" dirty="0" smtClean="0"/>
              <a:t>How to define a conceptual model.</a:t>
            </a:r>
            <a:endParaRPr lang="en-US" dirty="0"/>
          </a:p>
        </p:txBody>
      </p:sp>
    </p:spTree>
    <p:extLst>
      <p:ext uri="{BB962C8B-B14F-4D97-AF65-F5344CB8AC3E}">
        <p14:creationId xmlns:p14="http://schemas.microsoft.com/office/powerpoint/2010/main" val="21842824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Overview</a:t>
            </a:r>
            <a:endParaRPr lang="en-US" dirty="0"/>
          </a:p>
        </p:txBody>
      </p:sp>
      <p:pic>
        <p:nvPicPr>
          <p:cNvPr id="1026" name="Picture 2" descr="Conceptual Models Diagram from Norman, D. A. (1988). The Design of Everyday Things. New York, Basic Book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890147"/>
            <a:ext cx="6137267" cy="4129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2691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Video Break!</a:t>
            </a:r>
            <a:endParaRPr lang="en-US" dirty="0"/>
          </a:p>
        </p:txBody>
      </p:sp>
      <p:sp>
        <p:nvSpPr>
          <p:cNvPr id="3" name="Content Placeholder 2"/>
          <p:cNvSpPr>
            <a:spLocks noGrp="1"/>
          </p:cNvSpPr>
          <p:nvPr>
            <p:ph idx="1"/>
          </p:nvPr>
        </p:nvSpPr>
        <p:spPr/>
        <p:txBody>
          <a:bodyPr/>
          <a:lstStyle/>
          <a:p>
            <a:r>
              <a:rPr lang="en-US" dirty="0" smtClean="0"/>
              <a:t>Let’s watch some movies!</a:t>
            </a:r>
          </a:p>
          <a:p>
            <a:endParaRPr lang="en-US" dirty="0" smtClean="0"/>
          </a:p>
          <a:p>
            <a:r>
              <a:rPr lang="en-US" dirty="0">
                <a:hlinkClick r:id="rId2"/>
              </a:rPr>
              <a:t>http://</a:t>
            </a:r>
            <a:r>
              <a:rPr lang="en-US" dirty="0" smtClean="0">
                <a:hlinkClick r:id="rId2"/>
              </a:rPr>
              <a:t>www.youtube.com/watch?v=xNqs_S-zEBY</a:t>
            </a:r>
            <a:endParaRPr lang="en-US" dirty="0" smtClean="0"/>
          </a:p>
          <a:p>
            <a:r>
              <a:rPr lang="en-US" dirty="0">
                <a:hlinkClick r:id="rId3"/>
              </a:rPr>
              <a:t>http://</a:t>
            </a:r>
            <a:r>
              <a:rPr lang="en-US" dirty="0" smtClean="0">
                <a:hlinkClick r:id="rId3"/>
              </a:rPr>
              <a:t>www.youtube.com/watch?v=TudFAEUkR9Y</a:t>
            </a:r>
            <a:endParaRPr lang="en-US" dirty="0" smtClean="0"/>
          </a:p>
          <a:p>
            <a:endParaRPr lang="en-US" dirty="0"/>
          </a:p>
        </p:txBody>
      </p:sp>
    </p:spTree>
    <p:extLst>
      <p:ext uri="{BB962C8B-B14F-4D97-AF65-F5344CB8AC3E}">
        <p14:creationId xmlns:p14="http://schemas.microsoft.com/office/powerpoint/2010/main" val="33610524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Core Components of A Conceptual Model</a:t>
            </a:r>
            <a:endParaRPr lang="en-US" dirty="0"/>
          </a:p>
        </p:txBody>
      </p:sp>
      <p:sp>
        <p:nvSpPr>
          <p:cNvPr id="3" name="Content Placeholder 2"/>
          <p:cNvSpPr>
            <a:spLocks noGrp="1"/>
          </p:cNvSpPr>
          <p:nvPr>
            <p:ph idx="1"/>
          </p:nvPr>
        </p:nvSpPr>
        <p:spPr/>
        <p:txBody>
          <a:bodyPr/>
          <a:lstStyle/>
          <a:p>
            <a:r>
              <a:rPr lang="en-US" dirty="0" smtClean="0"/>
              <a:t>Metaphors / Analogies</a:t>
            </a:r>
          </a:p>
          <a:p>
            <a:endParaRPr lang="en-US" dirty="0" smtClean="0"/>
          </a:p>
          <a:p>
            <a:r>
              <a:rPr lang="en-US" dirty="0" smtClean="0"/>
              <a:t>Concepts (or Objects)</a:t>
            </a:r>
          </a:p>
          <a:p>
            <a:endParaRPr lang="en-US" dirty="0" smtClean="0"/>
          </a:p>
          <a:p>
            <a:r>
              <a:rPr lang="en-US" dirty="0" smtClean="0"/>
              <a:t>Relationships (between Concepts)</a:t>
            </a:r>
          </a:p>
          <a:p>
            <a:endParaRPr lang="en-US" dirty="0" smtClean="0"/>
          </a:p>
          <a:p>
            <a:r>
              <a:rPr lang="en-US" dirty="0" smtClean="0"/>
              <a:t>Mappings (or Operations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Metaphors / Analogies</a:t>
            </a:r>
            <a:endParaRPr lang="en-US" dirty="0"/>
          </a:p>
        </p:txBody>
      </p:sp>
      <p:sp>
        <p:nvSpPr>
          <p:cNvPr id="3" name="Content Placeholder 2"/>
          <p:cNvSpPr>
            <a:spLocks noGrp="1"/>
          </p:cNvSpPr>
          <p:nvPr>
            <p:ph idx="1"/>
          </p:nvPr>
        </p:nvSpPr>
        <p:spPr/>
        <p:txBody>
          <a:bodyPr>
            <a:normAutofit/>
          </a:bodyPr>
          <a:lstStyle/>
          <a:p>
            <a:r>
              <a:rPr lang="en-US" dirty="0" smtClean="0"/>
              <a:t>The major metaphors and analogies that are used to convey to the user how to understand what a product is for and how to use it for an activity.</a:t>
            </a:r>
          </a:p>
          <a:p>
            <a:endParaRPr lang="en-US" dirty="0" smtClean="0"/>
          </a:p>
          <a:p>
            <a:r>
              <a:rPr lang="en-US" dirty="0" smtClean="0"/>
              <a:t>Example (The Internet)</a:t>
            </a:r>
          </a:p>
          <a:p>
            <a:pPr lvl="1"/>
            <a:r>
              <a:rPr lang="en-US" dirty="0" smtClean="0"/>
              <a:t>Browsing the web.</a:t>
            </a:r>
          </a:p>
          <a:p>
            <a:pPr lvl="1"/>
            <a:r>
              <a:rPr lang="en-US" dirty="0" smtClean="0"/>
              <a:t>The idea of following links to explore what information is available.</a:t>
            </a:r>
          </a:p>
          <a:p>
            <a:pPr lvl="1"/>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Concepts</a:t>
            </a:r>
            <a:endParaRPr lang="en-US" dirty="0"/>
          </a:p>
        </p:txBody>
      </p:sp>
      <p:sp>
        <p:nvSpPr>
          <p:cNvPr id="3" name="Content Placeholder 2"/>
          <p:cNvSpPr>
            <a:spLocks noGrp="1"/>
          </p:cNvSpPr>
          <p:nvPr>
            <p:ph idx="1"/>
          </p:nvPr>
        </p:nvSpPr>
        <p:spPr/>
        <p:txBody>
          <a:bodyPr/>
          <a:lstStyle/>
          <a:p>
            <a:r>
              <a:rPr lang="en-US" dirty="0" smtClean="0"/>
              <a:t>The concepts that users are exposed to through the product, including the task–domain objects they create and manipulate, their attributes, and the operations that can be performed on them.</a:t>
            </a:r>
          </a:p>
          <a:p>
            <a:endParaRPr lang="en-US" dirty="0" smtClean="0"/>
          </a:p>
          <a:p>
            <a:r>
              <a:rPr lang="en-US" dirty="0" smtClean="0"/>
              <a:t>Example (The Internet):</a:t>
            </a:r>
          </a:p>
          <a:p>
            <a:pPr lvl="1"/>
            <a:r>
              <a:rPr lang="en-US" dirty="0" smtClean="0"/>
              <a:t>URLs</a:t>
            </a:r>
          </a:p>
          <a:p>
            <a:pPr lvl="1"/>
            <a:r>
              <a:rPr lang="en-US" dirty="0" smtClean="0"/>
              <a:t>Web Pages</a:t>
            </a:r>
          </a:p>
          <a:p>
            <a:pPr lvl="1"/>
            <a:r>
              <a:rPr lang="en-US" dirty="0" smtClean="0"/>
              <a:t>Links</a:t>
            </a:r>
          </a:p>
          <a:p>
            <a:pPr lvl="1"/>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Relationships (Between Concepts)</a:t>
            </a:r>
            <a:endParaRPr lang="en-US" dirty="0"/>
          </a:p>
        </p:txBody>
      </p:sp>
      <p:sp>
        <p:nvSpPr>
          <p:cNvPr id="3" name="Content Placeholder 2"/>
          <p:cNvSpPr>
            <a:spLocks noGrp="1"/>
          </p:cNvSpPr>
          <p:nvPr>
            <p:ph idx="1"/>
          </p:nvPr>
        </p:nvSpPr>
        <p:spPr/>
        <p:txBody>
          <a:bodyPr/>
          <a:lstStyle/>
          <a:p>
            <a:r>
              <a:rPr lang="en-US" dirty="0" smtClean="0"/>
              <a:t>The relationships between those concepts, e.g. whether one object contains another, the relative importance of actions to others, and whether an object is part of another.</a:t>
            </a:r>
          </a:p>
          <a:p>
            <a:endParaRPr lang="en-US" dirty="0" smtClean="0"/>
          </a:p>
          <a:p>
            <a:r>
              <a:rPr lang="en-US" dirty="0" smtClean="0"/>
              <a:t>Example (The Internet)</a:t>
            </a:r>
          </a:p>
          <a:p>
            <a:pPr lvl="1"/>
            <a:r>
              <a:rPr lang="en-US" dirty="0" smtClean="0"/>
              <a:t>Links connect Web Pages together</a:t>
            </a:r>
            <a:r>
              <a:rPr lang="en-US" dirty="0" smtClean="0"/>
              <a:t>.</a:t>
            </a:r>
          </a:p>
          <a:p>
            <a:pPr lvl="1"/>
            <a:r>
              <a:rPr lang="en-US" dirty="0" smtClean="0"/>
              <a:t>A bookmark saves one web page and allows you to return later</a:t>
            </a:r>
          </a:p>
          <a:p>
            <a:pPr lvl="1"/>
            <a:r>
              <a:rPr lang="en-US" dirty="0" smtClean="0"/>
              <a:t>You history shows previously viewed pages</a:t>
            </a:r>
            <a:endParaRPr lang="en-US" dirty="0" smtClean="0"/>
          </a:p>
          <a:p>
            <a:pPr lvl="1"/>
            <a:r>
              <a:rPr lang="en-US" dirty="0" smtClean="0"/>
              <a:t>Etc…</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Mappings</a:t>
            </a:r>
            <a:endParaRPr lang="en-US" dirty="0"/>
          </a:p>
        </p:txBody>
      </p:sp>
      <p:sp>
        <p:nvSpPr>
          <p:cNvPr id="3" name="Content Placeholder 2"/>
          <p:cNvSpPr>
            <a:spLocks noGrp="1"/>
          </p:cNvSpPr>
          <p:nvPr>
            <p:ph idx="1"/>
          </p:nvPr>
        </p:nvSpPr>
        <p:spPr/>
        <p:txBody>
          <a:bodyPr/>
          <a:lstStyle/>
          <a:p>
            <a:r>
              <a:rPr lang="en-US" dirty="0" smtClean="0"/>
              <a:t>The mappings between the concepts and the user experience the product is designed to support or invoke.</a:t>
            </a:r>
          </a:p>
          <a:p>
            <a:endParaRPr lang="en-US" dirty="0" smtClean="0"/>
          </a:p>
          <a:p>
            <a:r>
              <a:rPr lang="en-US" dirty="0" smtClean="0"/>
              <a:t>Slightly different than relationships.</a:t>
            </a:r>
          </a:p>
          <a:p>
            <a:endParaRPr lang="en-US" dirty="0" smtClean="0"/>
          </a:p>
          <a:p>
            <a:r>
              <a:rPr lang="en-US" dirty="0" smtClean="0"/>
              <a:t>Example (The Internet):</a:t>
            </a:r>
          </a:p>
          <a:p>
            <a:pPr lvl="1"/>
            <a:r>
              <a:rPr lang="en-US" dirty="0" smtClean="0"/>
              <a:t>The user invokes a ‘Bookmark’ to pull up a web page.</a:t>
            </a:r>
          </a:p>
          <a:p>
            <a:pPr lvl="1"/>
            <a:r>
              <a:rPr lang="en-US" dirty="0" smtClean="0"/>
              <a:t>Others?</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Desktop</a:t>
            </a:r>
            <a:endParaRPr lang="en-US" dirty="0"/>
          </a:p>
        </p:txBody>
      </p:sp>
      <p:pic>
        <p:nvPicPr>
          <p:cNvPr id="15362" name="Picture 2" descr="http://www.guidebookgallery.org/pics/gui/desktop/empty/macosx102.png"/>
          <p:cNvPicPr>
            <a:picLocks noChangeAspect="1" noChangeArrowheads="1"/>
          </p:cNvPicPr>
          <p:nvPr/>
        </p:nvPicPr>
        <p:blipFill>
          <a:blip r:embed="rId2"/>
          <a:srcRect/>
          <a:stretch>
            <a:fillRect/>
          </a:stretch>
        </p:blipFill>
        <p:spPr bwMode="auto">
          <a:xfrm>
            <a:off x="1447800" y="1676400"/>
            <a:ext cx="5981700" cy="4486275"/>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 of failed conceptual model</a:t>
            </a:r>
            <a:endParaRPr lang="en-US" dirty="0"/>
          </a:p>
        </p:txBody>
      </p:sp>
      <p:sp>
        <p:nvSpPr>
          <p:cNvPr id="3" name="Content Placeholder 2"/>
          <p:cNvSpPr>
            <a:spLocks noGrp="1"/>
          </p:cNvSpPr>
          <p:nvPr>
            <p:ph idx="1"/>
          </p:nvPr>
        </p:nvSpPr>
        <p:spPr>
          <a:xfrm>
            <a:off x="5257800" y="6019800"/>
            <a:ext cx="2667000" cy="454152"/>
          </a:xfrm>
        </p:spPr>
        <p:txBody>
          <a:bodyPr>
            <a:normAutofit/>
          </a:bodyPr>
          <a:lstStyle/>
          <a:p>
            <a:r>
              <a:rPr lang="en-US" dirty="0" smtClean="0"/>
              <a:t>*From Norman</a:t>
            </a:r>
            <a:endParaRPr lang="en-US" dirty="0"/>
          </a:p>
        </p:txBody>
      </p:sp>
      <p:pic>
        <p:nvPicPr>
          <p:cNvPr id="4" name="Picture 3"/>
          <p:cNvPicPr>
            <a:picLocks noChangeAspect="1"/>
          </p:cNvPicPr>
          <p:nvPr/>
        </p:nvPicPr>
        <p:blipFill>
          <a:blip r:embed="rId2"/>
          <a:stretch>
            <a:fillRect/>
          </a:stretch>
        </p:blipFill>
        <p:spPr>
          <a:xfrm>
            <a:off x="971550" y="1676400"/>
            <a:ext cx="6800850" cy="4219575"/>
          </a:xfrm>
          <a:prstGeom prst="rect">
            <a:avLst/>
          </a:prstGeom>
        </p:spPr>
      </p:pic>
    </p:spTree>
    <p:extLst>
      <p:ext uri="{BB962C8B-B14F-4D97-AF65-F5344CB8AC3E}">
        <p14:creationId xmlns:p14="http://schemas.microsoft.com/office/powerpoint/2010/main" val="37452366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71550" y="1676400"/>
            <a:ext cx="6800850" cy="4219575"/>
          </a:xfrm>
          <a:prstGeom prst="rect">
            <a:avLst/>
          </a:prstGeom>
        </p:spPr>
      </p:pic>
      <p:sp>
        <p:nvSpPr>
          <p:cNvPr id="2" name="Title 1"/>
          <p:cNvSpPr>
            <a:spLocks noGrp="1"/>
          </p:cNvSpPr>
          <p:nvPr>
            <p:ph type="title"/>
          </p:nvPr>
        </p:nvSpPr>
        <p:spPr/>
        <p:txBody>
          <a:bodyPr/>
          <a:lstStyle/>
          <a:p>
            <a:pPr algn="ctr"/>
            <a:r>
              <a:rPr lang="en-US" dirty="0" smtClean="0"/>
              <a:t>Example of failed conceptual model</a:t>
            </a:r>
            <a:endParaRPr lang="en-US" dirty="0"/>
          </a:p>
        </p:txBody>
      </p:sp>
      <p:sp>
        <p:nvSpPr>
          <p:cNvPr id="3" name="Content Placeholder 2"/>
          <p:cNvSpPr>
            <a:spLocks noGrp="1"/>
          </p:cNvSpPr>
          <p:nvPr>
            <p:ph idx="1"/>
          </p:nvPr>
        </p:nvSpPr>
        <p:spPr>
          <a:xfrm>
            <a:off x="5257800" y="6019800"/>
            <a:ext cx="2667000" cy="454152"/>
          </a:xfrm>
        </p:spPr>
        <p:txBody>
          <a:bodyPr>
            <a:normAutofit/>
          </a:bodyPr>
          <a:lstStyle/>
          <a:p>
            <a:r>
              <a:rPr lang="en-US" dirty="0" smtClean="0"/>
              <a:t>*From Norman</a:t>
            </a:r>
            <a:endParaRPr lang="en-US" dirty="0"/>
          </a:p>
        </p:txBody>
      </p:sp>
      <p:pic>
        <p:nvPicPr>
          <p:cNvPr id="5" name="Picture 4"/>
          <p:cNvPicPr>
            <a:picLocks noChangeAspect="1"/>
          </p:cNvPicPr>
          <p:nvPr/>
        </p:nvPicPr>
        <p:blipFill>
          <a:blip r:embed="rId3"/>
          <a:stretch>
            <a:fillRect/>
          </a:stretch>
        </p:blipFill>
        <p:spPr>
          <a:xfrm>
            <a:off x="304800" y="2743200"/>
            <a:ext cx="8305800" cy="1251559"/>
          </a:xfrm>
          <a:prstGeom prst="rect">
            <a:avLst/>
          </a:prstGeom>
        </p:spPr>
      </p:pic>
    </p:spTree>
    <p:extLst>
      <p:ext uri="{BB962C8B-B14F-4D97-AF65-F5344CB8AC3E}">
        <p14:creationId xmlns:p14="http://schemas.microsoft.com/office/powerpoint/2010/main" val="13487384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a Problem Space?</a:t>
            </a:r>
            <a:endParaRPr lang="en-US" dirty="0"/>
          </a:p>
        </p:txBody>
      </p:sp>
      <p:sp>
        <p:nvSpPr>
          <p:cNvPr id="3" name="Content Placeholder 2"/>
          <p:cNvSpPr>
            <a:spLocks noGrp="1"/>
          </p:cNvSpPr>
          <p:nvPr>
            <p:ph idx="1"/>
          </p:nvPr>
        </p:nvSpPr>
        <p:spPr/>
        <p:txBody>
          <a:bodyPr/>
          <a:lstStyle/>
          <a:p>
            <a:endParaRPr lang="en-US" dirty="0"/>
          </a:p>
          <a:p>
            <a:r>
              <a:rPr lang="en-US" dirty="0" smtClean="0"/>
              <a:t>“A Problem Space is the bounds within which an interaction takes place. It includes the relevant parties, objects, tasks, behaviors, etc.”</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 of failed conceptual model</a:t>
            </a:r>
            <a:endParaRPr lang="en-US" dirty="0"/>
          </a:p>
        </p:txBody>
      </p:sp>
      <p:sp>
        <p:nvSpPr>
          <p:cNvPr id="3" name="Content Placeholder 2"/>
          <p:cNvSpPr>
            <a:spLocks noGrp="1"/>
          </p:cNvSpPr>
          <p:nvPr>
            <p:ph idx="1"/>
          </p:nvPr>
        </p:nvSpPr>
        <p:spPr>
          <a:xfrm>
            <a:off x="5257800" y="6019800"/>
            <a:ext cx="2667000" cy="454152"/>
          </a:xfrm>
        </p:spPr>
        <p:txBody>
          <a:bodyPr>
            <a:normAutofit/>
          </a:bodyPr>
          <a:lstStyle/>
          <a:p>
            <a:r>
              <a:rPr lang="en-US" dirty="0" smtClean="0"/>
              <a:t>*From Norman</a:t>
            </a:r>
            <a:endParaRPr lang="en-US" dirty="0"/>
          </a:p>
        </p:txBody>
      </p:sp>
      <p:pic>
        <p:nvPicPr>
          <p:cNvPr id="4" name="Picture 3"/>
          <p:cNvPicPr>
            <a:picLocks noChangeAspect="1"/>
          </p:cNvPicPr>
          <p:nvPr/>
        </p:nvPicPr>
        <p:blipFill>
          <a:blip r:embed="rId2"/>
          <a:stretch>
            <a:fillRect/>
          </a:stretch>
        </p:blipFill>
        <p:spPr>
          <a:xfrm>
            <a:off x="790575" y="1575594"/>
            <a:ext cx="6800850" cy="4286250"/>
          </a:xfrm>
          <a:prstGeom prst="rect">
            <a:avLst/>
          </a:prstGeom>
        </p:spPr>
      </p:pic>
    </p:spTree>
    <p:extLst>
      <p:ext uri="{BB962C8B-B14F-4D97-AF65-F5344CB8AC3E}">
        <p14:creationId xmlns:p14="http://schemas.microsoft.com/office/powerpoint/2010/main" val="26910894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325562"/>
          </a:xfrm>
        </p:spPr>
        <p:txBody>
          <a:bodyPr>
            <a:normAutofit fontScale="90000"/>
          </a:bodyPr>
          <a:lstStyle/>
          <a:p>
            <a:pPr algn="ctr"/>
            <a:r>
              <a:rPr lang="en-US" dirty="0" smtClean="0"/>
              <a:t>Let’s Talk About </a:t>
            </a:r>
            <a:r>
              <a:rPr lang="en-US" dirty="0"/>
              <a:t>Google Glass</a:t>
            </a:r>
            <a:br>
              <a:rPr lang="en-US" dirty="0"/>
            </a:br>
            <a:r>
              <a:rPr lang="en-US" dirty="0"/>
              <a:t>https://developers.google.com/glass/design/ui</a:t>
            </a:r>
          </a:p>
        </p:txBody>
      </p:sp>
      <p:pic>
        <p:nvPicPr>
          <p:cNvPr id="3" name="Picture 2"/>
          <p:cNvPicPr>
            <a:picLocks noChangeAspect="1"/>
          </p:cNvPicPr>
          <p:nvPr/>
        </p:nvPicPr>
        <p:blipFill>
          <a:blip r:embed="rId2"/>
          <a:stretch>
            <a:fillRect/>
          </a:stretch>
        </p:blipFill>
        <p:spPr>
          <a:xfrm>
            <a:off x="762000" y="5257800"/>
            <a:ext cx="6715125" cy="1028700"/>
          </a:xfrm>
          <a:prstGeom prst="rect">
            <a:avLst/>
          </a:prstGeom>
        </p:spPr>
      </p:pic>
      <p:pic>
        <p:nvPicPr>
          <p:cNvPr id="1026" name="Picture 2" descr="https://developers.google.com/glass/images/glass-screens/clock_32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362200"/>
            <a:ext cx="3048000" cy="1714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953000" y="2601034"/>
            <a:ext cx="2971800" cy="646331"/>
          </a:xfrm>
          <a:prstGeom prst="rect">
            <a:avLst/>
          </a:prstGeom>
          <a:noFill/>
        </p:spPr>
        <p:txBody>
          <a:bodyPr wrap="square" rtlCol="0">
            <a:spAutoFit/>
          </a:bodyPr>
          <a:lstStyle/>
          <a:p>
            <a:r>
              <a:rPr lang="en-US" dirty="0" smtClean="0"/>
              <a:t>What is the conceptual model here?</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Be Careful!</a:t>
            </a:r>
            <a:endParaRPr lang="en-US" dirty="0"/>
          </a:p>
        </p:txBody>
      </p:sp>
      <p:sp>
        <p:nvSpPr>
          <p:cNvPr id="3" name="Content Placeholder 2"/>
          <p:cNvSpPr>
            <a:spLocks noGrp="1"/>
          </p:cNvSpPr>
          <p:nvPr>
            <p:ph idx="1"/>
          </p:nvPr>
        </p:nvSpPr>
        <p:spPr/>
        <p:txBody>
          <a:bodyPr/>
          <a:lstStyle/>
          <a:p>
            <a:r>
              <a:rPr lang="en-US" dirty="0" smtClean="0"/>
              <a:t>Metaphors are NOT perfect, and indeed have many valid criticisms!</a:t>
            </a:r>
          </a:p>
          <a:p>
            <a:endParaRPr lang="en-US" dirty="0" smtClean="0"/>
          </a:p>
          <a:p>
            <a:r>
              <a:rPr lang="en-US" dirty="0" smtClean="0"/>
              <a:t>1) </a:t>
            </a:r>
            <a:r>
              <a:rPr lang="en-US" i="1" dirty="0" smtClean="0"/>
              <a:t>Breaks the rules</a:t>
            </a:r>
            <a:r>
              <a:rPr lang="en-US" dirty="0" smtClean="0"/>
              <a:t>.</a:t>
            </a:r>
          </a:p>
          <a:p>
            <a:pPr lvl="1"/>
            <a:r>
              <a:rPr lang="en-US" dirty="0" smtClean="0"/>
              <a:t>E.g., Desktop trash can ON TOP of the desk?</a:t>
            </a:r>
          </a:p>
          <a:p>
            <a:pPr lvl="1"/>
            <a:endParaRPr lang="en-US" dirty="0" smtClean="0"/>
          </a:p>
          <a:p>
            <a:r>
              <a:rPr lang="en-US" dirty="0" smtClean="0"/>
              <a:t>2) </a:t>
            </a:r>
            <a:r>
              <a:rPr lang="en-US" i="1" dirty="0" smtClean="0"/>
              <a:t>Too Constraining</a:t>
            </a:r>
            <a:endParaRPr lang="en-US" dirty="0" smtClean="0"/>
          </a:p>
          <a:p>
            <a:pPr lvl="1"/>
            <a:r>
              <a:rPr lang="en-US" dirty="0" smtClean="0"/>
              <a:t>I.e., A computer can do some things faster (and better) than the physical design can.</a:t>
            </a:r>
          </a:p>
          <a:p>
            <a:pPr lvl="1"/>
            <a:r>
              <a:rPr lang="en-US" dirty="0" smtClean="0"/>
              <a:t>E.g., Deeply nested </a:t>
            </a:r>
            <a:r>
              <a:rPr lang="en-US" dirty="0" smtClean="0"/>
              <a:t>folders not feasible in real world, but very useful on the computer’s desktop</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Be Careful!</a:t>
            </a:r>
            <a:endParaRPr lang="en-US" dirty="0"/>
          </a:p>
        </p:txBody>
      </p:sp>
      <p:sp>
        <p:nvSpPr>
          <p:cNvPr id="3" name="Content Placeholder 2"/>
          <p:cNvSpPr>
            <a:spLocks noGrp="1"/>
          </p:cNvSpPr>
          <p:nvPr>
            <p:ph idx="1"/>
          </p:nvPr>
        </p:nvSpPr>
        <p:spPr/>
        <p:txBody>
          <a:bodyPr/>
          <a:lstStyle/>
          <a:p>
            <a:r>
              <a:rPr lang="en-US" dirty="0" smtClean="0"/>
              <a:t>3) </a:t>
            </a:r>
            <a:r>
              <a:rPr lang="en-US" i="1" dirty="0" smtClean="0"/>
              <a:t>Conflicts with design principles</a:t>
            </a:r>
            <a:r>
              <a:rPr lang="en-US" dirty="0" smtClean="0"/>
              <a:t>.</a:t>
            </a:r>
          </a:p>
          <a:p>
            <a:pPr lvl="1"/>
            <a:r>
              <a:rPr lang="en-US" dirty="0" smtClean="0"/>
              <a:t>Trying to force the metaphor too literally can cause bad design </a:t>
            </a:r>
            <a:r>
              <a:rPr lang="en-US" dirty="0" smtClean="0"/>
              <a:t>choices later.</a:t>
            </a:r>
            <a:endParaRPr lang="en-US" dirty="0" smtClean="0"/>
          </a:p>
          <a:p>
            <a:pPr lvl="1"/>
            <a:r>
              <a:rPr lang="en-US" dirty="0" smtClean="0"/>
              <a:t>E.g., Mac trashcan used to mean both “delete this” and “eject this”. Has since been improved.</a:t>
            </a:r>
          </a:p>
          <a:p>
            <a:pPr lvl="1"/>
            <a:endParaRPr lang="en-US" dirty="0" smtClean="0"/>
          </a:p>
          <a:p>
            <a:r>
              <a:rPr lang="en-US" dirty="0" smtClean="0"/>
              <a:t>4) </a:t>
            </a:r>
            <a:r>
              <a:rPr lang="en-US" i="1" dirty="0" smtClean="0"/>
              <a:t>Not being able to understand the system functions beyond the metaphor.</a:t>
            </a:r>
          </a:p>
          <a:p>
            <a:pPr lvl="1"/>
            <a:r>
              <a:rPr lang="en-US" dirty="0" smtClean="0"/>
              <a:t>If the metaphor is too literal, users won’t understand the aspects of your system that don’t fit the metaphor.</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Be Careful!</a:t>
            </a:r>
            <a:endParaRPr lang="en-US" dirty="0"/>
          </a:p>
        </p:txBody>
      </p:sp>
      <p:sp>
        <p:nvSpPr>
          <p:cNvPr id="3" name="Content Placeholder 2"/>
          <p:cNvSpPr>
            <a:spLocks noGrp="1"/>
          </p:cNvSpPr>
          <p:nvPr>
            <p:ph idx="1"/>
          </p:nvPr>
        </p:nvSpPr>
        <p:spPr/>
        <p:txBody>
          <a:bodyPr/>
          <a:lstStyle/>
          <a:p>
            <a:r>
              <a:rPr lang="en-US" dirty="0" smtClean="0"/>
              <a:t>5) </a:t>
            </a:r>
            <a:r>
              <a:rPr lang="en-US" i="1" dirty="0" smtClean="0"/>
              <a:t>Overly literal translation of a bad design.</a:t>
            </a:r>
          </a:p>
          <a:p>
            <a:pPr lvl="1"/>
            <a:r>
              <a:rPr lang="en-US" dirty="0" smtClean="0"/>
              <a:t>If the physical object being mimicked is poorly designed, than your software probably will be also.</a:t>
            </a:r>
          </a:p>
          <a:p>
            <a:pPr lvl="1"/>
            <a:endParaRPr lang="en-US" dirty="0" smtClean="0"/>
          </a:p>
          <a:p>
            <a:r>
              <a:rPr lang="en-US" dirty="0" smtClean="0"/>
              <a:t>6) </a:t>
            </a:r>
            <a:r>
              <a:rPr lang="en-US" i="1" dirty="0" smtClean="0"/>
              <a:t>Limits the designers creativity in conjuring up new designs.</a:t>
            </a:r>
          </a:p>
          <a:p>
            <a:pPr lvl="1"/>
            <a:r>
              <a:rPr lang="en-US" dirty="0" smtClean="0"/>
              <a:t>IMO, the best of the six criticisms.</a:t>
            </a:r>
          </a:p>
          <a:p>
            <a:pPr lvl="1"/>
            <a:r>
              <a:rPr lang="en-US" dirty="0" smtClean="0"/>
              <a:t>Solution? Strive for balance!</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Video Break: Conceptual Model</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www.youtube.com/watch?v=pAOyWFOFhsg</a:t>
            </a:r>
            <a:endParaRPr lang="en-US" dirty="0" smtClean="0"/>
          </a:p>
          <a:p>
            <a:endParaRPr lang="en-US" dirty="0"/>
          </a:p>
        </p:txBody>
      </p:sp>
    </p:spTree>
    <p:extLst>
      <p:ext uri="{BB962C8B-B14F-4D97-AF65-F5344CB8AC3E}">
        <p14:creationId xmlns:p14="http://schemas.microsoft.com/office/powerpoint/2010/main" val="37584044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Interaction Types</a:t>
            </a:r>
            <a:endParaRPr lang="en-US" dirty="0"/>
          </a:p>
        </p:txBody>
      </p:sp>
      <p:sp>
        <p:nvSpPr>
          <p:cNvPr id="3" name="Content Placeholder 2"/>
          <p:cNvSpPr>
            <a:spLocks noGrp="1"/>
          </p:cNvSpPr>
          <p:nvPr>
            <p:ph idx="1"/>
          </p:nvPr>
        </p:nvSpPr>
        <p:spPr/>
        <p:txBody>
          <a:bodyPr/>
          <a:lstStyle/>
          <a:p>
            <a:endParaRPr lang="en-US" dirty="0" smtClean="0"/>
          </a:p>
          <a:p>
            <a:r>
              <a:rPr lang="en-US" dirty="0" smtClean="0"/>
              <a:t>Most conceptual models fit into one of these four interaction types.</a:t>
            </a:r>
          </a:p>
          <a:p>
            <a:pPr lvl="1"/>
            <a:r>
              <a:rPr lang="en-US" dirty="0" smtClean="0"/>
              <a:t>Instructing</a:t>
            </a:r>
          </a:p>
          <a:p>
            <a:pPr lvl="1"/>
            <a:r>
              <a:rPr lang="en-US" dirty="0" smtClean="0"/>
              <a:t>Conversing</a:t>
            </a:r>
          </a:p>
          <a:p>
            <a:pPr lvl="1"/>
            <a:r>
              <a:rPr lang="en-US" dirty="0" smtClean="0"/>
              <a:t>Manipulating</a:t>
            </a:r>
          </a:p>
          <a:p>
            <a:pPr lvl="1"/>
            <a:r>
              <a:rPr lang="en-US" dirty="0" smtClean="0"/>
              <a:t>Exploring</a:t>
            </a:r>
          </a:p>
          <a:p>
            <a:pPr lvl="1"/>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Interaction Types: Instructing</a:t>
            </a:r>
            <a:endParaRPr lang="en-US" dirty="0"/>
          </a:p>
        </p:txBody>
      </p:sp>
      <p:sp>
        <p:nvSpPr>
          <p:cNvPr id="3" name="Content Placeholder 2"/>
          <p:cNvSpPr>
            <a:spLocks noGrp="1"/>
          </p:cNvSpPr>
          <p:nvPr>
            <p:ph idx="1"/>
          </p:nvPr>
        </p:nvSpPr>
        <p:spPr/>
        <p:txBody>
          <a:bodyPr/>
          <a:lstStyle/>
          <a:p>
            <a:r>
              <a:rPr lang="en-US" i="1" dirty="0" smtClean="0"/>
              <a:t>Instructing</a:t>
            </a:r>
            <a:r>
              <a:rPr lang="en-US" dirty="0" smtClean="0"/>
              <a:t>—where users issue instructions to a system. This can be done in a number of ways, including: typing in commands, selecting options from menus in a windows environment or on a touch screen, speaking aloud commands, pressing buttons, or using a combination of function keys.</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Interaction Types: Instructing</a:t>
            </a:r>
            <a:endParaRPr lang="en-US" dirty="0"/>
          </a:p>
        </p:txBody>
      </p:sp>
      <p:sp>
        <p:nvSpPr>
          <p:cNvPr id="1026" name="AutoShape 2" descr="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proquest.safaribooksonline.com.proxy.its.virginia.edu/getfile?item=MGFyZC83dDhpLzlnZXNjbTBwL2FzNzgxNDBzODY2NmVzZW0wMmlhaDBzL2N0Zy0vMC5mMGpnc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0" name="Picture 6" descr="http://www.aviationexplorer.com/cockpit_photos/u2_cockpit.jpg"/>
          <p:cNvPicPr>
            <a:picLocks noChangeAspect="1" noChangeArrowheads="1"/>
          </p:cNvPicPr>
          <p:nvPr/>
        </p:nvPicPr>
        <p:blipFill>
          <a:blip r:embed="rId2"/>
          <a:srcRect/>
          <a:stretch>
            <a:fillRect/>
          </a:stretch>
        </p:blipFill>
        <p:spPr bwMode="auto">
          <a:xfrm>
            <a:off x="1447799" y="1676400"/>
            <a:ext cx="5803357" cy="4800601"/>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Interaction Types: Conversing</a:t>
            </a:r>
            <a:endParaRPr lang="en-US" dirty="0"/>
          </a:p>
        </p:txBody>
      </p:sp>
      <p:sp>
        <p:nvSpPr>
          <p:cNvPr id="3" name="Content Placeholder 2"/>
          <p:cNvSpPr>
            <a:spLocks noGrp="1"/>
          </p:cNvSpPr>
          <p:nvPr>
            <p:ph idx="1"/>
          </p:nvPr>
        </p:nvSpPr>
        <p:spPr/>
        <p:txBody>
          <a:bodyPr/>
          <a:lstStyle/>
          <a:p>
            <a:r>
              <a:rPr lang="en-US" i="1" dirty="0" smtClean="0"/>
              <a:t>Conversing</a:t>
            </a:r>
            <a:r>
              <a:rPr lang="en-US" dirty="0" smtClean="0"/>
              <a:t>—where users have a dialog with a system. Users can speak via an interface or type in questions to which the system replies via text or speech output.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Does It Mean To Conceptualize Interaction</a:t>
            </a:r>
            <a:endParaRPr lang="en-US" dirty="0"/>
          </a:p>
        </p:txBody>
      </p:sp>
      <p:sp>
        <p:nvSpPr>
          <p:cNvPr id="3" name="Content Placeholder 2"/>
          <p:cNvSpPr>
            <a:spLocks noGrp="1"/>
          </p:cNvSpPr>
          <p:nvPr>
            <p:ph idx="1"/>
          </p:nvPr>
        </p:nvSpPr>
        <p:spPr/>
        <p:txBody>
          <a:bodyPr/>
          <a:lstStyle/>
          <a:p>
            <a:endParaRPr lang="en-US" dirty="0" smtClean="0"/>
          </a:p>
          <a:p>
            <a:r>
              <a:rPr lang="en-US" dirty="0" smtClean="0"/>
              <a:t>“To conceptualize the interaction is to define the interaction within a problem space abstractly without reference to any particular technology or design.”</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Interaction Types: Conversing</a:t>
            </a:r>
            <a:endParaRPr lang="en-US" dirty="0"/>
          </a:p>
        </p:txBody>
      </p:sp>
      <p:sp>
        <p:nvSpPr>
          <p:cNvPr id="53250" name="AutoShape 2" descr="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3252" name="Picture 4" descr="http://ken_ashford.typepad.com/photos/uncategorized/2007/06/27/img_ikea_chat.jpg"/>
          <p:cNvPicPr>
            <a:picLocks noChangeAspect="1" noChangeArrowheads="1"/>
          </p:cNvPicPr>
          <p:nvPr/>
        </p:nvPicPr>
        <p:blipFill>
          <a:blip r:embed="rId2"/>
          <a:srcRect/>
          <a:stretch>
            <a:fillRect/>
          </a:stretch>
        </p:blipFill>
        <p:spPr bwMode="auto">
          <a:xfrm>
            <a:off x="3276600" y="1496425"/>
            <a:ext cx="2362200" cy="5361575"/>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Interaction Types: Conversing</a:t>
            </a:r>
            <a:endParaRPr lang="en-US" dirty="0"/>
          </a:p>
        </p:txBody>
      </p:sp>
      <p:sp>
        <p:nvSpPr>
          <p:cNvPr id="53250" name="AutoShape 2" descr="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6" name="Picture 2" descr="http://screenshots.en.sftcdn.net/blog/en/2012/03/skype-8.jpg"/>
          <p:cNvPicPr>
            <a:picLocks noChangeAspect="1" noChangeArrowheads="1"/>
          </p:cNvPicPr>
          <p:nvPr/>
        </p:nvPicPr>
        <p:blipFill>
          <a:blip r:embed="rId2"/>
          <a:srcRect/>
          <a:stretch>
            <a:fillRect/>
          </a:stretch>
        </p:blipFill>
        <p:spPr bwMode="auto">
          <a:xfrm>
            <a:off x="228600" y="1524000"/>
            <a:ext cx="7866152" cy="5000626"/>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Interaction Types: Manipulating</a:t>
            </a:r>
            <a:endParaRPr lang="en-US" dirty="0"/>
          </a:p>
        </p:txBody>
      </p:sp>
      <p:sp>
        <p:nvSpPr>
          <p:cNvPr id="3" name="Content Placeholder 2"/>
          <p:cNvSpPr>
            <a:spLocks noGrp="1"/>
          </p:cNvSpPr>
          <p:nvPr>
            <p:ph idx="1"/>
          </p:nvPr>
        </p:nvSpPr>
        <p:spPr/>
        <p:txBody>
          <a:bodyPr/>
          <a:lstStyle/>
          <a:p>
            <a:r>
              <a:rPr lang="en-US" i="1" dirty="0" smtClean="0"/>
              <a:t>Manipulating</a:t>
            </a:r>
            <a:r>
              <a:rPr lang="en-US" dirty="0" smtClean="0"/>
              <a:t>—where users interact with objects in a virtual or physical space by manipulating them, e.g. opening, holding, closing, placing. Users can hone in on their familiar knowledge of how to interact with objects.</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Types: Manipulating</a:t>
            </a:r>
            <a:endParaRPr lang="en-US" dirty="0"/>
          </a:p>
        </p:txBody>
      </p:sp>
      <p:pic>
        <p:nvPicPr>
          <p:cNvPr id="69634" name="Picture 2" descr="http://www.circuitstoday.com/wp-content/uploads/2011/11/circuit-drawing-software.jpg"/>
          <p:cNvPicPr>
            <a:picLocks noChangeAspect="1" noChangeArrowheads="1"/>
          </p:cNvPicPr>
          <p:nvPr/>
        </p:nvPicPr>
        <p:blipFill>
          <a:blip r:embed="rId2"/>
          <a:srcRect/>
          <a:stretch>
            <a:fillRect/>
          </a:stretch>
        </p:blipFill>
        <p:spPr bwMode="auto">
          <a:xfrm>
            <a:off x="685800" y="1554835"/>
            <a:ext cx="6934200" cy="5150765"/>
          </a:xfrm>
          <a:prstGeom prst="rect">
            <a:avLst/>
          </a:prstGeo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Interaction Types: Manipulating</a:t>
            </a:r>
            <a:endParaRPr lang="en-US" dirty="0"/>
          </a:p>
        </p:txBody>
      </p:sp>
      <p:pic>
        <p:nvPicPr>
          <p:cNvPr id="54274" name="Picture 2" descr="http://cdn2.ubergizmo.com/wp-content/uploads/2012/08/sifteo.jpg"/>
          <p:cNvPicPr>
            <a:picLocks noChangeAspect="1" noChangeArrowheads="1"/>
          </p:cNvPicPr>
          <p:nvPr/>
        </p:nvPicPr>
        <p:blipFill>
          <a:blip r:embed="rId2"/>
          <a:srcRect/>
          <a:stretch>
            <a:fillRect/>
          </a:stretch>
        </p:blipFill>
        <p:spPr bwMode="auto">
          <a:xfrm>
            <a:off x="685800" y="1524000"/>
            <a:ext cx="7315200" cy="5120640"/>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Interaction Types: Exploring</a:t>
            </a:r>
            <a:endParaRPr lang="en-US" dirty="0"/>
          </a:p>
        </p:txBody>
      </p:sp>
      <p:sp>
        <p:nvSpPr>
          <p:cNvPr id="3" name="Content Placeholder 2"/>
          <p:cNvSpPr>
            <a:spLocks noGrp="1"/>
          </p:cNvSpPr>
          <p:nvPr>
            <p:ph idx="1"/>
          </p:nvPr>
        </p:nvSpPr>
        <p:spPr/>
        <p:txBody>
          <a:bodyPr/>
          <a:lstStyle/>
          <a:p>
            <a:r>
              <a:rPr lang="en-US" dirty="0" smtClean="0"/>
              <a:t>where users move through a virtual environment or a physical space. Virtual environments include 3D worlds and virtual reality systems. They enable users to hone in on their familiar knowledge of physically moving around. Physical spaces that use sensor-based technologies include smart rooms and ambient environments, also enabling people to capitalize on familiarity.</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Interaction Types: Exploring</a:t>
            </a:r>
            <a:endParaRPr lang="en-US" dirty="0"/>
          </a:p>
        </p:txBody>
      </p:sp>
      <p:pic>
        <p:nvPicPr>
          <p:cNvPr id="55298" name="Picture 2" descr="http://archive.ncsa.illinois.edu/Cyberia/VETopLevels/Images/1619.evl.cave.lg.jpg"/>
          <p:cNvPicPr>
            <a:picLocks noChangeAspect="1" noChangeArrowheads="1"/>
          </p:cNvPicPr>
          <p:nvPr/>
        </p:nvPicPr>
        <p:blipFill>
          <a:blip r:embed="rId2"/>
          <a:srcRect/>
          <a:stretch>
            <a:fillRect/>
          </a:stretch>
        </p:blipFill>
        <p:spPr bwMode="auto">
          <a:xfrm>
            <a:off x="533399" y="1600200"/>
            <a:ext cx="7584225" cy="5048250"/>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Any Questions Before We Continue?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4 Concepts Related To Conceptual Models…</a:t>
            </a:r>
            <a:endParaRPr lang="en-US" dirty="0"/>
          </a:p>
        </p:txBody>
      </p:sp>
      <p:sp>
        <p:nvSpPr>
          <p:cNvPr id="3" name="Content Placeholder 2"/>
          <p:cNvSpPr>
            <a:spLocks noGrp="1"/>
          </p:cNvSpPr>
          <p:nvPr>
            <p:ph idx="1"/>
          </p:nvPr>
        </p:nvSpPr>
        <p:spPr/>
        <p:txBody>
          <a:bodyPr/>
          <a:lstStyle/>
          <a:p>
            <a:r>
              <a:rPr lang="en-US" dirty="0" smtClean="0"/>
              <a:t>1) Paradigms</a:t>
            </a:r>
          </a:p>
          <a:p>
            <a:endParaRPr lang="en-US" dirty="0" smtClean="0"/>
          </a:p>
          <a:p>
            <a:r>
              <a:rPr lang="en-US" dirty="0" smtClean="0"/>
              <a:t>2) Theories</a:t>
            </a:r>
          </a:p>
          <a:p>
            <a:endParaRPr lang="en-US" dirty="0" smtClean="0"/>
          </a:p>
          <a:p>
            <a:r>
              <a:rPr lang="en-US" dirty="0" smtClean="0"/>
              <a:t>3) Predictive Models</a:t>
            </a:r>
          </a:p>
          <a:p>
            <a:endParaRPr lang="en-US" dirty="0" smtClean="0"/>
          </a:p>
          <a:p>
            <a:r>
              <a:rPr lang="en-US" dirty="0" smtClean="0"/>
              <a:t>4) Frameworks</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Paradigms</a:t>
            </a:r>
            <a:endParaRPr lang="en-US" dirty="0"/>
          </a:p>
        </p:txBody>
      </p:sp>
      <p:sp>
        <p:nvSpPr>
          <p:cNvPr id="3" name="Content Placeholder 2"/>
          <p:cNvSpPr>
            <a:spLocks noGrp="1"/>
          </p:cNvSpPr>
          <p:nvPr>
            <p:ph idx="1"/>
          </p:nvPr>
        </p:nvSpPr>
        <p:spPr/>
        <p:txBody>
          <a:bodyPr/>
          <a:lstStyle/>
          <a:p>
            <a:r>
              <a:rPr lang="en-US" dirty="0" smtClean="0"/>
              <a:t>A set of practices that a community has agreed upon. Includes:</a:t>
            </a:r>
          </a:p>
          <a:p>
            <a:pPr lvl="1"/>
            <a:r>
              <a:rPr lang="en-US" dirty="0" smtClean="0"/>
              <a:t>The questions to be asked and how they should be framed.</a:t>
            </a:r>
          </a:p>
          <a:p>
            <a:pPr lvl="1"/>
            <a:r>
              <a:rPr lang="en-US" dirty="0" smtClean="0"/>
              <a:t>The phenomena to be observed.</a:t>
            </a:r>
          </a:p>
          <a:p>
            <a:pPr lvl="1"/>
            <a:r>
              <a:rPr lang="en-US" dirty="0" smtClean="0"/>
              <a:t>The way in which findings from studies are to be analyzed and interpreted.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Imagine</a:t>
            </a:r>
            <a:endParaRPr lang="en-US" dirty="0"/>
          </a:p>
        </p:txBody>
      </p:sp>
      <p:sp>
        <p:nvSpPr>
          <p:cNvPr id="3" name="Content Placeholder 2"/>
          <p:cNvSpPr>
            <a:spLocks noGrp="1"/>
          </p:cNvSpPr>
          <p:nvPr>
            <p:ph idx="1"/>
          </p:nvPr>
        </p:nvSpPr>
        <p:spPr/>
        <p:txBody>
          <a:bodyPr/>
          <a:lstStyle/>
          <a:p>
            <a:r>
              <a:rPr lang="en-US" dirty="0" smtClean="0"/>
              <a:t>You are designing a system that enables people to share photos, videos, music, documents, etc.</a:t>
            </a:r>
          </a:p>
          <a:p>
            <a:pPr lvl="1"/>
            <a:r>
              <a:rPr lang="en-US" dirty="0" smtClean="0"/>
              <a:t>Let’s pretend that no sharing software currently exists.</a:t>
            </a:r>
          </a:p>
          <a:p>
            <a:endParaRPr lang="en-US" dirty="0" smtClean="0"/>
          </a:p>
          <a:p>
            <a:r>
              <a:rPr lang="en-US" dirty="0" smtClean="0"/>
              <a:t>Do you begin by sketching out possible interfaces?</a:t>
            </a:r>
          </a:p>
          <a:p>
            <a:endParaRPr lang="en-US" dirty="0" smtClean="0"/>
          </a:p>
          <a:p>
            <a:r>
              <a:rPr lang="en-US" dirty="0" smtClean="0"/>
              <a:t>Or do you start by asking users about their experiences sharing photos, videos, music, documents, etc.??</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Paradigms: Example</a:t>
            </a:r>
            <a:endParaRPr lang="en-US" dirty="0"/>
          </a:p>
        </p:txBody>
      </p:sp>
      <p:sp>
        <p:nvSpPr>
          <p:cNvPr id="3" name="Content Placeholder 2"/>
          <p:cNvSpPr>
            <a:spLocks noGrp="1"/>
          </p:cNvSpPr>
          <p:nvPr>
            <p:ph idx="1"/>
          </p:nvPr>
        </p:nvSpPr>
        <p:spPr>
          <a:xfrm>
            <a:off x="457200" y="1600200"/>
            <a:ext cx="7467600" cy="609600"/>
          </a:xfrm>
        </p:spPr>
        <p:txBody>
          <a:bodyPr/>
          <a:lstStyle/>
          <a:p>
            <a:r>
              <a:rPr lang="en-US" dirty="0" smtClean="0"/>
              <a:t>WIMP (Windows, Icons, Menus, and Pointer)</a:t>
            </a:r>
          </a:p>
        </p:txBody>
      </p:sp>
      <p:pic>
        <p:nvPicPr>
          <p:cNvPr id="1026" name="Picture 2" descr="http://winsupersite.com/content/content/127392/reviews/xpmce2005_02.jpg"/>
          <p:cNvPicPr>
            <a:picLocks noChangeAspect="1" noChangeArrowheads="1"/>
          </p:cNvPicPr>
          <p:nvPr/>
        </p:nvPicPr>
        <p:blipFill>
          <a:blip r:embed="rId2"/>
          <a:srcRect/>
          <a:stretch>
            <a:fillRect/>
          </a:stretch>
        </p:blipFill>
        <p:spPr bwMode="auto">
          <a:xfrm>
            <a:off x="1457617" y="2209800"/>
            <a:ext cx="6009983" cy="4505326"/>
          </a:xfrm>
          <a:prstGeom prst="rect">
            <a:avLst/>
          </a:prstGeom>
          <a:noFill/>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Paradigms: Example</a:t>
            </a:r>
            <a:endParaRPr lang="en-US" dirty="0"/>
          </a:p>
        </p:txBody>
      </p:sp>
      <p:sp>
        <p:nvSpPr>
          <p:cNvPr id="3" name="Content Placeholder 2"/>
          <p:cNvSpPr>
            <a:spLocks noGrp="1"/>
          </p:cNvSpPr>
          <p:nvPr>
            <p:ph idx="1"/>
          </p:nvPr>
        </p:nvSpPr>
        <p:spPr>
          <a:xfrm>
            <a:off x="457200" y="1600200"/>
            <a:ext cx="7467600" cy="609600"/>
          </a:xfrm>
        </p:spPr>
        <p:txBody>
          <a:bodyPr/>
          <a:lstStyle/>
          <a:p>
            <a:r>
              <a:rPr lang="en-US" dirty="0" smtClean="0"/>
              <a:t>WYSIWYG (What You See Is What You Get)</a:t>
            </a:r>
          </a:p>
        </p:txBody>
      </p:sp>
      <p:pic>
        <p:nvPicPr>
          <p:cNvPr id="59394" name="Picture 2" descr="http://texblog.files.wordpress.com/2011/06/latex-example.png"/>
          <p:cNvPicPr>
            <a:picLocks noChangeAspect="1" noChangeArrowheads="1"/>
          </p:cNvPicPr>
          <p:nvPr/>
        </p:nvPicPr>
        <p:blipFill>
          <a:blip r:embed="rId2"/>
          <a:srcRect/>
          <a:stretch>
            <a:fillRect/>
          </a:stretch>
        </p:blipFill>
        <p:spPr bwMode="auto">
          <a:xfrm>
            <a:off x="914400" y="2133600"/>
            <a:ext cx="6678382" cy="4105275"/>
          </a:xfrm>
          <a:prstGeom prst="rect">
            <a:avLst/>
          </a:prstGeom>
          <a:noFill/>
        </p:spPr>
      </p:pic>
      <p:sp>
        <p:nvSpPr>
          <p:cNvPr id="6" name="TextBox 5"/>
          <p:cNvSpPr txBox="1"/>
          <p:nvPr/>
        </p:nvSpPr>
        <p:spPr>
          <a:xfrm>
            <a:off x="1143000" y="6172200"/>
            <a:ext cx="6629400" cy="369332"/>
          </a:xfrm>
          <a:prstGeom prst="rect">
            <a:avLst/>
          </a:prstGeom>
          <a:noFill/>
        </p:spPr>
        <p:txBody>
          <a:bodyPr wrap="square" rtlCol="0">
            <a:spAutoFit/>
          </a:bodyPr>
          <a:lstStyle/>
          <a:p>
            <a:r>
              <a:rPr lang="en-US" dirty="0" smtClean="0"/>
              <a:t>^^ Latex: Not WYSIWYG!</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Paradigms: Example</a:t>
            </a:r>
            <a:endParaRPr lang="en-US" dirty="0"/>
          </a:p>
        </p:txBody>
      </p:sp>
      <p:sp>
        <p:nvSpPr>
          <p:cNvPr id="3" name="Content Placeholder 2"/>
          <p:cNvSpPr>
            <a:spLocks noGrp="1"/>
          </p:cNvSpPr>
          <p:nvPr>
            <p:ph idx="1"/>
          </p:nvPr>
        </p:nvSpPr>
        <p:spPr>
          <a:xfrm>
            <a:off x="457200" y="1600200"/>
            <a:ext cx="7467600" cy="609600"/>
          </a:xfrm>
        </p:spPr>
        <p:txBody>
          <a:bodyPr/>
          <a:lstStyle/>
          <a:p>
            <a:r>
              <a:rPr lang="en-US" dirty="0" smtClean="0"/>
              <a:t>WYSIWYG (What You See Is What You Get)</a:t>
            </a:r>
          </a:p>
        </p:txBody>
      </p:sp>
      <p:pic>
        <p:nvPicPr>
          <p:cNvPr id="60418" name="Picture 2" descr="http://screenshots.en.sftcdn.net/en/scrn/39000/39985/microsoft-word-11.jpg"/>
          <p:cNvPicPr>
            <a:picLocks noChangeAspect="1" noChangeArrowheads="1"/>
          </p:cNvPicPr>
          <p:nvPr/>
        </p:nvPicPr>
        <p:blipFill>
          <a:blip r:embed="rId2"/>
          <a:srcRect/>
          <a:stretch>
            <a:fillRect/>
          </a:stretch>
        </p:blipFill>
        <p:spPr bwMode="auto">
          <a:xfrm>
            <a:off x="1447800" y="2209800"/>
            <a:ext cx="5837033" cy="4505326"/>
          </a:xfrm>
          <a:prstGeom prst="rect">
            <a:avLst/>
          </a:prstGeo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Theories</a:t>
            </a:r>
            <a:endParaRPr lang="en-US" dirty="0"/>
          </a:p>
        </p:txBody>
      </p:sp>
      <p:sp>
        <p:nvSpPr>
          <p:cNvPr id="3" name="Content Placeholder 2"/>
          <p:cNvSpPr>
            <a:spLocks noGrp="1"/>
          </p:cNvSpPr>
          <p:nvPr>
            <p:ph idx="1"/>
          </p:nvPr>
        </p:nvSpPr>
        <p:spPr/>
        <p:txBody>
          <a:bodyPr/>
          <a:lstStyle/>
          <a:p>
            <a:r>
              <a:rPr lang="en-US" dirty="0" smtClean="0"/>
              <a:t>Theories of Cognition, Memory, Etc. can often inform and/or inspire a design.</a:t>
            </a:r>
          </a:p>
          <a:p>
            <a:endParaRPr lang="en-US" dirty="0" smtClean="0"/>
          </a:p>
          <a:p>
            <a:r>
              <a:rPr lang="en-US" dirty="0" smtClean="0"/>
              <a:t>E.g., Limiting the memory requirements of the user is often a good idea.</a:t>
            </a:r>
          </a:p>
          <a:p>
            <a:endParaRPr lang="en-US" dirty="0" smtClean="0"/>
          </a:p>
          <a:p>
            <a:r>
              <a:rPr lang="en-US" dirty="0" smtClean="0"/>
              <a:t>We will see examples of this soon!</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Predictive Models</a:t>
            </a:r>
            <a:endParaRPr lang="en-US" dirty="0"/>
          </a:p>
        </p:txBody>
      </p:sp>
      <p:sp>
        <p:nvSpPr>
          <p:cNvPr id="3" name="Content Placeholder 2"/>
          <p:cNvSpPr>
            <a:spLocks noGrp="1"/>
          </p:cNvSpPr>
          <p:nvPr>
            <p:ph idx="1"/>
          </p:nvPr>
        </p:nvSpPr>
        <p:spPr/>
        <p:txBody>
          <a:bodyPr/>
          <a:lstStyle/>
          <a:p>
            <a:r>
              <a:rPr lang="en-US" dirty="0" smtClean="0"/>
              <a:t>A method for predicting how usable an interface is as a function of certain design characteristics.</a:t>
            </a:r>
          </a:p>
          <a:p>
            <a:endParaRPr lang="en-US" dirty="0" smtClean="0"/>
          </a:p>
          <a:p>
            <a:r>
              <a:rPr lang="en-US" dirty="0" smtClean="0"/>
              <a:t>E.g., calculating how long it will take a user to find and click on a button as a function of the button’s size and how far away it is on the screen.</a:t>
            </a:r>
          </a:p>
          <a:p>
            <a:endParaRPr lang="en-US" dirty="0" smtClean="0"/>
          </a:p>
          <a:p>
            <a:r>
              <a:rPr lang="en-US" dirty="0" smtClean="0"/>
              <a:t>Models are validated by empirical data (i.e., real users using various interfaces).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Frameworks</a:t>
            </a:r>
            <a:endParaRPr lang="en-US" dirty="0"/>
          </a:p>
        </p:txBody>
      </p:sp>
      <p:sp>
        <p:nvSpPr>
          <p:cNvPr id="3" name="Content Placeholder 2"/>
          <p:cNvSpPr>
            <a:spLocks noGrp="1"/>
          </p:cNvSpPr>
          <p:nvPr>
            <p:ph idx="1"/>
          </p:nvPr>
        </p:nvSpPr>
        <p:spPr/>
        <p:txBody>
          <a:bodyPr/>
          <a:lstStyle/>
          <a:p>
            <a:r>
              <a:rPr lang="en-US" dirty="0" smtClean="0"/>
              <a:t>A set of steps, concepts, questions, etc. for guiding designers.</a:t>
            </a:r>
          </a:p>
          <a:p>
            <a:endParaRPr lang="en-US" dirty="0" smtClean="0"/>
          </a:p>
          <a:p>
            <a:r>
              <a:rPr lang="en-US" dirty="0" smtClean="0"/>
              <a:t>Later in the course, we will see the DECIDE framework which provides steps for evaluating prototypes.</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Summary</a:t>
            </a:r>
            <a:endParaRPr lang="en-US" dirty="0"/>
          </a:p>
        </p:txBody>
      </p:sp>
      <p:sp>
        <p:nvSpPr>
          <p:cNvPr id="3" name="Content Placeholder 2"/>
          <p:cNvSpPr>
            <a:spLocks noGrp="1"/>
          </p:cNvSpPr>
          <p:nvPr>
            <p:ph idx="1"/>
          </p:nvPr>
        </p:nvSpPr>
        <p:spPr/>
        <p:txBody>
          <a:bodyPr/>
          <a:lstStyle/>
          <a:p>
            <a:r>
              <a:rPr lang="en-US" dirty="0" smtClean="0"/>
              <a:t>Conceptual Models are a strong way to understand the design space without narrowing in on a particular design too quickly.</a:t>
            </a:r>
          </a:p>
          <a:p>
            <a:r>
              <a:rPr lang="en-US" dirty="0" smtClean="0"/>
              <a:t>Must keep in mind the drawbacks.</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Summary</a:t>
            </a:r>
            <a:endParaRPr lang="en-US" dirty="0"/>
          </a:p>
        </p:txBody>
      </p:sp>
      <p:sp>
        <p:nvSpPr>
          <p:cNvPr id="3" name="Content Placeholder 2"/>
          <p:cNvSpPr>
            <a:spLocks noGrp="1"/>
          </p:cNvSpPr>
          <p:nvPr>
            <p:ph idx="1"/>
          </p:nvPr>
        </p:nvSpPr>
        <p:spPr/>
        <p:txBody>
          <a:bodyPr/>
          <a:lstStyle/>
          <a:p>
            <a:r>
              <a:rPr lang="en-US" dirty="0" smtClean="0"/>
              <a:t>Other forms of design inspiration can be useful (in conjunction with conceptual modeling).</a:t>
            </a:r>
          </a:p>
          <a:p>
            <a:pPr lvl="1"/>
            <a:r>
              <a:rPr lang="en-US" dirty="0" smtClean="0"/>
              <a:t>Paradigms</a:t>
            </a:r>
          </a:p>
          <a:p>
            <a:pPr lvl="1"/>
            <a:r>
              <a:rPr lang="en-US" dirty="0" smtClean="0"/>
              <a:t>Theories</a:t>
            </a:r>
          </a:p>
          <a:p>
            <a:pPr lvl="1"/>
            <a:r>
              <a:rPr lang="en-US" dirty="0" smtClean="0"/>
              <a:t>Models</a:t>
            </a:r>
          </a:p>
          <a:p>
            <a:pPr lvl="1"/>
            <a:r>
              <a:rPr lang="en-US" dirty="0" smtClean="0"/>
              <a:t>Frameworks</a:t>
            </a:r>
          </a:p>
          <a:p>
            <a:pPr lvl="1"/>
            <a:r>
              <a:rPr lang="en-US" dirty="0" smtClean="0"/>
              <a:t>*We will see some of these in more detail in the next few lectures!</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What’s Coming Up?</a:t>
            </a:r>
            <a:endParaRPr lang="en-US" dirty="0"/>
          </a:p>
        </p:txBody>
      </p:sp>
      <p:sp>
        <p:nvSpPr>
          <p:cNvPr id="3" name="Content Placeholder 2"/>
          <p:cNvSpPr>
            <a:spLocks noGrp="1"/>
          </p:cNvSpPr>
          <p:nvPr>
            <p:ph idx="1"/>
          </p:nvPr>
        </p:nvSpPr>
        <p:spPr/>
        <p:txBody>
          <a:bodyPr/>
          <a:lstStyle/>
          <a:p>
            <a:r>
              <a:rPr lang="en-US" dirty="0" smtClean="0"/>
              <a:t>Design Principles!</a:t>
            </a:r>
          </a:p>
          <a:p>
            <a:endParaRPr lang="en-US" dirty="0" smtClean="0"/>
          </a:p>
          <a:p>
            <a:r>
              <a:rPr lang="en-US" dirty="0" smtClean="0"/>
              <a:t>Usability Laws!</a:t>
            </a:r>
          </a:p>
          <a:p>
            <a:endParaRPr lang="en-US" dirty="0" smtClean="0"/>
          </a:p>
          <a:p>
            <a:r>
              <a:rPr lang="en-US" dirty="0" smtClean="0"/>
              <a:t>Visual Principles</a:t>
            </a:r>
          </a:p>
          <a:p>
            <a:endParaRPr lang="en-US" dirty="0" smtClean="0"/>
          </a:p>
          <a:p>
            <a:r>
              <a:rPr lang="en-US" dirty="0" smtClean="0"/>
              <a:t>Etc…</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Understanding The Problem Space</a:t>
            </a:r>
            <a:endParaRPr lang="en-US" dirty="0"/>
          </a:p>
        </p:txBody>
      </p:sp>
      <p:sp>
        <p:nvSpPr>
          <p:cNvPr id="3" name="Content Placeholder 2"/>
          <p:cNvSpPr>
            <a:spLocks noGrp="1"/>
          </p:cNvSpPr>
          <p:nvPr>
            <p:ph idx="1"/>
          </p:nvPr>
        </p:nvSpPr>
        <p:spPr/>
        <p:txBody>
          <a:bodyPr/>
          <a:lstStyle/>
          <a:p>
            <a:r>
              <a:rPr lang="en-US" dirty="0" smtClean="0"/>
              <a:t>Rarely will anyone design something that is perfectly novel!</a:t>
            </a:r>
          </a:p>
          <a:p>
            <a:endParaRPr lang="en-US" dirty="0" smtClean="0"/>
          </a:p>
          <a:p>
            <a:r>
              <a:rPr lang="en-US" dirty="0" smtClean="0"/>
              <a:t>Usually need to understand:</a:t>
            </a:r>
          </a:p>
          <a:p>
            <a:pPr lvl="1"/>
            <a:r>
              <a:rPr lang="en-US" dirty="0" smtClean="0"/>
              <a:t>The current interaction available with technology.</a:t>
            </a:r>
          </a:p>
          <a:p>
            <a:pPr lvl="1"/>
            <a:r>
              <a:rPr lang="en-US" dirty="0" smtClean="0"/>
              <a:t>The interaction(s) available without technology that mimic the same task.</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 Sharing Media</a:t>
            </a:r>
            <a:endParaRPr lang="en-US" dirty="0"/>
          </a:p>
        </p:txBody>
      </p:sp>
      <p:sp>
        <p:nvSpPr>
          <p:cNvPr id="3" name="Content Placeholder 2"/>
          <p:cNvSpPr>
            <a:spLocks noGrp="1"/>
          </p:cNvSpPr>
          <p:nvPr>
            <p:ph idx="1"/>
          </p:nvPr>
        </p:nvSpPr>
        <p:spPr/>
        <p:txBody>
          <a:bodyPr/>
          <a:lstStyle/>
          <a:p>
            <a:r>
              <a:rPr lang="en-US" dirty="0" smtClean="0"/>
              <a:t>What kinds of interaction exist for this that involve as little technology as possible?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Sharing Media</a:t>
            </a:r>
            <a:endParaRPr lang="en-US" dirty="0"/>
          </a:p>
        </p:txBody>
      </p:sp>
      <p:sp>
        <p:nvSpPr>
          <p:cNvPr id="3" name="Content Placeholder 2"/>
          <p:cNvSpPr>
            <a:spLocks noGrp="1"/>
          </p:cNvSpPr>
          <p:nvPr>
            <p:ph idx="1"/>
          </p:nvPr>
        </p:nvSpPr>
        <p:spPr>
          <a:xfrm>
            <a:off x="457200" y="1600200"/>
            <a:ext cx="4191000" cy="5029200"/>
          </a:xfrm>
        </p:spPr>
        <p:txBody>
          <a:bodyPr/>
          <a:lstStyle/>
          <a:p>
            <a:r>
              <a:rPr lang="en-US" dirty="0" smtClean="0"/>
              <a:t>Hand the media to your friend. The most basic form of sharing.</a:t>
            </a:r>
          </a:p>
          <a:p>
            <a:endParaRPr lang="en-US" dirty="0" smtClean="0"/>
          </a:p>
          <a:p>
            <a:r>
              <a:rPr lang="en-US" dirty="0" smtClean="0"/>
              <a:t>What are the characteristics of this interaction?</a:t>
            </a:r>
          </a:p>
          <a:p>
            <a:pPr lvl="1"/>
            <a:endParaRPr lang="en-US" dirty="0" smtClean="0"/>
          </a:p>
          <a:p>
            <a:pPr lvl="1"/>
            <a:endParaRPr lang="en-US" dirty="0"/>
          </a:p>
        </p:txBody>
      </p:sp>
      <p:pic>
        <p:nvPicPr>
          <p:cNvPr id="1026" name="Picture 2" descr="http://cdn.destructoid.com/ul/255956-aaheader.jpg"/>
          <p:cNvPicPr>
            <a:picLocks noChangeAspect="1" noChangeArrowheads="1"/>
          </p:cNvPicPr>
          <p:nvPr/>
        </p:nvPicPr>
        <p:blipFill>
          <a:blip r:embed="rId2"/>
          <a:srcRect/>
          <a:stretch>
            <a:fillRect/>
          </a:stretch>
        </p:blipFill>
        <p:spPr bwMode="auto">
          <a:xfrm>
            <a:off x="4724400" y="1752600"/>
            <a:ext cx="3914503" cy="22098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Sharing Media</a:t>
            </a:r>
            <a:endParaRPr lang="en-US" dirty="0"/>
          </a:p>
        </p:txBody>
      </p:sp>
      <p:sp>
        <p:nvSpPr>
          <p:cNvPr id="3" name="Content Placeholder 2"/>
          <p:cNvSpPr>
            <a:spLocks noGrp="1"/>
          </p:cNvSpPr>
          <p:nvPr>
            <p:ph idx="1"/>
          </p:nvPr>
        </p:nvSpPr>
        <p:spPr>
          <a:xfrm>
            <a:off x="457200" y="1600200"/>
            <a:ext cx="4191000" cy="5029200"/>
          </a:xfrm>
        </p:spPr>
        <p:txBody>
          <a:bodyPr/>
          <a:lstStyle/>
          <a:p>
            <a:r>
              <a:rPr lang="en-US" dirty="0" smtClean="0"/>
              <a:t>What are some of the problems and/or issues with this form of sharing?</a:t>
            </a:r>
          </a:p>
          <a:p>
            <a:endParaRPr lang="en-US" dirty="0" smtClean="0"/>
          </a:p>
          <a:p>
            <a:r>
              <a:rPr lang="en-US" dirty="0" smtClean="0"/>
              <a:t>How can your design ideas overcome these?</a:t>
            </a:r>
          </a:p>
          <a:p>
            <a:pPr lvl="1"/>
            <a:endParaRPr lang="en-US" dirty="0" smtClean="0"/>
          </a:p>
          <a:p>
            <a:pPr lvl="1"/>
            <a:endParaRPr lang="en-US" dirty="0"/>
          </a:p>
        </p:txBody>
      </p:sp>
      <p:pic>
        <p:nvPicPr>
          <p:cNvPr id="1026" name="Picture 2" descr="http://cdn.destructoid.com/ul/255956-aaheader.jpg"/>
          <p:cNvPicPr>
            <a:picLocks noChangeAspect="1" noChangeArrowheads="1"/>
          </p:cNvPicPr>
          <p:nvPr/>
        </p:nvPicPr>
        <p:blipFill>
          <a:blip r:embed="rId2"/>
          <a:srcRect/>
          <a:stretch>
            <a:fillRect/>
          </a:stretch>
        </p:blipFill>
        <p:spPr bwMode="auto">
          <a:xfrm>
            <a:off x="4724400" y="1752600"/>
            <a:ext cx="3914503" cy="22098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3256</TotalTime>
  <Words>1694</Words>
  <Application>Microsoft Macintosh PowerPoint</Application>
  <PresentationFormat>On-screen Show (4:3)</PresentationFormat>
  <Paragraphs>235</Paragraphs>
  <Slides>58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58</vt:i4>
      </vt:variant>
    </vt:vector>
  </HeadingPairs>
  <TitlesOfParts>
    <vt:vector size="62" baseType="lpstr">
      <vt:lpstr>Calibri</vt:lpstr>
      <vt:lpstr>Calibri Light</vt:lpstr>
      <vt:lpstr>Arial</vt:lpstr>
      <vt:lpstr>Office Theme</vt:lpstr>
      <vt:lpstr>CS3205 – HCI in Software Development  Conceptualizing Interaction</vt:lpstr>
      <vt:lpstr>Goals Today: To Understand…</vt:lpstr>
      <vt:lpstr>What is a Problem Space?</vt:lpstr>
      <vt:lpstr>What Does It Mean To Conceptualize Interaction</vt:lpstr>
      <vt:lpstr>Imagine</vt:lpstr>
      <vt:lpstr>Understanding The Problem Space</vt:lpstr>
      <vt:lpstr>Example: Sharing Media</vt:lpstr>
      <vt:lpstr>Sharing Media</vt:lpstr>
      <vt:lpstr>Sharing Media</vt:lpstr>
      <vt:lpstr>Sharing Media</vt:lpstr>
      <vt:lpstr>Problem Space: Perspectives</vt:lpstr>
      <vt:lpstr>Why Are Assumptions Dangerous?</vt:lpstr>
      <vt:lpstr>Example: 3D TV</vt:lpstr>
      <vt:lpstr>Example 3D TV</vt:lpstr>
      <vt:lpstr>Benefits of Understanding Problem Space EARLY</vt:lpstr>
      <vt:lpstr>Benefits of Understanding Problem Space EARLY</vt:lpstr>
      <vt:lpstr>Benefits of Understanding Problem Space EARLY</vt:lpstr>
      <vt:lpstr>Conceptual Models!</vt:lpstr>
      <vt:lpstr>Conceptual Models!</vt:lpstr>
      <vt:lpstr>Overview</vt:lpstr>
      <vt:lpstr>Video Break!</vt:lpstr>
      <vt:lpstr>Core Components of A Conceptual Model</vt:lpstr>
      <vt:lpstr>Metaphors / Analogies</vt:lpstr>
      <vt:lpstr>Concepts</vt:lpstr>
      <vt:lpstr>Relationships (Between Concepts)</vt:lpstr>
      <vt:lpstr>Mappings</vt:lpstr>
      <vt:lpstr>The Desktop</vt:lpstr>
      <vt:lpstr>Example of failed conceptual model</vt:lpstr>
      <vt:lpstr>Example of failed conceptual model</vt:lpstr>
      <vt:lpstr>Example of failed conceptual model</vt:lpstr>
      <vt:lpstr>Let’s Talk About Google Glass https://developers.google.com/glass/design/ui</vt:lpstr>
      <vt:lpstr>Be Careful!</vt:lpstr>
      <vt:lpstr>Be Careful!</vt:lpstr>
      <vt:lpstr>Be Careful!</vt:lpstr>
      <vt:lpstr>Video Break: Conceptual Model</vt:lpstr>
      <vt:lpstr>Interaction Types</vt:lpstr>
      <vt:lpstr>Interaction Types: Instructing</vt:lpstr>
      <vt:lpstr>Interaction Types: Instructing</vt:lpstr>
      <vt:lpstr>Interaction Types: Conversing</vt:lpstr>
      <vt:lpstr>Interaction Types: Conversing</vt:lpstr>
      <vt:lpstr>Interaction Types: Conversing</vt:lpstr>
      <vt:lpstr>Interaction Types: Manipulating</vt:lpstr>
      <vt:lpstr>Interaction Types: Manipulating</vt:lpstr>
      <vt:lpstr>Interaction Types: Manipulating</vt:lpstr>
      <vt:lpstr>Interaction Types: Exploring</vt:lpstr>
      <vt:lpstr>Interaction Types: Exploring</vt:lpstr>
      <vt:lpstr>Any Questions Before We Continue?</vt:lpstr>
      <vt:lpstr>4 Concepts Related To Conceptual Models…</vt:lpstr>
      <vt:lpstr>Paradigms</vt:lpstr>
      <vt:lpstr>Paradigms: Example</vt:lpstr>
      <vt:lpstr>Paradigms: Example</vt:lpstr>
      <vt:lpstr>Paradigms: Example</vt:lpstr>
      <vt:lpstr>Theories</vt:lpstr>
      <vt:lpstr>Predictive Models</vt:lpstr>
      <vt:lpstr>Frameworks</vt:lpstr>
      <vt:lpstr>Summary</vt:lpstr>
      <vt:lpstr>Summary</vt:lpstr>
      <vt:lpstr>What’s Coming Up?</vt:lpstr>
    </vt:vector>
  </TitlesOfParts>
  <Company>Dept. of Computer Science, University of Virginia</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CS3205 – HCI in Software Development  Introduction</dc:title>
  <dc:creator>Mark Floryan</dc:creator>
  <cp:lastModifiedBy>Microsoft Office User</cp:lastModifiedBy>
  <cp:revision>172</cp:revision>
  <dcterms:created xsi:type="dcterms:W3CDTF">2013-08-15T19:53:44Z</dcterms:created>
  <dcterms:modified xsi:type="dcterms:W3CDTF">2018-02-08T17:56:07Z</dcterms:modified>
</cp:coreProperties>
</file>