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3" r:id="rId5"/>
    <p:sldId id="260" r:id="rId6"/>
    <p:sldId id="261" r:id="rId7"/>
    <p:sldId id="264" r:id="rId8"/>
    <p:sldId id="266" r:id="rId9"/>
    <p:sldId id="267" r:id="rId10"/>
    <p:sldId id="268" r:id="rId11"/>
    <p:sldId id="269" r:id="rId12"/>
    <p:sldId id="294" r:id="rId13"/>
    <p:sldId id="284" r:id="rId14"/>
    <p:sldId id="295" r:id="rId15"/>
    <p:sldId id="270" r:id="rId16"/>
    <p:sldId id="271" r:id="rId17"/>
    <p:sldId id="272" r:id="rId18"/>
    <p:sldId id="274" r:id="rId19"/>
    <p:sldId id="275" r:id="rId20"/>
    <p:sldId id="276" r:id="rId21"/>
    <p:sldId id="277" r:id="rId22"/>
    <p:sldId id="278" r:id="rId23"/>
    <p:sldId id="281" r:id="rId24"/>
    <p:sldId id="282" r:id="rId25"/>
    <p:sldId id="283" r:id="rId26"/>
    <p:sldId id="279" r:id="rId27"/>
    <p:sldId id="285" r:id="rId28"/>
    <p:sldId id="280" r:id="rId29"/>
    <p:sldId id="286" r:id="rId30"/>
    <p:sldId id="287" r:id="rId31"/>
    <p:sldId id="288" r:id="rId32"/>
    <p:sldId id="289" r:id="rId33"/>
    <p:sldId id="290" r:id="rId34"/>
    <p:sldId id="291" r:id="rId35"/>
    <p:sldId id="292" r:id="rId36"/>
    <p:sldId id="293" r:id="rId37"/>
    <p:sldId id="296" r:id="rId38"/>
    <p:sldId id="298" r:id="rId39"/>
    <p:sldId id="300" r:id="rId40"/>
    <p:sldId id="297" r:id="rId41"/>
    <p:sldId id="30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26"/>
  </p:normalViewPr>
  <p:slideViewPr>
    <p:cSldViewPr>
      <p:cViewPr varScale="1">
        <p:scale>
          <a:sx n="142" d="100"/>
          <a:sy n="142" d="100"/>
        </p:scale>
        <p:origin x="4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F4097-FE3D-4EC9-A4ED-10EF26B1D56A}" type="datetimeFigureOut">
              <a:rPr lang="en-US" smtClean="0"/>
              <a:pPr/>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F4097-FE3D-4EC9-A4ED-10EF26B1D56A}" type="datetimeFigureOut">
              <a:rPr lang="en-US" smtClean="0"/>
              <a:pPr/>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F4097-FE3D-4EC9-A4ED-10EF26B1D56A}" type="datetimeFigureOut">
              <a:rPr lang="en-US" smtClean="0"/>
              <a:pPr/>
              <a:t>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F4097-FE3D-4EC9-A4ED-10EF26B1D56A}" type="datetimeFigureOut">
              <a:rPr lang="en-US" smtClean="0"/>
              <a:pPr/>
              <a:t>2/15/18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F4097-FE3D-4EC9-A4ED-10EF26B1D56A}" type="datetimeFigureOut">
              <a:rPr lang="en-US" smtClean="0"/>
              <a:pPr/>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2F4097-FE3D-4EC9-A4ED-10EF26B1D56A}" type="datetimeFigureOut">
              <a:rPr lang="en-US" smtClean="0"/>
              <a:pPr/>
              <a:t>2/15/18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8DDB55-F7C9-43A9-A4C1-CA0621CC8D37}" type="slidenum">
              <a:rPr lang="en-US" smtClean="0"/>
              <a:pPr/>
              <a:t>‹#›</a:t>
            </a:fld>
            <a:endParaRPr lang="en-US"/>
          </a:p>
        </p:txBody>
      </p:sp>
    </p:spTree>
    <p:extLst>
      <p:ext uri="{BB962C8B-B14F-4D97-AF65-F5344CB8AC3E}">
        <p14:creationId xmlns:p14="http://schemas.microsoft.com/office/powerpoint/2010/main" val="15155246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Reaction_time" TargetMode="External"/><Relationship Id="rId4" Type="http://schemas.openxmlformats.org/officeDocument/2006/relationships/hyperlink" Target="http://en.wikipedia.org/wiki/Experience_curve_effects" TargetMode="External"/><Relationship Id="rId1" Type="http://schemas.openxmlformats.org/officeDocument/2006/relationships/slideLayout" Target="../slideLayouts/slideLayout2.xml"/><Relationship Id="rId2" Type="http://schemas.openxmlformats.org/officeDocument/2006/relationships/hyperlink" Target="http://en.wikipedia.org/wiki/Logarith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hyperlink" Target="http://www.nytimes.com/2012/01/06/technology/top-1-of-mobile-users-use-half-of-worlds-wireless-bandwidth.html" TargetMode="External"/><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hyperlink" Target="http://www.crn.com/news/security/18821726/microsofts-ceo-80-20-rule-applies-to-bugs-not-just-featur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eak-end_rul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feature=player_embedded&amp;v=6lyudeTqg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3113562"/>
          </a:xfrm>
        </p:spPr>
        <p:txBody>
          <a:bodyPr>
            <a:normAutofit/>
          </a:bodyPr>
          <a:lstStyle/>
          <a:p>
            <a:r>
              <a:rPr lang="en-US" dirty="0" smtClean="0"/>
              <a:t>CS3205 – HCI in Software Development</a:t>
            </a:r>
            <a:br>
              <a:rPr lang="en-US" dirty="0" smtClean="0"/>
            </a:br>
            <a:r>
              <a:rPr lang="en-US" dirty="0" smtClean="0"/>
              <a:t/>
            </a:r>
            <a:br>
              <a:rPr lang="en-US" dirty="0" smtClean="0"/>
            </a:br>
            <a:r>
              <a:rPr lang="en-US" dirty="0" smtClean="0"/>
              <a:t>Usability Laws</a:t>
            </a:r>
            <a:endParaRPr lang="en-US" dirty="0"/>
          </a:p>
        </p:txBody>
      </p:sp>
      <p:sp>
        <p:nvSpPr>
          <p:cNvPr id="3" name="Subtitle 2"/>
          <p:cNvSpPr>
            <a:spLocks noGrp="1"/>
          </p:cNvSpPr>
          <p:nvPr>
            <p:ph type="subTitle" idx="1"/>
          </p:nvPr>
        </p:nvSpPr>
        <p:spPr>
          <a:xfrm>
            <a:off x="1066800" y="4343400"/>
            <a:ext cx="6858000" cy="1655762"/>
          </a:xfrm>
        </p:spPr>
        <p:txBody>
          <a:bodyPr/>
          <a:lstStyle/>
          <a:p>
            <a:r>
              <a:rPr lang="en-US" dirty="0" smtClean="0"/>
              <a:t>Dr. Mark </a:t>
            </a:r>
            <a:r>
              <a:rPr lang="en-US" dirty="0" err="1" smtClean="0"/>
              <a:t>Floryan</a:t>
            </a:r>
            <a:endParaRPr lang="en-US" dirty="0" smtClean="0"/>
          </a:p>
          <a:p>
            <a:r>
              <a:rPr lang="en-US" dirty="0" smtClean="0"/>
              <a:t>Rice Hall 203</a:t>
            </a:r>
          </a:p>
          <a:p>
            <a:r>
              <a:rPr lang="en-US" dirty="0" smtClean="0"/>
              <a:t>mrf8t@cs.virginia.edu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a:t>
            </a:r>
            <a:endParaRPr lang="en-US" dirty="0"/>
          </a:p>
        </p:txBody>
      </p:sp>
      <p:sp>
        <p:nvSpPr>
          <p:cNvPr id="4" name="Content Placeholder 3"/>
          <p:cNvSpPr>
            <a:spLocks noGrp="1"/>
          </p:cNvSpPr>
          <p:nvPr>
            <p:ph idx="1"/>
          </p:nvPr>
        </p:nvSpPr>
        <p:spPr>
          <a:xfrm>
            <a:off x="457200" y="3886200"/>
            <a:ext cx="7467600" cy="1978152"/>
          </a:xfrm>
        </p:spPr>
        <p:txBody>
          <a:bodyPr/>
          <a:lstStyle/>
          <a:p>
            <a:pPr>
              <a:buNone/>
            </a:pPr>
            <a:r>
              <a:rPr lang="en-US" dirty="0" smtClean="0"/>
              <a:t>T = time to move pointer to target</a:t>
            </a:r>
          </a:p>
          <a:p>
            <a:pPr>
              <a:buNone/>
            </a:pPr>
            <a:r>
              <a:rPr lang="en-US" dirty="0" smtClean="0"/>
              <a:t>D = distance between the pointer and target</a:t>
            </a:r>
          </a:p>
          <a:p>
            <a:pPr>
              <a:buNone/>
            </a:pPr>
            <a:r>
              <a:rPr lang="en-US" dirty="0" smtClean="0"/>
              <a:t>W = size of target</a:t>
            </a:r>
          </a:p>
          <a:p>
            <a:pPr>
              <a:buNone/>
            </a:pPr>
            <a:endParaRPr lang="en-US" dirty="0"/>
          </a:p>
        </p:txBody>
      </p:sp>
      <p:pic>
        <p:nvPicPr>
          <p:cNvPr id="50178" name="Picture 2" descr="http://www.measuringusability.com/images/fitts-law.jpg"/>
          <p:cNvPicPr>
            <a:picLocks noChangeAspect="1" noChangeArrowheads="1"/>
          </p:cNvPicPr>
          <p:nvPr/>
        </p:nvPicPr>
        <p:blipFill>
          <a:blip r:embed="rId2"/>
          <a:srcRect/>
          <a:stretch>
            <a:fillRect/>
          </a:stretch>
        </p:blipFill>
        <p:spPr bwMode="auto">
          <a:xfrm>
            <a:off x="1676400" y="1981200"/>
            <a:ext cx="5334000" cy="141043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a:t>
            </a:r>
            <a:endParaRPr lang="en-US" dirty="0"/>
          </a:p>
        </p:txBody>
      </p:sp>
      <p:sp>
        <p:nvSpPr>
          <p:cNvPr id="3" name="Content Placeholder 2"/>
          <p:cNvSpPr>
            <a:spLocks noGrp="1"/>
          </p:cNvSpPr>
          <p:nvPr>
            <p:ph idx="1"/>
          </p:nvPr>
        </p:nvSpPr>
        <p:spPr>
          <a:xfrm>
            <a:off x="457200" y="2209800"/>
            <a:ext cx="7467600" cy="4264152"/>
          </a:xfrm>
        </p:spPr>
        <p:txBody>
          <a:bodyPr>
            <a:normAutofit/>
          </a:bodyPr>
          <a:lstStyle/>
          <a:p>
            <a:pPr lvl="0"/>
            <a:r>
              <a:rPr lang="en-US" dirty="0" smtClean="0"/>
              <a:t>Things done more often should be assigned a larger button. This seems an intuitive principle, but it needs to be used very carefully, since it harms the consistency of the interface.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a:t>
            </a:r>
            <a:endParaRPr lang="en-US" dirty="0"/>
          </a:p>
        </p:txBody>
      </p:sp>
      <p:sp>
        <p:nvSpPr>
          <p:cNvPr id="3" name="Content Placeholder 2"/>
          <p:cNvSpPr>
            <a:spLocks noGrp="1"/>
          </p:cNvSpPr>
          <p:nvPr>
            <p:ph idx="1"/>
          </p:nvPr>
        </p:nvSpPr>
        <p:spPr>
          <a:xfrm>
            <a:off x="457200" y="1524000"/>
            <a:ext cx="7467600" cy="4949952"/>
          </a:xfrm>
        </p:spPr>
        <p:txBody>
          <a:bodyPr>
            <a:normAutofit/>
          </a:bodyPr>
          <a:lstStyle/>
          <a:p>
            <a:pPr lvl="0"/>
            <a:r>
              <a:rPr lang="en-US" dirty="0" smtClean="0"/>
              <a:t>Things done more often should be closer to the average position of the user's cursor. The Distance (D) of a widget allows more control from interface designers compared to the width (W). Again, this needs to be used with caution, since frequency-based widget arrangements may slow down the user from finding things compared to logic-based arrangements.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 </a:t>
            </a:r>
            <a:r>
              <a:rPr lang="en-US" dirty="0" err="1" smtClean="0"/>
              <a:t>Hmmmmmm</a:t>
            </a:r>
            <a:r>
              <a:rPr lang="en-US" dirty="0" smtClean="0"/>
              <a:t>…</a:t>
            </a:r>
            <a:endParaRPr lang="en-US" dirty="0"/>
          </a:p>
        </p:txBody>
      </p:sp>
      <p:pic>
        <p:nvPicPr>
          <p:cNvPr id="71682" name="Picture 2" descr="https://pangea.stanford.edu/facilities/ses-gridlab/images/labspecific/macosx10.6.desktop.jpg"/>
          <p:cNvPicPr>
            <a:picLocks noChangeAspect="1" noChangeArrowheads="1"/>
          </p:cNvPicPr>
          <p:nvPr/>
        </p:nvPicPr>
        <p:blipFill>
          <a:blip r:embed="rId2"/>
          <a:srcRect/>
          <a:stretch>
            <a:fillRect/>
          </a:stretch>
        </p:blipFill>
        <p:spPr bwMode="auto">
          <a:xfrm>
            <a:off x="762000" y="1676400"/>
            <a:ext cx="7303512" cy="4572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a:t>
            </a:r>
            <a:endParaRPr lang="en-US" dirty="0"/>
          </a:p>
        </p:txBody>
      </p:sp>
      <p:sp>
        <p:nvSpPr>
          <p:cNvPr id="3" name="Content Placeholder 2"/>
          <p:cNvSpPr>
            <a:spLocks noGrp="1"/>
          </p:cNvSpPr>
          <p:nvPr>
            <p:ph idx="1"/>
          </p:nvPr>
        </p:nvSpPr>
        <p:spPr>
          <a:xfrm>
            <a:off x="457200" y="1524000"/>
            <a:ext cx="7467600" cy="4949952"/>
          </a:xfrm>
        </p:spPr>
        <p:txBody>
          <a:bodyPr>
            <a:normAutofit/>
          </a:bodyPr>
          <a:lstStyle/>
          <a:p>
            <a:pPr lvl="0"/>
            <a:r>
              <a:rPr lang="en-US" dirty="0" smtClean="0"/>
              <a:t>The top, bottom, and sides of the screen are infinitely targetable because of the boundary created by the edges of the screen (unless a virtual screen exists). They should be fully utilized.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Fitts</a:t>
            </a:r>
            <a:r>
              <a:rPr lang="en-US" dirty="0" smtClean="0"/>
              <a:t>’ Law: Predictive Models</a:t>
            </a:r>
            <a:endParaRPr lang="en-US" dirty="0"/>
          </a:p>
        </p:txBody>
      </p:sp>
      <p:sp>
        <p:nvSpPr>
          <p:cNvPr id="3" name="Content Placeholder 2"/>
          <p:cNvSpPr>
            <a:spLocks noGrp="1"/>
          </p:cNvSpPr>
          <p:nvPr>
            <p:ph idx="1"/>
          </p:nvPr>
        </p:nvSpPr>
        <p:spPr>
          <a:xfrm>
            <a:off x="457200" y="2133600"/>
            <a:ext cx="7467600" cy="4340352"/>
          </a:xfrm>
        </p:spPr>
        <p:txBody>
          <a:bodyPr/>
          <a:lstStyle/>
          <a:p>
            <a:r>
              <a:rPr lang="en-US" dirty="0" err="1" smtClean="0"/>
              <a:t>Fitts</a:t>
            </a:r>
            <a:r>
              <a:rPr lang="en-US" dirty="0" smtClean="0"/>
              <a:t>’ Law describes one of many predictive models.</a:t>
            </a:r>
          </a:p>
          <a:p>
            <a:pPr lvl="1"/>
            <a:r>
              <a:rPr lang="en-US" dirty="0" smtClean="0"/>
              <a:t>These models attempt to highlight how well a user will use a system without the need to find actual users!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endParaRPr lang="en-US" dirty="0"/>
          </a:p>
        </p:txBody>
      </p:sp>
      <p:sp>
        <p:nvSpPr>
          <p:cNvPr id="3" name="Content Placeholder 2"/>
          <p:cNvSpPr>
            <a:spLocks noGrp="1"/>
          </p:cNvSpPr>
          <p:nvPr>
            <p:ph idx="1"/>
          </p:nvPr>
        </p:nvSpPr>
        <p:spPr>
          <a:xfrm>
            <a:off x="457200" y="2209800"/>
            <a:ext cx="7467600" cy="4264152"/>
          </a:xfrm>
        </p:spPr>
        <p:txBody>
          <a:bodyPr/>
          <a:lstStyle/>
          <a:p>
            <a:r>
              <a:rPr lang="en-US" dirty="0" smtClean="0"/>
              <a:t>A model that provides numerical predictions of user performance.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endParaRPr lang="en-US" dirty="0"/>
          </a:p>
        </p:txBody>
      </p:sp>
      <p:pic>
        <p:nvPicPr>
          <p:cNvPr id="6" name="Picture 3" descr="C:\Users\mrf8t\Desktop\KLM3.PNG"/>
          <p:cNvPicPr>
            <a:picLocks noChangeAspect="1" noChangeArrowheads="1"/>
          </p:cNvPicPr>
          <p:nvPr/>
        </p:nvPicPr>
        <p:blipFill>
          <a:blip r:embed="rId2"/>
          <a:srcRect/>
          <a:stretch>
            <a:fillRect/>
          </a:stretch>
        </p:blipFill>
        <p:spPr bwMode="auto">
          <a:xfrm>
            <a:off x="381000" y="1524000"/>
            <a:ext cx="7848600" cy="422672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endParaRPr lang="en-US" dirty="0"/>
          </a:p>
        </p:txBody>
      </p:sp>
      <p:pic>
        <p:nvPicPr>
          <p:cNvPr id="58371" name="Picture 3" descr="C:\Users\mrf8t\Desktop\KLM2.PNG"/>
          <p:cNvPicPr>
            <a:picLocks noChangeAspect="1" noChangeArrowheads="1"/>
          </p:cNvPicPr>
          <p:nvPr/>
        </p:nvPicPr>
        <p:blipFill>
          <a:blip r:embed="rId2"/>
          <a:srcRect/>
          <a:stretch>
            <a:fillRect/>
          </a:stretch>
        </p:blipFill>
        <p:spPr bwMode="auto">
          <a:xfrm>
            <a:off x="990600" y="2667000"/>
            <a:ext cx="6629400" cy="88000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br>
              <a:rPr lang="en-US" dirty="0" smtClean="0"/>
            </a:br>
            <a:r>
              <a:rPr lang="en-US" dirty="0" smtClean="0"/>
              <a:t>Example</a:t>
            </a:r>
            <a:endParaRPr lang="en-US" dirty="0"/>
          </a:p>
        </p:txBody>
      </p:sp>
      <p:sp>
        <p:nvSpPr>
          <p:cNvPr id="3" name="Content Placeholder 2"/>
          <p:cNvSpPr>
            <a:spLocks noGrp="1"/>
          </p:cNvSpPr>
          <p:nvPr>
            <p:ph idx="1"/>
          </p:nvPr>
        </p:nvSpPr>
        <p:spPr>
          <a:xfrm>
            <a:off x="457200" y="2362200"/>
            <a:ext cx="7467600" cy="4111752"/>
          </a:xfrm>
        </p:spPr>
        <p:txBody>
          <a:bodyPr/>
          <a:lstStyle/>
          <a:p>
            <a:r>
              <a:rPr lang="en-US" dirty="0" smtClean="0"/>
              <a:t>How long does it take to take this sentence:</a:t>
            </a:r>
          </a:p>
          <a:p>
            <a:pPr lvl="1"/>
            <a:r>
              <a:rPr lang="en-US" b="1" i="1" dirty="0" smtClean="0"/>
              <a:t>Running through the streets naked is normal.</a:t>
            </a:r>
          </a:p>
          <a:p>
            <a:pPr lvl="1"/>
            <a:endParaRPr lang="en-US" b="1" i="1" dirty="0" smtClean="0"/>
          </a:p>
          <a:p>
            <a:r>
              <a:rPr lang="en-US" dirty="0" smtClean="0"/>
              <a:t>And change it so that it becomes:</a:t>
            </a:r>
          </a:p>
          <a:p>
            <a:pPr lvl="1"/>
            <a:r>
              <a:rPr lang="en-US" b="1" i="1" dirty="0" smtClean="0"/>
              <a:t>Running through the streets naked is not normal.</a:t>
            </a:r>
            <a:endParaRPr lang="en-US"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Today: Seven Usability Laws</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dirty="0" smtClean="0"/>
              <a:t>1. Miller’s Law of Short-Term Memory Load</a:t>
            </a:r>
          </a:p>
          <a:p>
            <a:pPr marL="0" indent="0" algn="ctr">
              <a:buNone/>
            </a:pPr>
            <a:endParaRPr lang="en-US" dirty="0" smtClean="0"/>
          </a:p>
          <a:p>
            <a:pPr marL="0" indent="0" algn="ctr">
              <a:buNone/>
            </a:pPr>
            <a:r>
              <a:rPr lang="en-US" dirty="0" smtClean="0"/>
              <a:t>2. </a:t>
            </a:r>
            <a:r>
              <a:rPr lang="en-US" dirty="0" err="1" smtClean="0"/>
              <a:t>Fitts</a:t>
            </a:r>
            <a:r>
              <a:rPr lang="en-US" dirty="0" smtClean="0"/>
              <a:t>’ Law</a:t>
            </a:r>
          </a:p>
          <a:p>
            <a:pPr marL="0" indent="0" algn="ctr">
              <a:buNone/>
            </a:pPr>
            <a:endParaRPr lang="en-US" dirty="0" smtClean="0"/>
          </a:p>
          <a:p>
            <a:pPr marL="0" indent="0" algn="ctr">
              <a:buNone/>
            </a:pPr>
            <a:r>
              <a:rPr lang="en-US" dirty="0" smtClean="0"/>
              <a:t>3. Keystroke Level Model (KLM)</a:t>
            </a:r>
          </a:p>
          <a:p>
            <a:pPr marL="0" indent="0" algn="ctr">
              <a:buNone/>
            </a:pPr>
            <a:endParaRPr lang="en-US" dirty="0" smtClean="0"/>
          </a:p>
          <a:p>
            <a:pPr marL="0" indent="0" algn="ctr">
              <a:buNone/>
            </a:pPr>
            <a:r>
              <a:rPr lang="en-US" dirty="0" smtClean="0"/>
              <a:t>4. Hick’s Law</a:t>
            </a:r>
          </a:p>
          <a:p>
            <a:pPr marL="0" indent="0" algn="ctr">
              <a:buNone/>
            </a:pPr>
            <a:endParaRPr lang="en-US" dirty="0" smtClean="0"/>
          </a:p>
          <a:p>
            <a:pPr marL="0" indent="0" algn="ctr">
              <a:buNone/>
            </a:pPr>
            <a:r>
              <a:rPr lang="en-US" dirty="0" smtClean="0"/>
              <a:t>5. Power Law of Practice</a:t>
            </a:r>
          </a:p>
          <a:p>
            <a:pPr marL="0" indent="0" algn="ctr">
              <a:buNone/>
            </a:pPr>
            <a:endParaRPr lang="en-US" dirty="0" smtClean="0"/>
          </a:p>
          <a:p>
            <a:pPr marL="0" indent="0" algn="ctr">
              <a:buNone/>
            </a:pPr>
            <a:r>
              <a:rPr lang="en-US" dirty="0" smtClean="0"/>
              <a:t>6. Pareto and </a:t>
            </a:r>
            <a:r>
              <a:rPr lang="en-US" dirty="0" err="1" smtClean="0"/>
              <a:t>Zipf</a:t>
            </a:r>
            <a:r>
              <a:rPr lang="en-US" dirty="0" smtClean="0"/>
              <a:t> Laws</a:t>
            </a:r>
          </a:p>
          <a:p>
            <a:pPr marL="0" indent="0" algn="ctr">
              <a:buNone/>
            </a:pPr>
            <a:endParaRPr lang="en-US" dirty="0" smtClean="0"/>
          </a:p>
          <a:p>
            <a:pPr marL="0" indent="0" algn="ctr">
              <a:buNone/>
            </a:pPr>
            <a:r>
              <a:rPr lang="en-US" dirty="0" smtClean="0"/>
              <a:t>7. Peak End Rule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br>
              <a:rPr lang="en-US" dirty="0" smtClean="0"/>
            </a:br>
            <a:r>
              <a:rPr lang="en-US" dirty="0" smtClean="0"/>
              <a:t>Example</a:t>
            </a:r>
            <a:endParaRPr lang="en-US" dirty="0"/>
          </a:p>
        </p:txBody>
      </p:sp>
      <p:sp>
        <p:nvSpPr>
          <p:cNvPr id="3" name="Content Placeholder 2"/>
          <p:cNvSpPr>
            <a:spLocks noGrp="1"/>
          </p:cNvSpPr>
          <p:nvPr>
            <p:ph idx="1"/>
          </p:nvPr>
        </p:nvSpPr>
        <p:spPr/>
        <p:txBody>
          <a:bodyPr/>
          <a:lstStyle/>
          <a:p>
            <a:r>
              <a:rPr lang="en-US" dirty="0" smtClean="0"/>
              <a:t>List all of the sub-tasks necessary to perform the action (according to the KLM).</a:t>
            </a:r>
          </a:p>
          <a:p>
            <a:endParaRPr lang="en-US" dirty="0" smtClean="0"/>
          </a:p>
          <a:p>
            <a:r>
              <a:rPr lang="en-US" dirty="0" smtClean="0"/>
              <a:t>Simply sum up the predicted times to perform each individual sub-task.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Keystroke Level Model (KLM)</a:t>
            </a:r>
            <a:br>
              <a:rPr lang="en-US" dirty="0" smtClean="0"/>
            </a:br>
            <a:r>
              <a:rPr lang="en-US" dirty="0" smtClean="0"/>
              <a:t>Example</a:t>
            </a:r>
            <a:endParaRPr lang="en-US" dirty="0"/>
          </a:p>
        </p:txBody>
      </p:sp>
      <p:pic>
        <p:nvPicPr>
          <p:cNvPr id="59396" name="Picture 4" descr="C:\Users\mrf8t\Desktop\KLM3.PNG"/>
          <p:cNvPicPr>
            <a:picLocks noChangeAspect="1" noChangeArrowheads="1"/>
          </p:cNvPicPr>
          <p:nvPr/>
        </p:nvPicPr>
        <p:blipFill>
          <a:blip r:embed="rId2"/>
          <a:srcRect/>
          <a:stretch>
            <a:fillRect/>
          </a:stretch>
        </p:blipFill>
        <p:spPr bwMode="auto">
          <a:xfrm>
            <a:off x="838200" y="1648057"/>
            <a:ext cx="7345363" cy="3429000"/>
          </a:xfrm>
          <a:prstGeom prst="rect">
            <a:avLst/>
          </a:prstGeom>
          <a:noFill/>
        </p:spPr>
      </p:pic>
      <p:pic>
        <p:nvPicPr>
          <p:cNvPr id="8" name="Picture 2" descr="C:\Users\mrf8t\Desktop\KLM4.PNG"/>
          <p:cNvPicPr>
            <a:picLocks noChangeAspect="1" noChangeArrowheads="1"/>
          </p:cNvPicPr>
          <p:nvPr/>
        </p:nvPicPr>
        <p:blipFill>
          <a:blip r:embed="rId3"/>
          <a:srcRect/>
          <a:stretch>
            <a:fillRect/>
          </a:stretch>
        </p:blipFill>
        <p:spPr bwMode="auto">
          <a:xfrm>
            <a:off x="152400" y="5458057"/>
            <a:ext cx="8686800" cy="48554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Hick’s Law</a:t>
            </a:r>
            <a:endParaRPr lang="en-US" dirty="0"/>
          </a:p>
        </p:txBody>
      </p:sp>
      <p:sp>
        <p:nvSpPr>
          <p:cNvPr id="3" name="Content Placeholder 2"/>
          <p:cNvSpPr>
            <a:spLocks noGrp="1"/>
          </p:cNvSpPr>
          <p:nvPr>
            <p:ph idx="1"/>
          </p:nvPr>
        </p:nvSpPr>
        <p:spPr>
          <a:xfrm>
            <a:off x="457200" y="1600200"/>
            <a:ext cx="7467600" cy="1447800"/>
          </a:xfrm>
        </p:spPr>
        <p:txBody>
          <a:bodyPr/>
          <a:lstStyle/>
          <a:p>
            <a:r>
              <a:rPr lang="en-US" dirty="0" smtClean="0"/>
              <a:t>Describes the time it takes for a person to make a decision based on the number of choices available.</a:t>
            </a:r>
            <a:endParaRPr lang="en-US" dirty="0"/>
          </a:p>
        </p:txBody>
      </p:sp>
      <p:pic>
        <p:nvPicPr>
          <p:cNvPr id="63490" name="Picture 2" descr="http://www.measuringusability.com/images/hick-law.jpg"/>
          <p:cNvPicPr>
            <a:picLocks noChangeAspect="1" noChangeArrowheads="1"/>
          </p:cNvPicPr>
          <p:nvPr/>
        </p:nvPicPr>
        <p:blipFill>
          <a:blip r:embed="rId2"/>
          <a:srcRect/>
          <a:stretch>
            <a:fillRect/>
          </a:stretch>
        </p:blipFill>
        <p:spPr bwMode="auto">
          <a:xfrm>
            <a:off x="2514600" y="3048000"/>
            <a:ext cx="3413760" cy="533400"/>
          </a:xfrm>
          <a:prstGeom prst="rect">
            <a:avLst/>
          </a:prstGeom>
          <a:noFill/>
        </p:spPr>
      </p:pic>
      <p:sp>
        <p:nvSpPr>
          <p:cNvPr id="5" name="TextBox 4"/>
          <p:cNvSpPr txBox="1"/>
          <p:nvPr/>
        </p:nvSpPr>
        <p:spPr>
          <a:xfrm>
            <a:off x="914400" y="3733800"/>
            <a:ext cx="7086600" cy="2862322"/>
          </a:xfrm>
          <a:prstGeom prst="rect">
            <a:avLst/>
          </a:prstGeom>
          <a:noFill/>
        </p:spPr>
        <p:txBody>
          <a:bodyPr wrap="square" rtlCol="0">
            <a:spAutoFit/>
          </a:bodyPr>
          <a:lstStyle/>
          <a:p>
            <a:r>
              <a:rPr lang="en-US" dirty="0" smtClean="0"/>
              <a:t>T: average reaction time to choose among ‘n’ equally probable choices.</a:t>
            </a:r>
          </a:p>
          <a:p>
            <a:endParaRPr lang="en-US" dirty="0" smtClean="0"/>
          </a:p>
          <a:p>
            <a:r>
              <a:rPr lang="en-US" dirty="0" smtClean="0"/>
              <a:t>b: constant determined empirically by drawing best fit line to measured data.</a:t>
            </a:r>
          </a:p>
          <a:p>
            <a:endParaRPr lang="en-US" dirty="0" smtClean="0"/>
          </a:p>
          <a:p>
            <a:r>
              <a:rPr lang="en-US" dirty="0" smtClean="0"/>
              <a:t>Log2: For small ‘n’, additional options add a lot of time with eventual diminishing returns.</a:t>
            </a:r>
          </a:p>
          <a:p>
            <a:endParaRPr lang="en-US" dirty="0" smtClean="0"/>
          </a:p>
          <a:p>
            <a:r>
              <a:rPr lang="en-US" dirty="0" smtClean="0"/>
              <a:t>+1: due to uncertainty when making selections.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Hick’s Law</a:t>
            </a:r>
            <a:endParaRPr lang="en-US" dirty="0"/>
          </a:p>
        </p:txBody>
      </p:sp>
      <p:sp>
        <p:nvSpPr>
          <p:cNvPr id="3" name="Content Placeholder 2"/>
          <p:cNvSpPr>
            <a:spLocks noGrp="1"/>
          </p:cNvSpPr>
          <p:nvPr>
            <p:ph idx="1"/>
          </p:nvPr>
        </p:nvSpPr>
        <p:spPr>
          <a:xfrm>
            <a:off x="457200" y="1828800"/>
            <a:ext cx="7467600" cy="4419600"/>
          </a:xfrm>
        </p:spPr>
        <p:txBody>
          <a:bodyPr/>
          <a:lstStyle/>
          <a:p>
            <a:r>
              <a:rPr lang="en-US" dirty="0" smtClean="0"/>
              <a:t>Essentially, users quickly categorize and halve the number of choices iteratively until they select what they want.</a:t>
            </a:r>
          </a:p>
          <a:p>
            <a:pPr lvl="1"/>
            <a:r>
              <a:rPr lang="en-US" dirty="0" smtClean="0"/>
              <a:t>This is a bit of a </a:t>
            </a:r>
            <a:r>
              <a:rPr lang="en-US" dirty="0" err="1" smtClean="0"/>
              <a:t>mis</a:t>
            </a:r>
            <a:r>
              <a:rPr lang="en-US" dirty="0" smtClean="0"/>
              <a:t>-categorization, but an ok way to think about it.</a:t>
            </a:r>
          </a:p>
          <a:p>
            <a:pPr marL="0" indent="0">
              <a:buNone/>
            </a:pPr>
            <a:endParaRPr lang="en-US" dirty="0" smtClean="0"/>
          </a:p>
          <a:p>
            <a:endParaRPr lang="en-US" dirty="0" smtClean="0"/>
          </a:p>
          <a:p>
            <a:r>
              <a:rPr lang="en-US" dirty="0" smtClean="0"/>
              <a:t>‘b’ is a constant that is empirically derived.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Hick’s Law</a:t>
            </a:r>
            <a:endParaRPr lang="en-US" dirty="0"/>
          </a:p>
        </p:txBody>
      </p:sp>
      <p:sp>
        <p:nvSpPr>
          <p:cNvPr id="3" name="Content Placeholder 2"/>
          <p:cNvSpPr>
            <a:spLocks noGrp="1"/>
          </p:cNvSpPr>
          <p:nvPr>
            <p:ph idx="1"/>
          </p:nvPr>
        </p:nvSpPr>
        <p:spPr>
          <a:xfrm>
            <a:off x="457200" y="1524000"/>
            <a:ext cx="7467600" cy="1143000"/>
          </a:xfrm>
        </p:spPr>
        <p:txBody>
          <a:bodyPr/>
          <a:lstStyle/>
          <a:p>
            <a:r>
              <a:rPr lang="en-US" dirty="0" smtClean="0"/>
              <a:t>Law can be generalized to menu items with unequal probability of being selected:</a:t>
            </a:r>
            <a:endParaRPr lang="en-US" dirty="0"/>
          </a:p>
        </p:txBody>
      </p:sp>
      <p:pic>
        <p:nvPicPr>
          <p:cNvPr id="69634" name="Picture 2" descr="T = b H"/>
          <p:cNvPicPr>
            <a:picLocks noChangeAspect="1" noChangeArrowheads="1"/>
          </p:cNvPicPr>
          <p:nvPr/>
        </p:nvPicPr>
        <p:blipFill>
          <a:blip r:embed="rId2"/>
          <a:srcRect/>
          <a:stretch>
            <a:fillRect/>
          </a:stretch>
        </p:blipFill>
        <p:spPr bwMode="auto">
          <a:xfrm>
            <a:off x="3358243" y="2819400"/>
            <a:ext cx="1823357" cy="381000"/>
          </a:xfrm>
          <a:prstGeom prst="rect">
            <a:avLst/>
          </a:prstGeom>
          <a:noFill/>
        </p:spPr>
      </p:pic>
      <p:pic>
        <p:nvPicPr>
          <p:cNvPr id="69636" name="Picture 4" descr="H = \sum_i^n p_i \log_{2}(1/p_i + 1)"/>
          <p:cNvPicPr>
            <a:picLocks noChangeAspect="1" noChangeArrowheads="1"/>
          </p:cNvPicPr>
          <p:nvPr/>
        </p:nvPicPr>
        <p:blipFill>
          <a:blip r:embed="rId3"/>
          <a:srcRect/>
          <a:stretch>
            <a:fillRect/>
          </a:stretch>
        </p:blipFill>
        <p:spPr bwMode="auto">
          <a:xfrm>
            <a:off x="1828800" y="3886200"/>
            <a:ext cx="5105400" cy="116482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Hick-Hyman Law</a:t>
            </a:r>
            <a:endParaRPr lang="en-US" dirty="0"/>
          </a:p>
        </p:txBody>
      </p:sp>
      <p:sp>
        <p:nvSpPr>
          <p:cNvPr id="3" name="Content Placeholder 2"/>
          <p:cNvSpPr>
            <a:spLocks noGrp="1"/>
          </p:cNvSpPr>
          <p:nvPr>
            <p:ph idx="1"/>
          </p:nvPr>
        </p:nvSpPr>
        <p:spPr>
          <a:xfrm>
            <a:off x="457200" y="2133600"/>
            <a:ext cx="7467600" cy="4114800"/>
          </a:xfrm>
        </p:spPr>
        <p:txBody>
          <a:bodyPr/>
          <a:lstStyle/>
          <a:p>
            <a:r>
              <a:rPr lang="en-US" dirty="0" smtClean="0"/>
              <a:t>Be Careful!</a:t>
            </a:r>
          </a:p>
          <a:p>
            <a:pPr lvl="1"/>
            <a:r>
              <a:rPr lang="en-US" dirty="0" smtClean="0"/>
              <a:t>This law only applies to groups of items that can be reasonable categorized.</a:t>
            </a:r>
          </a:p>
          <a:p>
            <a:pPr lvl="1"/>
            <a:r>
              <a:rPr lang="en-US" dirty="0" smtClean="0"/>
              <a:t>For example, the law would probably not work with a randomized list of unrelated options.</a:t>
            </a:r>
          </a:p>
          <a:p>
            <a:pPr lvl="1"/>
            <a:r>
              <a:rPr lang="en-US" dirty="0" smtClean="0"/>
              <a:t>But would work for an alphabetized list of options.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Power Law of Practice</a:t>
            </a:r>
            <a:endParaRPr lang="en-US" dirty="0"/>
          </a:p>
        </p:txBody>
      </p:sp>
      <p:sp>
        <p:nvSpPr>
          <p:cNvPr id="3" name="Content Placeholder 2"/>
          <p:cNvSpPr>
            <a:spLocks noGrp="1"/>
          </p:cNvSpPr>
          <p:nvPr>
            <p:ph idx="1"/>
          </p:nvPr>
        </p:nvSpPr>
        <p:spPr>
          <a:xfrm>
            <a:off x="457200" y="1828800"/>
            <a:ext cx="7467600" cy="4645152"/>
          </a:xfrm>
        </p:spPr>
        <p:txBody>
          <a:bodyPr/>
          <a:lstStyle/>
          <a:p>
            <a:r>
              <a:rPr lang="en-US" dirty="0" smtClean="0"/>
              <a:t>The </a:t>
            </a:r>
            <a:r>
              <a:rPr lang="en-US" b="1" dirty="0" smtClean="0"/>
              <a:t>power law of practice</a:t>
            </a:r>
            <a:r>
              <a:rPr lang="en-US" dirty="0" smtClean="0"/>
              <a:t> states that the </a:t>
            </a:r>
            <a:r>
              <a:rPr lang="en-US" dirty="0" smtClean="0">
                <a:hlinkClick r:id="rId2" tooltip="Logarithm"/>
              </a:rPr>
              <a:t>logarithm</a:t>
            </a:r>
            <a:r>
              <a:rPr lang="en-US" dirty="0" smtClean="0"/>
              <a:t> of the </a:t>
            </a:r>
            <a:r>
              <a:rPr lang="en-US" dirty="0" smtClean="0">
                <a:hlinkClick r:id="rId3" tooltip="Reaction time"/>
              </a:rPr>
              <a:t>reaction time</a:t>
            </a:r>
            <a:r>
              <a:rPr lang="en-US" dirty="0" smtClean="0"/>
              <a:t> for a particular task decreases linearly with the logarithm of the number of practice trials taken. It is an example of the </a:t>
            </a:r>
            <a:r>
              <a:rPr lang="en-US" dirty="0" smtClean="0">
                <a:hlinkClick r:id="rId4" tooltip="Experience curve effects"/>
              </a:rPr>
              <a:t>learning curve</a:t>
            </a:r>
            <a:r>
              <a:rPr lang="en-US" dirty="0" smtClean="0"/>
              <a:t> effect on performance.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Power Law of Practice</a:t>
            </a:r>
            <a:endParaRPr lang="en-US" dirty="0"/>
          </a:p>
        </p:txBody>
      </p:sp>
      <p:pic>
        <p:nvPicPr>
          <p:cNvPr id="73732" name="Picture 4" descr="http://upload.wikimedia.org/wikipedia/commons/thumb/2/2f/Alanf777_Lcd_fig06.png/270px-Alanf777_Lcd_fig06.png"/>
          <p:cNvPicPr>
            <a:picLocks noChangeAspect="1" noChangeArrowheads="1"/>
          </p:cNvPicPr>
          <p:nvPr/>
        </p:nvPicPr>
        <p:blipFill>
          <a:blip r:embed="rId2"/>
          <a:srcRect/>
          <a:stretch>
            <a:fillRect/>
          </a:stretch>
        </p:blipFill>
        <p:spPr bwMode="auto">
          <a:xfrm>
            <a:off x="1828800" y="2057400"/>
            <a:ext cx="5105400" cy="34036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2057400"/>
            <a:ext cx="4572000" cy="4416552"/>
          </a:xfrm>
        </p:spPr>
        <p:txBody>
          <a:bodyPr/>
          <a:lstStyle/>
          <a:p>
            <a:r>
              <a:rPr lang="en-US" dirty="0" err="1" smtClean="0"/>
              <a:t>Vilfredo</a:t>
            </a:r>
            <a:r>
              <a:rPr lang="en-US" dirty="0" smtClean="0"/>
              <a:t> Pareto, Italy</a:t>
            </a:r>
          </a:p>
          <a:p>
            <a:pPr lvl="1"/>
            <a:r>
              <a:rPr lang="en-US" dirty="0" smtClean="0"/>
              <a:t>observed that wealth was unequally distributed in Italy. He noted that 80% of the land and wealth was owned by 20% of the people (early 1900’s).</a:t>
            </a:r>
          </a:p>
          <a:p>
            <a:pPr lvl="1"/>
            <a:r>
              <a:rPr lang="en-US" dirty="0" smtClean="0"/>
              <a:t>Sound familiar?</a:t>
            </a:r>
          </a:p>
          <a:p>
            <a:pPr lvl="1"/>
            <a:r>
              <a:rPr lang="en-US" dirty="0" smtClean="0"/>
              <a:t>Top 20% of earners make 51% of all income in the U.S.</a:t>
            </a:r>
            <a:endParaRPr lang="en-US" dirty="0"/>
          </a:p>
        </p:txBody>
      </p:sp>
      <p:pic>
        <p:nvPicPr>
          <p:cNvPr id="61442" name="Picture 2" descr="http://upload.wikimedia.org/wikipedia/commons/thumb/9/99/Vilfredo_Pareto.jpg/220px-Vilfredo_Pareto.jpg"/>
          <p:cNvPicPr>
            <a:picLocks noChangeAspect="1" noChangeArrowheads="1"/>
          </p:cNvPicPr>
          <p:nvPr/>
        </p:nvPicPr>
        <p:blipFill>
          <a:blip r:embed="rId2"/>
          <a:srcRect/>
          <a:stretch>
            <a:fillRect/>
          </a:stretch>
        </p:blipFill>
        <p:spPr bwMode="auto">
          <a:xfrm>
            <a:off x="5029200" y="1752600"/>
            <a:ext cx="3048000" cy="426720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4572000" cy="4797552"/>
          </a:xfrm>
        </p:spPr>
        <p:txBody>
          <a:bodyPr>
            <a:normAutofit/>
          </a:bodyPr>
          <a:lstStyle/>
          <a:p>
            <a:r>
              <a:rPr lang="en-US" dirty="0" smtClean="0"/>
              <a:t>Examples of the Pareto Principle.</a:t>
            </a:r>
          </a:p>
          <a:p>
            <a:pPr lvl="1"/>
            <a:r>
              <a:rPr lang="en-US" dirty="0" smtClean="0"/>
              <a:t>Microsoft noted that by fixing the top 20% of the most reported bugs, </a:t>
            </a:r>
            <a:r>
              <a:rPr lang="en-US" dirty="0" smtClean="0">
                <a:hlinkClick r:id="rId2"/>
              </a:rPr>
              <a:t>80% of the errors and crashes would be eliminated</a:t>
            </a:r>
            <a:r>
              <a:rPr lang="en-US" dirty="0" smtClean="0"/>
              <a:t> </a:t>
            </a:r>
          </a:p>
          <a:p>
            <a:pPr lvl="1"/>
            <a:r>
              <a:rPr lang="en-US" dirty="0" smtClean="0"/>
              <a:t>The top 10% of cell phone users consume </a:t>
            </a:r>
            <a:r>
              <a:rPr lang="en-US" dirty="0" smtClean="0">
                <a:hlinkClick r:id="rId3"/>
              </a:rPr>
              <a:t>90% of wireless bandwidth.</a:t>
            </a:r>
            <a:endParaRPr lang="en-US" dirty="0" smtClean="0"/>
          </a:p>
          <a:p>
            <a:pPr lvl="1"/>
            <a:r>
              <a:rPr lang="en-US" dirty="0" smtClean="0"/>
              <a:t>The top 20% of U.S, taxpayers pay 68% of all taxes</a:t>
            </a:r>
          </a:p>
          <a:p>
            <a:endParaRPr lang="en-US" dirty="0"/>
          </a:p>
        </p:txBody>
      </p:sp>
      <p:pic>
        <p:nvPicPr>
          <p:cNvPr id="61442" name="Picture 2" descr="http://upload.wikimedia.org/wikipedia/commons/thumb/9/99/Vilfredo_Pareto.jpg/220px-Vilfredo_Pareto.jpg"/>
          <p:cNvPicPr>
            <a:picLocks noChangeAspect="1" noChangeArrowheads="1"/>
          </p:cNvPicPr>
          <p:nvPr/>
        </p:nvPicPr>
        <p:blipFill>
          <a:blip r:embed="rId4"/>
          <a:srcRect/>
          <a:stretch>
            <a:fillRect/>
          </a:stretch>
        </p:blipFill>
        <p:spPr bwMode="auto">
          <a:xfrm>
            <a:off x="5029200" y="1752600"/>
            <a:ext cx="3048000" cy="42672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Miller’s Law of Short-Term Memory Load</a:t>
            </a:r>
            <a:endParaRPr lang="en-US" dirty="0"/>
          </a:p>
        </p:txBody>
      </p:sp>
      <p:sp>
        <p:nvSpPr>
          <p:cNvPr id="3" name="Content Placeholder 2"/>
          <p:cNvSpPr>
            <a:spLocks noGrp="1"/>
          </p:cNvSpPr>
          <p:nvPr>
            <p:ph idx="1"/>
          </p:nvPr>
        </p:nvSpPr>
        <p:spPr>
          <a:xfrm>
            <a:off x="457200" y="1600200"/>
            <a:ext cx="4038600" cy="4873752"/>
          </a:xfrm>
        </p:spPr>
        <p:txBody>
          <a:bodyPr/>
          <a:lstStyle/>
          <a:p>
            <a:r>
              <a:rPr lang="en-US" dirty="0" smtClean="0"/>
              <a:t>George Miller</a:t>
            </a:r>
          </a:p>
          <a:p>
            <a:endParaRPr lang="en-US" dirty="0" smtClean="0"/>
          </a:p>
          <a:p>
            <a:r>
              <a:rPr lang="en-US" dirty="0" smtClean="0"/>
              <a:t>Princeton (Never heard of it) Professor</a:t>
            </a:r>
          </a:p>
          <a:p>
            <a:endParaRPr lang="en-US" dirty="0" smtClean="0"/>
          </a:p>
          <a:p>
            <a:r>
              <a:rPr lang="en-US" dirty="0" smtClean="0"/>
              <a:t>“Magic Number” published in ‘Psychology Review’ in 1956</a:t>
            </a:r>
            <a:endParaRPr lang="en-US" dirty="0"/>
          </a:p>
        </p:txBody>
      </p:sp>
      <p:pic>
        <p:nvPicPr>
          <p:cNvPr id="1026" name="Picture 2" descr="http://isites.harvard.edu/fs/docs/icb.topic20826.files/Miller2.jpg"/>
          <p:cNvPicPr>
            <a:picLocks noChangeAspect="1" noChangeArrowheads="1"/>
          </p:cNvPicPr>
          <p:nvPr/>
        </p:nvPicPr>
        <p:blipFill>
          <a:blip r:embed="rId2"/>
          <a:srcRect/>
          <a:stretch>
            <a:fillRect/>
          </a:stretch>
        </p:blipFill>
        <p:spPr bwMode="auto">
          <a:xfrm>
            <a:off x="5274787" y="1600200"/>
            <a:ext cx="2650013" cy="3962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7467600" cy="1066800"/>
          </a:xfrm>
        </p:spPr>
        <p:txBody>
          <a:bodyPr>
            <a:normAutofit lnSpcReduction="10000"/>
          </a:bodyPr>
          <a:lstStyle/>
          <a:p>
            <a:r>
              <a:rPr lang="en-US" dirty="0" smtClean="0"/>
              <a:t>Applications to HCI:</a:t>
            </a:r>
          </a:p>
          <a:p>
            <a:pPr lvl="1"/>
            <a:r>
              <a:rPr lang="en-US" dirty="0" smtClean="0"/>
              <a:t>Of 94 tasks (on a large informational website) presented to users, just 15 account for 41% of all votes (users asked which tasks were most important).</a:t>
            </a:r>
          </a:p>
          <a:p>
            <a:pPr lvl="1"/>
            <a:endParaRPr lang="en-US" dirty="0"/>
          </a:p>
        </p:txBody>
      </p:sp>
      <p:pic>
        <p:nvPicPr>
          <p:cNvPr id="74754" name="Picture 2" descr="http://www.measuringusability.com/images/top-tasks.jpg"/>
          <p:cNvPicPr>
            <a:picLocks noChangeAspect="1" noChangeArrowheads="1"/>
          </p:cNvPicPr>
          <p:nvPr/>
        </p:nvPicPr>
        <p:blipFill>
          <a:blip r:embed="rId2"/>
          <a:srcRect/>
          <a:stretch>
            <a:fillRect/>
          </a:stretch>
        </p:blipFill>
        <p:spPr bwMode="auto">
          <a:xfrm>
            <a:off x="533400" y="2819400"/>
            <a:ext cx="7614285" cy="3733800"/>
          </a:xfrm>
          <a:prstGeom prst="rect">
            <a:avLst/>
          </a:prstGeom>
          <a:noFill/>
        </p:spPr>
      </p:pic>
      <p:sp>
        <p:nvSpPr>
          <p:cNvPr id="5" name="TextBox 4"/>
          <p:cNvSpPr txBox="1"/>
          <p:nvPr/>
        </p:nvSpPr>
        <p:spPr>
          <a:xfrm>
            <a:off x="3886200" y="6553200"/>
            <a:ext cx="4876800" cy="276999"/>
          </a:xfrm>
          <a:prstGeom prst="rect">
            <a:avLst/>
          </a:prstGeom>
          <a:noFill/>
        </p:spPr>
        <p:txBody>
          <a:bodyPr wrap="square" rtlCol="0">
            <a:spAutoFit/>
          </a:bodyPr>
          <a:lstStyle/>
          <a:p>
            <a:r>
              <a:rPr lang="en-US" sz="1200" dirty="0" smtClean="0"/>
              <a:t>*http://www.measuringusability.com/blog/pareto-ux.php</a:t>
            </a:r>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7467600" cy="1066800"/>
          </a:xfrm>
        </p:spPr>
        <p:txBody>
          <a:bodyPr>
            <a:normAutofit/>
          </a:bodyPr>
          <a:lstStyle/>
          <a:p>
            <a:r>
              <a:rPr lang="en-US" dirty="0" smtClean="0"/>
              <a:t>Applications to HCI:</a:t>
            </a:r>
          </a:p>
          <a:p>
            <a:pPr lvl="1"/>
            <a:r>
              <a:rPr lang="en-US" dirty="0" smtClean="0"/>
              <a:t>When asked what users would fix on a website, two issues account for 50% of all comments and five account for 75%.</a:t>
            </a:r>
            <a:endParaRPr lang="en-US" dirty="0"/>
          </a:p>
        </p:txBody>
      </p:sp>
      <p:pic>
        <p:nvPicPr>
          <p:cNvPr id="76802" name="Picture 2" descr="http://www.measuringusability.com/images/one-fix-pareto.jpg"/>
          <p:cNvPicPr>
            <a:picLocks noChangeAspect="1" noChangeArrowheads="1"/>
          </p:cNvPicPr>
          <p:nvPr/>
        </p:nvPicPr>
        <p:blipFill>
          <a:blip r:embed="rId2"/>
          <a:srcRect/>
          <a:stretch>
            <a:fillRect/>
          </a:stretch>
        </p:blipFill>
        <p:spPr bwMode="auto">
          <a:xfrm>
            <a:off x="609600" y="2772907"/>
            <a:ext cx="7467600" cy="4007962"/>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447800"/>
            <a:ext cx="7467600" cy="1143000"/>
          </a:xfrm>
        </p:spPr>
        <p:txBody>
          <a:bodyPr>
            <a:normAutofit/>
          </a:bodyPr>
          <a:lstStyle/>
          <a:p>
            <a:r>
              <a:rPr lang="en-US" dirty="0" smtClean="0"/>
              <a:t>Applications to HCI (Large Informational Website):</a:t>
            </a:r>
          </a:p>
          <a:p>
            <a:pPr lvl="1"/>
            <a:r>
              <a:rPr lang="en-US" dirty="0" smtClean="0"/>
              <a:t>Of the 33 usability problems identified across 50 users, fixing nine of them would address 72% of all poor interactions.</a:t>
            </a:r>
            <a:endParaRPr lang="en-US" dirty="0"/>
          </a:p>
        </p:txBody>
      </p:sp>
      <p:pic>
        <p:nvPicPr>
          <p:cNvPr id="77826" name="Picture 2" descr="http://www.measuringusability.com/images/pareto-problems.jpg"/>
          <p:cNvPicPr>
            <a:picLocks noChangeAspect="1" noChangeArrowheads="1"/>
          </p:cNvPicPr>
          <p:nvPr/>
        </p:nvPicPr>
        <p:blipFill>
          <a:blip r:embed="rId2"/>
          <a:srcRect/>
          <a:stretch>
            <a:fillRect/>
          </a:stretch>
        </p:blipFill>
        <p:spPr bwMode="auto">
          <a:xfrm>
            <a:off x="1219200" y="2514600"/>
            <a:ext cx="6400800" cy="398272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7467600" cy="4495800"/>
          </a:xfrm>
        </p:spPr>
        <p:txBody>
          <a:bodyPr>
            <a:normAutofit/>
          </a:bodyPr>
          <a:lstStyle/>
          <a:p>
            <a:r>
              <a:rPr lang="en-US" dirty="0" smtClean="0"/>
              <a:t>The bottom line:</a:t>
            </a:r>
          </a:p>
          <a:p>
            <a:pPr lvl="1"/>
            <a:r>
              <a:rPr lang="en-US" dirty="0" smtClean="0"/>
              <a:t>There is almost always a time-budget tradeoff when designing.</a:t>
            </a:r>
          </a:p>
          <a:p>
            <a:pPr lvl="1"/>
            <a:r>
              <a:rPr lang="en-US" dirty="0" smtClean="0"/>
              <a:t>Often times, Pareto’s law can help designers focus on fixing the majority of issues with an interface quickly.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3733800" cy="4495800"/>
          </a:xfrm>
        </p:spPr>
        <p:txBody>
          <a:bodyPr>
            <a:normAutofit/>
          </a:bodyPr>
          <a:lstStyle/>
          <a:p>
            <a:r>
              <a:rPr lang="en-US" dirty="0" smtClean="0"/>
              <a:t>George Kingsley </a:t>
            </a:r>
            <a:r>
              <a:rPr lang="en-US" dirty="0" err="1" smtClean="0"/>
              <a:t>Zipf</a:t>
            </a:r>
            <a:endParaRPr lang="en-US" dirty="0" smtClean="0"/>
          </a:p>
          <a:p>
            <a:pPr lvl="1"/>
            <a:r>
              <a:rPr lang="en-US" dirty="0" smtClean="0"/>
              <a:t>American linguist</a:t>
            </a:r>
          </a:p>
          <a:p>
            <a:pPr lvl="1"/>
            <a:r>
              <a:rPr lang="en-US" dirty="0" smtClean="0"/>
              <a:t>Noticed that the most frequent word occurs about twice as much as the second most frequent.</a:t>
            </a:r>
          </a:p>
          <a:p>
            <a:pPr lvl="1"/>
            <a:r>
              <a:rPr lang="en-US" dirty="0" smtClean="0"/>
              <a:t>In general, nth most frequent word occurs 2x more often than the (n+1)</a:t>
            </a:r>
            <a:r>
              <a:rPr lang="en-US" dirty="0" err="1" smtClean="0"/>
              <a:t>th</a:t>
            </a:r>
            <a:r>
              <a:rPr lang="en-US" dirty="0" smtClean="0"/>
              <a:t> most frequent.</a:t>
            </a:r>
          </a:p>
          <a:p>
            <a:pPr lvl="1"/>
            <a:endParaRPr lang="en-US" dirty="0"/>
          </a:p>
        </p:txBody>
      </p:sp>
      <p:pic>
        <p:nvPicPr>
          <p:cNvPr id="78850" name="Picture 2" descr="George Kingsley Zipf 1917.jpg"/>
          <p:cNvPicPr>
            <a:picLocks noChangeAspect="1" noChangeArrowheads="1"/>
          </p:cNvPicPr>
          <p:nvPr/>
        </p:nvPicPr>
        <p:blipFill>
          <a:blip r:embed="rId2"/>
          <a:srcRect/>
          <a:stretch>
            <a:fillRect/>
          </a:stretch>
        </p:blipFill>
        <p:spPr bwMode="auto">
          <a:xfrm>
            <a:off x="4644628" y="1600200"/>
            <a:ext cx="3432572" cy="472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1676400"/>
            <a:ext cx="4114800" cy="4495800"/>
          </a:xfrm>
        </p:spPr>
        <p:txBody>
          <a:bodyPr>
            <a:normAutofit/>
          </a:bodyPr>
          <a:lstStyle/>
          <a:p>
            <a:r>
              <a:rPr lang="en-US" dirty="0" smtClean="0"/>
              <a:t>As it turns out, the most frequently used command used in a piece of software is used about twice as often as the second most frequently used.</a:t>
            </a:r>
            <a:endParaRPr lang="en-US" dirty="0"/>
          </a:p>
        </p:txBody>
      </p:sp>
      <p:pic>
        <p:nvPicPr>
          <p:cNvPr id="78850" name="Picture 2" descr="George Kingsley Zipf 1917.jpg"/>
          <p:cNvPicPr>
            <a:picLocks noChangeAspect="1" noChangeArrowheads="1"/>
          </p:cNvPicPr>
          <p:nvPr/>
        </p:nvPicPr>
        <p:blipFill>
          <a:blip r:embed="rId2"/>
          <a:srcRect/>
          <a:stretch>
            <a:fillRect/>
          </a:stretch>
        </p:blipFill>
        <p:spPr bwMode="auto">
          <a:xfrm>
            <a:off x="4644628" y="1600200"/>
            <a:ext cx="3432572" cy="47244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Pareto and </a:t>
            </a:r>
            <a:r>
              <a:rPr lang="en-US" dirty="0" err="1" smtClean="0"/>
              <a:t>Zipf</a:t>
            </a:r>
            <a:r>
              <a:rPr lang="en-US" dirty="0" smtClean="0"/>
              <a:t> Laws</a:t>
            </a:r>
            <a:endParaRPr lang="en-US" dirty="0"/>
          </a:p>
        </p:txBody>
      </p:sp>
      <p:sp>
        <p:nvSpPr>
          <p:cNvPr id="3" name="Content Placeholder 2"/>
          <p:cNvSpPr>
            <a:spLocks noGrp="1"/>
          </p:cNvSpPr>
          <p:nvPr>
            <p:ph idx="1"/>
          </p:nvPr>
        </p:nvSpPr>
        <p:spPr>
          <a:xfrm>
            <a:off x="457200" y="2438400"/>
            <a:ext cx="4114800" cy="3733800"/>
          </a:xfrm>
        </p:spPr>
        <p:txBody>
          <a:bodyPr>
            <a:normAutofit/>
          </a:bodyPr>
          <a:lstStyle/>
          <a:p>
            <a:r>
              <a:rPr lang="en-US" dirty="0" smtClean="0"/>
              <a:t>Why does it matter?</a:t>
            </a:r>
          </a:p>
          <a:p>
            <a:pPr lvl="1"/>
            <a:r>
              <a:rPr lang="en-US" dirty="0" smtClean="0"/>
              <a:t>Means that generally, you can design for the masses.</a:t>
            </a:r>
            <a:endParaRPr lang="en-US" dirty="0"/>
          </a:p>
        </p:txBody>
      </p:sp>
      <p:pic>
        <p:nvPicPr>
          <p:cNvPr id="78850" name="Picture 2" descr="George Kingsley Zipf 1917.jpg"/>
          <p:cNvPicPr>
            <a:picLocks noChangeAspect="1" noChangeArrowheads="1"/>
          </p:cNvPicPr>
          <p:nvPr/>
        </p:nvPicPr>
        <p:blipFill>
          <a:blip r:embed="rId2"/>
          <a:srcRect/>
          <a:stretch>
            <a:fillRect/>
          </a:stretch>
        </p:blipFill>
        <p:spPr bwMode="auto">
          <a:xfrm>
            <a:off x="4644628" y="1600200"/>
            <a:ext cx="3432572" cy="47244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7. Peak End Rule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Peak-End Rule</a:t>
            </a:r>
            <a:r>
              <a:rPr lang="en-US" dirty="0" smtClean="0"/>
              <a:t> states that humans judge their past experiences on the peak of that experience (whether pleasant or unpleasant) and how it ended. The net pleasantness or unpleasantness or the length of experience is disregarded. </a:t>
            </a:r>
          </a:p>
          <a:p>
            <a:endParaRPr lang="en-US" dirty="0" smtClean="0"/>
          </a:p>
          <a:p>
            <a:endParaRPr lang="en-US" dirty="0" smtClean="0"/>
          </a:p>
          <a:p>
            <a:endParaRPr lang="en-US" dirty="0" smtClean="0"/>
          </a:p>
          <a:p>
            <a:endParaRPr lang="en-US" dirty="0" smtClean="0"/>
          </a:p>
          <a:p>
            <a:endParaRPr lang="en-US" dirty="0" smtClean="0"/>
          </a:p>
          <a:p>
            <a:r>
              <a:rPr lang="en-US" sz="1100" dirty="0" smtClean="0"/>
              <a:t>*http://www.peakusability.com.au/articles/usability-heuristics-rules-laws-and-things-to-remember</a:t>
            </a:r>
            <a:endParaRPr lang="en-US"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7. Peak End Rule</a:t>
            </a:r>
            <a:endParaRPr lang="en-US" dirty="0"/>
          </a:p>
        </p:txBody>
      </p:sp>
      <p:pic>
        <p:nvPicPr>
          <p:cNvPr id="1026" name="Picture 2" descr="Diagram of Peak-End rule"/>
          <p:cNvPicPr>
            <a:picLocks noChangeAspect="1" noChangeArrowheads="1"/>
          </p:cNvPicPr>
          <p:nvPr/>
        </p:nvPicPr>
        <p:blipFill>
          <a:blip r:embed="rId2"/>
          <a:srcRect/>
          <a:stretch>
            <a:fillRect/>
          </a:stretch>
        </p:blipFill>
        <p:spPr bwMode="auto">
          <a:xfrm>
            <a:off x="227397" y="1917550"/>
            <a:ext cx="8459403" cy="33402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7. Peak End Rule</a:t>
            </a:r>
            <a:endParaRPr lang="en-US" dirty="0"/>
          </a:p>
        </p:txBody>
      </p:sp>
      <p:sp>
        <p:nvSpPr>
          <p:cNvPr id="3" name="Content Placeholder 2"/>
          <p:cNvSpPr>
            <a:spLocks noGrp="1"/>
          </p:cNvSpPr>
          <p:nvPr>
            <p:ph idx="1"/>
          </p:nvPr>
        </p:nvSpPr>
        <p:spPr/>
        <p:txBody>
          <a:bodyPr>
            <a:normAutofit lnSpcReduction="10000"/>
          </a:bodyPr>
          <a:lstStyle/>
          <a:p>
            <a:r>
              <a:rPr lang="en-US" dirty="0" smtClean="0"/>
              <a:t>The best or worst moment in their interaction, whether that's a moment of delight created by skillful design or the moment of frustration when they have just spent 5 minutes looking for a form and now can't find a phone number to get it mailed to them. </a:t>
            </a:r>
          </a:p>
          <a:p>
            <a:endParaRPr lang="en-US" dirty="0" smtClean="0"/>
          </a:p>
          <a:p>
            <a:r>
              <a:rPr lang="en-US" dirty="0" smtClean="0"/>
              <a:t>How it ended – was it a success? Did they find what they needed? Complete that form? Watch the video they intended to? Or did it end in miserable failure. What taste does that leave in the user's mouth? </a:t>
            </a:r>
          </a:p>
          <a:p>
            <a:endParaRPr lang="en-US" dirty="0" smtClean="0"/>
          </a:p>
          <a:p>
            <a:endParaRPr lang="en-US" dirty="0" smtClean="0"/>
          </a:p>
          <a:p>
            <a:endParaRPr lang="en-US" dirty="0" smtClean="0"/>
          </a:p>
          <a:p>
            <a:pPr>
              <a:buNone/>
            </a:pPr>
            <a:endParaRPr lang="en-US" dirty="0" smtClean="0"/>
          </a:p>
          <a:p>
            <a:r>
              <a:rPr lang="en-US" sz="1100" dirty="0" smtClean="0"/>
              <a:t>*http://www.peakusability.com.au/articles/usability-heuristics-rules-laws-and-things-to-remember</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Miller’s Law of Short-Term Memory Load</a:t>
            </a:r>
            <a:endParaRPr lang="en-US" dirty="0"/>
          </a:p>
        </p:txBody>
      </p:sp>
      <p:sp>
        <p:nvSpPr>
          <p:cNvPr id="3" name="Content Placeholder 2"/>
          <p:cNvSpPr>
            <a:spLocks noGrp="1"/>
          </p:cNvSpPr>
          <p:nvPr>
            <p:ph idx="1"/>
          </p:nvPr>
        </p:nvSpPr>
        <p:spPr>
          <a:xfrm>
            <a:off x="457200" y="1600200"/>
            <a:ext cx="4495800" cy="4873752"/>
          </a:xfrm>
        </p:spPr>
        <p:txBody>
          <a:bodyPr/>
          <a:lstStyle/>
          <a:p>
            <a:r>
              <a:rPr lang="en-US" dirty="0" smtClean="0"/>
              <a:t>Chunking:</a:t>
            </a:r>
          </a:p>
          <a:p>
            <a:pPr lvl="1"/>
            <a:r>
              <a:rPr lang="en-US" dirty="0" smtClean="0"/>
              <a:t>A psychological phenomenon whereby individuals group responses when performing a memory task.</a:t>
            </a:r>
          </a:p>
        </p:txBody>
      </p:sp>
      <p:pic>
        <p:nvPicPr>
          <p:cNvPr id="1026" name="Picture 2" descr="http://isites.harvard.edu/fs/docs/icb.topic20826.files/Miller2.jpg"/>
          <p:cNvPicPr>
            <a:picLocks noChangeAspect="1" noChangeArrowheads="1"/>
          </p:cNvPicPr>
          <p:nvPr/>
        </p:nvPicPr>
        <p:blipFill>
          <a:blip r:embed="rId2"/>
          <a:srcRect/>
          <a:stretch>
            <a:fillRect/>
          </a:stretch>
        </p:blipFill>
        <p:spPr bwMode="auto">
          <a:xfrm>
            <a:off x="5274787" y="1600200"/>
            <a:ext cx="2650013" cy="3962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Krug’s Usability Laws: For Fun!</a:t>
            </a:r>
            <a:endParaRPr lang="en-US" dirty="0"/>
          </a:p>
        </p:txBody>
      </p:sp>
      <p:sp>
        <p:nvSpPr>
          <p:cNvPr id="3" name="Content Placeholder 2"/>
          <p:cNvSpPr>
            <a:spLocks noGrp="1"/>
          </p:cNvSpPr>
          <p:nvPr>
            <p:ph idx="1"/>
          </p:nvPr>
        </p:nvSpPr>
        <p:spPr/>
        <p:txBody>
          <a:bodyPr/>
          <a:lstStyle/>
          <a:p>
            <a:r>
              <a:rPr lang="en-US" b="1" dirty="0" smtClean="0"/>
              <a:t>Krug’s 3 laws of Usability</a:t>
            </a:r>
          </a:p>
          <a:p>
            <a:pPr lvl="1"/>
            <a:r>
              <a:rPr lang="en-US" dirty="0" smtClean="0"/>
              <a:t>“Don’t make me think.”</a:t>
            </a:r>
          </a:p>
          <a:p>
            <a:pPr lvl="1"/>
            <a:r>
              <a:rPr lang="en-US" dirty="0" smtClean="0"/>
              <a:t>“It doesn’t matter how many times I have to click, as long as each click is a mindless, unambiguous choice.”</a:t>
            </a:r>
          </a:p>
          <a:p>
            <a:pPr lvl="1"/>
            <a:r>
              <a:rPr lang="en-US" dirty="0" smtClean="0"/>
              <a:t>“Get rid of half the words on each page, then get rid of half of what is left.”</a:t>
            </a:r>
          </a:p>
          <a:p>
            <a:endParaRPr lang="en-US" dirty="0" smtClean="0"/>
          </a:p>
          <a:p>
            <a:endParaRPr lang="en-US" dirty="0" smtClean="0"/>
          </a:p>
          <a:p>
            <a:endParaRPr lang="en-US" dirty="0" smtClean="0"/>
          </a:p>
          <a:p>
            <a:r>
              <a:rPr lang="en-US" sz="1200" dirty="0" smtClean="0"/>
              <a:t>From: Krug, S. (2006), Don’t Make Me Think: A Common Sense Approach to Web Usability, Berkeley, CA: New Riders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Video!</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https://www.youtube.com/watch?feature=player_embedded&amp;v=6lyudeTqggE</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Miller’s Law of Short-Term Memory Load</a:t>
            </a:r>
            <a:endParaRPr lang="en-US" dirty="0"/>
          </a:p>
        </p:txBody>
      </p:sp>
      <p:sp>
        <p:nvSpPr>
          <p:cNvPr id="3" name="Content Placeholder 2"/>
          <p:cNvSpPr>
            <a:spLocks noGrp="1"/>
          </p:cNvSpPr>
          <p:nvPr>
            <p:ph idx="1"/>
          </p:nvPr>
        </p:nvSpPr>
        <p:spPr>
          <a:xfrm>
            <a:off x="457200" y="1600200"/>
            <a:ext cx="4038600" cy="4873752"/>
          </a:xfrm>
        </p:spPr>
        <p:txBody>
          <a:bodyPr/>
          <a:lstStyle/>
          <a:p>
            <a:r>
              <a:rPr lang="en-US" dirty="0" smtClean="0"/>
              <a:t>Measured short-term memory in terms of “Chunks”.</a:t>
            </a:r>
          </a:p>
          <a:p>
            <a:endParaRPr lang="en-US" dirty="0" smtClean="0"/>
          </a:p>
          <a:p>
            <a:r>
              <a:rPr lang="en-US" dirty="0" smtClean="0"/>
              <a:t>Chunks are a single unit of information.</a:t>
            </a:r>
          </a:p>
          <a:p>
            <a:pPr lvl="1"/>
            <a:r>
              <a:rPr lang="en-US" dirty="0" smtClean="0"/>
              <a:t>Part of a phone number</a:t>
            </a:r>
          </a:p>
          <a:p>
            <a:pPr lvl="1"/>
            <a:r>
              <a:rPr lang="en-US" dirty="0" smtClean="0"/>
              <a:t>A name</a:t>
            </a:r>
          </a:p>
          <a:p>
            <a:pPr lvl="1"/>
            <a:r>
              <a:rPr lang="en-US" dirty="0" smtClean="0"/>
              <a:t>Etc…</a:t>
            </a:r>
            <a:endParaRPr lang="en-US" dirty="0"/>
          </a:p>
        </p:txBody>
      </p:sp>
      <p:pic>
        <p:nvPicPr>
          <p:cNvPr id="1026" name="Picture 2" descr="http://isites.harvard.edu/fs/docs/icb.topic20826.files/Miller2.jpg"/>
          <p:cNvPicPr>
            <a:picLocks noChangeAspect="1" noChangeArrowheads="1"/>
          </p:cNvPicPr>
          <p:nvPr/>
        </p:nvPicPr>
        <p:blipFill>
          <a:blip r:embed="rId2"/>
          <a:srcRect/>
          <a:stretch>
            <a:fillRect/>
          </a:stretch>
        </p:blipFill>
        <p:spPr bwMode="auto">
          <a:xfrm>
            <a:off x="5274787" y="1600200"/>
            <a:ext cx="2650013" cy="3962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Miller’s Law of Short-Term Memory Load</a:t>
            </a:r>
            <a:endParaRPr lang="en-US" dirty="0"/>
          </a:p>
        </p:txBody>
      </p:sp>
      <p:sp>
        <p:nvSpPr>
          <p:cNvPr id="3" name="Content Placeholder 2"/>
          <p:cNvSpPr>
            <a:spLocks noGrp="1"/>
          </p:cNvSpPr>
          <p:nvPr>
            <p:ph idx="1"/>
          </p:nvPr>
        </p:nvSpPr>
        <p:spPr>
          <a:xfrm>
            <a:off x="457200" y="1600200"/>
            <a:ext cx="4572000" cy="4873752"/>
          </a:xfrm>
        </p:spPr>
        <p:txBody>
          <a:bodyPr/>
          <a:lstStyle/>
          <a:p>
            <a:r>
              <a:rPr lang="en-US" dirty="0" smtClean="0"/>
              <a:t>Discovered, among other things, that users are generally able to remember 7 plus or minus 2 ‘chunks’ of information.</a:t>
            </a:r>
          </a:p>
          <a:p>
            <a:endParaRPr lang="en-US" dirty="0" smtClean="0"/>
          </a:p>
          <a:p>
            <a:r>
              <a:rPr lang="en-US" dirty="0" smtClean="0"/>
              <a:t>More efficient “chunking” equals more memory!</a:t>
            </a:r>
          </a:p>
          <a:p>
            <a:endParaRPr lang="en-US" dirty="0" smtClean="0"/>
          </a:p>
          <a:p>
            <a:r>
              <a:rPr lang="en-US" dirty="0" smtClean="0"/>
              <a:t>Users typically have to practice memorizing.</a:t>
            </a:r>
            <a:endParaRPr lang="en-US" dirty="0"/>
          </a:p>
        </p:txBody>
      </p:sp>
      <p:pic>
        <p:nvPicPr>
          <p:cNvPr id="1026" name="Picture 2" descr="http://isites.harvard.edu/fs/docs/icb.topic20826.files/Miller2.jpg"/>
          <p:cNvPicPr>
            <a:picLocks noChangeAspect="1" noChangeArrowheads="1"/>
          </p:cNvPicPr>
          <p:nvPr/>
        </p:nvPicPr>
        <p:blipFill>
          <a:blip r:embed="rId2"/>
          <a:srcRect/>
          <a:stretch>
            <a:fillRect/>
          </a:stretch>
        </p:blipFill>
        <p:spPr bwMode="auto">
          <a:xfrm>
            <a:off x="5274787" y="1600200"/>
            <a:ext cx="2650013" cy="3962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Miller’s Law of Short-Term Memory Load</a:t>
            </a:r>
            <a:endParaRPr lang="en-US" dirty="0"/>
          </a:p>
        </p:txBody>
      </p:sp>
      <p:sp>
        <p:nvSpPr>
          <p:cNvPr id="3" name="Content Placeholder 2"/>
          <p:cNvSpPr>
            <a:spLocks noGrp="1"/>
          </p:cNvSpPr>
          <p:nvPr>
            <p:ph idx="1"/>
          </p:nvPr>
        </p:nvSpPr>
        <p:spPr>
          <a:xfrm>
            <a:off x="457200" y="1600200"/>
            <a:ext cx="4038600" cy="4873752"/>
          </a:xfrm>
        </p:spPr>
        <p:txBody>
          <a:bodyPr/>
          <a:lstStyle/>
          <a:p>
            <a:r>
              <a:rPr lang="en-US" dirty="0" smtClean="0"/>
              <a:t>Likewise, Miller concluded that humans can only categorize stimuli into about 7 categories.</a:t>
            </a:r>
          </a:p>
          <a:p>
            <a:pPr lvl="1"/>
            <a:r>
              <a:rPr lang="en-US" dirty="0" smtClean="0"/>
              <a:t>E.g., People can categorize sounds into one of 7 categories of pitch effectively, but get worse at the task very quickly after that.</a:t>
            </a:r>
            <a:endParaRPr lang="en-US" dirty="0"/>
          </a:p>
        </p:txBody>
      </p:sp>
      <p:pic>
        <p:nvPicPr>
          <p:cNvPr id="1026" name="Picture 2" descr="http://isites.harvard.edu/fs/docs/icb.topic20826.files/Miller2.jpg"/>
          <p:cNvPicPr>
            <a:picLocks noChangeAspect="1" noChangeArrowheads="1"/>
          </p:cNvPicPr>
          <p:nvPr/>
        </p:nvPicPr>
        <p:blipFill>
          <a:blip r:embed="rId2"/>
          <a:srcRect/>
          <a:stretch>
            <a:fillRect/>
          </a:stretch>
        </p:blipFill>
        <p:spPr bwMode="auto">
          <a:xfrm>
            <a:off x="5274787" y="1600200"/>
            <a:ext cx="2650013" cy="3962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Miller’s Law Mean For HCI Designers</a:t>
            </a:r>
            <a:endParaRPr lang="en-US" dirty="0"/>
          </a:p>
        </p:txBody>
      </p:sp>
      <p:sp>
        <p:nvSpPr>
          <p:cNvPr id="3" name="Content Placeholder 2"/>
          <p:cNvSpPr>
            <a:spLocks noGrp="1"/>
          </p:cNvSpPr>
          <p:nvPr>
            <p:ph idx="1"/>
          </p:nvPr>
        </p:nvSpPr>
        <p:spPr/>
        <p:txBody>
          <a:bodyPr/>
          <a:lstStyle/>
          <a:p>
            <a:r>
              <a:rPr lang="en-US" dirty="0" smtClean="0"/>
              <a:t>Miller’s law does NOT mean that you should have 7’ish menu items in a drop down display.</a:t>
            </a:r>
          </a:p>
          <a:p>
            <a:pPr lvl="1"/>
            <a:r>
              <a:rPr lang="en-US" dirty="0" smtClean="0"/>
              <a:t>The law is about HOLDING items in a user’s memory.</a:t>
            </a:r>
          </a:p>
          <a:p>
            <a:pPr lvl="1"/>
            <a:endParaRPr lang="en-US" dirty="0" smtClean="0"/>
          </a:p>
          <a:p>
            <a:r>
              <a:rPr lang="en-US" dirty="0" smtClean="0"/>
              <a:t>A good example: </a:t>
            </a:r>
          </a:p>
          <a:p>
            <a:pPr lvl="1"/>
            <a:r>
              <a:rPr lang="en-US" dirty="0" smtClean="0"/>
              <a:t>Motions / # of fingers used to perform various actions on an </a:t>
            </a:r>
            <a:r>
              <a:rPr lang="en-US" dirty="0" err="1" smtClean="0"/>
              <a:t>iPad</a:t>
            </a:r>
            <a:r>
              <a:rPr lang="en-US" dirty="0" smtClean="0"/>
              <a:t>. In general, users will only be able to remember 7 +- 2 of these quickly.</a:t>
            </a:r>
          </a:p>
          <a:p>
            <a:pPr lvl="1"/>
            <a:r>
              <a:rPr lang="en-US" dirty="0" smtClean="0"/>
              <a:t>Yes, with more practice they would probably memorize more.</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a:t>
            </a:r>
            <a:r>
              <a:rPr lang="en-US" dirty="0" err="1" smtClean="0"/>
              <a:t>Fitts</a:t>
            </a:r>
            <a:r>
              <a:rPr lang="en-US" dirty="0" smtClean="0"/>
              <a:t>’ Law</a:t>
            </a:r>
            <a:endParaRPr lang="en-US" dirty="0"/>
          </a:p>
        </p:txBody>
      </p:sp>
      <p:sp>
        <p:nvSpPr>
          <p:cNvPr id="3" name="Content Placeholder 2"/>
          <p:cNvSpPr>
            <a:spLocks noGrp="1"/>
          </p:cNvSpPr>
          <p:nvPr>
            <p:ph idx="1"/>
          </p:nvPr>
        </p:nvSpPr>
        <p:spPr>
          <a:xfrm>
            <a:off x="457200" y="2133600"/>
            <a:ext cx="7467600" cy="4340352"/>
          </a:xfrm>
        </p:spPr>
        <p:txBody>
          <a:bodyPr/>
          <a:lstStyle/>
          <a:p>
            <a:r>
              <a:rPr lang="en-US" dirty="0" smtClean="0"/>
              <a:t>In short, states the time it takes to reach a target with a pointing device given it’s distance and size from the current pointer position.</a:t>
            </a:r>
          </a:p>
          <a:p>
            <a:endParaRPr lang="en-US" dirty="0" smtClean="0"/>
          </a:p>
          <a:p>
            <a:r>
              <a:rPr lang="en-US" dirty="0" err="1" smtClean="0"/>
              <a:t>Fitts</a:t>
            </a:r>
            <a:r>
              <a:rPr lang="en-US" dirty="0" smtClean="0"/>
              <a:t>’ Law is an example of a predictive model because it predicts things without the need for users.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1624</TotalTime>
  <Words>1535</Words>
  <Application>Microsoft Macintosh PowerPoint</Application>
  <PresentationFormat>On-screen Show (4:3)</PresentationFormat>
  <Paragraphs>171</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Calibri Light</vt:lpstr>
      <vt:lpstr>Arial</vt:lpstr>
      <vt:lpstr>Office Theme</vt:lpstr>
      <vt:lpstr>CS3205 – HCI in Software Development  Usability Laws</vt:lpstr>
      <vt:lpstr>Today: Seven Usability Laws</vt:lpstr>
      <vt:lpstr>1. Miller’s Law of Short-Term Memory Load</vt:lpstr>
      <vt:lpstr>1. Miller’s Law of Short-Term Memory Load</vt:lpstr>
      <vt:lpstr>1. Miller’s Law of Short-Term Memory Load</vt:lpstr>
      <vt:lpstr>1. Miller’s Law of Short-Term Memory Load</vt:lpstr>
      <vt:lpstr>1. Miller’s Law of Short-Term Memory Load</vt:lpstr>
      <vt:lpstr>What Does Miller’s Law Mean For HCI Designers</vt:lpstr>
      <vt:lpstr>2. Fitts’ Law</vt:lpstr>
      <vt:lpstr>2. Fitts’ Law</vt:lpstr>
      <vt:lpstr>2. Fitts’ Law</vt:lpstr>
      <vt:lpstr>2. Fitts’ Law</vt:lpstr>
      <vt:lpstr>2. Fitts’ Law: Hmmmmmm…</vt:lpstr>
      <vt:lpstr>2. Fitts’ Law</vt:lpstr>
      <vt:lpstr>Fitts’ Law: Predictive Models</vt:lpstr>
      <vt:lpstr>3. Keystroke Level Model (KLM)</vt:lpstr>
      <vt:lpstr>3. Keystroke Level Model (KLM)</vt:lpstr>
      <vt:lpstr>3. Keystroke Level Model (KLM)</vt:lpstr>
      <vt:lpstr>3. Keystroke Level Model (KLM) Example</vt:lpstr>
      <vt:lpstr>3. Keystroke Level Model (KLM) Example</vt:lpstr>
      <vt:lpstr>3. Keystroke Level Model (KLM) Example</vt:lpstr>
      <vt:lpstr>4. Hick’s Law</vt:lpstr>
      <vt:lpstr>4. Hick’s Law</vt:lpstr>
      <vt:lpstr>4. Hick’s Law</vt:lpstr>
      <vt:lpstr>4. Hick-Hyman Law</vt:lpstr>
      <vt:lpstr>5. Power Law of Practice</vt:lpstr>
      <vt:lpstr>5. Power Law of Practice</vt:lpstr>
      <vt:lpstr>6. Pareto and Zipf Laws</vt:lpstr>
      <vt:lpstr>6. Pareto and Zipf Laws</vt:lpstr>
      <vt:lpstr>6. Pareto and Zipf Laws</vt:lpstr>
      <vt:lpstr>6. Pareto and Zipf Laws</vt:lpstr>
      <vt:lpstr>6. Pareto and Zipf Laws</vt:lpstr>
      <vt:lpstr>6. Pareto and Zipf Laws</vt:lpstr>
      <vt:lpstr>6. Pareto and Zipf Laws</vt:lpstr>
      <vt:lpstr>6. Pareto and Zipf Laws</vt:lpstr>
      <vt:lpstr>6. Pareto and Zipf Laws</vt:lpstr>
      <vt:lpstr>7. Peak End Rule</vt:lpstr>
      <vt:lpstr>7. Peak End Rule</vt:lpstr>
      <vt:lpstr>7. Peak End Rule</vt:lpstr>
      <vt:lpstr>Krug’s Usability Laws: For Fun!</vt:lpstr>
      <vt:lpstr>Video!</vt:lpstr>
    </vt:vector>
  </TitlesOfParts>
  <Company>Dept. of Computer Science, University of Virginia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CS3205 – HCI in Software Development  Introduction</dc:title>
  <dc:creator>Mark Floryan</dc:creator>
  <cp:lastModifiedBy>Microsoft Office User</cp:lastModifiedBy>
  <cp:revision>132</cp:revision>
  <dcterms:created xsi:type="dcterms:W3CDTF">2013-08-15T19:53:44Z</dcterms:created>
  <dcterms:modified xsi:type="dcterms:W3CDTF">2018-02-15T17:26:59Z</dcterms:modified>
</cp:coreProperties>
</file>