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4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0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5" r:id="rId23"/>
    <p:sldId id="283" r:id="rId24"/>
    <p:sldId id="284" r:id="rId25"/>
    <p:sldId id="261" r:id="rId26"/>
    <p:sldId id="286" r:id="rId27"/>
    <p:sldId id="287" r:id="rId28"/>
    <p:sldId id="288" r:id="rId29"/>
    <p:sldId id="292" r:id="rId30"/>
    <p:sldId id="293" r:id="rId31"/>
    <p:sldId id="291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303" r:id="rId40"/>
    <p:sldId id="299" r:id="rId41"/>
    <p:sldId id="302" r:id="rId42"/>
    <p:sldId id="304" r:id="rId43"/>
    <p:sldId id="305" r:id="rId44"/>
    <p:sldId id="262" r:id="rId45"/>
    <p:sldId id="306" r:id="rId46"/>
    <p:sldId id="307" r:id="rId47"/>
    <p:sldId id="308" r:id="rId48"/>
    <p:sldId id="309" r:id="rId49"/>
    <p:sldId id="310" r:id="rId50"/>
    <p:sldId id="312" r:id="rId51"/>
    <p:sldId id="319" r:id="rId52"/>
    <p:sldId id="311" r:id="rId53"/>
    <p:sldId id="313" r:id="rId54"/>
    <p:sldId id="258" r:id="rId55"/>
    <p:sldId id="315" r:id="rId56"/>
    <p:sldId id="316" r:id="rId57"/>
    <p:sldId id="317" r:id="rId58"/>
    <p:sldId id="318" r:id="rId59"/>
    <p:sldId id="320" r:id="rId60"/>
    <p:sldId id="321" r:id="rId61"/>
    <p:sldId id="322" r:id="rId62"/>
    <p:sldId id="31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0" autoAdjust="0"/>
    <p:restoredTop sz="94603"/>
  </p:normalViewPr>
  <p:slideViewPr>
    <p:cSldViewPr>
      <p:cViewPr varScale="1">
        <p:scale>
          <a:sx n="141" d="100"/>
          <a:sy n="141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CAE6-A346-0048-939B-063D541E327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A6D1-B60D-AA48-846E-4E01832C3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113562"/>
          </a:xfrm>
        </p:spPr>
        <p:txBody>
          <a:bodyPr>
            <a:normAutofit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UI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858000" cy="1655762"/>
          </a:xfrm>
        </p:spPr>
        <p:txBody>
          <a:bodyPr/>
          <a:lstStyle/>
          <a:p>
            <a:r>
              <a:rPr lang="en-US" dirty="0" smtClean="0"/>
              <a:t>Dr. 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/>
              <a:t>mrf8t@cs.virginia.edu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945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2948152" y="2199290"/>
            <a:ext cx="253824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6235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 want to know when sales begin and when new products come 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6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828800" y="3728287"/>
            <a:ext cx="3657600" cy="27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5949" y="312420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 care about when new stores open and new products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3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8775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You guys are lame, I don’t care about any of </a:t>
            </a:r>
            <a:r>
              <a:rPr lang="en-US" sz="1400" smtClean="0"/>
              <a:t>that stuff.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40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***A NEW PRODUCT IS AVAILABLE (PANTS)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Observer Design Pattern -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 smtClean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 smtClean="0">
                <a:solidFill>
                  <a:schemeClr val="tx1"/>
                </a:solidFill>
              </a:rPr>
              <a:t>jcrew.com</a:t>
            </a:r>
            <a:r>
              <a:rPr lang="en-US" b="1" i="1" u="sng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NEW PRODUCT IS AVAILABLE (PANTS)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FLORYAN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SHERRIFF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52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8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Sherriff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Brunelle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6"/>
          </p:cNvCxnSpPr>
          <p:nvPr/>
        </p:nvCxnSpPr>
        <p:spPr>
          <a:xfrm flipH="1" flipV="1">
            <a:off x="2948152" y="2199290"/>
            <a:ext cx="2946181" cy="28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4" idx="6"/>
          </p:cNvCxnSpPr>
          <p:nvPr/>
        </p:nvCxnSpPr>
        <p:spPr>
          <a:xfrm flipH="1" flipV="1">
            <a:off x="1924050" y="3757448"/>
            <a:ext cx="3970283" cy="136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2209800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Yo</a:t>
            </a:r>
            <a:r>
              <a:rPr lang="en-US" sz="1400" dirty="0" smtClean="0"/>
              <a:t>! Some new pants are available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1983" y="3106308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Yo</a:t>
            </a:r>
            <a:r>
              <a:rPr lang="en-US" sz="1400" dirty="0" smtClean="0"/>
              <a:t>! Some new pants are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71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Ok, a little more detail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 </a:t>
            </a:r>
            <a:r>
              <a:rPr lang="mr-IN" dirty="0" smtClean="0"/>
              <a:t>–</a:t>
            </a:r>
            <a:r>
              <a:rPr lang="en-US" dirty="0" smtClean="0"/>
              <a:t> UML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etach(String, Observer)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16002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 we have: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An </a:t>
            </a:r>
            <a:r>
              <a:rPr lang="en-US" b="1" i="1" dirty="0" smtClean="0"/>
              <a:t>observable</a:t>
            </a:r>
            <a:r>
              <a:rPr lang="en-US" dirty="0" smtClean="0"/>
              <a:t> holds a map of string event types to the list of observable objects that care about that event.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An </a:t>
            </a:r>
            <a:r>
              <a:rPr lang="en-US" b="1" i="1" dirty="0" smtClean="0"/>
              <a:t>observer</a:t>
            </a:r>
            <a:r>
              <a:rPr lang="en-US" dirty="0" smtClean="0"/>
              <a:t> can be </a:t>
            </a:r>
            <a:r>
              <a:rPr lang="en-US" b="1" i="1" dirty="0" smtClean="0"/>
              <a:t>attached</a:t>
            </a:r>
            <a:r>
              <a:rPr lang="en-US" dirty="0" smtClean="0"/>
              <a:t> (register) for an event type (or multiple types.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An </a:t>
            </a:r>
            <a:r>
              <a:rPr lang="en-US" b="1" i="1" dirty="0" smtClean="0"/>
              <a:t>observer</a:t>
            </a:r>
            <a:r>
              <a:rPr lang="en-US" dirty="0" smtClean="0"/>
              <a:t> can be </a:t>
            </a:r>
            <a:r>
              <a:rPr lang="en-US" b="1" i="1" dirty="0" smtClean="0"/>
              <a:t>removed</a:t>
            </a:r>
            <a:r>
              <a:rPr lang="en-US" dirty="0" smtClean="0"/>
              <a:t> from a list (no longer cares about getting those notifications.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One </a:t>
            </a:r>
            <a:r>
              <a:rPr lang="en-US" b="1" i="1" dirty="0" smtClean="0"/>
              <a:t>observer</a:t>
            </a:r>
            <a:r>
              <a:rPr lang="en-US" dirty="0" smtClean="0"/>
              <a:t> can register for </a:t>
            </a:r>
            <a:r>
              <a:rPr lang="en-US" b="1" i="1" dirty="0" smtClean="0"/>
              <a:t>many different events</a:t>
            </a:r>
            <a:r>
              <a:rPr lang="en-US" dirty="0" smtClean="0"/>
              <a:t> on many observables, and visa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28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etach(String, Observer)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 </a:t>
            </a:r>
            <a:r>
              <a:rPr lang="mr-IN" dirty="0" smtClean="0"/>
              <a:t>–</a:t>
            </a:r>
            <a:r>
              <a:rPr lang="en-US" dirty="0" smtClean="0"/>
              <a:t> UML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15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Floryan</a:t>
            </a:r>
            <a:r>
              <a:rPr lang="en-US" sz="12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7400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43200" y="2438401"/>
            <a:ext cx="3371850" cy="10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2653" y="2326779"/>
            <a:ext cx="259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e.g., attach(“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SaleBegins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”, this);</a:t>
            </a:r>
          </a:p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“this” is the observer here (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Floryan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)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28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  <a:r>
              <a:rPr lang="en-US" sz="1200" dirty="0" smtClean="0">
                <a:solidFill>
                  <a:schemeClr val="tx1"/>
                </a:solidFill>
              </a:rPr>
              <a:t>otify(Event e)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 </a:t>
            </a:r>
            <a:r>
              <a:rPr lang="mr-IN" dirty="0" smtClean="0"/>
              <a:t>–</a:t>
            </a:r>
            <a:r>
              <a:rPr lang="en-US" dirty="0" smtClean="0"/>
              <a:t> UML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15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Floryan</a:t>
            </a:r>
            <a:r>
              <a:rPr lang="en-US" sz="12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7400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362200" y="2819400"/>
            <a:ext cx="37528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4907" y="33483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Event Occurred </a:t>
            </a:r>
            <a:r>
              <a:rPr lang="mr-IN" sz="1200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Call 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handleEvent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on any observer that is registered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UI Implementation: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Events vs Polling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Observer Design Pattern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 </a:t>
            </a:r>
            <a:r>
              <a:rPr lang="mr-IN" dirty="0" smtClean="0"/>
              <a:t>–</a:t>
            </a:r>
            <a:r>
              <a:rPr lang="en-US" dirty="0" smtClean="0"/>
              <a:t> UML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600200"/>
            <a:ext cx="22860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  <a:r>
              <a:rPr lang="en-US" sz="1200" dirty="0" smtClean="0">
                <a:solidFill>
                  <a:schemeClr val="tx1"/>
                </a:solidFill>
              </a:rPr>
              <a:t>otify(Event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Floryan</a:t>
            </a:r>
            <a:r>
              <a:rPr lang="en-US" sz="12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7400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093076" y="3702845"/>
            <a:ext cx="2026444" cy="9747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Observable source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String </a:t>
            </a:r>
            <a:r>
              <a:rPr lang="en-US" sz="1200" dirty="0" err="1" smtClean="0">
                <a:solidFill>
                  <a:schemeClr val="tx1"/>
                </a:solidFill>
              </a:rPr>
              <a:t>eventType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1700" y="467757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62000" y="5257800"/>
            <a:ext cx="2819400" cy="1281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ConcreteEvent</a:t>
            </a:r>
            <a:r>
              <a:rPr lang="en-US" sz="1200" b="1" i="1" dirty="0" smtClean="0">
                <a:solidFill>
                  <a:schemeClr val="tx1"/>
                </a:solidFill>
              </a:rPr>
              <a:t>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SaleBeginsEvent</a:t>
            </a:r>
            <a:r>
              <a:rPr lang="en-US" sz="12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//Extra data associated w/ event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 err="1" smtClean="0">
                <a:solidFill>
                  <a:schemeClr val="tx1"/>
                </a:solidFill>
              </a:rPr>
              <a:t>SaleDate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4077406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Event contains the </a:t>
            </a:r>
            <a:r>
              <a:rPr lang="en-US" b="1" i="1" u="sng" dirty="0" smtClean="0"/>
              <a:t>source</a:t>
            </a:r>
            <a:r>
              <a:rPr lang="en-US" dirty="0" smtClean="0"/>
              <a:t> (which thing fired this event) and the </a:t>
            </a:r>
            <a:r>
              <a:rPr lang="en-US" b="1" i="1" u="sng" dirty="0" err="1" smtClean="0"/>
              <a:t>eventType</a:t>
            </a:r>
            <a:r>
              <a:rPr lang="en-US" dirty="0" smtClean="0"/>
              <a:t> (in case we are interested in more than one and need to distinguish).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i="1" u="sng" dirty="0" err="1" smtClean="0"/>
              <a:t>ConcreteEvent</a:t>
            </a:r>
            <a:r>
              <a:rPr lang="en-US" dirty="0" smtClean="0"/>
              <a:t> adds </a:t>
            </a:r>
            <a:r>
              <a:rPr lang="en-US" b="1" i="1" dirty="0" smtClean="0"/>
              <a:t>extra data </a:t>
            </a:r>
            <a:r>
              <a:rPr lang="en-US" dirty="0" smtClean="0"/>
              <a:t>the observer might be interested in regarding the event that just occurred and is passed into the </a:t>
            </a:r>
            <a:r>
              <a:rPr lang="en-US" dirty="0" err="1" smtClean="0"/>
              <a:t>handleEvent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 </a:t>
            </a:r>
            <a:r>
              <a:rPr lang="mr-IN" dirty="0" smtClean="0"/>
              <a:t>–</a:t>
            </a:r>
            <a:r>
              <a:rPr lang="en-US" dirty="0" smtClean="0"/>
              <a:t> UML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600200"/>
            <a:ext cx="22860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</a:t>
            </a:r>
            <a:r>
              <a:rPr lang="en-US" sz="1200" dirty="0" smtClean="0">
                <a:solidFill>
                  <a:schemeClr val="tx1"/>
                </a:solidFill>
              </a:rPr>
              <a:t>otify(Event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050" y="25908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Floryan</a:t>
            </a:r>
            <a:r>
              <a:rPr lang="en-US" sz="1200" b="1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handleEvent</a:t>
            </a:r>
            <a:r>
              <a:rPr lang="en-US" sz="1200" dirty="0" smtClean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7400925" y="2438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596878" y="4283074"/>
            <a:ext cx="2026444" cy="9747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Observable source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String </a:t>
            </a:r>
            <a:r>
              <a:rPr lang="en-US" sz="1200" dirty="0" err="1" smtClean="0">
                <a:solidFill>
                  <a:schemeClr val="tx1"/>
                </a:solidFill>
              </a:rPr>
              <a:t>eventType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2" idx="0"/>
          </p:cNvCxnSpPr>
          <p:nvPr/>
        </p:nvCxnSpPr>
        <p:spPr>
          <a:xfrm>
            <a:off x="4610100" y="5257800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00400" y="5500689"/>
            <a:ext cx="2819400" cy="1281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ConcreteEvent</a:t>
            </a:r>
            <a:r>
              <a:rPr lang="en-US" sz="1200" b="1" i="1" dirty="0" smtClean="0">
                <a:solidFill>
                  <a:schemeClr val="tx1"/>
                </a:solidFill>
              </a:rPr>
              <a:t> (e.g., </a:t>
            </a:r>
            <a:r>
              <a:rPr lang="en-US" sz="1200" b="1" i="1" dirty="0" err="1" smtClean="0">
                <a:solidFill>
                  <a:schemeClr val="tx1"/>
                </a:solidFill>
              </a:rPr>
              <a:t>SaleBeginsEvent</a:t>
            </a:r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//Extra data associated w/ event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 err="1" smtClean="0">
                <a:solidFill>
                  <a:schemeClr val="tx1"/>
                </a:solidFill>
              </a:rPr>
              <a:t>SaleDate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57300" y="3276600"/>
            <a:ext cx="1600200" cy="6564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Button (e.g.,)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>
            <a:off x="2057400" y="3048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>
            <a:off x="3352800" y="2019300"/>
            <a:ext cx="2514600" cy="45719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33800" y="16734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Attaches, detaches</a:t>
            </a:r>
            <a:endParaRPr lang="en-US" sz="1400" i="1" dirty="0"/>
          </a:p>
        </p:txBody>
      </p:sp>
      <p:sp>
        <p:nvSpPr>
          <p:cNvPr id="22" name="Left Arrow 21"/>
          <p:cNvSpPr/>
          <p:nvPr/>
        </p:nvSpPr>
        <p:spPr>
          <a:xfrm rot="10800000">
            <a:off x="3324225" y="2647117"/>
            <a:ext cx="2514600" cy="45719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33800" y="2362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Notifies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Passes Event</a:t>
            </a:r>
            <a:endParaRPr lang="en-US" sz="1400" i="1" dirty="0"/>
          </a:p>
        </p:txBody>
      </p:sp>
      <p:sp>
        <p:nvSpPr>
          <p:cNvPr id="26" name="Left Arrow 25"/>
          <p:cNvSpPr/>
          <p:nvPr/>
        </p:nvSpPr>
        <p:spPr>
          <a:xfrm rot="2135573">
            <a:off x="2867383" y="3631444"/>
            <a:ext cx="1343209" cy="101995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70670" y="33179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Parameter to Notify()</a:t>
            </a:r>
          </a:p>
          <a:p>
            <a:pPr algn="ctr"/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6525" y="343402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Reacts to event in meaningful way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238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Ok, so we have an observer design pattern. Now how do we actually implement a button?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primary parts to focus on here:</a:t>
            </a:r>
          </a:p>
          <a:p>
            <a:pPr marL="457200" indent="-457200">
              <a:buAutoNum type="arabicPeriod"/>
            </a:pPr>
            <a:r>
              <a:rPr lang="en-US" b="1" i="1" u="sng" dirty="0" smtClean="0"/>
              <a:t>Detecting clicks</a:t>
            </a:r>
            <a:r>
              <a:rPr lang="en-US" dirty="0" smtClean="0"/>
              <a:t>, double clicks, hovers, etc.</a:t>
            </a:r>
          </a:p>
          <a:p>
            <a:pPr marL="457200" indent="-457200">
              <a:buAutoNum type="arabicPeriod"/>
            </a:pPr>
            <a:r>
              <a:rPr lang="en-US" b="1" i="1" u="sng" dirty="0" smtClean="0"/>
              <a:t>Throwing events </a:t>
            </a:r>
            <a:r>
              <a:rPr lang="en-US" dirty="0" smtClean="0"/>
              <a:t>when these things occur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The button WILL NOT react to hovers, clicks, etc. on its own. ALL it will do is notify other parts of the code that may care about that.</a:t>
            </a:r>
          </a:p>
          <a:p>
            <a:pPr marL="457200" indent="-457200">
              <a:buAutoNum type="arabicPeriod"/>
            </a:pPr>
            <a:r>
              <a:rPr lang="en-US" b="1" i="1" u="sng" dirty="0" smtClean="0"/>
              <a:t>Drawing</a:t>
            </a:r>
            <a:r>
              <a:rPr lang="en-US" dirty="0" smtClean="0"/>
              <a:t> the button so it looks correct depending on the state</a:t>
            </a:r>
          </a:p>
        </p:txBody>
      </p:sp>
    </p:spTree>
    <p:extLst>
      <p:ext uri="{BB962C8B-B14F-4D97-AF65-F5344CB8AC3E}">
        <p14:creationId xmlns:p14="http://schemas.microsoft.com/office/powerpoint/2010/main" val="20119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button has a lot going on actually</a:t>
            </a:r>
            <a:r>
              <a:rPr lang="mr-IN" dirty="0" smtClean="0"/>
              <a:t>…</a:t>
            </a:r>
            <a:r>
              <a:rPr lang="en-US" dirty="0" smtClean="0"/>
              <a:t>some notes: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State: hovered over? Mouse went down? Mouse went back up? Etc.</a:t>
            </a:r>
          </a:p>
          <a:p>
            <a:pPr>
              <a:buFontTx/>
              <a:buChar char="-"/>
            </a:pPr>
            <a:r>
              <a:rPr lang="en-US" dirty="0" smtClean="0"/>
              <a:t>Single click occurred or just halfway through a double click?</a:t>
            </a:r>
          </a:p>
          <a:p>
            <a:pPr>
              <a:buFontTx/>
              <a:buChar char="-"/>
            </a:pPr>
            <a:r>
              <a:rPr lang="en-US" dirty="0" smtClean="0"/>
              <a:t>How to draw the button depending on this state?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b="1" i="1" u="sng" dirty="0" smtClean="0"/>
              <a:t>Input to the button</a:t>
            </a:r>
            <a:r>
              <a:rPr lang="en-US" dirty="0" smtClean="0"/>
              <a:t>: looks like </a:t>
            </a:r>
            <a:r>
              <a:rPr lang="en-US" b="1" i="1" dirty="0" smtClean="0"/>
              <a:t>polling</a:t>
            </a:r>
            <a:r>
              <a:rPr lang="en-US" dirty="0" smtClean="0"/>
              <a:t>. Every so often, the button can grab the mouse position and whether or not the mouse is down. Everything else must be computed.</a:t>
            </a:r>
          </a:p>
        </p:txBody>
      </p:sp>
    </p:spTree>
    <p:extLst>
      <p:ext uri="{BB962C8B-B14F-4D97-AF65-F5344CB8AC3E}">
        <p14:creationId xmlns:p14="http://schemas.microsoft.com/office/powerpoint/2010/main" val="15906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00250" y="1981200"/>
            <a:ext cx="50101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Button (Observable)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//update invoked periodically with some state of the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Update(</a:t>
            </a:r>
            <a:r>
              <a:rPr lang="en-US" sz="1200" dirty="0" err="1" smtClean="0">
                <a:solidFill>
                  <a:schemeClr val="tx1"/>
                </a:solidFill>
              </a:rPr>
              <a:t>MousePosition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MouseDown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//internal state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Clicked?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Double clicked?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Hovered?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 quite sure what to put here yet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err="1" smtClean="0">
                <a:solidFill>
                  <a:schemeClr val="tx1"/>
                </a:solidFill>
              </a:rPr>
              <a:t>tbd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362200"/>
            <a:ext cx="419100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Button (Observable)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//update invoked periodically with some state of the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Update(</a:t>
            </a:r>
            <a:r>
              <a:rPr lang="en-US" sz="1200" dirty="0" err="1" smtClean="0">
                <a:solidFill>
                  <a:schemeClr val="tx1"/>
                </a:solidFill>
              </a:rPr>
              <a:t>MousePosition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MouseDown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//internal state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Clicked?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Double clicked?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Hovered?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 quite sure what to put here yet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err="1" smtClean="0">
                <a:solidFill>
                  <a:schemeClr val="tx1"/>
                </a:solidFill>
              </a:rPr>
              <a:t>tbd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2090678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requirements: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How to deal with internal state?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How to distinguish between types of clicks?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How to wrap all of this (hovers etc.) into one nice solution?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SOLUTION: State machine</a:t>
            </a: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 and Hovers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362200"/>
            <a:ext cx="419100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Button (Observable)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//update invoked periodically with some state of the mouse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Update(</a:t>
            </a:r>
            <a:r>
              <a:rPr lang="en-US" sz="1200" dirty="0" err="1" smtClean="0">
                <a:solidFill>
                  <a:schemeClr val="tx1"/>
                </a:solidFill>
              </a:rPr>
              <a:t>MousePosition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MouseDown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//internal state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 err="1" smtClean="0">
                <a:solidFill>
                  <a:schemeClr val="tx1"/>
                </a:solidFill>
              </a:rPr>
              <a:t>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hoverState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clickState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3021" y="23622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State Machine: Button contains two integers (</a:t>
            </a:r>
            <a:r>
              <a:rPr lang="en-US" b="1" i="1" dirty="0" err="1" smtClean="0"/>
              <a:t>hoverState</a:t>
            </a:r>
            <a:r>
              <a:rPr lang="en-US" dirty="0" smtClean="0"/>
              <a:t> and </a:t>
            </a:r>
            <a:r>
              <a:rPr lang="en-US" b="1" i="1" dirty="0" err="1" smtClean="0"/>
              <a:t>clickState</a:t>
            </a:r>
            <a:r>
              <a:rPr lang="en-US" dirty="0" smtClean="0"/>
              <a:t>) that determine what mode the button is in.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*Yes, there are many other ways to do this</a:t>
            </a:r>
            <a:r>
              <a:rPr lang="mr-IN" dirty="0" smtClean="0"/>
              <a:t>…</a:t>
            </a:r>
            <a:r>
              <a:rPr lang="en-US" dirty="0" smtClean="0"/>
              <a:t>I’m presenting one possible way that I think makes sense if you are first learning this.</a:t>
            </a:r>
          </a:p>
        </p:txBody>
      </p:sp>
    </p:spTree>
    <p:extLst>
      <p:ext uri="{BB962C8B-B14F-4D97-AF65-F5344CB8AC3E}">
        <p14:creationId xmlns:p14="http://schemas.microsoft.com/office/powerpoint/2010/main" val="21098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Hovers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1336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18027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Default state for the button hover.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Mouse is not hovered over</a:t>
            </a:r>
          </a:p>
        </p:txBody>
      </p:sp>
    </p:spTree>
    <p:extLst>
      <p:ext uri="{BB962C8B-B14F-4D97-AF65-F5344CB8AC3E}">
        <p14:creationId xmlns:p14="http://schemas.microsoft.com/office/powerpoint/2010/main" val="21323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Hovers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1336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29000" y="21336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Currently hovering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2180272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Hover State 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Mouse is currently hovering over the button.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How to tell? See if mouse position within bounds of the rectangle part of the button.</a:t>
            </a:r>
          </a:p>
        </p:txBody>
      </p:sp>
    </p:spTree>
    <p:extLst>
      <p:ext uri="{BB962C8B-B14F-4D97-AF65-F5344CB8AC3E}">
        <p14:creationId xmlns:p14="http://schemas.microsoft.com/office/powerpoint/2010/main" val="2904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Events vs. </a:t>
            </a: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Hovers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1336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29000" y="21336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Currently hovering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2150022" y="2895600"/>
            <a:ext cx="1278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7178" y="2438400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over button</a:t>
            </a:r>
            <a:endParaRPr lang="en-US" sz="1200" i="1" dirty="0"/>
          </a:p>
        </p:txBody>
      </p:sp>
      <p:cxnSp>
        <p:nvCxnSpPr>
          <p:cNvPr id="10" name="Elbow Connector 9"/>
          <p:cNvCxnSpPr>
            <a:stCxn id="5" idx="4"/>
            <a:endCxn id="3" idx="4"/>
          </p:cNvCxnSpPr>
          <p:nvPr/>
        </p:nvCxnSpPr>
        <p:spPr>
          <a:xfrm rot="5400000">
            <a:off x="2789511" y="2256111"/>
            <a:ext cx="12700" cy="28029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4160" y="3869678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away from button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180272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Transition when hover state changes.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Use current state value to see if the change just occurred or if it was already hovering/not hovering</a:t>
            </a:r>
          </a:p>
        </p:txBody>
      </p:sp>
    </p:spTree>
    <p:extLst>
      <p:ext uri="{BB962C8B-B14F-4D97-AF65-F5344CB8AC3E}">
        <p14:creationId xmlns:p14="http://schemas.microsoft.com/office/powerpoint/2010/main" val="7372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2228659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Button contains a </a:t>
            </a:r>
            <a:r>
              <a:rPr lang="en-US" b="1" i="1" dirty="0" smtClean="0"/>
              <a:t>click state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variable as well.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will be five states total, don’t really need the last one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State 0:</a:t>
            </a:r>
            <a:r>
              <a:rPr lang="en-US" dirty="0" smtClean="0"/>
              <a:t> No click has begun. Button is just waiting.</a:t>
            </a:r>
          </a:p>
        </p:txBody>
      </p:sp>
    </p:spTree>
    <p:extLst>
      <p:ext uri="{BB962C8B-B14F-4D97-AF65-F5344CB8AC3E}">
        <p14:creationId xmlns:p14="http://schemas.microsoft.com/office/powerpoint/2010/main" val="17089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4114800"/>
            <a:ext cx="5162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State </a:t>
            </a:r>
            <a:r>
              <a:rPr lang="en-US" b="1" i="1" u="sng" dirty="0"/>
              <a:t>1</a:t>
            </a:r>
            <a:r>
              <a:rPr lang="en-US" b="1" i="1" u="sng" dirty="0" smtClean="0"/>
              <a:t>:</a:t>
            </a:r>
            <a:r>
              <a:rPr lang="en-US" dirty="0" smtClean="0"/>
              <a:t> The mouse just went down over the button. A single click (might) be beginning.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 tell exactly when mouse goes down?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Remember if mouse down/up last time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see if it has changed from last time to this time</a:t>
            </a:r>
          </a:p>
        </p:txBody>
      </p:sp>
    </p:spTree>
    <p:extLst>
      <p:ext uri="{BB962C8B-B14F-4D97-AF65-F5344CB8AC3E}">
        <p14:creationId xmlns:p14="http://schemas.microsoft.com/office/powerpoint/2010/main" val="12769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1 </a:t>
            </a:r>
          </a:p>
          <a:p>
            <a:pPr algn="ctr"/>
            <a:r>
              <a:rPr lang="en-US" sz="1200" b="1" i="1" dirty="0" smtClean="0"/>
              <a:t>&amp;&amp;</a:t>
            </a:r>
          </a:p>
          <a:p>
            <a:pPr algn="ctr"/>
            <a:r>
              <a:rPr lang="en-US" sz="1200" b="1" i="1" dirty="0" smtClean="0"/>
              <a:t>Mouse button down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0 </a:t>
            </a:r>
          </a:p>
          <a:p>
            <a:pPr algn="ctr"/>
            <a:r>
              <a:rPr lang="en-US" sz="1200" b="1" i="1" dirty="0" smtClean="0"/>
              <a:t>&amp;&amp;</a:t>
            </a:r>
          </a:p>
          <a:p>
            <a:pPr algn="ctr"/>
            <a:r>
              <a:rPr lang="en-US" sz="1200" b="1" i="1" dirty="0" smtClean="0"/>
              <a:t>Mouse button 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2800" y="4278657"/>
            <a:ext cx="516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Transitions: </a:t>
            </a:r>
            <a:r>
              <a:rPr lang="en-US" dirty="0" smtClean="0"/>
              <a:t>If mouse button goes down over state 0 (while hovering) then go to state 1. Likewise, if mouse is lifted while not hovering, go back to state 1 (not click occurred).</a:t>
            </a:r>
          </a:p>
        </p:txBody>
      </p:sp>
    </p:spTree>
    <p:extLst>
      <p:ext uri="{BB962C8B-B14F-4D97-AF65-F5344CB8AC3E}">
        <p14:creationId xmlns:p14="http://schemas.microsoft.com/office/powerpoint/2010/main" val="21000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4114800"/>
            <a:ext cx="5162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State 2:</a:t>
            </a:r>
            <a:r>
              <a:rPr lang="en-US" dirty="0" smtClean="0"/>
              <a:t> The mouse went back up completing a click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that we don’t yet know if a single click is complete or if we are just on our way to a double-click. Need to wait a little bit!</a:t>
            </a:r>
          </a:p>
        </p:txBody>
      </p:sp>
    </p:spTree>
    <p:extLst>
      <p:ext uri="{BB962C8B-B14F-4D97-AF65-F5344CB8AC3E}">
        <p14:creationId xmlns:p14="http://schemas.microsoft.com/office/powerpoint/2010/main" val="5643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1 </a:t>
            </a:r>
          </a:p>
          <a:p>
            <a:pPr algn="ctr"/>
            <a:r>
              <a:rPr lang="en-US" sz="1200" b="1" i="1" dirty="0" smtClean="0"/>
              <a:t>&amp;&amp;</a:t>
            </a:r>
          </a:p>
          <a:p>
            <a:pPr algn="ctr"/>
            <a:r>
              <a:rPr lang="en-US" sz="1200" b="1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4114800"/>
            <a:ext cx="5162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State 2:</a:t>
            </a:r>
            <a:r>
              <a:rPr lang="en-US" dirty="0" smtClean="0"/>
              <a:t> The mouse went back up completing a click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that we don’t yet know if a single click is complete or if we are just on our way to a double-click. Need to wait a little bit!</a:t>
            </a:r>
          </a:p>
        </p:txBody>
      </p:sp>
    </p:spTree>
    <p:extLst>
      <p:ext uri="{BB962C8B-B14F-4D97-AF65-F5344CB8AC3E}">
        <p14:creationId xmlns:p14="http://schemas.microsoft.com/office/powerpoint/2010/main" val="17639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450519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 smtClean="0"/>
              <a:t>State 3:</a:t>
            </a:r>
            <a:r>
              <a:rPr lang="en-US" dirty="0" smtClean="0"/>
              <a:t> The mouse went back down and we are on our way to a double-click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67600" y="462632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1</a:t>
            </a:r>
          </a:p>
          <a:p>
            <a:pPr algn="ctr"/>
            <a:r>
              <a:rPr lang="en-US" sz="1200" b="1" i="1" dirty="0" smtClean="0"/>
              <a:t>Mouse button down</a:t>
            </a:r>
          </a:p>
        </p:txBody>
      </p:sp>
    </p:spTree>
    <p:extLst>
      <p:ext uri="{BB962C8B-B14F-4D97-AF65-F5344CB8AC3E}">
        <p14:creationId xmlns:p14="http://schemas.microsoft.com/office/powerpoint/2010/main" val="6767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3800" y="46263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20" name="Elbow Connector 19"/>
          <p:cNvCxnSpPr>
            <a:endCxn id="21" idx="4"/>
          </p:cNvCxnSpPr>
          <p:nvPr/>
        </p:nvCxnSpPr>
        <p:spPr>
          <a:xfrm rot="5400000">
            <a:off x="4462447" y="513903"/>
            <a:ext cx="6928" cy="6155778"/>
          </a:xfrm>
          <a:prstGeom prst="bentConnector3">
            <a:avLst>
              <a:gd name="adj1" fmla="val 339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2294" y="3597719"/>
            <a:ext cx="31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200ms passed, no double click started</a:t>
            </a:r>
          </a:p>
          <a:p>
            <a:pPr algn="ctr"/>
            <a:r>
              <a:rPr lang="en-US" sz="1200" b="1" i="1" dirty="0" smtClean="0"/>
              <a:t>Register a single click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450519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200 </a:t>
            </a:r>
            <a:r>
              <a:rPr lang="en-US" dirty="0" err="1" smtClean="0"/>
              <a:t>ms</a:t>
            </a:r>
            <a:r>
              <a:rPr lang="en-US" dirty="0" smtClean="0"/>
              <a:t> (you can pick another time) passes, then a single click must have occurred.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mouse goes back down (while hovering) within that time, than a double click is starting.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3800" y="46263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20" name="Elbow Connector 19"/>
          <p:cNvCxnSpPr>
            <a:endCxn id="21" idx="4"/>
          </p:cNvCxnSpPr>
          <p:nvPr/>
        </p:nvCxnSpPr>
        <p:spPr>
          <a:xfrm rot="5400000">
            <a:off x="4462447" y="513903"/>
            <a:ext cx="6928" cy="6155778"/>
          </a:xfrm>
          <a:prstGeom prst="bentConnector3">
            <a:avLst>
              <a:gd name="adj1" fmla="val 339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2294" y="3597719"/>
            <a:ext cx="31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200ms passed, no double click started</a:t>
            </a:r>
          </a:p>
          <a:p>
            <a:pPr algn="ctr"/>
            <a:r>
              <a:rPr lang="en-US" sz="1200" i="1" dirty="0" smtClean="0"/>
              <a:t>Register a single click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1" y="5144869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 if mouse comes up outside of button, then no click or double click. Go back to state 0</a:t>
            </a:r>
            <a:endParaRPr lang="en-US" dirty="0"/>
          </a:p>
        </p:txBody>
      </p:sp>
      <p:cxnSp>
        <p:nvCxnSpPr>
          <p:cNvPr id="24" name="Elbow Connector 23"/>
          <p:cNvCxnSpPr>
            <a:endCxn id="25" idx="5"/>
          </p:cNvCxnSpPr>
          <p:nvPr/>
        </p:nvCxnSpPr>
        <p:spPr>
          <a:xfrm rot="16200000" flipV="1">
            <a:off x="3158363" y="2160835"/>
            <a:ext cx="1401312" cy="386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4038600"/>
            <a:ext cx="13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0 </a:t>
            </a:r>
          </a:p>
          <a:p>
            <a:pPr algn="ctr"/>
            <a:r>
              <a:rPr lang="en-US" sz="1200" b="1" i="1" dirty="0" smtClean="0"/>
              <a:t>&amp;&amp;</a:t>
            </a:r>
          </a:p>
          <a:p>
            <a:pPr algn="ctr"/>
            <a:r>
              <a:rPr lang="en-US" sz="1200" b="1" i="1" dirty="0" smtClean="0"/>
              <a:t>Mouse button up</a:t>
            </a:r>
          </a:p>
        </p:txBody>
      </p:sp>
    </p:spTree>
    <p:extLst>
      <p:ext uri="{BB962C8B-B14F-4D97-AF65-F5344CB8AC3E}">
        <p14:creationId xmlns:p14="http://schemas.microsoft.com/office/powerpoint/2010/main" val="2735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Events vs. </a:t>
            </a: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Polling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software design pattern (using “design pattern” a bit loosely here) in which a process repeatedly checks another entity for a status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Keep pinging a server to make sure a connection stays alive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Every 10 </a:t>
            </a:r>
            <a:r>
              <a:rPr lang="en-US" dirty="0" err="1" smtClean="0"/>
              <a:t>ms</a:t>
            </a:r>
            <a:r>
              <a:rPr lang="en-US" dirty="0" smtClean="0"/>
              <a:t>, check the printer for readiness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 a game, check every frame whether the player is dead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*Often used in low-level programming (more so than high level)</a:t>
            </a:r>
          </a:p>
        </p:txBody>
      </p:sp>
    </p:spTree>
    <p:extLst>
      <p:ext uri="{BB962C8B-B14F-4D97-AF65-F5344CB8AC3E}">
        <p14:creationId xmlns:p14="http://schemas.microsoft.com/office/powerpoint/2010/main" val="784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066453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4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up completing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23" name="Elbow Connector 22"/>
          <p:cNvCxnSpPr>
            <a:stCxn id="7" idx="4"/>
            <a:endCxn id="3" idx="4"/>
          </p:cNvCxnSpPr>
          <p:nvPr/>
        </p:nvCxnSpPr>
        <p:spPr>
          <a:xfrm rot="5400000">
            <a:off x="4462447" y="513903"/>
            <a:ext cx="6928" cy="6155778"/>
          </a:xfrm>
          <a:prstGeom prst="bentConnector3">
            <a:avLst>
              <a:gd name="adj1" fmla="val 339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2294" y="3597719"/>
            <a:ext cx="31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200ms passed, no double click started</a:t>
            </a:r>
          </a:p>
          <a:p>
            <a:pPr algn="ctr"/>
            <a:r>
              <a:rPr lang="en-US" sz="1200" i="1" dirty="0" smtClean="0"/>
              <a:t>Register a single click</a:t>
            </a:r>
          </a:p>
        </p:txBody>
      </p:sp>
      <p:cxnSp>
        <p:nvCxnSpPr>
          <p:cNvPr id="27" name="Elbow Connector 26"/>
          <p:cNvCxnSpPr>
            <a:stCxn id="7" idx="4"/>
            <a:endCxn id="8" idx="6"/>
          </p:cNvCxnSpPr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43800" y="46263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40" name="Elbow Connector 39"/>
          <p:cNvCxnSpPr>
            <a:stCxn id="8" idx="0"/>
            <a:endCxn id="3" idx="5"/>
          </p:cNvCxnSpPr>
          <p:nvPr/>
        </p:nvCxnSpPr>
        <p:spPr>
          <a:xfrm rot="16200000" flipV="1">
            <a:off x="3158363" y="2160835"/>
            <a:ext cx="1401312" cy="386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00" y="4038600"/>
            <a:ext cx="13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</a:t>
            </a:r>
            <a:r>
              <a:rPr lang="en-US" sz="1200" i="1" smtClean="0"/>
              <a:t>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</p:spTree>
    <p:extLst>
      <p:ext uri="{BB962C8B-B14F-4D97-AF65-F5344CB8AC3E}">
        <p14:creationId xmlns:p14="http://schemas.microsoft.com/office/powerpoint/2010/main" val="18012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066453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4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up completing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23" name="Elbow Connector 22"/>
          <p:cNvCxnSpPr>
            <a:stCxn id="7" idx="4"/>
            <a:endCxn id="3" idx="4"/>
          </p:cNvCxnSpPr>
          <p:nvPr/>
        </p:nvCxnSpPr>
        <p:spPr>
          <a:xfrm rot="5400000">
            <a:off x="4462447" y="513903"/>
            <a:ext cx="6928" cy="6155778"/>
          </a:xfrm>
          <a:prstGeom prst="bentConnector3">
            <a:avLst>
              <a:gd name="adj1" fmla="val 339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2294" y="3597719"/>
            <a:ext cx="31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200ms passed, no double click started</a:t>
            </a:r>
          </a:p>
          <a:p>
            <a:pPr algn="ctr"/>
            <a:r>
              <a:rPr lang="en-US" sz="1200" i="1" dirty="0" smtClean="0"/>
              <a:t>Register a single click</a:t>
            </a:r>
          </a:p>
        </p:txBody>
      </p:sp>
      <p:cxnSp>
        <p:nvCxnSpPr>
          <p:cNvPr id="27" name="Elbow Connector 26"/>
          <p:cNvCxnSpPr>
            <a:stCxn id="7" idx="4"/>
            <a:endCxn id="8" idx="6"/>
          </p:cNvCxnSpPr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43800" y="46263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31" name="Elbow Connector 30"/>
          <p:cNvCxnSpPr>
            <a:stCxn id="8" idx="2"/>
            <a:endCxn id="9" idx="6"/>
          </p:cNvCxnSpPr>
          <p:nvPr/>
        </p:nvCxnSpPr>
        <p:spPr>
          <a:xfrm rot="10800000">
            <a:off x="3590454" y="5486401"/>
            <a:ext cx="14387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3" idx="3"/>
          </p:cNvCxnSpPr>
          <p:nvPr/>
        </p:nvCxnSpPr>
        <p:spPr>
          <a:xfrm rot="10800000">
            <a:off x="849207" y="3392361"/>
            <a:ext cx="1217246" cy="20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911" y="450519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Register Double</a:t>
            </a:r>
            <a:r>
              <a:rPr lang="en-US" sz="1200" b="1" i="1" dirty="0"/>
              <a:t> </a:t>
            </a:r>
            <a:r>
              <a:rPr lang="en-US" sz="1200" b="1" i="1" dirty="0" smtClean="0"/>
              <a:t>Click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1400" y="5029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Hover state = 1</a:t>
            </a:r>
          </a:p>
          <a:p>
            <a:pPr algn="ctr"/>
            <a:r>
              <a:rPr lang="en-US" sz="1200" b="1" i="1" dirty="0" smtClean="0"/>
              <a:t>Mouse button up</a:t>
            </a:r>
          </a:p>
        </p:txBody>
      </p:sp>
      <p:cxnSp>
        <p:nvCxnSpPr>
          <p:cNvPr id="40" name="Elbow Connector 39"/>
          <p:cNvCxnSpPr>
            <a:stCxn id="8" idx="0"/>
            <a:endCxn id="3" idx="5"/>
          </p:cNvCxnSpPr>
          <p:nvPr/>
        </p:nvCxnSpPr>
        <p:spPr>
          <a:xfrm rot="16200000" flipV="1">
            <a:off x="3158363" y="2160835"/>
            <a:ext cx="1401312" cy="386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00" y="4038600"/>
            <a:ext cx="13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</a:t>
            </a:r>
            <a:r>
              <a:rPr lang="en-US" sz="1200" i="1" smtClean="0"/>
              <a:t>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</p:spTree>
    <p:extLst>
      <p:ext uri="{BB962C8B-B14F-4D97-AF65-F5344CB8AC3E}">
        <p14:creationId xmlns:p14="http://schemas.microsoft.com/office/powerpoint/2010/main" val="12428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134"/>
            <a:ext cx="7886700" cy="718066"/>
          </a:xfrm>
        </p:spPr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Detecting Clicks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26022" y="2209799"/>
            <a:ext cx="1524000" cy="1385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No click has begun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5814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1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down beginning a click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81800" y="22028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2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went up completing a click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029200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3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back down, starting a double click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066453" y="4793673"/>
            <a:ext cx="1524000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4</a:t>
            </a:r>
          </a:p>
          <a:p>
            <a:pPr algn="ctr"/>
            <a:r>
              <a:rPr lang="en-US" sz="1200" dirty="0" smtClean="0"/>
              <a:t>----------</a:t>
            </a:r>
          </a:p>
          <a:p>
            <a:pPr algn="ctr"/>
            <a:r>
              <a:rPr lang="en-US" sz="1200" dirty="0" smtClean="0"/>
              <a:t>Mouse up completing double click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3" idx="6"/>
            <a:endCxn id="5" idx="2"/>
          </p:cNvCxnSpPr>
          <p:nvPr/>
        </p:nvCxnSpPr>
        <p:spPr>
          <a:xfrm flipV="1">
            <a:off x="2150022" y="2895601"/>
            <a:ext cx="1431378" cy="6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4051" y="2477869"/>
            <a:ext cx="13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15" name="Elbow Connector 14"/>
          <p:cNvCxnSpPr>
            <a:stCxn id="5" idx="6"/>
            <a:endCxn id="7" idx="2"/>
          </p:cNvCxnSpPr>
          <p:nvPr/>
        </p:nvCxnSpPr>
        <p:spPr>
          <a:xfrm>
            <a:off x="5105400" y="2895601"/>
            <a:ext cx="16764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477869"/>
            <a:ext cx="131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19" name="Elbow Connector 18"/>
          <p:cNvCxnSpPr>
            <a:stCxn id="5" idx="0"/>
            <a:endCxn id="3" idx="0"/>
          </p:cNvCxnSpPr>
          <p:nvPr/>
        </p:nvCxnSpPr>
        <p:spPr>
          <a:xfrm rot="16200000" flipH="1" flipV="1">
            <a:off x="2862248" y="728647"/>
            <a:ext cx="6926" cy="2955378"/>
          </a:xfrm>
          <a:prstGeom prst="bentConnector3">
            <a:avLst>
              <a:gd name="adj1" fmla="val -3300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3822" y="1298485"/>
            <a:ext cx="15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23" name="Elbow Connector 22"/>
          <p:cNvCxnSpPr>
            <a:stCxn id="7" idx="4"/>
            <a:endCxn id="3" idx="4"/>
          </p:cNvCxnSpPr>
          <p:nvPr/>
        </p:nvCxnSpPr>
        <p:spPr>
          <a:xfrm rot="5400000">
            <a:off x="4462447" y="513903"/>
            <a:ext cx="6928" cy="6155778"/>
          </a:xfrm>
          <a:prstGeom prst="bentConnector3">
            <a:avLst>
              <a:gd name="adj1" fmla="val 3399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2294" y="3597719"/>
            <a:ext cx="31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200ms passed, no double click started</a:t>
            </a:r>
          </a:p>
          <a:p>
            <a:pPr algn="ctr"/>
            <a:r>
              <a:rPr lang="en-US" sz="1200" i="1" dirty="0" smtClean="0"/>
              <a:t>Register a single click</a:t>
            </a:r>
          </a:p>
        </p:txBody>
      </p:sp>
      <p:cxnSp>
        <p:nvCxnSpPr>
          <p:cNvPr id="27" name="Elbow Connector 26"/>
          <p:cNvCxnSpPr>
            <a:stCxn id="7" idx="4"/>
            <a:endCxn id="8" idx="6"/>
          </p:cNvCxnSpPr>
          <p:nvPr/>
        </p:nvCxnSpPr>
        <p:spPr>
          <a:xfrm rot="5400000">
            <a:off x="6099464" y="4042064"/>
            <a:ext cx="189807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43800" y="46263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down</a:t>
            </a:r>
          </a:p>
        </p:txBody>
      </p:sp>
      <p:cxnSp>
        <p:nvCxnSpPr>
          <p:cNvPr id="31" name="Elbow Connector 30"/>
          <p:cNvCxnSpPr>
            <a:stCxn id="8" idx="2"/>
            <a:endCxn id="9" idx="6"/>
          </p:cNvCxnSpPr>
          <p:nvPr/>
        </p:nvCxnSpPr>
        <p:spPr>
          <a:xfrm rot="10800000">
            <a:off x="3590454" y="5486401"/>
            <a:ext cx="14387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3" idx="3"/>
          </p:cNvCxnSpPr>
          <p:nvPr/>
        </p:nvCxnSpPr>
        <p:spPr>
          <a:xfrm rot="10800000">
            <a:off x="849207" y="3392361"/>
            <a:ext cx="1217246" cy="20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911" y="450519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Register Double</a:t>
            </a:r>
            <a:r>
              <a:rPr lang="en-US" sz="1200" i="1" dirty="0"/>
              <a:t> </a:t>
            </a:r>
            <a:r>
              <a:rPr lang="en-US" sz="1200" i="1" dirty="0" smtClean="0"/>
              <a:t>Click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1400" y="5029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1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  <p:cxnSp>
        <p:nvCxnSpPr>
          <p:cNvPr id="40" name="Elbow Connector 39"/>
          <p:cNvCxnSpPr>
            <a:stCxn id="8" idx="0"/>
            <a:endCxn id="3" idx="5"/>
          </p:cNvCxnSpPr>
          <p:nvPr/>
        </p:nvCxnSpPr>
        <p:spPr>
          <a:xfrm rot="16200000" flipV="1">
            <a:off x="3158363" y="2160835"/>
            <a:ext cx="1401312" cy="386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57600" y="4038600"/>
            <a:ext cx="13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Hover State = </a:t>
            </a:r>
            <a:r>
              <a:rPr lang="en-US" sz="1200" i="1" smtClean="0"/>
              <a:t>0 </a:t>
            </a:r>
          </a:p>
          <a:p>
            <a:pPr algn="ctr"/>
            <a:r>
              <a:rPr lang="en-US" sz="1200" i="1" dirty="0" smtClean="0"/>
              <a:t>&amp;&amp;</a:t>
            </a:r>
          </a:p>
          <a:p>
            <a:pPr algn="ctr"/>
            <a:r>
              <a:rPr lang="en-US" sz="1200" i="1" dirty="0" smtClean="0"/>
              <a:t>Mouse button up</a:t>
            </a:r>
          </a:p>
        </p:txBody>
      </p:sp>
    </p:spTree>
    <p:extLst>
      <p:ext uri="{BB962C8B-B14F-4D97-AF65-F5344CB8AC3E}">
        <p14:creationId xmlns:p14="http://schemas.microsoft.com/office/powerpoint/2010/main" val="8262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1984285"/>
            <a:ext cx="8092485" cy="4721315"/>
            <a:chOff x="626022" y="1298485"/>
            <a:chExt cx="8365578" cy="4880643"/>
          </a:xfrm>
        </p:grpSpPr>
        <p:sp>
          <p:nvSpPr>
            <p:cNvPr id="3" name="Oval 2"/>
            <p:cNvSpPr/>
            <p:nvPr/>
          </p:nvSpPr>
          <p:spPr>
            <a:xfrm>
              <a:off x="626022" y="2209799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81400" y="2202873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2202873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029200" y="4793673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66453" y="4793673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0" name="Elbow Connector 9"/>
            <p:cNvCxnSpPr>
              <a:stCxn id="3" idx="6"/>
              <a:endCxn id="5" idx="2"/>
            </p:cNvCxnSpPr>
            <p:nvPr/>
          </p:nvCxnSpPr>
          <p:spPr>
            <a:xfrm flipV="1">
              <a:off x="2150022" y="2895601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74051" y="2477869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15" name="Elbow Connector 14"/>
            <p:cNvCxnSpPr>
              <a:stCxn id="5" idx="6"/>
              <a:endCxn id="7" idx="2"/>
            </p:cNvCxnSpPr>
            <p:nvPr/>
          </p:nvCxnSpPr>
          <p:spPr>
            <a:xfrm>
              <a:off x="5105400" y="2895601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57800" y="2477869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19" name="Elbow Connector 18"/>
            <p:cNvCxnSpPr>
              <a:stCxn id="5" idx="0"/>
              <a:endCxn id="3" idx="0"/>
            </p:cNvCxnSpPr>
            <p:nvPr/>
          </p:nvCxnSpPr>
          <p:spPr>
            <a:xfrm rot="16200000" flipH="1" flipV="1">
              <a:off x="2862248" y="728647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73822" y="1298485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3" name="Elbow Connector 22"/>
            <p:cNvCxnSpPr>
              <a:stCxn id="7" idx="4"/>
              <a:endCxn id="3" idx="4"/>
            </p:cNvCxnSpPr>
            <p:nvPr/>
          </p:nvCxnSpPr>
          <p:spPr>
            <a:xfrm rot="5400000">
              <a:off x="4462447" y="513903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42294" y="3597719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7" name="Elbow Connector 26"/>
            <p:cNvCxnSpPr>
              <a:stCxn id="7" idx="4"/>
              <a:endCxn id="8" idx="6"/>
            </p:cNvCxnSpPr>
            <p:nvPr/>
          </p:nvCxnSpPr>
          <p:spPr>
            <a:xfrm rot="5400000">
              <a:off x="6099464" y="4042064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543800" y="4626321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31" name="Elbow Connector 30"/>
            <p:cNvCxnSpPr>
              <a:stCxn id="8" idx="2"/>
              <a:endCxn id="9" idx="6"/>
            </p:cNvCxnSpPr>
            <p:nvPr/>
          </p:nvCxnSpPr>
          <p:spPr>
            <a:xfrm rot="10800000">
              <a:off x="3590454" y="5486401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" idx="2"/>
              <a:endCxn id="3" idx="3"/>
            </p:cNvCxnSpPr>
            <p:nvPr/>
          </p:nvCxnSpPr>
          <p:spPr>
            <a:xfrm rot="10800000">
              <a:off x="849207" y="3392361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55911" y="450519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50292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40" name="Elbow Connector 39"/>
            <p:cNvCxnSpPr>
              <a:stCxn id="8" idx="0"/>
              <a:endCxn id="3" idx="5"/>
            </p:cNvCxnSpPr>
            <p:nvPr/>
          </p:nvCxnSpPr>
          <p:spPr>
            <a:xfrm rot="16200000" flipV="1">
              <a:off x="3158363" y="2160835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657600" y="4038600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2222" y="152400"/>
            <a:ext cx="4326978" cy="2197743"/>
            <a:chOff x="626022" y="2133600"/>
            <a:chExt cx="4326978" cy="2197743"/>
          </a:xfrm>
        </p:grpSpPr>
        <p:sp>
          <p:nvSpPr>
            <p:cNvPr id="25" name="Oval 24"/>
            <p:cNvSpPr/>
            <p:nvPr/>
          </p:nvSpPr>
          <p:spPr>
            <a:xfrm>
              <a:off x="626022" y="2133600"/>
              <a:ext cx="1524000" cy="152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Hover State 0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----------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 hover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429000" y="2133600"/>
              <a:ext cx="1524000" cy="1524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Hover State 1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----------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Currently hovering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2" idx="2"/>
            </p:cNvCxnSpPr>
            <p:nvPr/>
          </p:nvCxnSpPr>
          <p:spPr>
            <a:xfrm>
              <a:off x="2150022" y="2895600"/>
              <a:ext cx="1278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117178" y="2438400"/>
              <a:ext cx="1311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Mouse moves over button</a:t>
              </a:r>
              <a:endParaRPr lang="en-US" sz="1200" i="1" dirty="0"/>
            </a:p>
          </p:txBody>
        </p:sp>
        <p:cxnSp>
          <p:nvCxnSpPr>
            <p:cNvPr id="33" name="Elbow Connector 32"/>
            <p:cNvCxnSpPr>
              <a:stCxn id="32" idx="4"/>
              <a:endCxn id="28" idx="4"/>
            </p:cNvCxnSpPr>
            <p:nvPr/>
          </p:nvCxnSpPr>
          <p:spPr>
            <a:xfrm rot="5400000">
              <a:off x="2789511" y="2256111"/>
              <a:ext cx="12700" cy="280297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14160" y="3869678"/>
              <a:ext cx="1311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Mouse moves away from button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6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important thing about buttons: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b="1" i="1" dirty="0" smtClean="0"/>
              <a:t>button</a:t>
            </a:r>
            <a:r>
              <a:rPr lang="en-US" dirty="0" smtClean="0"/>
              <a:t> class won’t take any action on its own (react to clicks, change color when hovered, etc.). </a:t>
            </a:r>
          </a:p>
          <a:p>
            <a:pPr>
              <a:buFontTx/>
              <a:buChar char="-"/>
            </a:pPr>
            <a:r>
              <a:rPr lang="en-US" dirty="0" smtClean="0"/>
              <a:t>An observer should watch the button and react to events accordingly.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b="1" dirty="0" smtClean="0"/>
              <a:t>button</a:t>
            </a:r>
            <a:r>
              <a:rPr lang="en-US" dirty="0" smtClean="0"/>
              <a:t> simply let’s observers know what internal state is changing, and the observer can react and customize how the button actual reacts to such things.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Thus, our button needs to </a:t>
            </a:r>
            <a:r>
              <a:rPr lang="en-US" b="1" i="1" u="sng" dirty="0" smtClean="0"/>
              <a:t>throw events!!!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0195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26222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Currently hovering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>
          <a:xfrm>
            <a:off x="3750222" y="3810000"/>
            <a:ext cx="1278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7378" y="3352800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over button</a:t>
            </a:r>
            <a:endParaRPr lang="en-US" sz="1200" i="1" dirty="0"/>
          </a:p>
        </p:txBody>
      </p:sp>
      <p:cxnSp>
        <p:nvCxnSpPr>
          <p:cNvPr id="8" name="Elbow Connector 7"/>
          <p:cNvCxnSpPr>
            <a:stCxn id="7" idx="4"/>
            <a:endCxn id="5" idx="4"/>
          </p:cNvCxnSpPr>
          <p:nvPr/>
        </p:nvCxnSpPr>
        <p:spPr>
          <a:xfrm rot="5400000">
            <a:off x="4389711" y="3170511"/>
            <a:ext cx="12700" cy="28029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360" y="4784078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away from button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22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26222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Currently hovering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>
          <a:xfrm>
            <a:off x="3750222" y="3810000"/>
            <a:ext cx="1278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7378" y="3352800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over button</a:t>
            </a:r>
            <a:endParaRPr lang="en-US" sz="1200" i="1" dirty="0"/>
          </a:p>
        </p:txBody>
      </p:sp>
      <p:cxnSp>
        <p:nvCxnSpPr>
          <p:cNvPr id="8" name="Elbow Connector 7"/>
          <p:cNvCxnSpPr>
            <a:stCxn id="7" idx="4"/>
            <a:endCxn id="5" idx="4"/>
          </p:cNvCxnSpPr>
          <p:nvPr/>
        </p:nvCxnSpPr>
        <p:spPr>
          <a:xfrm rot="5400000">
            <a:off x="4389711" y="3170511"/>
            <a:ext cx="12700" cy="28029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360" y="4784078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away from button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0222" y="1558151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smtClean="0"/>
              <a:t>Let listeners know that the mouse just moved in!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i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HoverInEvent</a:t>
            </a:r>
            <a:r>
              <a:rPr lang="en-US" sz="1400" b="1" i="1" dirty="0" smtClean="0"/>
              <a:t>());</a:t>
            </a:r>
          </a:p>
        </p:txBody>
      </p:sp>
      <p:sp>
        <p:nvSpPr>
          <p:cNvPr id="3" name="Right Arrow 2"/>
          <p:cNvSpPr/>
          <p:nvPr/>
        </p:nvSpPr>
        <p:spPr>
          <a:xfrm rot="17477179">
            <a:off x="4437375" y="2747331"/>
            <a:ext cx="997015" cy="258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Button </a:t>
            </a:r>
            <a:r>
              <a:rPr lang="mr-IN" dirty="0" smtClean="0"/>
              <a:t>–</a:t>
            </a:r>
            <a:r>
              <a:rPr lang="en-US" dirty="0" smtClean="0"/>
              <a:t> Throwing Events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26222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hover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3048000"/>
            <a:ext cx="1524000" cy="152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Hover State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Currently hovering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>
          <a:xfrm>
            <a:off x="3750222" y="3810000"/>
            <a:ext cx="1278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7378" y="3352800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over button</a:t>
            </a:r>
            <a:endParaRPr lang="en-US" sz="1200" i="1" dirty="0"/>
          </a:p>
        </p:txBody>
      </p:sp>
      <p:cxnSp>
        <p:nvCxnSpPr>
          <p:cNvPr id="8" name="Elbow Connector 7"/>
          <p:cNvCxnSpPr>
            <a:stCxn id="7" idx="4"/>
            <a:endCxn id="5" idx="4"/>
          </p:cNvCxnSpPr>
          <p:nvPr/>
        </p:nvCxnSpPr>
        <p:spPr>
          <a:xfrm rot="5400000">
            <a:off x="4389711" y="3170511"/>
            <a:ext cx="12700" cy="28029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360" y="4784078"/>
            <a:ext cx="131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Mouse moves away from button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0222" y="1558151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smtClean="0"/>
              <a:t>Let listeners know that the mouse just moved in!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i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HoverInEvent</a:t>
            </a:r>
            <a:r>
              <a:rPr lang="en-US" sz="1400" b="1" i="1" dirty="0" smtClean="0"/>
              <a:t>());</a:t>
            </a:r>
          </a:p>
        </p:txBody>
      </p:sp>
      <p:sp>
        <p:nvSpPr>
          <p:cNvPr id="3" name="Right Arrow 2"/>
          <p:cNvSpPr/>
          <p:nvPr/>
        </p:nvSpPr>
        <p:spPr>
          <a:xfrm rot="17477179">
            <a:off x="4437375" y="2747331"/>
            <a:ext cx="997015" cy="258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966339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smtClean="0"/>
              <a:t>Let listeners know that the mouse just moved out!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i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HoverOutEvent</a:t>
            </a:r>
            <a:r>
              <a:rPr lang="en-US" sz="1400" b="1" i="1" dirty="0" smtClean="0"/>
              <a:t>());</a:t>
            </a:r>
          </a:p>
        </p:txBody>
      </p:sp>
      <p:sp>
        <p:nvSpPr>
          <p:cNvPr id="12" name="Right Arrow 11"/>
          <p:cNvSpPr/>
          <p:nvPr/>
        </p:nvSpPr>
        <p:spPr>
          <a:xfrm rot="7944585">
            <a:off x="2900947" y="5431416"/>
            <a:ext cx="997015" cy="258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222" y="1143000"/>
            <a:ext cx="8365578" cy="4880643"/>
            <a:chOff x="626022" y="1520157"/>
            <a:chExt cx="8365578" cy="4880643"/>
          </a:xfrm>
        </p:grpSpPr>
        <p:sp>
          <p:nvSpPr>
            <p:cNvPr id="13" name="Oval 12"/>
            <p:cNvSpPr/>
            <p:nvPr/>
          </p:nvSpPr>
          <p:spPr>
            <a:xfrm>
              <a:off x="626022" y="2431471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66453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4" idx="6"/>
              <a:endCxn id="16" idx="2"/>
            </p:cNvCxnSpPr>
            <p:nvPr/>
          </p:nvCxnSpPr>
          <p:spPr>
            <a:xfrm flipV="1">
              <a:off x="2150022" y="3117273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4051" y="2699541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0" name="Elbow Connector 19"/>
            <p:cNvCxnSpPr>
              <a:stCxn id="16" idx="6"/>
              <a:endCxn id="18" idx="2"/>
            </p:cNvCxnSpPr>
            <p:nvPr/>
          </p:nvCxnSpPr>
          <p:spPr>
            <a:xfrm>
              <a:off x="5105400" y="3117273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57800" y="2699541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2" name="Elbow Connector 21"/>
            <p:cNvCxnSpPr>
              <a:stCxn id="16" idx="0"/>
              <a:endCxn id="14" idx="0"/>
            </p:cNvCxnSpPr>
            <p:nvPr/>
          </p:nvCxnSpPr>
          <p:spPr>
            <a:xfrm rot="16200000" flipH="1" flipV="1">
              <a:off x="2862248" y="950319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3822" y="1520157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4" name="Elbow Connector 23"/>
            <p:cNvCxnSpPr>
              <a:stCxn id="18" idx="4"/>
              <a:endCxn id="14" idx="4"/>
            </p:cNvCxnSpPr>
            <p:nvPr/>
          </p:nvCxnSpPr>
          <p:spPr>
            <a:xfrm rot="5400000">
              <a:off x="4462447" y="735575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42294" y="3819391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6" name="Elbow Connector 25"/>
            <p:cNvCxnSpPr>
              <a:stCxn id="18" idx="4"/>
              <a:endCxn id="19" idx="6"/>
            </p:cNvCxnSpPr>
            <p:nvPr/>
          </p:nvCxnSpPr>
          <p:spPr>
            <a:xfrm rot="5400000">
              <a:off x="6099464" y="4263736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3800" y="484799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8" name="Elbow Connector 27"/>
            <p:cNvCxnSpPr>
              <a:stCxn id="19" idx="2"/>
              <a:endCxn id="20" idx="6"/>
            </p:cNvCxnSpPr>
            <p:nvPr/>
          </p:nvCxnSpPr>
          <p:spPr>
            <a:xfrm rot="10800000">
              <a:off x="3590454" y="5708073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0" idx="2"/>
              <a:endCxn id="14" idx="3"/>
            </p:cNvCxnSpPr>
            <p:nvPr/>
          </p:nvCxnSpPr>
          <p:spPr>
            <a:xfrm rot="10800000">
              <a:off x="849207" y="3614033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911" y="472686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525087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32" name="Elbow Connector 31"/>
            <p:cNvCxnSpPr>
              <a:stCxn id="19" idx="0"/>
              <a:endCxn id="14" idx="5"/>
            </p:cNvCxnSpPr>
            <p:nvPr/>
          </p:nvCxnSpPr>
          <p:spPr>
            <a:xfrm rot="16200000" flipV="1">
              <a:off x="3158363" y="2382507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4260272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Polling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62674" y="1690689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72200" y="2819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3962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72200" y="5105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4305301"/>
            <a:ext cx="600074" cy="6000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333749" y="1981200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33750" y="2209800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1400" y="1690689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Were you clicked?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2098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Nah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52800" y="3338511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352801" y="3567111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0451" y="30480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Were you clicked?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00451" y="3567111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Nah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52800" y="4843046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52801" y="5071646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0451" y="4552535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Were you clicked?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0451" y="5071646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Yep!!!!!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94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222" y="1143000"/>
            <a:ext cx="8365578" cy="4880643"/>
            <a:chOff x="626022" y="1520157"/>
            <a:chExt cx="8365578" cy="4880643"/>
          </a:xfrm>
        </p:grpSpPr>
        <p:sp>
          <p:nvSpPr>
            <p:cNvPr id="13" name="Oval 12"/>
            <p:cNvSpPr/>
            <p:nvPr/>
          </p:nvSpPr>
          <p:spPr>
            <a:xfrm>
              <a:off x="626022" y="2431471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66453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4" idx="6"/>
              <a:endCxn id="16" idx="2"/>
            </p:cNvCxnSpPr>
            <p:nvPr/>
          </p:nvCxnSpPr>
          <p:spPr>
            <a:xfrm flipV="1">
              <a:off x="2150022" y="3117273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4051" y="2699541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0" name="Elbow Connector 19"/>
            <p:cNvCxnSpPr>
              <a:stCxn id="16" idx="6"/>
              <a:endCxn id="18" idx="2"/>
            </p:cNvCxnSpPr>
            <p:nvPr/>
          </p:nvCxnSpPr>
          <p:spPr>
            <a:xfrm>
              <a:off x="5105400" y="3117273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57800" y="2699541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2" name="Elbow Connector 21"/>
            <p:cNvCxnSpPr>
              <a:stCxn id="16" idx="0"/>
              <a:endCxn id="14" idx="0"/>
            </p:cNvCxnSpPr>
            <p:nvPr/>
          </p:nvCxnSpPr>
          <p:spPr>
            <a:xfrm rot="16200000" flipH="1" flipV="1">
              <a:off x="2862248" y="950319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3822" y="1520157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4" name="Elbow Connector 23"/>
            <p:cNvCxnSpPr>
              <a:stCxn id="18" idx="4"/>
              <a:endCxn id="14" idx="4"/>
            </p:cNvCxnSpPr>
            <p:nvPr/>
          </p:nvCxnSpPr>
          <p:spPr>
            <a:xfrm rot="5400000">
              <a:off x="4462447" y="735575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42294" y="3819391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6" name="Elbow Connector 25"/>
            <p:cNvCxnSpPr>
              <a:stCxn id="18" idx="4"/>
              <a:endCxn id="19" idx="6"/>
            </p:cNvCxnSpPr>
            <p:nvPr/>
          </p:nvCxnSpPr>
          <p:spPr>
            <a:xfrm rot="5400000">
              <a:off x="6099464" y="4263736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3800" y="484799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8" name="Elbow Connector 27"/>
            <p:cNvCxnSpPr>
              <a:stCxn id="19" idx="2"/>
              <a:endCxn id="20" idx="6"/>
            </p:cNvCxnSpPr>
            <p:nvPr/>
          </p:nvCxnSpPr>
          <p:spPr>
            <a:xfrm rot="10800000">
              <a:off x="3590454" y="5708073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0" idx="2"/>
              <a:endCxn id="14" idx="3"/>
            </p:cNvCxnSpPr>
            <p:nvPr/>
          </p:nvCxnSpPr>
          <p:spPr>
            <a:xfrm rot="10800000">
              <a:off x="849207" y="3614033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911" y="472686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525087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32" name="Elbow Connector 31"/>
            <p:cNvCxnSpPr>
              <a:stCxn id="19" idx="0"/>
              <a:endCxn id="14" idx="5"/>
            </p:cNvCxnSpPr>
            <p:nvPr/>
          </p:nvCxnSpPr>
          <p:spPr>
            <a:xfrm rot="16200000" flipV="1">
              <a:off x="3158363" y="2382507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4260272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67200" y="417859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MouseDownEvent</a:t>
            </a:r>
            <a:r>
              <a:rPr lang="en-US" sz="1400" b="1" i="1" dirty="0" smtClean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725636"/>
            <a:ext cx="1524000" cy="15967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42097" y="725636"/>
            <a:ext cx="1263703" cy="3745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2362200" y="562599"/>
            <a:ext cx="228599" cy="5042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3422" y="591299"/>
            <a:ext cx="2866352" cy="16593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155828" y="633253"/>
            <a:ext cx="2349371" cy="32706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016356" y="656223"/>
            <a:ext cx="2390383" cy="42338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1222" y="1143000"/>
            <a:ext cx="8365578" cy="4880643"/>
            <a:chOff x="626022" y="1520157"/>
            <a:chExt cx="8365578" cy="4880643"/>
          </a:xfrm>
        </p:grpSpPr>
        <p:sp>
          <p:nvSpPr>
            <p:cNvPr id="13" name="Oval 12"/>
            <p:cNvSpPr/>
            <p:nvPr/>
          </p:nvSpPr>
          <p:spPr>
            <a:xfrm>
              <a:off x="626022" y="2431471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66453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4" idx="6"/>
              <a:endCxn id="16" idx="2"/>
            </p:cNvCxnSpPr>
            <p:nvPr/>
          </p:nvCxnSpPr>
          <p:spPr>
            <a:xfrm flipV="1">
              <a:off x="2150022" y="3117273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4051" y="2699541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0" name="Elbow Connector 19"/>
            <p:cNvCxnSpPr>
              <a:stCxn id="16" idx="6"/>
              <a:endCxn id="18" idx="2"/>
            </p:cNvCxnSpPr>
            <p:nvPr/>
          </p:nvCxnSpPr>
          <p:spPr>
            <a:xfrm>
              <a:off x="5105400" y="3117273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57800" y="2699541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2" name="Elbow Connector 21"/>
            <p:cNvCxnSpPr>
              <a:stCxn id="16" idx="0"/>
              <a:endCxn id="14" idx="0"/>
            </p:cNvCxnSpPr>
            <p:nvPr/>
          </p:nvCxnSpPr>
          <p:spPr>
            <a:xfrm rot="16200000" flipH="1" flipV="1">
              <a:off x="2862248" y="950319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3822" y="1520157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4" name="Elbow Connector 23"/>
            <p:cNvCxnSpPr>
              <a:stCxn id="18" idx="4"/>
              <a:endCxn id="14" idx="4"/>
            </p:cNvCxnSpPr>
            <p:nvPr/>
          </p:nvCxnSpPr>
          <p:spPr>
            <a:xfrm rot="5400000">
              <a:off x="4462447" y="735575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42294" y="3819391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6" name="Elbow Connector 25"/>
            <p:cNvCxnSpPr>
              <a:stCxn id="18" idx="4"/>
              <a:endCxn id="19" idx="6"/>
            </p:cNvCxnSpPr>
            <p:nvPr/>
          </p:nvCxnSpPr>
          <p:spPr>
            <a:xfrm rot="5400000">
              <a:off x="6099464" y="4263736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3800" y="484799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8" name="Elbow Connector 27"/>
            <p:cNvCxnSpPr>
              <a:stCxn id="19" idx="2"/>
              <a:endCxn id="20" idx="6"/>
            </p:cNvCxnSpPr>
            <p:nvPr/>
          </p:nvCxnSpPr>
          <p:spPr>
            <a:xfrm rot="10800000">
              <a:off x="3590454" y="5708073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0" idx="2"/>
              <a:endCxn id="14" idx="3"/>
            </p:cNvCxnSpPr>
            <p:nvPr/>
          </p:nvCxnSpPr>
          <p:spPr>
            <a:xfrm rot="10800000">
              <a:off x="849207" y="3614033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911" y="472686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525087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32" name="Elbow Connector 31"/>
            <p:cNvCxnSpPr>
              <a:stCxn id="19" idx="0"/>
              <a:endCxn id="14" idx="5"/>
            </p:cNvCxnSpPr>
            <p:nvPr/>
          </p:nvCxnSpPr>
          <p:spPr>
            <a:xfrm rot="16200000" flipV="1">
              <a:off x="3158363" y="2382507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4260272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67200" y="417859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MouseDownEvent</a:t>
            </a:r>
            <a:r>
              <a:rPr lang="en-US" sz="1400" i="1" dirty="0" smtClean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725636"/>
            <a:ext cx="1524000" cy="15967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42097" y="725636"/>
            <a:ext cx="1263703" cy="3745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513" y="254822"/>
            <a:ext cx="271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MouseUpEvent</a:t>
            </a:r>
            <a:r>
              <a:rPr lang="en-US" sz="1400" b="1" i="1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90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222" y="1143000"/>
            <a:ext cx="8365578" cy="4880643"/>
            <a:chOff x="626022" y="1520157"/>
            <a:chExt cx="8365578" cy="4880643"/>
          </a:xfrm>
        </p:grpSpPr>
        <p:sp>
          <p:nvSpPr>
            <p:cNvPr id="13" name="Oval 12"/>
            <p:cNvSpPr/>
            <p:nvPr/>
          </p:nvSpPr>
          <p:spPr>
            <a:xfrm>
              <a:off x="626022" y="2431471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66453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4" idx="6"/>
              <a:endCxn id="16" idx="2"/>
            </p:cNvCxnSpPr>
            <p:nvPr/>
          </p:nvCxnSpPr>
          <p:spPr>
            <a:xfrm flipV="1">
              <a:off x="2150022" y="3117273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4051" y="2699541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0" name="Elbow Connector 19"/>
            <p:cNvCxnSpPr>
              <a:stCxn id="16" idx="6"/>
              <a:endCxn id="18" idx="2"/>
            </p:cNvCxnSpPr>
            <p:nvPr/>
          </p:nvCxnSpPr>
          <p:spPr>
            <a:xfrm>
              <a:off x="5105400" y="3117273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57800" y="2699541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2" name="Elbow Connector 21"/>
            <p:cNvCxnSpPr>
              <a:stCxn id="16" idx="0"/>
              <a:endCxn id="14" idx="0"/>
            </p:cNvCxnSpPr>
            <p:nvPr/>
          </p:nvCxnSpPr>
          <p:spPr>
            <a:xfrm rot="16200000" flipH="1" flipV="1">
              <a:off x="2862248" y="950319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3822" y="1520157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4" name="Elbow Connector 23"/>
            <p:cNvCxnSpPr>
              <a:stCxn id="18" idx="4"/>
              <a:endCxn id="14" idx="4"/>
            </p:cNvCxnSpPr>
            <p:nvPr/>
          </p:nvCxnSpPr>
          <p:spPr>
            <a:xfrm rot="5400000">
              <a:off x="4462447" y="735575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42294" y="3819391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6" name="Elbow Connector 25"/>
            <p:cNvCxnSpPr>
              <a:stCxn id="18" idx="4"/>
              <a:endCxn id="19" idx="6"/>
            </p:cNvCxnSpPr>
            <p:nvPr/>
          </p:nvCxnSpPr>
          <p:spPr>
            <a:xfrm rot="5400000">
              <a:off x="6099464" y="4263736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3800" y="484799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8" name="Elbow Connector 27"/>
            <p:cNvCxnSpPr>
              <a:stCxn id="19" idx="2"/>
              <a:endCxn id="20" idx="6"/>
            </p:cNvCxnSpPr>
            <p:nvPr/>
          </p:nvCxnSpPr>
          <p:spPr>
            <a:xfrm rot="10800000">
              <a:off x="3590454" y="5708073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0" idx="2"/>
              <a:endCxn id="14" idx="3"/>
            </p:cNvCxnSpPr>
            <p:nvPr/>
          </p:nvCxnSpPr>
          <p:spPr>
            <a:xfrm rot="10800000">
              <a:off x="849207" y="3614033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911" y="472686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525087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32" name="Elbow Connector 31"/>
            <p:cNvCxnSpPr>
              <a:stCxn id="19" idx="0"/>
              <a:endCxn id="14" idx="5"/>
            </p:cNvCxnSpPr>
            <p:nvPr/>
          </p:nvCxnSpPr>
          <p:spPr>
            <a:xfrm rot="16200000" flipV="1">
              <a:off x="3158363" y="2382507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4260272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67200" y="41785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MouseDownEvent</a:t>
            </a:r>
            <a:r>
              <a:rPr lang="en-US" sz="1400" i="1" dirty="0" smtClean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725636"/>
            <a:ext cx="1524000" cy="15967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63147" y="3903899"/>
            <a:ext cx="1152053" cy="20397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3147" y="5987484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SingleClickEvent</a:t>
            </a:r>
            <a:r>
              <a:rPr lang="en-US" sz="1400" b="1" i="1" dirty="0" smtClean="0"/>
              <a:t>());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042097" y="725636"/>
            <a:ext cx="1263703" cy="3745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362200" y="562599"/>
            <a:ext cx="228599" cy="5042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683422" y="591299"/>
            <a:ext cx="2866352" cy="16593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155828" y="633253"/>
            <a:ext cx="2349371" cy="32706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16356" y="656223"/>
            <a:ext cx="2390383" cy="42338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513" y="254822"/>
            <a:ext cx="271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MouseUpEvent</a:t>
            </a:r>
            <a:r>
              <a:rPr lang="en-US" sz="1400" i="1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258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1222" y="1143000"/>
            <a:ext cx="8365578" cy="4880643"/>
            <a:chOff x="626022" y="1520157"/>
            <a:chExt cx="8365578" cy="4880643"/>
          </a:xfrm>
        </p:grpSpPr>
        <p:sp>
          <p:nvSpPr>
            <p:cNvPr id="13" name="Oval 12"/>
            <p:cNvSpPr/>
            <p:nvPr/>
          </p:nvSpPr>
          <p:spPr>
            <a:xfrm>
              <a:off x="626022" y="2431471"/>
              <a:ext cx="1524000" cy="1385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0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No click has begun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1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down beginning a click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24245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2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went up completing a click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29200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3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back down, starting a double click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066453" y="5015345"/>
              <a:ext cx="1524000" cy="1385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State 4</a:t>
              </a:r>
            </a:p>
            <a:p>
              <a:pPr algn="ctr"/>
              <a:r>
                <a:rPr lang="en-US" sz="1200" dirty="0" smtClean="0"/>
                <a:t>----------</a:t>
              </a:r>
            </a:p>
            <a:p>
              <a:pPr algn="ctr"/>
              <a:r>
                <a:rPr lang="en-US" sz="1200" dirty="0" smtClean="0"/>
                <a:t>Mouse up completing double click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4" idx="6"/>
              <a:endCxn id="16" idx="2"/>
            </p:cNvCxnSpPr>
            <p:nvPr/>
          </p:nvCxnSpPr>
          <p:spPr>
            <a:xfrm flipV="1">
              <a:off x="2150022" y="3117273"/>
              <a:ext cx="1431378" cy="69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74051" y="2699541"/>
              <a:ext cx="1311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0" name="Elbow Connector 19"/>
            <p:cNvCxnSpPr>
              <a:stCxn id="16" idx="6"/>
              <a:endCxn id="18" idx="2"/>
            </p:cNvCxnSpPr>
            <p:nvPr/>
          </p:nvCxnSpPr>
          <p:spPr>
            <a:xfrm>
              <a:off x="5105400" y="3117273"/>
              <a:ext cx="167640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57800" y="2699541"/>
              <a:ext cx="1311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2" name="Elbow Connector 21"/>
            <p:cNvCxnSpPr>
              <a:stCxn id="16" idx="0"/>
              <a:endCxn id="14" idx="0"/>
            </p:cNvCxnSpPr>
            <p:nvPr/>
          </p:nvCxnSpPr>
          <p:spPr>
            <a:xfrm rot="16200000" flipH="1" flipV="1">
              <a:off x="2862248" y="950319"/>
              <a:ext cx="6926" cy="2955378"/>
            </a:xfrm>
            <a:prstGeom prst="bentConnector3">
              <a:avLst>
                <a:gd name="adj1" fmla="val -3300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3822" y="1520157"/>
              <a:ext cx="1507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24" name="Elbow Connector 23"/>
            <p:cNvCxnSpPr>
              <a:stCxn id="18" idx="4"/>
              <a:endCxn id="14" idx="4"/>
            </p:cNvCxnSpPr>
            <p:nvPr/>
          </p:nvCxnSpPr>
          <p:spPr>
            <a:xfrm rot="5400000">
              <a:off x="4462447" y="735575"/>
              <a:ext cx="6928" cy="6155778"/>
            </a:xfrm>
            <a:prstGeom prst="bentConnector3">
              <a:avLst>
                <a:gd name="adj1" fmla="val 3399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42294" y="3819391"/>
              <a:ext cx="3104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200ms passed, no double click started</a:t>
              </a:r>
            </a:p>
            <a:p>
              <a:pPr algn="ctr"/>
              <a:r>
                <a:rPr lang="en-US" sz="1200" i="1" dirty="0" smtClean="0"/>
                <a:t>Register a single click</a:t>
              </a:r>
            </a:p>
          </p:txBody>
        </p:sp>
        <p:cxnSp>
          <p:nvCxnSpPr>
            <p:cNvPr id="26" name="Elbow Connector 25"/>
            <p:cNvCxnSpPr>
              <a:stCxn id="18" idx="4"/>
              <a:endCxn id="19" idx="6"/>
            </p:cNvCxnSpPr>
            <p:nvPr/>
          </p:nvCxnSpPr>
          <p:spPr>
            <a:xfrm rot="5400000">
              <a:off x="6099464" y="4263736"/>
              <a:ext cx="1898073" cy="990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43800" y="484799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down</a:t>
              </a:r>
            </a:p>
          </p:txBody>
        </p:sp>
        <p:cxnSp>
          <p:nvCxnSpPr>
            <p:cNvPr id="28" name="Elbow Connector 27"/>
            <p:cNvCxnSpPr>
              <a:stCxn id="19" idx="2"/>
              <a:endCxn id="20" idx="6"/>
            </p:cNvCxnSpPr>
            <p:nvPr/>
          </p:nvCxnSpPr>
          <p:spPr>
            <a:xfrm rot="10800000">
              <a:off x="3590454" y="5708073"/>
              <a:ext cx="1438747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0" idx="2"/>
              <a:endCxn id="14" idx="3"/>
            </p:cNvCxnSpPr>
            <p:nvPr/>
          </p:nvCxnSpPr>
          <p:spPr>
            <a:xfrm rot="10800000">
              <a:off x="849207" y="3614033"/>
              <a:ext cx="1217246" cy="20940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5911" y="472686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Register Double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Click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525087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1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  <p:cxnSp>
          <p:nvCxnSpPr>
            <p:cNvPr id="32" name="Elbow Connector 31"/>
            <p:cNvCxnSpPr>
              <a:stCxn id="19" idx="0"/>
              <a:endCxn id="14" idx="5"/>
            </p:cNvCxnSpPr>
            <p:nvPr/>
          </p:nvCxnSpPr>
          <p:spPr>
            <a:xfrm rot="16200000" flipV="1">
              <a:off x="3158363" y="2382507"/>
              <a:ext cx="1401312" cy="38643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4260272"/>
              <a:ext cx="1306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Hover State = </a:t>
              </a:r>
              <a:r>
                <a:rPr lang="en-US" sz="1200" i="1" smtClean="0"/>
                <a:t>0 </a:t>
              </a:r>
            </a:p>
            <a:p>
              <a:pPr algn="ctr"/>
              <a:r>
                <a:rPr lang="en-US" sz="1200" i="1" dirty="0" smtClean="0"/>
                <a:t>&amp;&amp;</a:t>
              </a:r>
            </a:p>
            <a:p>
              <a:pPr algn="ctr"/>
              <a:r>
                <a:rPr lang="en-US" sz="1200" i="1" dirty="0" smtClean="0"/>
                <a:t>Mouse button up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67200" y="41785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MouseDownEvent</a:t>
            </a:r>
            <a:r>
              <a:rPr lang="en-US" sz="1400" i="1" dirty="0" smtClean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0" y="725636"/>
            <a:ext cx="1524000" cy="15967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63147" y="3903899"/>
            <a:ext cx="1152053" cy="20397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3147" y="5987484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SingleClickEvent</a:t>
            </a:r>
            <a:r>
              <a:rPr lang="en-US" sz="1400" i="1" dirty="0" smtClean="0"/>
              <a:t>());</a:t>
            </a:r>
          </a:p>
        </p:txBody>
      </p:sp>
      <p:cxnSp>
        <p:nvCxnSpPr>
          <p:cNvPr id="36" name="Straight Arrow Connector 35"/>
          <p:cNvCxnSpPr>
            <a:stCxn id="30" idx="2"/>
          </p:cNvCxnSpPr>
          <p:nvPr/>
        </p:nvCxnSpPr>
        <p:spPr>
          <a:xfrm flipH="1">
            <a:off x="694853" y="4811370"/>
            <a:ext cx="380158" cy="1429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9941" y="6295261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err="1" smtClean="0"/>
              <a:t>this.notify</a:t>
            </a:r>
            <a:r>
              <a:rPr lang="en-US" sz="1400" b="1" i="1" dirty="0" smtClean="0"/>
              <a:t>(new </a:t>
            </a:r>
            <a:r>
              <a:rPr lang="en-US" sz="1400" b="1" i="1" dirty="0" err="1" smtClean="0"/>
              <a:t>DoubleClickEvent</a:t>
            </a:r>
            <a:r>
              <a:rPr lang="en-US" sz="1400" b="1" i="1" dirty="0" smtClean="0"/>
              <a:t>());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042097" y="725636"/>
            <a:ext cx="1263703" cy="37452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62200" y="562599"/>
            <a:ext cx="228599" cy="5042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683422" y="591299"/>
            <a:ext cx="2866352" cy="165937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155828" y="633253"/>
            <a:ext cx="2349371" cy="32706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16356" y="656223"/>
            <a:ext cx="2390383" cy="42338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513" y="254822"/>
            <a:ext cx="271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 err="1" smtClean="0"/>
              <a:t>this.notify</a:t>
            </a:r>
            <a:r>
              <a:rPr lang="en-US" sz="1400" i="1" dirty="0" smtClean="0"/>
              <a:t>(new </a:t>
            </a:r>
            <a:r>
              <a:rPr lang="en-US" sz="1400" i="1" dirty="0" err="1" smtClean="0"/>
              <a:t>MouseUpEvent</a:t>
            </a:r>
            <a:r>
              <a:rPr lang="en-US" sz="1400" i="1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589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989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Almost done, just need to draw the button correctly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Button contains a </a:t>
            </a:r>
            <a:r>
              <a:rPr lang="en-US" b="1" i="1" u="sng" dirty="0" smtClean="0"/>
              <a:t>draw()</a:t>
            </a:r>
            <a:r>
              <a:rPr lang="en-US" dirty="0" smtClean="0"/>
              <a:t> method that draws the actual button. The standard draw() would probably only draw a static button and this can be </a:t>
            </a:r>
            <a:r>
              <a:rPr lang="en-US" dirty="0" err="1" smtClean="0"/>
              <a:t>overriden</a:t>
            </a:r>
            <a:r>
              <a:rPr lang="en-US" dirty="0" smtClean="0"/>
              <a:t> to do more complicated things.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Things we might want to change:</a:t>
            </a:r>
          </a:p>
          <a:p>
            <a:pPr marL="800100" lvl="1" indent="-45720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Hovering in and out makes the button look different.</a:t>
            </a:r>
          </a:p>
          <a:p>
            <a:pPr marL="800100" lvl="1" indent="-45720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Button looks depressed when mouse goes down on it.</a:t>
            </a:r>
          </a:p>
          <a:p>
            <a:pPr marL="800100" lvl="1" indent="-45720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Button looks undepressed when mouse comes back up.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Two easy ways to accomplish this:</a:t>
            </a:r>
          </a:p>
          <a:p>
            <a:pPr marL="800100" lvl="1" indent="-457200" defTabSz="9144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Inheritance and use state variables</a:t>
            </a:r>
          </a:p>
          <a:p>
            <a:pPr marL="800100" lvl="1" indent="-457200" defTabSz="9144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Listen for events</a:t>
            </a:r>
          </a:p>
        </p:txBody>
      </p:sp>
    </p:spTree>
    <p:extLst>
      <p:ext uri="{BB962C8B-B14F-4D97-AF65-F5344CB8AC3E}">
        <p14:creationId xmlns:p14="http://schemas.microsoft.com/office/powerpoint/2010/main" val="7081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48200" y="2286000"/>
            <a:ext cx="1752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drawBlueRect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4267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basic version</a:t>
            </a:r>
          </a:p>
          <a:p>
            <a:endParaRPr lang="en-US" dirty="0"/>
          </a:p>
          <a:p>
            <a:r>
              <a:rPr lang="en-US" dirty="0" smtClean="0"/>
              <a:t>Blue rectangle (or whatever) and will never change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27432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286000"/>
            <a:ext cx="1752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drawBlueRect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27432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114800"/>
            <a:ext cx="4800600" cy="2667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if(</a:t>
            </a:r>
            <a:r>
              <a:rPr lang="en-US" sz="1400" i="1" dirty="0" err="1" smtClean="0">
                <a:solidFill>
                  <a:schemeClr val="tx1"/>
                </a:solidFill>
              </a:rPr>
              <a:t>super.hoverState</a:t>
            </a:r>
            <a:r>
              <a:rPr lang="en-US" sz="1400" i="1" dirty="0" smtClean="0">
                <a:solidFill>
                  <a:schemeClr val="tx1"/>
                </a:solidFill>
              </a:rPr>
              <a:t> == 1)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    </a:t>
            </a:r>
            <a:r>
              <a:rPr lang="en-US" sz="1400" i="1" dirty="0" err="1" smtClean="0">
                <a:solidFill>
                  <a:schemeClr val="tx1"/>
                </a:solidFill>
              </a:rPr>
              <a:t>drawLightBlueRect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else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 </a:t>
            </a:r>
            <a:r>
              <a:rPr lang="en-US" sz="1400" i="1" dirty="0" err="1" smtClean="0">
                <a:solidFill>
                  <a:schemeClr val="tx1"/>
                </a:solidFill>
              </a:rPr>
              <a:t>drawBlueRect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4062411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9600"/>
            <a:ext cx="600074" cy="600074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5" idx="2"/>
            <a:endCxn id="8" idx="0"/>
          </p:cNvCxnSpPr>
          <p:nvPr/>
        </p:nvCxnSpPr>
        <p:spPr>
          <a:xfrm>
            <a:off x="5600700" y="3733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286000"/>
            <a:ext cx="1752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drawBlueRect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27432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114800"/>
            <a:ext cx="4800600" cy="2667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stuff from before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  if(</a:t>
            </a:r>
            <a:r>
              <a:rPr lang="en-US" sz="1400" i="1" dirty="0" err="1" smtClean="0">
                <a:solidFill>
                  <a:schemeClr val="tx1"/>
                </a:solidFill>
              </a:rPr>
              <a:t>clickState</a:t>
            </a:r>
            <a:r>
              <a:rPr lang="en-US" sz="1400" i="1" dirty="0" smtClean="0">
                <a:solidFill>
                  <a:schemeClr val="tx1"/>
                </a:solidFill>
              </a:rPr>
              <a:t> == 1) </a:t>
            </a:r>
            <a:r>
              <a:rPr lang="en-US" sz="1400" i="1" dirty="0" err="1" smtClean="0">
                <a:solidFill>
                  <a:schemeClr val="tx1"/>
                </a:solidFill>
              </a:rPr>
              <a:t>drawDepressed</a:t>
            </a:r>
            <a:r>
              <a:rPr lang="en-US" sz="1400" i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else if(click==0) 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endParaRPr lang="en-US" sz="1400" i="1" dirty="0" smtClean="0">
              <a:solidFill>
                <a:schemeClr val="tx1"/>
              </a:solidFill>
            </a:endParaRP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//the rest is for you to figure out   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4062411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9600"/>
            <a:ext cx="600074" cy="6000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8650" y="5205411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562600"/>
            <a:ext cx="600074" cy="6000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600700" y="3733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1447" y="1683542"/>
            <a:ext cx="1752600" cy="38790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d</a:t>
            </a:r>
            <a:r>
              <a:rPr lang="en-US" sz="1400" i="1" dirty="0" smtClean="0">
                <a:solidFill>
                  <a:schemeClr val="tx1"/>
                </a:solidFill>
              </a:rPr>
              <a:t>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drawRect</a:t>
            </a:r>
            <a:r>
              <a:rPr lang="en-US" sz="1400" i="1" dirty="0" smtClean="0">
                <a:solidFill>
                  <a:schemeClr val="tx1"/>
                </a:solidFill>
              </a:rPr>
              <a:t>(color);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setColor</a:t>
            </a:r>
            <a:r>
              <a:rPr lang="en-US" sz="1400" i="1" dirty="0" smtClean="0">
                <a:solidFill>
                  <a:schemeClr val="tx1"/>
                </a:solidFill>
              </a:rPr>
              <a:t>(color){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7808" y="60198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6225" y="1683542"/>
            <a:ext cx="4800600" cy="38790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Some other part of program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someMethod</a:t>
            </a:r>
            <a:r>
              <a:rPr lang="en-US" sz="1400" i="1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</a:t>
            </a:r>
            <a:r>
              <a:rPr lang="en-US" sz="1400" i="1" dirty="0" err="1" smtClean="0">
                <a:solidFill>
                  <a:schemeClr val="tx1"/>
                </a:solidFill>
              </a:rPr>
              <a:t>button.addEventListener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, this);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//add listeners for all events the button has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76825" y="2362200"/>
            <a:ext cx="163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21306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Register for events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711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Events vs. </a:t>
            </a: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Events</a:t>
            </a:r>
            <a:r>
              <a:rPr lang="mr-IN" dirty="0" smtClean="0"/>
              <a:t>–</a:t>
            </a:r>
            <a:r>
              <a:rPr lang="en-US" dirty="0" smtClean="0"/>
              <a:t> A software design pattern in which a process waits patiently for an event of interest to occur and only reacts when necessary.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Server, tell me when you are ready to connect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Printer, let me know when you are ready to print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Game over screen waits to be notified that player is dead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*Important: is NOT implemented using polling.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1447" y="1683542"/>
            <a:ext cx="1752600" cy="38790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d</a:t>
            </a:r>
            <a:r>
              <a:rPr lang="en-US" sz="1400" i="1" dirty="0" smtClean="0">
                <a:solidFill>
                  <a:schemeClr val="tx1"/>
                </a:solidFill>
              </a:rPr>
              <a:t>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drawRect</a:t>
            </a:r>
            <a:r>
              <a:rPr lang="en-US" sz="1400" i="1" dirty="0" smtClean="0">
                <a:solidFill>
                  <a:schemeClr val="tx1"/>
                </a:solidFill>
              </a:rPr>
              <a:t>(color);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setColor</a:t>
            </a:r>
            <a:r>
              <a:rPr lang="en-US" sz="1400" i="1" dirty="0" smtClean="0">
                <a:solidFill>
                  <a:schemeClr val="tx1"/>
                </a:solidFill>
              </a:rPr>
              <a:t>(color){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7808" y="60198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6225" y="1683542"/>
            <a:ext cx="4800600" cy="38790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Some other part of program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someMethod</a:t>
            </a:r>
            <a:r>
              <a:rPr lang="en-US" sz="1400" i="1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</a:t>
            </a:r>
            <a:r>
              <a:rPr lang="en-US" sz="1400" i="1" dirty="0" err="1" smtClean="0">
                <a:solidFill>
                  <a:schemeClr val="tx1"/>
                </a:solidFill>
              </a:rPr>
              <a:t>button.addEventListener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, this);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//add listeners for all events the button has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handleEvent</a:t>
            </a:r>
            <a:r>
              <a:rPr lang="en-US" sz="1400" b="1" i="1" dirty="0" smtClean="0">
                <a:solidFill>
                  <a:schemeClr val="tx1"/>
                </a:solidFill>
              </a:rPr>
              <a:t>(Event e){</a:t>
            </a:r>
          </a:p>
          <a:p>
            <a:r>
              <a:rPr lang="en-US" sz="1400" b="1" i="1" dirty="0" smtClean="0">
                <a:solidFill>
                  <a:schemeClr val="tx1"/>
                </a:solidFill>
              </a:rPr>
              <a:t>  if(e is </a:t>
            </a:r>
            <a:r>
              <a:rPr lang="en-US" sz="1400" b="1" i="1" dirty="0" err="1" smtClean="0">
                <a:solidFill>
                  <a:schemeClr val="tx1"/>
                </a:solidFill>
              </a:rPr>
              <a:t>HoverInEvent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  </a:t>
            </a:r>
            <a:r>
              <a:rPr lang="en-US" sz="1400" b="1" i="1" dirty="0" err="1" smtClean="0">
                <a:solidFill>
                  <a:schemeClr val="tx1"/>
                </a:solidFill>
              </a:rPr>
              <a:t>button.setColor</a:t>
            </a:r>
            <a:r>
              <a:rPr lang="en-US" sz="1400" b="1" i="1" dirty="0" smtClean="0">
                <a:solidFill>
                  <a:schemeClr val="tx1"/>
                </a:solidFill>
              </a:rPr>
              <a:t>(</a:t>
            </a:r>
            <a:r>
              <a:rPr lang="en-US" sz="1400" b="1" i="1" dirty="0" err="1" smtClean="0">
                <a:solidFill>
                  <a:schemeClr val="tx1"/>
                </a:solidFill>
              </a:rPr>
              <a:t>lightBlue</a:t>
            </a:r>
            <a:r>
              <a:rPr lang="en-US" sz="14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else(e is </a:t>
            </a:r>
            <a:r>
              <a:rPr lang="en-US" sz="1400" b="1" i="1" dirty="0" err="1" smtClean="0">
                <a:solidFill>
                  <a:schemeClr val="tx1"/>
                </a:solidFill>
              </a:rPr>
              <a:t>HoverOutEvent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  </a:t>
            </a:r>
            <a:r>
              <a:rPr lang="en-US" sz="1400" b="1" i="1" dirty="0" err="1" smtClean="0">
                <a:solidFill>
                  <a:schemeClr val="tx1"/>
                </a:solidFill>
              </a:rPr>
              <a:t>button.setColor</a:t>
            </a:r>
            <a:r>
              <a:rPr lang="en-US" sz="1400" b="1" i="1" dirty="0" smtClean="0">
                <a:solidFill>
                  <a:schemeClr val="tx1"/>
                </a:solidFill>
              </a:rPr>
              <a:t>(blue);</a:t>
            </a:r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chemeClr val="tx1"/>
                </a:solidFill>
              </a:rPr>
              <a:t>}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76825" y="2362200"/>
            <a:ext cx="163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21306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Register for events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743450" y="5800212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57401"/>
            <a:ext cx="600074" cy="6000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105400" y="32004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399" y="2892623"/>
            <a:ext cx="160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Notify(</a:t>
            </a:r>
            <a:r>
              <a:rPr lang="en-US" sz="1400" b="1" i="1" dirty="0" err="1" smtClean="0"/>
              <a:t>HoverEvent</a:t>
            </a:r>
            <a:r>
              <a:rPr lang="en-US" sz="1400" b="1" i="1" dirty="0" smtClean="0"/>
              <a:t>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9748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Button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1447" y="1683542"/>
            <a:ext cx="1752600" cy="38790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Button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d</a:t>
            </a:r>
            <a:r>
              <a:rPr lang="en-US" sz="1400" i="1" dirty="0" smtClean="0">
                <a:solidFill>
                  <a:schemeClr val="tx1"/>
                </a:solidFill>
              </a:rPr>
              <a:t>raw(){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i="1" dirty="0" err="1" smtClean="0">
                <a:solidFill>
                  <a:schemeClr val="tx1"/>
                </a:solidFill>
              </a:rPr>
              <a:t>drawRect</a:t>
            </a:r>
            <a:r>
              <a:rPr lang="en-US" sz="1400" i="1" dirty="0" smtClean="0">
                <a:solidFill>
                  <a:schemeClr val="tx1"/>
                </a:solidFill>
              </a:rPr>
              <a:t>(color);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b="1" i="1" dirty="0" smtClean="0">
                <a:solidFill>
                  <a:schemeClr val="tx1"/>
                </a:solidFill>
              </a:rPr>
              <a:t>  if(depressed)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  blah blah;</a:t>
            </a:r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setColor</a:t>
            </a:r>
            <a:r>
              <a:rPr lang="en-US" sz="1400" i="1" dirty="0" smtClean="0">
                <a:solidFill>
                  <a:schemeClr val="tx1"/>
                </a:solidFill>
              </a:rPr>
              <a:t>(color){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setDepressed</a:t>
            </a:r>
            <a:r>
              <a:rPr lang="en-US" sz="1400" b="1" i="1" dirty="0" smtClean="0">
                <a:solidFill>
                  <a:schemeClr val="tx1"/>
                </a:solidFill>
              </a:rPr>
              <a:t>(){</a:t>
            </a:r>
            <a:r>
              <a:rPr lang="mr-IN" sz="1400" b="1" i="1" dirty="0" smtClean="0">
                <a:solidFill>
                  <a:schemeClr val="tx1"/>
                </a:solidFill>
              </a:rPr>
              <a:t>…</a:t>
            </a:r>
            <a:r>
              <a:rPr lang="en-US" sz="1400" b="1" i="1" dirty="0" smtClean="0">
                <a:solidFill>
                  <a:schemeClr val="tx1"/>
                </a:solidFill>
              </a:rPr>
              <a:t>}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7808" y="60198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6225" y="1683542"/>
            <a:ext cx="4800600" cy="4031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Some other part of program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--------------</a:t>
            </a: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someMethod</a:t>
            </a:r>
            <a:r>
              <a:rPr lang="en-US" sz="1400" i="1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</a:t>
            </a:r>
            <a:r>
              <a:rPr lang="en-US" sz="1400" i="1" dirty="0" err="1" smtClean="0">
                <a:solidFill>
                  <a:schemeClr val="tx1"/>
                </a:solidFill>
              </a:rPr>
              <a:t>button.addEventListener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mr-IN" sz="1400" i="1" dirty="0" smtClean="0">
                <a:solidFill>
                  <a:schemeClr val="tx1"/>
                </a:solidFill>
              </a:rPr>
              <a:t>…</a:t>
            </a:r>
            <a:r>
              <a:rPr lang="en-US" sz="1400" i="1" dirty="0" smtClean="0">
                <a:solidFill>
                  <a:schemeClr val="tx1"/>
                </a:solidFill>
              </a:rPr>
              <a:t>, this);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//add listeners for all events the button has</a:t>
            </a:r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err="1" smtClean="0">
                <a:solidFill>
                  <a:schemeClr val="tx1"/>
                </a:solidFill>
              </a:rPr>
              <a:t>handleEvent</a:t>
            </a:r>
            <a:r>
              <a:rPr lang="en-US" sz="1400" i="1" dirty="0" smtClean="0">
                <a:solidFill>
                  <a:schemeClr val="tx1"/>
                </a:solidFill>
              </a:rPr>
              <a:t>(Event e){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  if(e is </a:t>
            </a:r>
            <a:r>
              <a:rPr lang="en-US" sz="1400" i="1" dirty="0" err="1" smtClean="0">
                <a:solidFill>
                  <a:schemeClr val="tx1"/>
                </a:solidFill>
              </a:rPr>
              <a:t>HoverInEvent</a:t>
            </a:r>
            <a:r>
              <a:rPr lang="en-US" sz="14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 </a:t>
            </a:r>
            <a:r>
              <a:rPr lang="en-US" sz="1400" i="1" dirty="0" err="1" smtClean="0">
                <a:solidFill>
                  <a:schemeClr val="tx1"/>
                </a:solidFill>
              </a:rPr>
              <a:t>button.setColor</a:t>
            </a:r>
            <a:r>
              <a:rPr lang="en-US" sz="1400" i="1" dirty="0" smtClean="0">
                <a:solidFill>
                  <a:schemeClr val="tx1"/>
                </a:solidFill>
              </a:rPr>
              <a:t>(</a:t>
            </a:r>
            <a:r>
              <a:rPr lang="en-US" sz="1400" i="1" dirty="0" err="1" smtClean="0">
                <a:solidFill>
                  <a:schemeClr val="tx1"/>
                </a:solidFill>
              </a:rPr>
              <a:t>lightBlue</a:t>
            </a:r>
            <a:r>
              <a:rPr lang="en-US" sz="14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else(e is </a:t>
            </a:r>
            <a:r>
              <a:rPr lang="en-US" sz="1400" i="1" dirty="0" err="1" smtClean="0">
                <a:solidFill>
                  <a:schemeClr val="tx1"/>
                </a:solidFill>
              </a:rPr>
              <a:t>HoverOutEvent</a:t>
            </a:r>
            <a:r>
              <a:rPr lang="en-US" sz="14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</a:rPr>
              <a:t>   </a:t>
            </a:r>
            <a:r>
              <a:rPr lang="en-US" sz="1400" i="1" dirty="0" err="1" smtClean="0">
                <a:solidFill>
                  <a:schemeClr val="tx1"/>
                </a:solidFill>
              </a:rPr>
              <a:t>button.setColor</a:t>
            </a:r>
            <a:r>
              <a:rPr lang="en-US" sz="1400" i="1" dirty="0" smtClean="0">
                <a:solidFill>
                  <a:schemeClr val="tx1"/>
                </a:solidFill>
              </a:rPr>
              <a:t>(blue);</a:t>
            </a:r>
          </a:p>
          <a:p>
            <a:endParaRPr lang="en-US" sz="1400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  </a:t>
            </a:r>
            <a:r>
              <a:rPr lang="en-US" sz="1400" b="1" i="1" dirty="0" smtClean="0">
                <a:solidFill>
                  <a:schemeClr val="tx1"/>
                </a:solidFill>
              </a:rPr>
              <a:t>if(e is </a:t>
            </a:r>
            <a:r>
              <a:rPr lang="en-US" sz="1400" b="1" i="1" dirty="0" err="1" smtClean="0">
                <a:solidFill>
                  <a:schemeClr val="tx1"/>
                </a:solidFill>
              </a:rPr>
              <a:t>MousePressedEvent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  </a:t>
            </a:r>
            <a:r>
              <a:rPr lang="en-US" sz="1400" b="1" i="1" dirty="0" err="1" smtClean="0">
                <a:solidFill>
                  <a:schemeClr val="tx1"/>
                </a:solidFill>
              </a:rPr>
              <a:t>button.setDepressed</a:t>
            </a:r>
            <a:r>
              <a:rPr lang="en-US" sz="1400" b="1" i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 //the rest is up to you!!!</a:t>
            </a:r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sz="1400" i="1" dirty="0" smtClean="0">
                <a:solidFill>
                  <a:schemeClr val="tx1"/>
                </a:solidFill>
              </a:rPr>
              <a:t>}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76825" y="2362200"/>
            <a:ext cx="163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21306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Register for events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743450" y="5800212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57401"/>
            <a:ext cx="600074" cy="6000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105400" y="32004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399" y="2892623"/>
            <a:ext cx="160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Notify(</a:t>
            </a:r>
            <a:r>
              <a:rPr lang="en-US" sz="1400" i="1" dirty="0" err="1" smtClean="0"/>
              <a:t>HoverEvent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1" y="40386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373082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Notify(</a:t>
            </a:r>
            <a:r>
              <a:rPr lang="en-US" sz="1200" b="1" i="1" dirty="0" err="1" smtClean="0"/>
              <a:t>MousePressed</a:t>
            </a:r>
            <a:r>
              <a:rPr lang="en-US" sz="1200" b="1" i="1" dirty="0" smtClean="0"/>
              <a:t>)</a:t>
            </a:r>
            <a:endParaRPr lang="en-US" sz="12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2795589" y="5800212"/>
            <a:ext cx="158115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A Button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9" y="6157401"/>
            <a:ext cx="600074" cy="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and we are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r>
              <a:rPr lang="mr-IN" dirty="0" smtClean="0"/>
              <a:t>…</a:t>
            </a:r>
            <a:r>
              <a:rPr lang="en-US" dirty="0" smtClean="0"/>
              <a:t>not super complicated, but maybe more so than we originally thought.</a:t>
            </a:r>
          </a:p>
          <a:p>
            <a:endParaRPr lang="en-US" dirty="0"/>
          </a:p>
          <a:p>
            <a:r>
              <a:rPr lang="en-US" dirty="0" smtClean="0"/>
              <a:t>Maybe next time we will build out a text box? Or combo box? </a:t>
            </a:r>
            <a:r>
              <a:rPr lang="en-US" dirty="0" err="1" smtClean="0"/>
              <a:t>Mmmmmmmmmmm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Events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62674" y="1690689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72200" y="29718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3314701"/>
            <a:ext cx="600074" cy="6000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333749" y="1981200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33750" y="2209800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1400" y="1447800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Let me know when you get clicked, k?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2098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Sure thing friend!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52801" y="3398904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0451" y="3074639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 was clicked </a:t>
            </a:r>
            <a:r>
              <a:rPr lang="en-US" sz="1600" dirty="0" err="1" smtClean="0"/>
              <a:t>yo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172200" y="4238625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4581526"/>
            <a:ext cx="600074" cy="6000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66901" y="3048000"/>
            <a:ext cx="14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Cool, I’ll do something neat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33750" y="4642929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4318664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 was clicked </a:t>
            </a:r>
            <a:r>
              <a:rPr lang="en-US" sz="1600" dirty="0" err="1" smtClean="0"/>
              <a:t>yo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847850" y="4292025"/>
            <a:ext cx="14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Cool, I’ll do something neat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52800" y="5833646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352801" y="6062246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00451" y="5066972"/>
            <a:ext cx="1752599" cy="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Hey, so I don’t care about your </a:t>
            </a:r>
            <a:r>
              <a:rPr lang="en-US" sz="1600" smtClean="0"/>
              <a:t>clicks anymore, k?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00451" y="6062246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</a:t>
            </a:r>
            <a:r>
              <a:rPr lang="en-US" sz="1600" dirty="0" err="1" smtClean="0"/>
              <a:t>prob</a:t>
            </a:r>
            <a:r>
              <a:rPr lang="en-US" sz="1600" dirty="0" smtClean="0"/>
              <a:t> friend!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89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How is event based programming usually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Observer Design Pattern</a:t>
            </a:r>
            <a:r>
              <a:rPr lang="en-US" dirty="0" smtClean="0"/>
              <a:t>: A software design pattern in which an object, called the subject, maintains a list of its dependents, called observers, and notifies them automatically of any state changes, usually by calling on of their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3876</Words>
  <Application>Microsoft Macintosh PowerPoint</Application>
  <PresentationFormat>On-screen Show (4:3)</PresentationFormat>
  <Paragraphs>1042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Calibri</vt:lpstr>
      <vt:lpstr>Calibri Light</vt:lpstr>
      <vt:lpstr>Mangal</vt:lpstr>
      <vt:lpstr>Arial</vt:lpstr>
      <vt:lpstr>Office Theme</vt:lpstr>
      <vt:lpstr>CS3205 – HCI in Software Development  Basic UI Implementation</vt:lpstr>
      <vt:lpstr>UI Implementation: Topics</vt:lpstr>
      <vt:lpstr>Events vs. Polling</vt:lpstr>
      <vt:lpstr>Events vs. Polling</vt:lpstr>
      <vt:lpstr>Polling Example</vt:lpstr>
      <vt:lpstr>Events vs. Polling</vt:lpstr>
      <vt:lpstr>Events Example</vt:lpstr>
      <vt:lpstr>Observer Design Pattern</vt:lpstr>
      <vt:lpstr>Observer Design Pattern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</vt:lpstr>
      <vt:lpstr>Observer Design Pattern – UML Diagram</vt:lpstr>
      <vt:lpstr>Observer Design Pattern – UML Diagram</vt:lpstr>
      <vt:lpstr>Observer Design Pattern – UML Diagram</vt:lpstr>
      <vt:lpstr>Observer Design Pattern – UML Diagram</vt:lpstr>
      <vt:lpstr>Observer Design Pattern – UML Diagram</vt:lpstr>
      <vt:lpstr>Simple Button – Detecting Clicks and Hovers</vt:lpstr>
      <vt:lpstr>Simple Button – Detecting Clicks and Hovers</vt:lpstr>
      <vt:lpstr>Simple Button – Detecting Clicks and Hovers</vt:lpstr>
      <vt:lpstr>Simple Button – Detecting Clicks and Hovers</vt:lpstr>
      <vt:lpstr>Simple Button – Detecting Clicks and Hovers</vt:lpstr>
      <vt:lpstr>Simple Button – Detecting Clicks and Hovers</vt:lpstr>
      <vt:lpstr>Simple Button – Detecting Hovers</vt:lpstr>
      <vt:lpstr>Simple Button – Detecting Hovers</vt:lpstr>
      <vt:lpstr>Simple Button – Detecting Hovers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Simple Button – Detecting Clicks</vt:lpstr>
      <vt:lpstr>PowerPoint Presentation</vt:lpstr>
      <vt:lpstr>Simple Button – Throwing Events</vt:lpstr>
      <vt:lpstr>Simple Button – Throwing Events</vt:lpstr>
      <vt:lpstr>Simple Button – Throwing Events</vt:lpstr>
      <vt:lpstr>Simple Button – Throwing Events</vt:lpstr>
      <vt:lpstr>Simple Button – Throwing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Button – Drawing</vt:lpstr>
      <vt:lpstr>Simple Button – Drawing</vt:lpstr>
      <vt:lpstr>Simple Button – Drawing</vt:lpstr>
      <vt:lpstr>Simple Button – Inheritance</vt:lpstr>
      <vt:lpstr>Simple Button – Inheritance</vt:lpstr>
      <vt:lpstr>Simple Button – Events</vt:lpstr>
      <vt:lpstr>Simple Button – Events</vt:lpstr>
      <vt:lpstr>Simple Button – Events</vt:lpstr>
      <vt:lpstr>…and we are done!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167</cp:revision>
  <dcterms:created xsi:type="dcterms:W3CDTF">2013-08-15T19:53:44Z</dcterms:created>
  <dcterms:modified xsi:type="dcterms:W3CDTF">2018-03-15T17:44:27Z</dcterms:modified>
</cp:coreProperties>
</file>