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90" r:id="rId11"/>
    <p:sldId id="266" r:id="rId12"/>
    <p:sldId id="291" r:id="rId13"/>
    <p:sldId id="267" r:id="rId14"/>
    <p:sldId id="292" r:id="rId15"/>
    <p:sldId id="268" r:id="rId16"/>
    <p:sldId id="269" r:id="rId17"/>
    <p:sldId id="270" r:id="rId18"/>
    <p:sldId id="271" r:id="rId19"/>
    <p:sldId id="278" r:id="rId20"/>
    <p:sldId id="272" r:id="rId21"/>
    <p:sldId id="293" r:id="rId22"/>
    <p:sldId id="274" r:id="rId23"/>
    <p:sldId id="273" r:id="rId24"/>
    <p:sldId id="275" r:id="rId25"/>
    <p:sldId id="276" r:id="rId26"/>
    <p:sldId id="277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9" autoAdjust="0"/>
    <p:restoredTop sz="94572"/>
  </p:normalViewPr>
  <p:slideViewPr>
    <p:cSldViewPr>
      <p:cViewPr varScale="1">
        <p:scale>
          <a:sx n="138" d="100"/>
          <a:sy n="138" d="100"/>
        </p:scale>
        <p:origin x="1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rf8t@cs.virgini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66800"/>
            <a:ext cx="6172200" cy="2580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063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Dr. 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>
                <a:hlinkClick r:id="rId2"/>
              </a:rPr>
              <a:t>mrf8t@cs.virginia.edu</a:t>
            </a:r>
            <a:endParaRPr lang="en-US" dirty="0" smtClean="0"/>
          </a:p>
          <a:p>
            <a:r>
              <a:rPr lang="en-US" dirty="0" smtClean="0"/>
              <a:t>* Material from: [</a:t>
            </a:r>
            <a:r>
              <a:rPr lang="en-US" dirty="0" err="1" smtClean="0"/>
              <a:t>Klemmer</a:t>
            </a:r>
            <a:r>
              <a:rPr lang="en-US" dirty="0" smtClean="0"/>
              <a:t>, Stanford]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Prototyping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b="1" dirty="0" smtClean="0"/>
              <a:t>UR</a:t>
            </a:r>
            <a:r>
              <a:rPr lang="en-US" dirty="0" smtClean="0"/>
              <a:t>: </a:t>
            </a:r>
            <a:r>
              <a:rPr lang="en-US" i="1" dirty="0" smtClean="0"/>
              <a:t>User must be able to type text messages at a minimum of 50 wpm while making less than 3 errors on average.</a:t>
            </a:r>
          </a:p>
          <a:p>
            <a:endParaRPr lang="en-US" dirty="0" smtClean="0"/>
          </a:p>
          <a:p>
            <a:r>
              <a:rPr lang="en-US" dirty="0" smtClean="0"/>
              <a:t>What do you wish to learn?</a:t>
            </a:r>
          </a:p>
          <a:p>
            <a:pPr lvl="1"/>
            <a:r>
              <a:rPr lang="en-US" dirty="0" smtClean="0"/>
              <a:t>What physical interface is best for supporting users that wish to text and type on their phone?</a:t>
            </a:r>
          </a:p>
          <a:p>
            <a:pPr lvl="1"/>
            <a:r>
              <a:rPr lang="en-US" dirty="0" smtClean="0"/>
              <a:t>Prototype choices:</a:t>
            </a:r>
          </a:p>
          <a:p>
            <a:pPr lvl="2"/>
            <a:r>
              <a:rPr lang="en-US" dirty="0" smtClean="0"/>
              <a:t>Physical keypad</a:t>
            </a:r>
          </a:p>
          <a:p>
            <a:pPr lvl="2"/>
            <a:r>
              <a:rPr lang="en-US" dirty="0" err="1" smtClean="0"/>
              <a:t>Touchscreen</a:t>
            </a:r>
            <a:endParaRPr lang="en-US" dirty="0" smtClean="0"/>
          </a:p>
          <a:p>
            <a:pPr lvl="2"/>
            <a:r>
              <a:rPr lang="en-US" dirty="0" smtClean="0"/>
              <a:t>Others?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Measuring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about the </a:t>
            </a:r>
            <a:r>
              <a:rPr lang="en-US" dirty="0" err="1" smtClean="0"/>
              <a:t>falsifiability</a:t>
            </a:r>
            <a:r>
              <a:rPr lang="en-US" dirty="0" smtClean="0"/>
              <a:t> of usability requirements.</a:t>
            </a:r>
          </a:p>
          <a:p>
            <a:endParaRPr lang="en-US" dirty="0" smtClean="0"/>
          </a:p>
          <a:p>
            <a:r>
              <a:rPr lang="en-US" dirty="0" smtClean="0"/>
              <a:t>If requirements are truly falsifiable, then we should be able to design user studies that prove (based on data) that our prototype is sufficient.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Measuring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b="1" dirty="0" smtClean="0"/>
              <a:t>UR</a:t>
            </a:r>
            <a:r>
              <a:rPr lang="en-US" dirty="0" smtClean="0"/>
              <a:t>: </a:t>
            </a:r>
            <a:r>
              <a:rPr lang="en-US" i="1" dirty="0" smtClean="0"/>
              <a:t>User must be able to type text messages at a maximum of 50 wpm while making less than 3 errors on average.</a:t>
            </a:r>
          </a:p>
          <a:p>
            <a:endParaRPr lang="en-US" dirty="0" smtClean="0"/>
          </a:p>
          <a:p>
            <a:r>
              <a:rPr lang="en-US" dirty="0" smtClean="0"/>
              <a:t>How to measure this:</a:t>
            </a:r>
          </a:p>
          <a:p>
            <a:pPr lvl="1"/>
            <a:r>
              <a:rPr lang="en-US" dirty="0" smtClean="0"/>
              <a:t>Pretty simple, give users different phone prototypes and see how well they type.</a:t>
            </a:r>
          </a:p>
          <a:p>
            <a:pPr lvl="1"/>
            <a:r>
              <a:rPr lang="en-US" dirty="0" smtClean="0"/>
              <a:t>In reality, a bit more complicated than this, but a good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Minimum Work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absolute minimal working prototype with which we can perform our user study?</a:t>
            </a:r>
          </a:p>
          <a:p>
            <a:endParaRPr lang="en-US" dirty="0" smtClean="0"/>
          </a:p>
          <a:p>
            <a:r>
              <a:rPr lang="en-US" dirty="0" smtClean="0"/>
              <a:t>Strip out every feature that is not absolutely necessary.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Minimum Work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b="1" dirty="0" smtClean="0"/>
              <a:t>UR</a:t>
            </a:r>
            <a:r>
              <a:rPr lang="en-US" dirty="0" smtClean="0"/>
              <a:t>: </a:t>
            </a:r>
            <a:r>
              <a:rPr lang="en-US" i="1" dirty="0" smtClean="0"/>
              <a:t>User must be able to type text messages at a maximum of 50 wpm while making less than 3 errors on average.</a:t>
            </a:r>
          </a:p>
          <a:p>
            <a:endParaRPr lang="en-US" dirty="0" smtClean="0"/>
          </a:p>
          <a:p>
            <a:r>
              <a:rPr lang="en-US" dirty="0" smtClean="0"/>
              <a:t>Minimal:</a:t>
            </a:r>
          </a:p>
          <a:p>
            <a:pPr lvl="1"/>
            <a:r>
              <a:rPr lang="en-US" dirty="0" smtClean="0"/>
              <a:t>Physical devices that can be typed on, need to be able to record speed and errors while typing.</a:t>
            </a:r>
          </a:p>
          <a:p>
            <a:r>
              <a:rPr lang="en-US" dirty="0" smtClean="0"/>
              <a:t>Unnecessary features:</a:t>
            </a:r>
          </a:p>
          <a:p>
            <a:pPr lvl="1"/>
            <a:r>
              <a:rPr lang="en-US" dirty="0" smtClean="0"/>
              <a:t>Sending texts to other phones</a:t>
            </a:r>
          </a:p>
          <a:p>
            <a:pPr lvl="1"/>
            <a:r>
              <a:rPr lang="en-US" dirty="0" smtClean="0"/>
              <a:t>Selecting contacts to send to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Minimum Work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graph on board (Time Spent vs. Learned)!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 smtClean="0"/>
              <a:t>Low-Fidelity:</a:t>
            </a:r>
            <a:endParaRPr lang="en-US" dirty="0"/>
          </a:p>
        </p:txBody>
      </p:sp>
      <p:pic>
        <p:nvPicPr>
          <p:cNvPr id="15362" name="Picture 2" descr="http://teced.com/wp-content/uploads/2011/05/Low-fidelity-wirefra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4991005" cy="3048000"/>
          </a:xfrm>
          <a:prstGeom prst="rect">
            <a:avLst/>
          </a:prstGeom>
          <a:noFill/>
        </p:spPr>
      </p:pic>
      <p:pic>
        <p:nvPicPr>
          <p:cNvPr id="15364" name="Picture 4" descr="http://www.inovdesigns.com/images/newsandviews/low_fidelity_prototy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33499"/>
            <a:ext cx="3810000" cy="2476501"/>
          </a:xfrm>
          <a:prstGeom prst="rect">
            <a:avLst/>
          </a:prstGeom>
          <a:noFill/>
        </p:spPr>
      </p:pic>
      <p:pic>
        <p:nvPicPr>
          <p:cNvPr id="15368" name="Picture 8" descr="http://www.sapdesignguild.org/goodies/glossary_usab/IMAGES/PROTO_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6913" y="4419600"/>
            <a:ext cx="3525487" cy="2171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 smtClean="0"/>
              <a:t>High-Fidelity:</a:t>
            </a:r>
            <a:endParaRPr lang="en-US" dirty="0"/>
          </a:p>
        </p:txBody>
      </p:sp>
      <p:pic>
        <p:nvPicPr>
          <p:cNvPr id="14338" name="Picture 2" descr="http://www.leemunroe.com/wp-content/uploads/ax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599"/>
            <a:ext cx="4762500" cy="2895601"/>
          </a:xfrm>
          <a:prstGeom prst="rect">
            <a:avLst/>
          </a:prstGeom>
          <a:noFill/>
        </p:spPr>
      </p:pic>
      <p:sp>
        <p:nvSpPr>
          <p:cNvPr id="14340" name="AutoShape 4" descr="data:image/jpeg;base64,/9j/4AAQSkZJRgABAQAAAQABAAD/2wCEAAkGBhQRERQUEhQWFRUWFRoaFxgYGBwcFxsYHRUaFhgZGBwYGyggGB4jGhoYIDIgIycpLS4sHB8zNTAqNScrLCsBCQoKDgwOGg8PGi4kHyQ1MCwvLTEuLSwyNSksLywsLCwpMCw2LCo0LCwvLCopLiwsLCwqLC8sLDAsLCwpNSouLP/AABEIAMIBAwMBIgACEQEDEQH/xAAcAAACAgMBAQAAAAAAAAAAAAAABQQGAgMHAQj/xABIEAACAQIEAwMGCgcGBwEBAAABAhEAAwQSITEFBhMiQVEyUmFxdLMHFBZVgZGSoaTUFSM0NUJy0TNik7HB0yRDRFOCovDC4f/EABsBAQADAQEBAQAAAAAAAAAAAAABAgMFBAYH/8QAKxEBAAIBAwMCBAcBAAAAAAAAAAECEQMEEiExUUHwBRNh0RQycaGxwfEi/9oADAMBAAIRAxEAPwDsXGuMDDIGKPcLOqIlsLmZmMADOyqO86kbUv8AlNe+bsZ+G/M17zX/ANJ7ZZ//AFT6gQfKa983Yz8N+Zo+U175uxn4b8zTx7oXUkD1mKyBoEPymvfN2M/DfmaPlNe+bsZ+G/M0/ooEHymvfN2M/DfmaPlNe+bsZ+G/M0/ooEHymvfN2M/DfmaPlNe+bsZ+G/M0/ooEHymvfN2M/DfmaPlNe+bsZ+G/M0/ooEHymvfN2M/DfmaPlNe+bsZ+G/M0/ooEHymvfN2M/DfmaPlNe+bsZ+G/M0/omgQfKa983Yz8N+Zo+U175uxn4b8zTu3iFbyWBjeCD/lWygQfKa983Yz8N+Zo+U175uxn4b8zT+igQfKa983Yz8N+Zo+U175uxn4b8zT+igQfKa983Yz8N+Zo+U175uxn4b8zT+igQfKa983Yz8N+Zo+U175uxn4b8zT+igqPEOeLidkYLEq/974voPUMTUjE8zXwMwwGLAGpn4tBHftiZFLOLWT8dKH+N1I9TQP6j6Kt2O4gLcCMzt5KDymP+g8TVYnu3tSI44JbPODuJXAYsiY0OG38P2n01u+U175uxn4b8zWyw/RuKt0qDc7emihgYy+gQVg+IPjTqphlaMT0V9ea7hJA4fjJESP+G0nb/qakcN5j6t7ovh79hzba4vVFuGVWVWg2rr7F13jf11O4ds3ndRs3rzGP/WPoilmJ/elj2PEe/wALUonofUUUUQQ81/8ASe2Wf/1VY5t5oxN/iVrhWBfosU6mJvgAsluJy250BIjteLLtBNOvhF4smEw9nEXc2S1irTNlEtAzbDvpNzsMJhnTiSm+uLu2RbtWbRC3cQGAIRkZGYRpLLDLG8wKDTzBjsNgr1nA4XDJi8ffjW+TcKrqepiLj5nI0ZsojQE6CJ0cDa7b4zbs4O4LlkWn+P8ASQJhVudrphEBK27k5QQDmI8qdaXcl8r2MLh8VxHi5tvccFXR4bpKNOlDT+saFAGpgKAdTVo+Ci5cbhCFwbAJu9GRqtnMeme15UDYncAbigvIb7qJr5x4VxCxhVvcSsG7ins3CEN1nhndgpxGIggAtJCWhrALMTAIvY4BiLltFxTdTE3mS5dZWzX8oZXW1hlXsYSyDAN0kd+kkQHU2YDfSia4FjOcBiPjXEeIFLiWLjWcFgpJttdETcuIdWCgqSzDvjSFFb+Gvcw+GtcOwTi7xHiAD4i8GlLFoiYDLtlQnbYliNSooOj8v863MdxDEWsOiHB4cZHv6kve823BjKNZMHYecKn8z81/FmtWLKdbFXzFq1mgQPKuXGg5LaiSTBJiB3xy7lLF4XDWMUrql21gro6F5syy1s5rt02w5CjqZACINwsqT5u6xmw3D8bxvEWEOIxOX4vaZAUtWmcLaMRGshz4wvexoOucJa+AwxJsls3Y6QYDJA3DsTObNsdo9IphNfPOMwdp3w+BbEK+MxRF7iGNdwTaQKbhsW3JgQsyBvpOhhbXzPibtu/wsWQPiIxS4c4XXPJAyNfEyTkOfI3kwC2rEKF15/5w/R2FzoouX7jC3h7WpL3WOggGSBuY9A3IpzwZrxsWziQgvFQbgtzkDHXKskkxtM6xNcm4Bjk4pxbE4rppdNgmxhLBGng2Jv6HKsDQkEmcokqK7JbBgTExrAgT3wJMfXQQOYeNpgsNdxF2clpCxA3PcFHpJIA9dVXl/DticL8f4q4yunVWwTGGs2YLKWTa6xXtFrkxMADWnnNr4W7ZuYXEh3F232rdq3cuXAuYQ+WyjMsMBDERI9Brl/GsaOJ3LPCsDirty0QoxF29FvLaQiLSW8lsu8gEypaQokDNQW3hCrxaw961Yt4XC9sWLgTLiWKgqLyMhHQAfaMxOUzA0M34I+Z7uP4aly+c1xHa2z+flghvXBAPpBqdzC/xbBDCYNJvPa6OHtj+EZcnUbzUQaljpIA3YA0LguEuLcPDLBjCcPVTi26nSbEXrkuQz7pZmZAkkCNZEB2F7oAJJAABJJ0AA3JPdVO5N5xxHEbmKvW7SfEkZkwzQwu3nWJaS2UJM65f4h5rVz7m3HvaAwa3FtDid0G7eANuxbsIFTLh0MEqV0Nwx1IMCGBrPjHEBiMZZ4OofC4HD20draz8ZvwqulsLAIZsytl3EszQVhQ6vylxTE38MLmMw/xa7mYFM09kHRvRP+k99N72IVEZ2YKqqWLEwAoEkk+AGs1wziHMaX7+KucQyrg+Gt0rOBVuzevgsqKw/wCYFymSREAaRmBVYbht182EZjbvYkHE8RdRphcIv6xcOq/wEghigA3trsDQda5C5yvcTfEXekqYNXy4diGFy5B1YyYC6eG5j+E0cc5yvfpKxgMEtt3jqYp3DFbNrSPJYdsg6A+KeOnMOUeJrg7eM4pZshLPRFqzYksFtB1tq98zq9y4AAJnW40ZQJsvwe8NZcEbmHa18cxau7YpwMovPaZrdiwI7RQAlgOysOIMQodbpdjWxKEm0tu4DsGJQr9IBDj6iPTVW+BnGvd4Yr3VPU6twPcbVrpDntljq++WZPk1csbxBLVt3ZhCqSdR3CahMd1R4sLxv2jde0t46W0tb6ndmfRRvrBO8A1YsFw8WF3L3G8u4dWPok6geArnPH3uWb9tmJF4ol12P/cYloH91YCAf3TXQ8JiPjNlbgkC4oOnce8fQQR9FUju9WpWYrHgm5yDKEugSqjK3omIPqnT6qYcpcUz22Vj5EET5p7voIP3VMTBswy3FDj+95P0jLr9JqHgOAJZu57ZZ5BBSJUagiGJgRHeSanE5yrNomnGUzG4pUYOrBWPnGEcDxnXTzgDHp2pfbxXU4lYMR/wmIBEzqMRhgdR6aYXsI7vmIg5SojZQTJ38oyBrEabeK6xgxa4hh1GwweI9/hatDKcYWaiiipZoPGeGWb9opiFDWx2jJKgZdc2YEFY8Z2mqjZ5c4KhlAitESt26Dl7hIfb0bU/5xvBbCFoynEWQ0iQV6oMEd40FLbXHXt53uOoSJktoO71n6BWGpr107REt9PQtqRM1QcRy3wR2D3Ftsw2Zrt0sI1EFnkRUj9F8K8/8Rf/ANysLfNdy6xFkC4veW0SD6/8q8xGPOQG3eINsDsKxI00mCdVHeD3Dcb1jTfaV5xH+/ovq7TV0ozMe/q1ry7wUJ0wEFvzOrdybz5OeN9dqzw3AeDWxFvKg8EvXVE+pXFJzzAbLh79wOjNlK9RlVTBZYymTm7Mgq2jDWJNaTz7cxpNvDAhwGJa4bYtrIjcxGkiZJ1OlXnc1iOsdfHvortttqbjM17R3mexniOBcAVmNz4urOO1mvOGYTJzZnlhIB17xWh+CcIKsOHfFWxRWLajEupaCOxKXQdhoJiYqocb5kxNwfF7uHW8FEhgS5jyey4YgCdNKwvcKwtqXVmE2GdVYv1RcCtogELlzLmDnNoPppTc1v2W3O2/D45WiZ+nVcB8F1rFYkF8McLg0Od7RulrmJu75ruW6yqg9eYmdgatVz4PMEylWtMykQVN68VI8CDcgin+GaUUncqJ9cVtr1PKpl74P+E2igazbQp2kHUcFZO6jP2dRuO8V78k+FZs8Ln87r3c3cPK6k7AfUKsvDkGa8Y1N0yfGEUD7qW8cxeMS6Pi9tXthVLTvP6zNA79rekj0TJgFljlThSTkCpmMnLfurLHcmLmp9JrZ8neG+d+Jvf7tD8b4iBPxNdlgZtQSYMwxmAJga9obwZtizGu/fQVbEchcNZRcuWwygaO164RlMbMbmx09elRX5N4Qy5GS2U8w3rhX0dk3Iphw3tOVIGVMddCiNB+qdx/7EmnPF7l1bLmwoa7EIDtmJABPoEyfQKCtWeVOFJOQKs75b90T64ua1qfkvg7Pna3bL+ebtwvpt2jcmpWG4vxEmGwqCCJObcdo6QY8F3kRMENAfcHxV25bzXrZtNJGU7wNJ3O+tAht8k8NvMGCC46ag9e6zLPeD1JWY3G8eioHGuU8FaDtYt2ziRlEPiLqsVzKWUt1QZySVBIE5Zga1ZOLuVxGEI3a46E9+U2mYj1Sqn6BUJ71+3bsmwhYE3WYKFlnzSisW8lWJbM8EiB40FLsch4HE4wYi9at2LNsdm214vevORHUvMtxsirAyqGknUkeTVktcn8JUsyqis/lkXrgLfzEXJbc71JTjHEDqcMAsnQCXYC2Spg3RkzOV0JOWDM7iRwniuMuXLfWsdJDo+kx+rDKQ2fQFgwjLp2QdTNAtXk7hATphbYtndOtcCa+K9TLUzFfB3gzbKixngdlHvXgkgaDyzlHqBit/AsdirjZMTZKoberEL5YW2rqQGIgubpG8gdwjNL5UvFsJaLbwR9CsVH3AUHM+IfB3i2bKLAW2IAS3fbpADbR7s/WPoFTMF8FFq0qNidbj3ERLau8DMe0S2btEIHaBppua6TxviYw1i5eOuRZA8W2VfpYgfTVb5KxZxzNibxJe2xREGlpAVBJQbliDBY6x66piMvVF7TTOIiIL+dPg4smz1LCPntySOrdYsneBLnUbx6/RUrlHkjDPg7LXEfMyltL14aMxZdBcjySKvFeKsaDQVbHXLDn/zxV88hYPzH/wAe/wD7lHyDwnmP/j3/APcqw0VKiv8AyDwnmXP8e/8A7tS+F8sYfDOXtIQ5XLmZ3c5ZBIBuMYBIBMbwPCmtFAUUUUFZ+EK+UwisNxfs+9H+lVbl+097S2wRR5XZkmTsvhJO5mrJ8JeLW1geoxIVL1kkjf8AtV2qs8t3Wv4R76ZirkonZVdAe3chRrsRqa5G+07W1a2xOIj7uts71ro2ie8z9jPiHC3gKgKk+VBB7yNuyJIj7vCop4aLZUOSSA4eIUEFSoBPpJjU+vSaU4nnDNe6LFrRDEIZEMNDLSdyM3gZgd+k1cPeYg9MXbTrrFwWxrBXQmATJBA0+6PDPCb54+P2bzNuE0mY/wBKuIcDuMrIqyAzZXtZm0HZCkeRIAy5hC6biKp+K5MxdnsqJzvCgypZoACgsAJOwBjXTXeuj3MS1vpXMURaRQVyqwJ7OqiQY+/vHprThuZExTGG7MypGpEHQ5vR6f8ALSr21orPb1958fyy2+21tKJvpWn+vDl3BsY4S4zPbAW3nKOGLQTlVwComCR5JJkr6SJljm+45uZrKuWsXFtuhjcZWZtImBsYj6YrzEcYt3Lj9T9ZBKyBlaQSpNv+FVIiRBGmg0ipfDeDWGt3nN97k2rmRBcRbgyqWdVUEAqCQSezpIjeujSPEYn377uNra19W82v3d9xS5rdhJIV2VWymCV6bNEjUTlA07prd+hrPmD7/wCtaru2G/nHuXpXxvni3hb/AEmtu0BSWXxYmVE6FgMhyzqG010ropWHD4ZbYhFCiZ08Tua21VMJ8Iti49tAlxS7QS+UBRmy5icxHlaR4z4VJ4BzmmKum1kKMATvK9kW84mAQQzkbQcp13ACxUUUUEJ+C2SxY21ktmJj+IiC2nfGk0foaz5g+/8ArU2ighfoaz5g+/8ArR+hrPmD7/61NooIDcCsEgm2pI1BO4MRI8NCRXq8EsjQWwB6J/rU6ighfoaz5g+/+tH6Gs+YPv8A61NooIX6Gs+YPv8A61jb4FYUQttQBsBoPqFT6KCs848ARsFfCJ2guYRJPZYNAHfoDXnKHKaWMKi3U/WNLvqdCf4foAA9c1Z6KjHXK/OePFC/Q1nzB9/9aP0NZ8wff/WptFSohfoaz5g+/wDrR+hrPmD7/wCtTaKCF+hrPmD7/wCtRbRFnFraScly0zxMgMjKsqDtIbXu0B3mW9JsR+8LPs933lqgc0UUUFf51wSXrFu1cEo+JsBhJEjqjvGopFeuJh0+LvmsJEWWzHLHmMRIGsmT3NuDVg5vci1aKqXYYmxCggE/rRoCxAH01VOcuCcQxKoLFnUEyHe2Afqc1nqUi1WmnbEkr8ExOYuFs4lTPbQqzDQiddRp6TWniVrEqyvdtOyqNDoY7vJk5dP8zWOC5S4xbMiwg9V9fuMyKlXuB8bPk2xPpxC/1rmzsYt5h0q761PEx+jG3g7OKU3HYoYAEqFVSBGmdYA22jY0tfH4PDstvDF713QNcnKszrkUbDu1+gTrXr/BpxTEH/iiVTzLNxNfWzNr9VTbXIuNwy5cHgramNbj3kLn6mk+rNHorfR2UV/NOWOrvrX7ZRL/ACDhrnbukYcx2kt/55f4PpyilHEjw3D2nt21fEMFuQSxMMyAMZQqv8I0l+/TU1PxXwbcWvf2yBh5vVthB6lBA+6tOJ+DLG2rNx2sgKttyT1EOgQnzq6PGrmy7bd2w3849y9TCyZipy5oBI0mCSASN4JBH0VDunTDfzj3L1jjOW7F53e4pZnTI0s0ZAQwETAhhMjWSfGqrJi3LZJAKEgwRpv4eushdQbFdPSO4f0BpNY5HwiOrrbIKMrL2iRKbEg7n0nWZIgkk4nkTCSD0zo2byjBMFe0J10JH0nxNA+N5fEd3f47fXXgxCxOYRprIjXb66SXeRsIxBa2TlRUAzNAVVCDv3yhRPo0gyTkvJmGCsuU9p0cnNDZkEKcw1G528T3GKBumMQtlDqW10BE6ROnozL9YrCxxK085LiNlMGGBgyVgwdNQR6xS3h/KVjDsrWc6FVC6NMqI7Jnu7I2ipWN4DaumWBBlDIYjVM0RH87fX4gEBN+MLE5hGmsjv2+uhsQoBJYAAEkzoAN5pC3IuG6LWlDKGySQZbsNmXygQe8ajYkVt+ROFyIhtyEz5ZZtM5Bbv127/T4mga2eIW3nJcRoMGGBgxmAMHw1r0Y23MZ1mSsZhOYDMR6wNYpI/IWEJko2pny227hvsIEer0mZB5RsZMkPGfPOc5s5QKTO+sA+vWgaNjEBALrLGFEjU66DxOhr342ksMyysZhIkAgkT4SAfqNJrPJOFTyUI0H8R3UQp17xJ18TO9ZYrk/D3XW5cDu4VVzFzJyiDOWAcw0P07UDUY63KjOsuuZO0O0sqMy+Ill1HnDxrJ8Ug3ZRrGpG5IAHrllHrI8aTXuSsM5tllYm2iIpznyUiAfHQR//dayucm4Y3TdyEOXzyGI7efPmjaQZ+vvgQDYYxJAzrJJUCRJYZpA8SMraf3T4Vkt9TswPqI+mlicrWFvG8FPUL5s2Y79uRrsCHYZdtu8VownJGEtMGS3BCso1OzKVO+xgkSNaBx8cTz18fKG2v8AQ/Uaz66zGYSO6RNIbnIeEIjpkDXyWI3BXu20J1HfB3AI34jlHDvc6uWHzh2IPlENmgz3TuPDTY0DS3i0YSHUiSNCNw2Uj1htPXWH6StSF6iSTAGYSTlDafQQfpHjStuSsKSWKEsbnUJLGc0k6eA7R+47gEaU5AwgUqEaCACc7TAKxrP9xR9FA6u8StKCWuIAGCklgAGMEKddCZGnppfiP3hZ9nu+8tVv4Xy/aw8i2GAOpUmVnQTB2MAARoBoIrRiP3hZ9mu+8tUDmiiigT8zeTY9qse9FOKT8zeTY9qse9FOKBZh0e8ufqugJOVUCQFBIEl0YkmJOsa+iTE+PWszKccQyglgTZEZWytM2u46HwrWeI4jD/q1wV28qzluW7loAgkkSLjqQYOukeBpE/DlJLHhGKkmSfjFvyte1+0+Vqe1vqaCym+ksPjrSq5iAbJIWYkgWtp0rbhrXUBKYq40GDHRMGJg/qtDBB1qt4Wz01dU4TiVDrlYC/ajLCgAf8R2YCiIiO6JqXw7H3bGbpcLxQzEFpvWWkhQoPavnWAJPfuaB5w7GHrXbLMXNsW2zEAGHzwDlgEjIdQBuNNJPnM37HifZ7vu2qJy7h77Xb+IxFvom701S1mDMqWw0F2U5czFzoCYAGtS+Zv2PE+z3fdtQD7YX+ce5eonFreLFxms3LSoEkdQ6SBqCMug0nNm7zppNS32wv8AOPcvSHmKxhHxFxb63JFsXTl1DLbRpAEZvJYjKNN9BqSG5LfEVVy17DxBKztPaIBYjRZKdx08Tvst2eJAmbmHIA0JkknO05sqAAZSNtZUa6mkeHucOQXUCXj1QUdsqt35yZSRupPfoq/wG3OvE38AUUZMRkXqNqviwBJnQwVXskROrah6B41riSBIe3cl0DiFLBMy5yCcoMDN/oJ23XsNxAOxS7aKtcMBv4bfVJEQm/TOWD3qDJ1lGmNwNoOhtXsjjKzP5SW7YL9nXPC5QfHYkzE7cmBsX0Vbd4XFdXyhBrILopMjshroME+Uik+STQOLmH4hK5Ltr+xUNn1/XBWBgKohWeJ9GwEaxlTHtLNfsBAwDFTGgZBck5SFMrdX0Zt+zqkOG4dnVRZv5i9pAGGUAl43bb+ImNyCVlxIYcNvYKyuJtqLwUI4vLAjKH6TN+r2iSZ00kboQoTMNfxvTuPdv4cKtlxmVhlW4baFHclNADmO40caaCt2It46LMXrK3O1mB8hmBdlEZMxBQagHTKd4mlHCk4eX6dq3dzXuwVOpAFzqGSxJUAxInTLEBgRUbh+K4dZukol0MpKgkAhl7SHMDrr1GBU6kgSOoYIWRrPEMluLmHDgHqSpylszRHeAFy+E67Vqwy48m4r3rObonIFIkMQvTZxkmJW6JGhgkDuFbXD8PHYdcQT2FacuZjkBOYAkmZVyfEgDygpkcVbh1w9e4t39bbLGACoUFrGm6kyTBBPdBAeGBy36RJ7FywwhiW2G4GUQDqIMGIGsztXtkcQYIy3sOyuASw8kKV/5Yy6iSGBZj3Uqwb4GXuLau9gPB7LFxeyW2G8qwzqIaCASDsQNWHxfD16qpbxBNy2VbsjMqtlUgEnTXKNZn0hdAsjWMdkQC5a6gdy0iVZS021EKCAFkeOm5qJYbHhpu3sMBbtFmgkDMUuZWcRITMF7xorH0BGbGBuX16nXGZUtrmgIBbtvDFzqOyATtt3jNU1EwuEa9ZyXwrxZYAKyvmTQ+I/5oA+iAMi0DN7GMFnt4i2tw3RJlQqobYRVEpqeoQ3dJPgcteLdxrWCxu4bMLssyEhBaUSVzEHvBkkbTVctvw6c/TxAg9QRBEFQqGfA5YAOi6jRYqVh/iCh3VbwFpemy5QCTdd7AOhEEQ66xAI8AKBzhX4iyQWw4YZIciUYZJaApnVzAOghdjNe2b2MdEVcRhTcli5AJHTLQjIAx1EPqdDEdxNVt04ZDKFvNlRizDL5JWG1Og0tRGnlQBGgyuWeHFVQpiMpMqYBLFhcBMGWI/WXG1GmaP4lUhYcOuNW3ee7fsxkOUgjKpV5zEskKMkgzMEA+NNeEX7gSMS9o3C7AdM6ecAJ1mJMeEbwSazgbGBxzCyEuQltmUs2T+1YuVgHt6SwJnQmCe1TleSMMDIVhqp3GhWcpGkrEnQED6aB/SbEfvCz7Pd95apzSbEfvCz7Pd95aoHNFFFAn5m8mx7VY96KcUn5m8mx7VY96KcUFdvmytjr37YuszgQQCZe700Vc5yooJUbgd513i4Xi/D7iF0tKYstdI6OoRZBkxlBlSInXuka0cVF62zWreJwotGf1d+0XZQTOU5bglddJG0b71DXE4kEkYnhwLeVGHua92v63XuoJFnj/DW16SgEkKejoe2LcggHSWU6/wmdgY3cN4rw6+627dtM7DQGzHcTqcsdzDfUqY2pe13EEycRw4n2d/EH/u+IH1CsreJxKmVxPDgZmRh7gMxHdd8NKCwcLuZcTiLKiERLTKO4F+pmjwHYGg038a28zfseJ9nu+7aovLHDivVv3L637t4rmZBltgICFRFkwBLakySTUrmb9jxPs933bUA+2F/nHuXpjnExOsTHfH/AMKXPthf5x7l6j8T5Ss4i6blw3MxAGjwABOWPAhizBhqCZnagbNiFCliwCgwTIgEHKRPr09dbKQJyRhx0fLPRMqJET1etJAUDyz3QNpkqpGGJ5FsOzsWuAuXJgqPLJLa5JPlMNSdCPMTKFguWlYEMAQdwRI+o151V8RvG/ftHrpFg+SbNm4ty0zqygAaqR5CW20K7sqatuSSfCN2J5Rs3FvKcwF4y0ZZzS5kHL/fO8j6zIOq13lUiGAIJGhiCQZG/fIn6Kr3FuQ7N83GLOHdAskggQFWQsakhY1Pe3cxB8PwfYYggm4SS5ksJ7bZiPJgiSdDIOZpmTIWPrLmyyM0TE6x4xWdVs8h2e1D3O0+ZtV73DMAAoyggEadxO8mcsTyLYuNcZy5Lx3jQAqdyCWPZiWJ0JG2lBYSoO+tYoROURIA0HcO7TuGh+qq1b+DvD7s1xjlYeUAO1PaAVdCJkHx7RlixLLgnLVvCFjaLdoKCCVjsiF2URGsDYAwIAUAG0URXtFBqvYRHjOqtl1GYAwYjSdtK2RXtFB5FYX8MrjK6hl8GAI0MjQ+mtlFB5FEV7RQeRXtFFAUmxH7ws+z3feWqc0mxH7ws+z3feWqBzRRRQJ+ZvJse1WPeinFJ+ZvJse1WPeinFBA4MP1KnvYsxPiSxJNJ7XM9+WVsLcJzEJlVwBBIyuzLGkA5x2Tm0mDUrGcrZ3LW8VibAJJKWnUJJMkgOjRJ1009Fafkg/zhjv8S3/s0BjOYb9u64GHe4isBCI+crlBzqxGR5Zoyg6BWJM6CdwHidy+rtctGyAyhVacxBto5JJAEZmK6eae+QIPyQf5wx3+Jb/2aPkg/wA4Y7/Et/7NBJ4fenHYpZ0FvDmPSRdkn0kKv1Ct/M37HifZ7vu2o4JwC3hQ+Uu73GzXLlxs1xzEDMfADQAAAeG9HM37HifZ7vu2oB9sL/OPcvUTiK40Xnaw9opkAW24/iyuc0iCO0FXUkEE7RJlvthf5x7l6i8W5VXEu7PduIGRVi3A0GY6lgZMtM6bAa6yEezieJMRNuwBmYEmdgwAIAc6EBiPWNNO1rt4rHlHLmwHVbcKpGXP1BnDZmnbMu47o1Ok5OVLY6cPcAtreUBSq6XSS0lVBkEyCIMgEydag3Pg8sMuUvdgiDBRfqC2wEMzBWCJIBAJFBI+NY8pbItWZzP1FJI7KsAhWW0LqGbXaVBjU1svvj+mhQWOpDZwQ2UHqIFC9rXsG4Se8gDSsb/J1p7huNcvSenoHCrCLliEUaN3g6H0ARW7gXLQwpYrduOCoADRoBrOg3mdoEQI0mgi9XiU+Rhj2QdS4E7kCCTpqJjuB7yB7iDxA2wF6IfMZZRoB2CNGbb+0B3Oi7SSLFRQI+HPjOpN9UydpQtvbuKsxYydARpGrbHetGDTiHSuC61vPC5MgAO4DAFpUNlDESpGZxOi62Oigr1xcf0rUFDcDdsSqggAAZ2KkEHtFsiqdREQa12F4ibd3ObK3CbZtwOyvk9RSJOhhtdSCTvoBZaKCrq/FJErh4B1iZIDwRqY1TUaCSf4Y1l425jS4awtsIy2+xd8pTLG5qjamCoiSNCR4F7RQIcOcdmBudKA6DKo0KEA3GJLSGUgwB4nfQiNbucTG64cgMBJJzFe2SdDAMhANNjMd1Weigq1tuJwGYWZ8wHs6m3MnfQC7AB/iWSYipA+Pm1J6YuC4DlEZSnR1XUz/a67juExJqw0UFfv4jHhLYVLJuHObm+RQCMgUlhmJBO8a+AFT+E38Qc4xCKpBGUoZUiADuZnNmOw0K980wBr2gKKKKApNiP3hZ9nu+8tU5pNiP3hZ9nu+8tUDmiiigT8zeTY9qse9FOKT8zeTY9qse9FOKAooooCiiigKWczfseJ9nu+7amdLOZv2PE+z3fdtQD7YX+ce5emdLH2wv8AOPcvTOgKKKKAooooCiiigKKKKAooooCiiigKKKKArF0kEHvEeH+VZUUCfhmF+KsLInpx2CfGTILE6kmT6ZpxWjGYUXEKnSdiNwdwR6QawwGILLD6Opyv6x3j0EQR66xpHCePp6fb7JmcylUUUVsgUmxH7ws+z3feWqc0mxH7ws+z3feWqBzRRRQJ+ZvJse1WPeinFJ+ZvJse1WPeim9B7RSrFcyWbc5nUAd5IA++l1/n7CjRLqM3hmExOp7p+j/SomYhOFmopfg+NW7gEMNf/ophUoFLOZv2PE+z3fdtTOlnM37HifZ7vu2oB9sL/OPcvTOlj7YX+ce5emdAUUUUBRRRQFFFFAUVDx3GLNj+1uohIJAZgCQN4G5rPB8Rt3lzWnVx/dIP1+FRmM4X+XbjyxOPKTRRRUqCilWM5qwtq70XvILgEldSVESC+UHJI2zRNQeB/CBg8W5S1dIYKGAuK1vMpAIZc4EiCD6jQWOivJpHzFzSmF7O9zLmjwXXVtREwY9R32NbWisZlppaV9W0UpGZPaK5gvPl13EkrO0aQPEr/wDTptVq4ZzIxID9oEaQAGJn6BsfRXlrvNOZw9W62OptYidT1WWoOI7F1H7n7DevdD9cr/5Cs/jJuaW9vP7v/HzvXt69q08bvolhupcW3p2WZgO0O0p18GANb2nlHT0eHGexjRS3h/MNi9Crdt9SBNvMM4MTBWZpjNaRMTGYTMTHd7SbEfvCz7Pd95apzSbEfvCz7Pd95aqUHNFFFAn5m8mx7VY96K0Yzj2RxLBTnyBCRBOoEnLInu1nQwCAa3cz+TY9qse9Fc5bGY29fa3ewvxuy3bVlOS5ZbKSCtw5V10IBJglYmMovWMqzJTzlypee9ca3cU+UVRmOURvkYbjUeUFiRqapfyT4hmGayW8D1LRH0dvSr7xe8MRcxFpg6RGa3dP69GUGcQhtBw5JYhsg1GhjviYzmBrWQXDijC9PK6W7QdipyFyXzCH1LFjKjURoYjb1nqv860Rhs5D4fes4lBiboC+UbatndiO1O+UaTOUsT6JFdvsYhXAZSCD3j7/AFH0VyHkrg64q5cbEiWS0RcVS2ftgJ+sMzmbI5CrG0nQgU/5E4nf+NXLTWula2CHRlIDFQRA2VVUHvHeQFi3y4iJx6KzfM9XQ6WczfseJ9nu+7amdLOZv2PE+z3fdtWaQ+2F/nHuXpnSx9sL/OPcvTOgKKKKAooooCo3EcYLVp7h0CKWP0Cak0p5qwr3MJeW2e0U+sAhiv0gEfTVbTiJw004i14ie2XGOKYy7dD3XYlzqSddpkDXswZiI9UVo4RxZ1cMHZWBGoJB0I27j9MitVy5lkARBgSB5vfp4d1ZIbakFFHiO87R3Ad81xbZzl+kV48OOOjrfI/ND4kNbva3E1zACCug1jSQT3dxG8E0t+FDn9uHqLdtSLlxCyv3CCRp6iBPfDCBJlV3wXDPfu3W06dvKNfPae/+Tx/z0rPw9YAnFWrolg9nKI7mS5AAjeeoOz/8Oro2maRMvhPiWnTT3Nq0jEeFDx/ELt2473nZy46ilxJcq2QkZU12y6aQsZhliot/iATNbHaGgBIYzLF2IVuzPajtDuB3M1hdujMFZYS2wDSxHaAaVgQQM0yRBE6wTWi5ZlkXTKDJDA6tCgzl7Wo1Oo74I0rVz5x6PoH4HuaetgHS4Wz4YnOSZGR81xANNMqysaxlqq4njrYm+blxTlZpymAIU6q286Qvd/5d7D4NMHdw3BcVcuQq3ka5aQAZgvRCs8+LQSAfCYExVcwrxI9Mz3d43OwiNNa8G9mcREPpvgVKTN7THXpHv9kp8aFukhYAYQGEyJmHg+mIjYAVYcLjQyqWOo7l8O/SJjL4+qq292didie7ciCdZjb1xHfrWJxThYRu7vETMkiRvsBJ1mNK5NqzLt77Z03Wnwnpj1de4JxgfFXvXC2W2GJJA8lUDaCJ28dZmuE8yc2Njr7XLrFUHkLEwJ0Ebf8A3rrsfL/CCeG3LVww+IS4TOkZ0ygx3aQ30muFXODPad0ugqymCO+Qa7NucadYl858O0dKt9SM5mOkT9PoepxK6xOJw1qSlvK10jKvZWGKKSMxCx4wO47045d5zv4R7Ny5cFy1daHWRmAzZcxA8nxE7waq63WFrorccWzuobQ+P0ejvrdwjhfUdVgnUQPTOlUrM1xFXttttPhMWjp/Xvw+kgZpPiP3hZ9nu+8tU0wtvKir4KB9QileI/eFn2e77y1XRfJnNFFFAn5m8mx7VY96KR8dw9zC3jftg5D3ZmFuWaWzCYDSSVbTeJ2AtHFOHi/byyVIZWRgASrqwZWg76gSO8SO+oTWcdtnwpHpt3Nfo6h+rWpicImFCx9jCcQvZ2W5hsSoAzPb7LRoNQ0E7CVYZhA7QGmHyGDdq5i7OVSAHAOdTtGYkZSf7pWrVe5TvtMfF0nuti8q/ZF3L91aG5IvkAF7XZzRHUWMwykgowM5ZWfBmH8RrT5nhXiX8DvYXA2WTDBsrMS1652EZgcnlMZUZpG2hJntHWzcr8PYTddzczTlY+BIJIAAUA5U2ABie+SsxXJVy4FDjDEKIURfAA9EXdPDSNh4CIl74O7rbvbjKRBfEnWDDGb24zMREak1SbZWiF7u3lUSxAHiTA0Enf0An6KVccxaXcDiWtsGXoXdQZGltp1+6k55Svm3btscO6opUZhek5iCxaLgkkiZ+qBpWrCcgspgsiJkZDka+T02EMqi5eKLK9nNlJA2iARVKxPthf5x7l6Z1ExuDLqAhyMhDIYkAgEQR3qQSCNDB0IMGlTXOIzouEj13KCwUVXupxLzMJ9q5R1OJeZhPtXKCw0VXupxLzMJ9q5R1OJeZhPtXKCw1runSkXU4l5mE+1co6nEvMwn2rlBTuYfg5uNdL4fKVYyVcwQZJgEAgjXv19dL8P8HGMZhmFtF7znk+JgBY+uug9TiXmYT7VyjqcS8zCfauVh+HpnLqV+K7iteOXnB+X+haW2IUDeBqT3knvJ8f8AIQKy4xy5bxFo27qLcU+cJgwRI8DBOtedTiXmYT7VyjqcS8zCfauVtERDm2vNpzLlvFfgOvFj8XvJkJmLmbMPHVVMz9FTOD/Amy3VfEXLbqDORcwB/mJEx6ARXRupxLzMJ9q5R1OJeZhPtXKlVlc4SxTJ2MuXLlC9nLGXLG0RpHhVSf4Mcs9O648AwDAeEHQ/eatfU4l5mE+1co6nEvMwn2rlUtp1t3h6NHc6mj+ScKFc+DvFzA6LL6XYd8/9vTvpxwPkG6jB75tkgzlBZhP94sBm9UfXVl6nEvMwn2rlHU4l5mE+1crONvSJzh6tT4nuL14zKWMC3eZpBzRyYmLEkZbg2cDu8GE6006nEvMwn2rlHU4l5mE+1craYiXhrqWpOauY3vgxxit2VRx45wD/AOwH+tW7kzkdsOwuXlGcbKGkKfEmNT9w9NWDqcS8zCfauUdTiXmYT7VyqRpVicvRqb3VvXjMn1oaUpxH7ws+z3feWqj9TiXmYT7Vys+F8NxJxBv4prci3ktpbBygEhmYltSSQPQI9ZOjxn1FFFAUUUUBRRRQFFFFAUUUUBRRRQFFFFAUUUUBRRRQFFFFAUUUUBRRRQFFFFAUUUUBRRRQFFFFAUUUUBRRRQf/2Q=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jpeg;base64,/9j/4AAQSkZJRgABAQAAAQABAAD/2wCEAAkGBhQRERQUEhQWFRUWFRoaFxgYGBwcFxsYHRUaFhgZGBwYGyggGB4jGhoYIDIgIycpLS4sHB8zNTAqNScrLCsBCQoKDgwOGg8PGi4kHyQ1MCwvLTEuLSwyNSksLywsLCwpMCw2LCo0LCwvLCopLiwsLCwqLC8sLDAsLCwpNSouLP/AABEIAMIBAwMBIgACEQEDEQH/xAAcAAACAgMBAQAAAAAAAAAAAAAABQQGAgMHAQj/xABIEAACAQIEAwMGCgcGBwEBAAABAhEAAwQSITEFBhMiQVEyUmFxdLMHFBZVgZGSoaTUFSM0NUJy0TNik7HB0yRDRFOCovDC4f/EABsBAQADAQEBAQAAAAAAAAAAAAABAgMFBAYH/8QAKxEBAAIBAwMCBAcBAAAAAAAAAAECEQMEEiExUUHwBRNh0RQycaGxwfEi/9oADAMBAAIRAxEAPwDsXGuMDDIGKPcLOqIlsLmZmMADOyqO86kbUv8AlNe+bsZ+G/M17zX/ANJ7ZZ//AFT6gQfKa983Yz8N+Zo+U175uxn4b8zTx7oXUkD1mKyBoEPymvfN2M/DfmaPlNe+bsZ+G/M0/ooEHymvfN2M/DfmaPlNe+bsZ+G/M0/ooEHymvfN2M/DfmaPlNe+bsZ+G/M0/ooEHymvfN2M/DfmaPlNe+bsZ+G/M0/ooEHymvfN2M/DfmaPlNe+bsZ+G/M0/ooEHymvfN2M/DfmaPlNe+bsZ+G/M0/omgQfKa983Yz8N+Zo+U175uxn4b8zTu3iFbyWBjeCD/lWygQfKa983Yz8N+Zo+U175uxn4b8zT+igQfKa983Yz8N+Zo+U175uxn4b8zT+igQfKa983Yz8N+Zo+U175uxn4b8zT+igQfKa983Yz8N+Zo+U175uxn4b8zT+igqPEOeLidkYLEq/974voPUMTUjE8zXwMwwGLAGpn4tBHftiZFLOLWT8dKH+N1I9TQP6j6Kt2O4gLcCMzt5KDymP+g8TVYnu3tSI44JbPODuJXAYsiY0OG38P2n01u+U175uxn4b8zWyw/RuKt0qDc7emihgYy+gQVg+IPjTqphlaMT0V9ea7hJA4fjJESP+G0nb/qakcN5j6t7ovh79hzba4vVFuGVWVWg2rr7F13jf11O4ds3ndRs3rzGP/WPoilmJ/elj2PEe/wALUonofUUUUQQ81/8ASe2Wf/1VY5t5oxN/iVrhWBfosU6mJvgAsluJy250BIjteLLtBNOvhF4smEw9nEXc2S1irTNlEtAzbDvpNzsMJhnTiSm+uLu2RbtWbRC3cQGAIRkZGYRpLLDLG8wKDTzBjsNgr1nA4XDJi8ffjW+TcKrqepiLj5nI0ZsojQE6CJ0cDa7b4zbs4O4LlkWn+P8ASQJhVudrphEBK27k5QQDmI8qdaXcl8r2MLh8VxHi5tvccFXR4bpKNOlDT+saFAGpgKAdTVo+Ci5cbhCFwbAJu9GRqtnMeme15UDYncAbigvIb7qJr5x4VxCxhVvcSsG7ins3CEN1nhndgpxGIggAtJCWhrALMTAIvY4BiLltFxTdTE3mS5dZWzX8oZXW1hlXsYSyDAN0kd+kkQHU2YDfSia4FjOcBiPjXEeIFLiWLjWcFgpJttdETcuIdWCgqSzDvjSFFb+Gvcw+GtcOwTi7xHiAD4i8GlLFoiYDLtlQnbYliNSooOj8v863MdxDEWsOiHB4cZHv6kve823BjKNZMHYecKn8z81/FmtWLKdbFXzFq1mgQPKuXGg5LaiSTBJiB3xy7lLF4XDWMUrql21gro6F5syy1s5rt02w5CjqZACINwsqT5u6xmw3D8bxvEWEOIxOX4vaZAUtWmcLaMRGshz4wvexoOucJa+AwxJsls3Y6QYDJA3DsTObNsdo9IphNfPOMwdp3w+BbEK+MxRF7iGNdwTaQKbhsW3JgQsyBvpOhhbXzPibtu/wsWQPiIxS4c4XXPJAyNfEyTkOfI3kwC2rEKF15/5w/R2FzoouX7jC3h7WpL3WOggGSBuY9A3IpzwZrxsWziQgvFQbgtzkDHXKskkxtM6xNcm4Bjk4pxbE4rppdNgmxhLBGng2Jv6HKsDQkEmcokqK7JbBgTExrAgT3wJMfXQQOYeNpgsNdxF2clpCxA3PcFHpJIA9dVXl/DticL8f4q4yunVWwTGGs2YLKWTa6xXtFrkxMADWnnNr4W7ZuYXEh3F232rdq3cuXAuYQ+WyjMsMBDERI9Brl/GsaOJ3LPCsDirty0QoxF29FvLaQiLSW8lsu8gEypaQokDNQW3hCrxaw961Yt4XC9sWLgTLiWKgqLyMhHQAfaMxOUzA0M34I+Z7uP4aly+c1xHa2z+flghvXBAPpBqdzC/xbBDCYNJvPa6OHtj+EZcnUbzUQaljpIA3YA0LguEuLcPDLBjCcPVTi26nSbEXrkuQz7pZmZAkkCNZEB2F7oAJJAABJJ0AA3JPdVO5N5xxHEbmKvW7SfEkZkwzQwu3nWJaS2UJM65f4h5rVz7m3HvaAwa3FtDid0G7eANuxbsIFTLh0MEqV0Nwx1IMCGBrPjHEBiMZZ4OofC4HD20draz8ZvwqulsLAIZsytl3EszQVhQ6vylxTE38MLmMw/xa7mYFM09kHRvRP+k99N72IVEZ2YKqqWLEwAoEkk+AGs1wziHMaX7+KucQyrg+Gt0rOBVuzevgsqKw/wCYFymSREAaRmBVYbht182EZjbvYkHE8RdRphcIv6xcOq/wEghigA3trsDQda5C5yvcTfEXekqYNXy4diGFy5B1YyYC6eG5j+E0cc5yvfpKxgMEtt3jqYp3DFbNrSPJYdsg6A+KeOnMOUeJrg7eM4pZshLPRFqzYksFtB1tq98zq9y4AAJnW40ZQJsvwe8NZcEbmHa18cxau7YpwMovPaZrdiwI7RQAlgOysOIMQodbpdjWxKEm0tu4DsGJQr9IBDj6iPTVW+BnGvd4Yr3VPU6twPcbVrpDntljq++WZPk1csbxBLVt3ZhCqSdR3CahMd1R4sLxv2jde0t46W0tb6ndmfRRvrBO8A1YsFw8WF3L3G8u4dWPok6geArnPH3uWb9tmJF4ol12P/cYloH91YCAf3TXQ8JiPjNlbgkC4oOnce8fQQR9FUju9WpWYrHgm5yDKEugSqjK3omIPqnT6qYcpcUz22Vj5EET5p7voIP3VMTBswy3FDj+95P0jLr9JqHgOAJZu57ZZ5BBSJUagiGJgRHeSanE5yrNomnGUzG4pUYOrBWPnGEcDxnXTzgDHp2pfbxXU4lYMR/wmIBEzqMRhgdR6aYXsI7vmIg5SojZQTJ38oyBrEabeK6xgxa4hh1GwweI9/hatDKcYWaiiipZoPGeGWb9opiFDWx2jJKgZdc2YEFY8Z2mqjZ5c4KhlAitESt26Dl7hIfb0bU/5xvBbCFoynEWQ0iQV6oMEd40FLbXHXt53uOoSJktoO71n6BWGpr107REt9PQtqRM1QcRy3wR2D3Ftsw2Zrt0sI1EFnkRUj9F8K8/8Rf/ANysLfNdy6xFkC4veW0SD6/8q8xGPOQG3eINsDsKxI00mCdVHeD3Dcb1jTfaV5xH+/ovq7TV0ozMe/q1ry7wUJ0wEFvzOrdybz5OeN9dqzw3AeDWxFvKg8EvXVE+pXFJzzAbLh79wOjNlK9RlVTBZYymTm7Mgq2jDWJNaTz7cxpNvDAhwGJa4bYtrIjcxGkiZJ1OlXnc1iOsdfHvortttqbjM17R3mexniOBcAVmNz4urOO1mvOGYTJzZnlhIB17xWh+CcIKsOHfFWxRWLajEupaCOxKXQdhoJiYqocb5kxNwfF7uHW8FEhgS5jyey4YgCdNKwvcKwtqXVmE2GdVYv1RcCtogELlzLmDnNoPppTc1v2W3O2/D45WiZ+nVcB8F1rFYkF8McLg0Od7RulrmJu75ruW6yqg9eYmdgatVz4PMEylWtMykQVN68VI8CDcgin+GaUUncqJ9cVtr1PKpl74P+E2igazbQp2kHUcFZO6jP2dRuO8V78k+FZs8Ln87r3c3cPK6k7AfUKsvDkGa8Y1N0yfGEUD7qW8cxeMS6Pi9tXthVLTvP6zNA79rekj0TJgFljlThSTkCpmMnLfurLHcmLmp9JrZ8neG+d+Jvf7tD8b4iBPxNdlgZtQSYMwxmAJga9obwZtizGu/fQVbEchcNZRcuWwygaO164RlMbMbmx09elRX5N4Qy5GS2U8w3rhX0dk3Iphw3tOVIGVMddCiNB+qdx/7EmnPF7l1bLmwoa7EIDtmJABPoEyfQKCtWeVOFJOQKs75b90T64ua1qfkvg7Pna3bL+ebtwvpt2jcmpWG4vxEmGwqCCJObcdo6QY8F3kRMENAfcHxV25bzXrZtNJGU7wNJ3O+tAht8k8NvMGCC46ag9e6zLPeD1JWY3G8eioHGuU8FaDtYt2ziRlEPiLqsVzKWUt1QZySVBIE5Zga1ZOLuVxGEI3a46E9+U2mYj1Sqn6BUJ71+3bsmwhYE3WYKFlnzSisW8lWJbM8EiB40FLsch4HE4wYi9at2LNsdm214vevORHUvMtxsirAyqGknUkeTVktcn8JUsyqis/lkXrgLfzEXJbc71JTjHEDqcMAsnQCXYC2Spg3RkzOV0JOWDM7iRwniuMuXLfWsdJDo+kx+rDKQ2fQFgwjLp2QdTNAtXk7hATphbYtndOtcCa+K9TLUzFfB3gzbKixngdlHvXgkgaDyzlHqBit/AsdirjZMTZKoberEL5YW2rqQGIgubpG8gdwjNL5UvFsJaLbwR9CsVH3AUHM+IfB3i2bKLAW2IAS3fbpADbR7s/WPoFTMF8FFq0qNidbj3ERLau8DMe0S2btEIHaBppua6TxviYw1i5eOuRZA8W2VfpYgfTVb5KxZxzNibxJe2xREGlpAVBJQbliDBY6x66piMvVF7TTOIiIL+dPg4smz1LCPntySOrdYsneBLnUbx6/RUrlHkjDPg7LXEfMyltL14aMxZdBcjySKvFeKsaDQVbHXLDn/zxV88hYPzH/wAe/wD7lHyDwnmP/j3/APcqw0VKiv8AyDwnmXP8e/8A7tS+F8sYfDOXtIQ5XLmZ3c5ZBIBuMYBIBMbwPCmtFAUUUUFZ+EK+UwisNxfs+9H+lVbl+097S2wRR5XZkmTsvhJO5mrJ8JeLW1geoxIVL1kkjf8AtV2qs8t3Wv4R76ZirkonZVdAe3chRrsRqa5G+07W1a2xOIj7uts71ro2ie8z9jPiHC3gKgKk+VBB7yNuyJIj7vCop4aLZUOSSA4eIUEFSoBPpJjU+vSaU4nnDNe6LFrRDEIZEMNDLSdyM3gZgd+k1cPeYg9MXbTrrFwWxrBXQmATJBA0+6PDPCb54+P2bzNuE0mY/wBKuIcDuMrIqyAzZXtZm0HZCkeRIAy5hC6biKp+K5MxdnsqJzvCgypZoACgsAJOwBjXTXeuj3MS1vpXMURaRQVyqwJ7OqiQY+/vHprThuZExTGG7MypGpEHQ5vR6f8ALSr21orPb1958fyy2+21tKJvpWn+vDl3BsY4S4zPbAW3nKOGLQTlVwComCR5JJkr6SJljm+45uZrKuWsXFtuhjcZWZtImBsYj6YrzEcYt3Lj9T9ZBKyBlaQSpNv+FVIiRBGmg0ipfDeDWGt3nN97k2rmRBcRbgyqWdVUEAqCQSezpIjeujSPEYn377uNra19W82v3d9xS5rdhJIV2VWymCV6bNEjUTlA07prd+hrPmD7/wCtaru2G/nHuXpXxvni3hb/AEmtu0BSWXxYmVE6FgMhyzqG010ropWHD4ZbYhFCiZ08Tua21VMJ8Iti49tAlxS7QS+UBRmy5icxHlaR4z4VJ4BzmmKum1kKMATvK9kW84mAQQzkbQcp13ACxUUUUEJ+C2SxY21ktmJj+IiC2nfGk0foaz5g+/8ArU2ighfoaz5g+/8ArR+hrPmD7/61NooIDcCsEgm2pI1BO4MRI8NCRXq8EsjQWwB6J/rU6ighfoaz5g+/+tH6Gs+YPv8A61NooIX6Gs+YPv8A61jb4FYUQttQBsBoPqFT6KCs848ARsFfCJ2guYRJPZYNAHfoDXnKHKaWMKi3U/WNLvqdCf4foAA9c1Z6KjHXK/OePFC/Q1nzB9/9aP0NZ8wff/WptFSohfoaz5g+/wDrR+hrPmD7/wCtTaKCF+hrPmD7/wCtRbRFnFraScly0zxMgMjKsqDtIbXu0B3mW9JsR+8LPs933lqgc0UUUFf51wSXrFu1cEo+JsBhJEjqjvGopFeuJh0+LvmsJEWWzHLHmMRIGsmT3NuDVg5vci1aKqXYYmxCggE/rRoCxAH01VOcuCcQxKoLFnUEyHe2Afqc1nqUi1WmnbEkr8ExOYuFs4lTPbQqzDQiddRp6TWniVrEqyvdtOyqNDoY7vJk5dP8zWOC5S4xbMiwg9V9fuMyKlXuB8bPk2xPpxC/1rmzsYt5h0q761PEx+jG3g7OKU3HYoYAEqFVSBGmdYA22jY0tfH4PDstvDF713QNcnKszrkUbDu1+gTrXr/BpxTEH/iiVTzLNxNfWzNr9VTbXIuNwy5cHgramNbj3kLn6mk+rNHorfR2UV/NOWOrvrX7ZRL/ACDhrnbukYcx2kt/55f4PpyilHEjw3D2nt21fEMFuQSxMMyAMZQqv8I0l+/TU1PxXwbcWvf2yBh5vVthB6lBA+6tOJ+DLG2rNx2sgKttyT1EOgQnzq6PGrmy7bd2w3849y9TCyZipy5oBI0mCSASN4JBH0VDunTDfzj3L1jjOW7F53e4pZnTI0s0ZAQwETAhhMjWSfGqrJi3LZJAKEgwRpv4eushdQbFdPSO4f0BpNY5HwiOrrbIKMrL2iRKbEg7n0nWZIgkk4nkTCSD0zo2byjBMFe0J10JH0nxNA+N5fEd3f47fXXgxCxOYRprIjXb66SXeRsIxBa2TlRUAzNAVVCDv3yhRPo0gyTkvJmGCsuU9p0cnNDZkEKcw1G528T3GKBumMQtlDqW10BE6ROnozL9YrCxxK085LiNlMGGBgyVgwdNQR6xS3h/KVjDsrWc6FVC6NMqI7Jnu7I2ipWN4DaumWBBlDIYjVM0RH87fX4gEBN+MLE5hGmsjv2+uhsQoBJYAAEkzoAN5pC3IuG6LWlDKGySQZbsNmXygQe8ajYkVt+ROFyIhtyEz5ZZtM5Bbv127/T4mga2eIW3nJcRoMGGBgxmAMHw1r0Y23MZ1mSsZhOYDMR6wNYpI/IWEJko2pny227hvsIEer0mZB5RsZMkPGfPOc5s5QKTO+sA+vWgaNjEBALrLGFEjU66DxOhr342ksMyysZhIkAgkT4SAfqNJrPJOFTyUI0H8R3UQp17xJ18TO9ZYrk/D3XW5cDu4VVzFzJyiDOWAcw0P07UDUY63KjOsuuZO0O0sqMy+Ill1HnDxrJ8Ug3ZRrGpG5IAHrllHrI8aTXuSsM5tllYm2iIpznyUiAfHQR//dayucm4Y3TdyEOXzyGI7efPmjaQZ+vvgQDYYxJAzrJJUCRJYZpA8SMraf3T4Vkt9TswPqI+mlicrWFvG8FPUL5s2Y79uRrsCHYZdtu8VownJGEtMGS3BCso1OzKVO+xgkSNaBx8cTz18fKG2v8AQ/Uaz66zGYSO6RNIbnIeEIjpkDXyWI3BXu20J1HfB3AI34jlHDvc6uWHzh2IPlENmgz3TuPDTY0DS3i0YSHUiSNCNw2Uj1htPXWH6StSF6iSTAGYSTlDafQQfpHjStuSsKSWKEsbnUJLGc0k6eA7R+47gEaU5AwgUqEaCACc7TAKxrP9xR9FA6u8StKCWuIAGCklgAGMEKddCZGnppfiP3hZ9nu+8tVv4Xy/aw8i2GAOpUmVnQTB2MAARoBoIrRiP3hZ9mu+8tUDmiiigT8zeTY9qse9FOKT8zeTY9qse9FOKBZh0e8ufqugJOVUCQFBIEl0YkmJOsa+iTE+PWszKccQyglgTZEZWytM2u46HwrWeI4jD/q1wV28qzluW7loAgkkSLjqQYOukeBpE/DlJLHhGKkmSfjFvyte1+0+Vqe1vqaCym+ksPjrSq5iAbJIWYkgWtp0rbhrXUBKYq40GDHRMGJg/qtDBB1qt4Wz01dU4TiVDrlYC/ajLCgAf8R2YCiIiO6JqXw7H3bGbpcLxQzEFpvWWkhQoPavnWAJPfuaB5w7GHrXbLMXNsW2zEAGHzwDlgEjIdQBuNNJPnM37HifZ7vu2qJy7h77Xb+IxFvom701S1mDMqWw0F2U5czFzoCYAGtS+Zv2PE+z3fdtQD7YX+ce5eonFreLFxms3LSoEkdQ6SBqCMug0nNm7zppNS32wv8AOPcvSHmKxhHxFxb63JFsXTl1DLbRpAEZvJYjKNN9BqSG5LfEVVy17DxBKztPaIBYjRZKdx08Tvst2eJAmbmHIA0JkknO05sqAAZSNtZUa6mkeHucOQXUCXj1QUdsqt35yZSRupPfoq/wG3OvE38AUUZMRkXqNqviwBJnQwVXskROrah6B41riSBIe3cl0DiFLBMy5yCcoMDN/oJ23XsNxAOxS7aKtcMBv4bfVJEQm/TOWD3qDJ1lGmNwNoOhtXsjjKzP5SW7YL9nXPC5QfHYkzE7cmBsX0Vbd4XFdXyhBrILopMjshroME+Uik+STQOLmH4hK5Ltr+xUNn1/XBWBgKohWeJ9GwEaxlTHtLNfsBAwDFTGgZBck5SFMrdX0Zt+zqkOG4dnVRZv5i9pAGGUAl43bb+ImNyCVlxIYcNvYKyuJtqLwUI4vLAjKH6TN+r2iSZ00kboQoTMNfxvTuPdv4cKtlxmVhlW4baFHclNADmO40caaCt2It46LMXrK3O1mB8hmBdlEZMxBQagHTKd4mlHCk4eX6dq3dzXuwVOpAFzqGSxJUAxInTLEBgRUbh+K4dZukol0MpKgkAhl7SHMDrr1GBU6kgSOoYIWRrPEMluLmHDgHqSpylszRHeAFy+E67Vqwy48m4r3rObonIFIkMQvTZxkmJW6JGhgkDuFbXD8PHYdcQT2FacuZjkBOYAkmZVyfEgDygpkcVbh1w9e4t39bbLGACoUFrGm6kyTBBPdBAeGBy36RJ7FywwhiW2G4GUQDqIMGIGsztXtkcQYIy3sOyuASw8kKV/5Yy6iSGBZj3Uqwb4GXuLau9gPB7LFxeyW2G8qwzqIaCASDsQNWHxfD16qpbxBNy2VbsjMqtlUgEnTXKNZn0hdAsjWMdkQC5a6gdy0iVZS021EKCAFkeOm5qJYbHhpu3sMBbtFmgkDMUuZWcRITMF7xorH0BGbGBuX16nXGZUtrmgIBbtvDFzqOyATtt3jNU1EwuEa9ZyXwrxZYAKyvmTQ+I/5oA+iAMi0DN7GMFnt4i2tw3RJlQqobYRVEpqeoQ3dJPgcteLdxrWCxu4bMLssyEhBaUSVzEHvBkkbTVctvw6c/TxAg9QRBEFQqGfA5YAOi6jRYqVh/iCh3VbwFpemy5QCTdd7AOhEEQ66xAI8AKBzhX4iyQWw4YZIciUYZJaApnVzAOghdjNe2b2MdEVcRhTcli5AJHTLQjIAx1EPqdDEdxNVt04ZDKFvNlRizDL5JWG1Og0tRGnlQBGgyuWeHFVQpiMpMqYBLFhcBMGWI/WXG1GmaP4lUhYcOuNW3ee7fsxkOUgjKpV5zEskKMkgzMEA+NNeEX7gSMS9o3C7AdM6ecAJ1mJMeEbwSazgbGBxzCyEuQltmUs2T+1YuVgHt6SwJnQmCe1TleSMMDIVhqp3GhWcpGkrEnQED6aB/SbEfvCz7Pd95apzSbEfvCz7Pd95aoHNFFFAn5m8mx7VY96KcUn5m8mx7VY96KcUFdvmytjr37YuszgQQCZe700Vc5yooJUbgd513i4Xi/D7iF0tKYstdI6OoRZBkxlBlSInXuka0cVF62zWreJwotGf1d+0XZQTOU5bglddJG0b71DXE4kEkYnhwLeVGHua92v63XuoJFnj/DW16SgEkKejoe2LcggHSWU6/wmdgY3cN4rw6+627dtM7DQGzHcTqcsdzDfUqY2pe13EEycRw4n2d/EH/u+IH1CsreJxKmVxPDgZmRh7gMxHdd8NKCwcLuZcTiLKiERLTKO4F+pmjwHYGg038a28zfseJ9nu+7aovLHDivVv3L637t4rmZBltgICFRFkwBLakySTUrmb9jxPs933bUA+2F/nHuXpjnExOsTHfH/AMKXPthf5x7l6j8T5Ss4i6blw3MxAGjwABOWPAhizBhqCZnagbNiFCliwCgwTIgEHKRPr09dbKQJyRhx0fLPRMqJET1etJAUDyz3QNpkqpGGJ5FsOzsWuAuXJgqPLJLa5JPlMNSdCPMTKFguWlYEMAQdwRI+o151V8RvG/ftHrpFg+SbNm4ty0zqygAaqR5CW20K7sqatuSSfCN2J5Rs3FvKcwF4y0ZZzS5kHL/fO8j6zIOq13lUiGAIJGhiCQZG/fIn6Kr3FuQ7N83GLOHdAskggQFWQsakhY1Pe3cxB8PwfYYggm4SS5ksJ7bZiPJgiSdDIOZpmTIWPrLmyyM0TE6x4xWdVs8h2e1D3O0+ZtV73DMAAoyggEadxO8mcsTyLYuNcZy5Lx3jQAqdyCWPZiWJ0JG2lBYSoO+tYoROURIA0HcO7TuGh+qq1b+DvD7s1xjlYeUAO1PaAVdCJkHx7RlixLLgnLVvCFjaLdoKCCVjsiF2URGsDYAwIAUAG0URXtFBqvYRHjOqtl1GYAwYjSdtK2RXtFB5FYX8MrjK6hl8GAI0MjQ+mtlFB5FEV7RQeRXtFFAUmxH7ws+z3feWqc0mxH7ws+z3feWqBzRRRQJ+ZvJse1WPeinFJ+ZvJse1WPeinFBA4MP1KnvYsxPiSxJNJ7XM9+WVsLcJzEJlVwBBIyuzLGkA5x2Tm0mDUrGcrZ3LW8VibAJJKWnUJJMkgOjRJ1009Fafkg/zhjv8S3/s0BjOYb9u64GHe4isBCI+crlBzqxGR5Zoyg6BWJM6CdwHidy+rtctGyAyhVacxBto5JJAEZmK6eae+QIPyQf5wx3+Jb/2aPkg/wA4Y7/Et/7NBJ4fenHYpZ0FvDmPSRdkn0kKv1Ct/M37HifZ7vu2o4JwC3hQ+Uu73GzXLlxs1xzEDMfADQAAAeG9HM37HifZ7vu2oB9sL/OPcvUTiK40Xnaw9opkAW24/iyuc0iCO0FXUkEE7RJlvthf5x7l6i8W5VXEu7PduIGRVi3A0GY6lgZMtM6bAa6yEezieJMRNuwBmYEmdgwAIAc6EBiPWNNO1rt4rHlHLmwHVbcKpGXP1BnDZmnbMu47o1Ok5OVLY6cPcAtreUBSq6XSS0lVBkEyCIMgEydag3Pg8sMuUvdgiDBRfqC2wEMzBWCJIBAJFBI+NY8pbItWZzP1FJI7KsAhWW0LqGbXaVBjU1svvj+mhQWOpDZwQ2UHqIFC9rXsG4Se8gDSsb/J1p7huNcvSenoHCrCLliEUaN3g6H0ARW7gXLQwpYrduOCoADRoBrOg3mdoEQI0mgi9XiU+Rhj2QdS4E7kCCTpqJjuB7yB7iDxA2wF6IfMZZRoB2CNGbb+0B3Oi7SSLFRQI+HPjOpN9UydpQtvbuKsxYydARpGrbHetGDTiHSuC61vPC5MgAO4DAFpUNlDESpGZxOi62Oigr1xcf0rUFDcDdsSqggAAZ2KkEHtFsiqdREQa12F4ibd3ObK3CbZtwOyvk9RSJOhhtdSCTvoBZaKCrq/FJErh4B1iZIDwRqY1TUaCSf4Y1l425jS4awtsIy2+xd8pTLG5qjamCoiSNCR4F7RQIcOcdmBudKA6DKo0KEA3GJLSGUgwB4nfQiNbucTG64cgMBJJzFe2SdDAMhANNjMd1Weigq1tuJwGYWZ8wHs6m3MnfQC7AB/iWSYipA+Pm1J6YuC4DlEZSnR1XUz/a67juExJqw0UFfv4jHhLYVLJuHObm+RQCMgUlhmJBO8a+AFT+E38Qc4xCKpBGUoZUiADuZnNmOw0K980wBr2gKKKKApNiP3hZ9nu+8tU5pNiP3hZ9nu+8tUDmiiigT8zeTY9qse9FOKT8zeTY9qse9FOKAooooCiiigKWczfseJ9nu+7amdLOZv2PE+z3fdtQD7YX+ce5emdLH2wv8AOPcvTOgKKKKAooooCiiigKKKKAooooCiiigKKKKArF0kEHvEeH+VZUUCfhmF+KsLInpx2CfGTILE6kmT6ZpxWjGYUXEKnSdiNwdwR6QawwGILLD6Opyv6x3j0EQR66xpHCePp6fb7JmcylUUUVsgUmxH7ws+z3feWqc0mxH7ws+z3feWqBzRRRQJ+ZvJse1WPeinFJ+ZvJse1WPeim9B7RSrFcyWbc5nUAd5IA++l1/n7CjRLqM3hmExOp7p+j/SomYhOFmopfg+NW7gEMNf/ophUoFLOZv2PE+z3fdtTOlnM37HifZ7vu2oB9sL/OPcvTOlj7YX+ce5emdAUUUUBRRRQFFFFAUVDx3GLNj+1uohIJAZgCQN4G5rPB8Rt3lzWnVx/dIP1+FRmM4X+XbjyxOPKTRRRUqCilWM5qwtq70XvILgEldSVESC+UHJI2zRNQeB/CBg8W5S1dIYKGAuK1vMpAIZc4EiCD6jQWOivJpHzFzSmF7O9zLmjwXXVtREwY9R32NbWisZlppaV9W0UpGZPaK5gvPl13EkrO0aQPEr/wDTptVq4ZzIxID9oEaQAGJn6BsfRXlrvNOZw9W62OptYidT1WWoOI7F1H7n7DevdD9cr/5Cs/jJuaW9vP7v/HzvXt69q08bvolhupcW3p2WZgO0O0p18GANb2nlHT0eHGexjRS3h/MNi9Crdt9SBNvMM4MTBWZpjNaRMTGYTMTHd7SbEfvCz7Pd95apzSbEfvCz7Pd95aqUHNFFFAn5m8mx7VY96K0Yzj2RxLBTnyBCRBOoEnLInu1nQwCAa3cz+TY9qse9Fc5bGY29fa3ewvxuy3bVlOS5ZbKSCtw5V10IBJglYmMovWMqzJTzlypee9ca3cU+UVRmOURvkYbjUeUFiRqapfyT4hmGayW8D1LRH0dvSr7xe8MRcxFpg6RGa3dP69GUGcQhtBw5JYhsg1GhjviYzmBrWQXDijC9PK6W7QdipyFyXzCH1LFjKjURoYjb1nqv860Rhs5D4fes4lBiboC+UbatndiO1O+UaTOUsT6JFdvsYhXAZSCD3j7/AFH0VyHkrg64q5cbEiWS0RcVS2ftgJ+sMzmbI5CrG0nQgU/5E4nf+NXLTWula2CHRlIDFQRA2VVUHvHeQFi3y4iJx6KzfM9XQ6WczfseJ9nu+7amdLOZv2PE+z3fdtWaQ+2F/nHuXpnSx9sL/OPcvTOgKKKKAooooCo3EcYLVp7h0CKWP0Cak0p5qwr3MJeW2e0U+sAhiv0gEfTVbTiJw004i14ie2XGOKYy7dD3XYlzqSddpkDXswZiI9UVo4RxZ1cMHZWBGoJB0I27j9MitVy5lkARBgSB5vfp4d1ZIbakFFHiO87R3Ad81xbZzl+kV48OOOjrfI/ND4kNbva3E1zACCug1jSQT3dxG8E0t+FDn9uHqLdtSLlxCyv3CCRp6iBPfDCBJlV3wXDPfu3W06dvKNfPae/+Tx/z0rPw9YAnFWrolg9nKI7mS5AAjeeoOz/8Oro2maRMvhPiWnTT3Nq0jEeFDx/ELt2473nZy46ilxJcq2QkZU12y6aQsZhliot/iATNbHaGgBIYzLF2IVuzPajtDuB3M1hdujMFZYS2wDSxHaAaVgQQM0yRBE6wTWi5ZlkXTKDJDA6tCgzl7Wo1Oo74I0rVz5x6PoH4HuaetgHS4Wz4YnOSZGR81xANNMqysaxlqq4njrYm+blxTlZpymAIU6q286Qvd/5d7D4NMHdw3BcVcuQq3ka5aQAZgvRCs8+LQSAfCYExVcwrxI9Mz3d43OwiNNa8G9mcREPpvgVKTN7THXpHv9kp8aFukhYAYQGEyJmHg+mIjYAVYcLjQyqWOo7l8O/SJjL4+qq292didie7ciCdZjb1xHfrWJxThYRu7vETMkiRvsBJ1mNK5NqzLt77Z03Wnwnpj1de4JxgfFXvXC2W2GJJA8lUDaCJ28dZmuE8yc2Njr7XLrFUHkLEwJ0Ebf8A3rrsfL/CCeG3LVww+IS4TOkZ0ygx3aQ30muFXODPad0ugqymCO+Qa7NucadYl858O0dKt9SM5mOkT9PoepxK6xOJw1qSlvK10jKvZWGKKSMxCx4wO47045d5zv4R7Ny5cFy1daHWRmAzZcxA8nxE7waq63WFrorccWzuobQ+P0ejvrdwjhfUdVgnUQPTOlUrM1xFXttttPhMWjp/Xvw+kgZpPiP3hZ9nu+8tU0wtvKir4KB9QileI/eFn2e77y1XRfJnNFFFAn5m8mx7VY96KR8dw9zC3jftg5D3ZmFuWaWzCYDSSVbTeJ2AtHFOHi/byyVIZWRgASrqwZWg76gSO8SO+oTWcdtnwpHpt3Nfo6h+rWpicImFCx9jCcQvZ2W5hsSoAzPb7LRoNQ0E7CVYZhA7QGmHyGDdq5i7OVSAHAOdTtGYkZSf7pWrVe5TvtMfF0nuti8q/ZF3L91aG5IvkAF7XZzRHUWMwykgowM5ZWfBmH8RrT5nhXiX8DvYXA2WTDBsrMS1652EZgcnlMZUZpG2hJntHWzcr8PYTddzczTlY+BIJIAAUA5U2ABie+SsxXJVy4FDjDEKIURfAA9EXdPDSNh4CIl74O7rbvbjKRBfEnWDDGb24zMREak1SbZWiF7u3lUSxAHiTA0Enf0An6KVccxaXcDiWtsGXoXdQZGltp1+6k55Svm3btscO6opUZhek5iCxaLgkkiZ+qBpWrCcgspgsiJkZDka+T02EMqi5eKLK9nNlJA2iARVKxPthf5x7l6Z1ExuDLqAhyMhDIYkAgEQR3qQSCNDB0IMGlTXOIzouEj13KCwUVXupxLzMJ9q5R1OJeZhPtXKCw0VXupxLzMJ9q5R1OJeZhPtXKCw1runSkXU4l5mE+1co6nEvMwn2rlBTuYfg5uNdL4fKVYyVcwQZJgEAgjXv19dL8P8HGMZhmFtF7znk+JgBY+uug9TiXmYT7VyjqcS8zCfauVh+HpnLqV+K7iteOXnB+X+haW2IUDeBqT3knvJ8f8AIQKy4xy5bxFo27qLcU+cJgwRI8DBOtedTiXmYT7VyjqcS8zCfauVtERDm2vNpzLlvFfgOvFj8XvJkJmLmbMPHVVMz9FTOD/Amy3VfEXLbqDORcwB/mJEx6ARXRupxLzMJ9q5R1OJeZhPtXKlVlc4SxTJ2MuXLlC9nLGXLG0RpHhVSf4Mcs9O648AwDAeEHQ/eatfU4l5mE+1co6nEvMwn2rlUtp1t3h6NHc6mj+ScKFc+DvFzA6LL6XYd8/9vTvpxwPkG6jB75tkgzlBZhP94sBm9UfXVl6nEvMwn2rlHU4l5mE+1crONvSJzh6tT4nuL14zKWMC3eZpBzRyYmLEkZbg2cDu8GE6006nEvMwn2rlHU4l5mE+1craYiXhrqWpOauY3vgxxit2VRx45wD/AOwH+tW7kzkdsOwuXlGcbKGkKfEmNT9w9NWDqcS8zCfauUdTiXmYT7VyqRpVicvRqb3VvXjMn1oaUpxH7ws+z3feWqj9TiXmYT7Vys+F8NxJxBv4prci3ktpbBygEhmYltSSQPQI9ZOjxn1FFFAUUUUBRRRQFFFFAUUUUBRRRQFFFFAUUUUBRRRQFFFFAUUUUBRRRQFFFFAUUUUBRRRQFFFFAUUUUBRRRQf/2Q=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https://students.washington.edu/mjbrooks/wp-content/uploads/2011/07/qwerty_prot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81400"/>
            <a:ext cx="3657600" cy="2994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Sets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on board (num prototypes </a:t>
            </a:r>
            <a:r>
              <a:rPr lang="en-US" dirty="0" err="1" smtClean="0"/>
              <a:t>vs</a:t>
            </a:r>
            <a:r>
              <a:rPr lang="en-US" dirty="0" smtClean="0"/>
              <a:t>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Lot of Prototypes is GOOD!</a:t>
            </a:r>
            <a:endParaRPr lang="en-US" dirty="0"/>
          </a:p>
        </p:txBody>
      </p:sp>
      <p:pic>
        <p:nvPicPr>
          <p:cNvPr id="35842" name="Picture 2" descr="http://www-sul.stanford.edu/mac/primary/images/dayton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1905000"/>
            <a:ext cx="6531429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Prototyping?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is: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“The rapid creation of an approximation to a design idea for the purpose of retrieving feedback and knowledge.”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Jeff Hawkins’ Block Of Wood</a:t>
            </a:r>
            <a:endParaRPr lang="en-US" dirty="0"/>
          </a:p>
        </p:txBody>
      </p:sp>
      <p:pic>
        <p:nvPicPr>
          <p:cNvPr id="11266" name="Picture 2" descr="http://static4.businessinsider.com/image/4b1428b9000000000010bcfb-1200/palm-had-one-of-the-biggest-hits-of-the-1990s-with-the-pilot-but-didnt-do-much-after-founder-jeff-hawkins-and-his-team-le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650232" cy="3505200"/>
          </a:xfrm>
          <a:prstGeom prst="rect">
            <a:avLst/>
          </a:prstGeom>
          <a:noFill/>
        </p:spPr>
      </p:pic>
      <p:pic>
        <p:nvPicPr>
          <p:cNvPr id="11268" name="Picture 4" descr="http://upload.wikimedia.org/wikipedia/commons/thumb/2/25/Palmpilot5000_eu.png/220px-Palmpilot5000_e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676400"/>
            <a:ext cx="3048000" cy="433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Jeff Hawkins’ Block Of Wood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61" y="1854200"/>
            <a:ext cx="5739678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Jeff Hawkins’ Block Of Wood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learn about:</a:t>
            </a:r>
          </a:p>
          <a:p>
            <a:pPr lvl="1"/>
            <a:r>
              <a:rPr lang="en-US" dirty="0" smtClean="0"/>
              <a:t>Battery Life</a:t>
            </a:r>
          </a:p>
          <a:p>
            <a:pPr lvl="1"/>
            <a:r>
              <a:rPr lang="en-US" dirty="0" smtClean="0"/>
              <a:t>Interface and other digital interactions</a:t>
            </a:r>
          </a:p>
          <a:p>
            <a:pPr lvl="1"/>
            <a:r>
              <a:rPr lang="en-US" dirty="0" smtClean="0"/>
              <a:t>Sound effects, feedback,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DID learn about:</a:t>
            </a:r>
          </a:p>
          <a:p>
            <a:pPr lvl="1"/>
            <a:r>
              <a:rPr lang="en-US" dirty="0" smtClean="0"/>
              <a:t>Form Factor</a:t>
            </a:r>
          </a:p>
          <a:p>
            <a:pPr lvl="1"/>
            <a:r>
              <a:rPr lang="en-US" dirty="0" smtClean="0"/>
              <a:t>Living with the device 24/7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Prototypes: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Feel</a:t>
            </a:r>
          </a:p>
          <a:p>
            <a:pPr lvl="1"/>
            <a:r>
              <a:rPr lang="en-US" dirty="0" smtClean="0"/>
              <a:t>What does it look and feel like?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Implementation</a:t>
            </a:r>
          </a:p>
          <a:p>
            <a:pPr lvl="1"/>
            <a:r>
              <a:rPr lang="en-US" dirty="0" smtClean="0"/>
              <a:t>How does it work?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Role</a:t>
            </a:r>
          </a:p>
          <a:p>
            <a:pPr lvl="1"/>
            <a:r>
              <a:rPr lang="en-US" dirty="0" smtClean="0"/>
              <a:t>What is the experience like?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should NOT be required to be complete.</a:t>
            </a:r>
          </a:p>
          <a:p>
            <a:endParaRPr lang="en-US" dirty="0" smtClean="0"/>
          </a:p>
          <a:p>
            <a:r>
              <a:rPr lang="en-US" dirty="0" smtClean="0"/>
              <a:t>Prototypes should be easy to change.</a:t>
            </a:r>
          </a:p>
          <a:p>
            <a:endParaRPr lang="en-US" dirty="0" smtClean="0"/>
          </a:p>
          <a:p>
            <a:r>
              <a:rPr lang="en-US" dirty="0" smtClean="0"/>
              <a:t>Prototypes should be disposable.</a:t>
            </a:r>
          </a:p>
          <a:p>
            <a:pPr lvl="1"/>
            <a:r>
              <a:rPr lang="en-US" dirty="0" smtClean="0"/>
              <a:t>Or, at least, you should mentally be prepared to dispose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Prototypes Can be BIG!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7200"/>
          </a:xfrm>
        </p:spPr>
        <p:txBody>
          <a:bodyPr/>
          <a:lstStyle/>
          <a:p>
            <a:r>
              <a:rPr lang="en-US" dirty="0" smtClean="0"/>
              <a:t>Walter Teague</a:t>
            </a:r>
            <a:endParaRPr lang="en-US" dirty="0"/>
          </a:p>
        </p:txBody>
      </p:sp>
      <p:pic>
        <p:nvPicPr>
          <p:cNvPr id="11266" name="Picture 2" descr="http://news.wwu.edu/clients/1538/3502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715000" cy="4680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BIG Prototype</a:t>
            </a:r>
            <a:endParaRPr lang="en-US" dirty="0"/>
          </a:p>
        </p:txBody>
      </p:sp>
      <p:pic>
        <p:nvPicPr>
          <p:cNvPr id="34818" name="Picture 2" descr="http://upload.wikimedia.org/wikipedia/commons/9/9e/Inside_Apple_Store,_SF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473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of Change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Prototypes are MORE expensive to change the more high-fidelity they become.</a:t>
            </a:r>
          </a:p>
          <a:p>
            <a:pPr lvl="1"/>
            <a:r>
              <a:rPr lang="en-US" dirty="0" smtClean="0"/>
              <a:t>SO BE CAREFUL!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most common estimate is that it's </a:t>
            </a:r>
            <a:r>
              <a:rPr lang="en-US" b="1" dirty="0" smtClean="0"/>
              <a:t>100 times cheaper </a:t>
            </a:r>
            <a:r>
              <a:rPr lang="en-US" dirty="0" smtClean="0"/>
              <a:t>to make a change before any code has been written than it is to wait until after the implementation is complete [</a:t>
            </a:r>
            <a:r>
              <a:rPr lang="en-US" dirty="0" err="1" smtClean="0"/>
              <a:t>Jakob</a:t>
            </a:r>
            <a:r>
              <a:rPr lang="en-US" dirty="0" smtClean="0"/>
              <a:t> Nielsen].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Twenty years of usability engineering experience uniformly indicates that the </a:t>
            </a:r>
            <a:r>
              <a:rPr lang="en-US" b="1" dirty="0" smtClean="0"/>
              <a:t>biggest improvements in user experience come from gathering usability data as early as possible </a:t>
            </a:r>
            <a:r>
              <a:rPr lang="en-US" dirty="0" smtClean="0"/>
              <a:t>in a design project [</a:t>
            </a:r>
            <a:r>
              <a:rPr lang="en-US" dirty="0" err="1" smtClean="0"/>
              <a:t>Jakob</a:t>
            </a:r>
            <a:r>
              <a:rPr lang="en-US" dirty="0" smtClean="0"/>
              <a:t> Nielsen].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we will look at: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Paper Prototyping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Digital Mockups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Video Prototypes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Wizard of Oz Prototypes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Assignment 3!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assignment 3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6866" name="Picture 2" descr="http://shaunie.me/wp-repository/uploads/2013/08/homer-wooho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29026"/>
            <a:ext cx="5943600" cy="4576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Prototyping?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prototype to: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Gain insights into user behavior.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 Communicate ideas to other teammates and stakeholders.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 Collect data for arguing the best design choice.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Assignment 3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Date TBD</a:t>
            </a:r>
          </a:p>
          <a:p>
            <a:endParaRPr lang="en-US" dirty="0" smtClean="0"/>
          </a:p>
          <a:p>
            <a:r>
              <a:rPr lang="en-US" dirty="0" smtClean="0"/>
              <a:t>What will you be doing?</a:t>
            </a:r>
          </a:p>
          <a:p>
            <a:pPr lvl="1"/>
            <a:r>
              <a:rPr lang="en-US" dirty="0" smtClean="0"/>
              <a:t>Building at least one prototype per team member.</a:t>
            </a:r>
          </a:p>
          <a:p>
            <a:pPr lvl="1"/>
            <a:r>
              <a:rPr lang="en-US" dirty="0" smtClean="0"/>
              <a:t>Short </a:t>
            </a:r>
            <a:r>
              <a:rPr lang="en-US" dirty="0" err="1" smtClean="0"/>
              <a:t>writeup</a:t>
            </a:r>
            <a:r>
              <a:rPr lang="en-US" dirty="0" smtClean="0"/>
              <a:t> containing a description of the prototypes, your design decisions, images of the prototypes, etc.</a:t>
            </a:r>
          </a:p>
          <a:p>
            <a:pPr lvl="1"/>
            <a:r>
              <a:rPr lang="en-US" dirty="0" smtClean="0"/>
              <a:t>At least one of the prototypes should be “outside the box”.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build at least one prototype per team member.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Must be either a physical or digital prototype that your peers can actually use (again, we’ll see techniques to make this easier).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code?</a:t>
            </a:r>
          </a:p>
          <a:p>
            <a:pPr lvl="1"/>
            <a:r>
              <a:rPr lang="en-US" dirty="0" smtClean="0"/>
              <a:t>Not necessarily...depends on what design questions you are trying to answer.</a:t>
            </a:r>
          </a:p>
          <a:p>
            <a:endParaRPr lang="en-US" dirty="0" smtClean="0"/>
          </a:p>
          <a:p>
            <a:r>
              <a:rPr lang="en-US" dirty="0" smtClean="0"/>
              <a:t>I strongly suggest that all prototypes be the same ‘type’.</a:t>
            </a:r>
          </a:p>
          <a:p>
            <a:pPr lvl="1"/>
            <a:r>
              <a:rPr lang="en-US" dirty="0" smtClean="0"/>
              <a:t>Why? In the next homework you will be evaluating and comparing them to one another.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I turn in?</a:t>
            </a:r>
          </a:p>
          <a:p>
            <a:pPr lvl="1"/>
            <a:r>
              <a:rPr lang="en-US" dirty="0" smtClean="0"/>
              <a:t>You do not need to turn in your prototypes (I will see them later on in the semester).</a:t>
            </a:r>
          </a:p>
          <a:p>
            <a:pPr lvl="1"/>
            <a:r>
              <a:rPr lang="en-US" dirty="0" smtClean="0"/>
              <a:t>You will write a short description of your prototypes.</a:t>
            </a:r>
          </a:p>
          <a:p>
            <a:pPr lvl="1"/>
            <a:r>
              <a:rPr lang="en-US" dirty="0" smtClean="0"/>
              <a:t>~4-6 pages ‘</a:t>
            </a:r>
            <a:r>
              <a:rPr lang="en-US" dirty="0" err="1" smtClean="0"/>
              <a:t>ish</a:t>
            </a:r>
            <a:r>
              <a:rPr lang="en-US" dirty="0" smtClean="0"/>
              <a:t> depending on the specifics of your project. Again, page limit is just a guideline.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write-up should contain:</a:t>
            </a:r>
          </a:p>
          <a:p>
            <a:pPr lvl="1"/>
            <a:r>
              <a:rPr lang="en-US" dirty="0" smtClean="0"/>
              <a:t>List / description of each prototype</a:t>
            </a:r>
          </a:p>
          <a:p>
            <a:pPr lvl="1"/>
            <a:r>
              <a:rPr lang="en-US" dirty="0" smtClean="0"/>
              <a:t>Pictures / screenshots of your prototype (I need to see that you actually built something).</a:t>
            </a:r>
          </a:p>
          <a:p>
            <a:pPr lvl="2"/>
            <a:r>
              <a:rPr lang="en-US" dirty="0" smtClean="0"/>
              <a:t>Don’t be lazy! You will need these prototypes in order to do HW 4.</a:t>
            </a:r>
          </a:p>
          <a:p>
            <a:pPr lvl="1"/>
            <a:r>
              <a:rPr lang="en-US" dirty="0" smtClean="0"/>
              <a:t>Description of the important differences.</a:t>
            </a:r>
          </a:p>
          <a:p>
            <a:pPr lvl="2"/>
            <a:r>
              <a:rPr lang="en-US" dirty="0" smtClean="0"/>
              <a:t>What important design questions are you unsure about, how have you accounted for various possibilities via your different designs?</a:t>
            </a:r>
          </a:p>
          <a:p>
            <a:pPr lvl="1"/>
            <a:r>
              <a:rPr lang="en-US" dirty="0" smtClean="0"/>
              <a:t>What is your conceptual model?</a:t>
            </a:r>
          </a:p>
          <a:p>
            <a:pPr lvl="1"/>
            <a:r>
              <a:rPr lang="en-US" dirty="0" smtClean="0"/>
              <a:t>What design principles have you applied and why?</a:t>
            </a:r>
          </a:p>
          <a:p>
            <a:pPr lvl="1"/>
            <a:r>
              <a:rPr lang="en-US" dirty="0" smtClean="0"/>
              <a:t>What else from lecture informed your prototype designs?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IDEO Digital Camera</a:t>
            </a:r>
            <a:endParaRPr lang="en-US" dirty="0"/>
          </a:p>
        </p:txBody>
      </p:sp>
      <p:pic>
        <p:nvPicPr>
          <p:cNvPr id="1026" name="Picture 2" descr="C:\Users\mrf8t\Desktop\IDEOProt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6173787" cy="4333875"/>
          </a:xfrm>
          <a:prstGeom prst="rect">
            <a:avLst/>
          </a:prstGeom>
          <a:noFill/>
        </p:spPr>
      </p:pic>
      <p:pic>
        <p:nvPicPr>
          <p:cNvPr id="1028" name="Picture 4" descr="http://ecx.images-amazon.com/images/I/71R981G4J1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820570"/>
            <a:ext cx="3465323" cy="26752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59830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Computation on device!</a:t>
            </a:r>
          </a:p>
          <a:p>
            <a:r>
              <a:rPr lang="en-US" dirty="0" smtClean="0"/>
              <a:t>No Pictures (No lens, etc.)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from 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are nearly ALWAYS incomplete.</a:t>
            </a:r>
          </a:p>
          <a:p>
            <a:endParaRPr lang="en-US" dirty="0" smtClean="0"/>
          </a:p>
          <a:p>
            <a:r>
              <a:rPr lang="en-US" dirty="0" smtClean="0"/>
              <a:t>Goal is to SIMULATE specific aspects of the design and acquire knowledge regarding these targeted aspects.</a:t>
            </a:r>
          </a:p>
          <a:p>
            <a:endParaRPr lang="en-US" dirty="0" smtClean="0"/>
          </a:p>
          <a:p>
            <a:r>
              <a:rPr lang="en-US" dirty="0" smtClean="0"/>
              <a:t>IDEO wanted to know more about the digital aspects of the camera.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About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‘Known Unknowns’</a:t>
            </a:r>
            <a:r>
              <a:rPr lang="en-US" dirty="0" smtClean="0"/>
              <a:t>: Aspects of a design that you know you don’t understand and wish to learn.</a:t>
            </a:r>
          </a:p>
          <a:p>
            <a:pPr lvl="1"/>
            <a:r>
              <a:rPr lang="en-US" dirty="0" smtClean="0"/>
              <a:t>i.e., “Which color scheme is most user friendly?”</a:t>
            </a:r>
          </a:p>
          <a:p>
            <a:pPr lvl="1"/>
            <a:r>
              <a:rPr lang="en-US" dirty="0" smtClean="0"/>
              <a:t>i.e., “Should this be a mobile or desktop application?”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‘Unknown Unknowns’</a:t>
            </a:r>
            <a:r>
              <a:rPr lang="en-US" dirty="0" smtClean="0"/>
              <a:t>: Aspects of a design that you don’t know are open issues.</a:t>
            </a:r>
          </a:p>
          <a:p>
            <a:pPr lvl="1"/>
            <a:r>
              <a:rPr lang="en-US" dirty="0" smtClean="0"/>
              <a:t>i.e., “Why can’t old people use this tiny screen!?”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is NOT a process in which you haphazardly create designs that you believe are various levels of “awesome”.</a:t>
            </a:r>
          </a:p>
          <a:p>
            <a:endParaRPr lang="en-US" dirty="0" smtClean="0"/>
          </a:p>
          <a:p>
            <a:r>
              <a:rPr lang="en-US" dirty="0" smtClean="0"/>
              <a:t>Prototyping is about defining questions regarding your designs, and building something that answers those questions.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are your goals for the prototype? What do you wish to learn?</a:t>
            </a:r>
          </a:p>
          <a:p>
            <a:endParaRPr lang="en-US" dirty="0" smtClean="0"/>
          </a:p>
          <a:p>
            <a:r>
              <a:rPr lang="en-US" dirty="0" smtClean="0"/>
              <a:t>2. How can you measure whether or not that goal has been achieved? How can you measure which of multiple prototypes is superior?</a:t>
            </a:r>
          </a:p>
          <a:p>
            <a:endParaRPr lang="en-US" dirty="0" smtClean="0"/>
          </a:p>
          <a:p>
            <a:r>
              <a:rPr lang="en-US" dirty="0" smtClean="0"/>
              <a:t>3. What is the MINIMUM amount of work necessary to produce, measure, and learn from your prototype?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Prototyping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perform your user and task analysis well, then these are represented by your </a:t>
            </a:r>
            <a:r>
              <a:rPr lang="en-US" b="1" dirty="0" smtClean="0"/>
              <a:t>usability goals and requirements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we can select the usability requirements (probably a subset) that we wish to test with a given prototype.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</TotalTime>
  <Words>1221</Words>
  <Application>Microsoft Macintosh PowerPoint</Application>
  <PresentationFormat>On-screen Show (4:3)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Wingdings</vt:lpstr>
      <vt:lpstr>Arial</vt:lpstr>
      <vt:lpstr>Office Theme</vt:lpstr>
      <vt:lpstr>CS3205 – HCI in Software Development  Introduction To Prototyping</vt:lpstr>
      <vt:lpstr>What is Prototyping?</vt:lpstr>
      <vt:lpstr>What is Prototyping?</vt:lpstr>
      <vt:lpstr>Example: IDEO Digital Camera</vt:lpstr>
      <vt:lpstr>Lessons from IDEO</vt:lpstr>
      <vt:lpstr>More About Prototyping</vt:lpstr>
      <vt:lpstr>Prototyping Process</vt:lpstr>
      <vt:lpstr>Prototyping Process</vt:lpstr>
      <vt:lpstr>1. Prototyping Goals</vt:lpstr>
      <vt:lpstr>1. Prototyping Goals</vt:lpstr>
      <vt:lpstr>2. Measuring Goals</vt:lpstr>
      <vt:lpstr>2. Measuring Goals</vt:lpstr>
      <vt:lpstr>3. Minimum Work Necessary</vt:lpstr>
      <vt:lpstr>3. Minimum Work Necessary</vt:lpstr>
      <vt:lpstr>3. Minimum Work Necessary</vt:lpstr>
      <vt:lpstr>Types of Prototypes</vt:lpstr>
      <vt:lpstr>Types of Prototypes</vt:lpstr>
      <vt:lpstr>Prototyping Sets Over Time</vt:lpstr>
      <vt:lpstr>A Lot of Prototypes is GOOD!</vt:lpstr>
      <vt:lpstr>Jeff Hawkins’ Block Of Wood</vt:lpstr>
      <vt:lpstr>Jeff Hawkins’ Block Of Wood</vt:lpstr>
      <vt:lpstr>Jeff Hawkins’ Block Of Wood</vt:lpstr>
      <vt:lpstr>Types of Prototypes:</vt:lpstr>
      <vt:lpstr>Prototyping Rules</vt:lpstr>
      <vt:lpstr>Prototypes Can be BIG!</vt:lpstr>
      <vt:lpstr>Another BIG Prototype</vt:lpstr>
      <vt:lpstr>Cost of Change Over Time</vt:lpstr>
      <vt:lpstr>Prototyping Strategies</vt:lpstr>
      <vt:lpstr>Assignment 3!</vt:lpstr>
      <vt:lpstr>Assignment 3 Stuff</vt:lpstr>
      <vt:lpstr>Building Prototypes</vt:lpstr>
      <vt:lpstr>Building Prototypes</vt:lpstr>
      <vt:lpstr>Write-up</vt:lpstr>
      <vt:lpstr>Write-up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68</cp:revision>
  <dcterms:created xsi:type="dcterms:W3CDTF">2013-08-15T19:53:44Z</dcterms:created>
  <dcterms:modified xsi:type="dcterms:W3CDTF">2018-03-20T16:02:25Z</dcterms:modified>
</cp:coreProperties>
</file>