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92" r:id="rId23"/>
    <p:sldId id="270" r:id="rId24"/>
    <p:sldId id="269" r:id="rId25"/>
    <p:sldId id="271" r:id="rId26"/>
    <p:sldId id="272" r:id="rId27"/>
    <p:sldId id="273" r:id="rId28"/>
    <p:sldId id="274" r:id="rId29"/>
    <p:sldId id="275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4626"/>
  </p:normalViewPr>
  <p:slideViewPr>
    <p:cSldViewPr>
      <p:cViewPr varScale="1">
        <p:scale>
          <a:sx n="142" d="100"/>
          <a:sy n="142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rf8t@cs.virgini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OlQvolZEtcE" TargetMode="External"/><Relationship Id="rId3" Type="http://schemas.openxmlformats.org/officeDocument/2006/relationships/hyperlink" Target="http://youtu.be/UAOptso2ow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rV2SZuRPv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66800"/>
            <a:ext cx="6172200" cy="250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Dr. 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>
                <a:hlinkClick r:id="rId2"/>
              </a:rPr>
              <a:t>mrf8t@cs.virginia.edu</a:t>
            </a:r>
            <a:endParaRPr lang="en-US" dirty="0" smtClean="0"/>
          </a:p>
          <a:p>
            <a:r>
              <a:rPr lang="en-US" dirty="0" smtClean="0"/>
              <a:t>* Material from: [</a:t>
            </a:r>
            <a:r>
              <a:rPr lang="en-US" dirty="0" err="1" smtClean="0"/>
              <a:t>Klemmer</a:t>
            </a:r>
            <a:r>
              <a:rPr lang="en-US" dirty="0" smtClean="0"/>
              <a:t>, Stanford]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Storyboards Should Convey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People Involved</a:t>
            </a:r>
          </a:p>
          <a:p>
            <a:pPr lvl="1"/>
            <a:r>
              <a:rPr lang="en-US" dirty="0" smtClean="0"/>
              <a:t>Environment(s)</a:t>
            </a:r>
          </a:p>
          <a:p>
            <a:pPr lvl="1"/>
            <a:r>
              <a:rPr lang="en-US" dirty="0" smtClean="0"/>
              <a:t>Task being accomplished</a:t>
            </a:r>
          </a:p>
          <a:p>
            <a:endParaRPr lang="en-US" dirty="0" smtClean="0"/>
          </a:p>
          <a:p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What steps are involved?</a:t>
            </a:r>
          </a:p>
          <a:p>
            <a:pPr lvl="1"/>
            <a:r>
              <a:rPr lang="en-US" dirty="0" smtClean="0"/>
              <a:t>What leads someone to use the app or system?</a:t>
            </a:r>
          </a:p>
          <a:p>
            <a:pPr lvl="1"/>
            <a:r>
              <a:rPr lang="en-US" dirty="0" smtClean="0"/>
              <a:t>What task is being illustrated?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Storyboards Should Convey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Satisfaction</a:t>
            </a:r>
          </a:p>
          <a:p>
            <a:pPr lvl="1"/>
            <a:r>
              <a:rPr lang="en-US" dirty="0" smtClean="0"/>
              <a:t>What motivates people to use the system?</a:t>
            </a:r>
          </a:p>
          <a:p>
            <a:pPr lvl="1"/>
            <a:r>
              <a:rPr lang="en-US" dirty="0" smtClean="0"/>
              <a:t>What does it enable people to accomplish?</a:t>
            </a:r>
          </a:p>
          <a:p>
            <a:pPr lvl="1"/>
            <a:r>
              <a:rPr lang="en-US" dirty="0" smtClean="0"/>
              <a:t>What need does system fill?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Storyboarding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Holistic Focus: helps emphasize how an interface accomplishes a task.</a:t>
            </a:r>
          </a:p>
          <a:p>
            <a:endParaRPr lang="en-US" dirty="0" smtClean="0"/>
          </a:p>
          <a:p>
            <a:r>
              <a:rPr lang="en-US" dirty="0" smtClean="0"/>
              <a:t>Avoids commitment to a particular user interface (no buttons yet).</a:t>
            </a:r>
          </a:p>
          <a:p>
            <a:endParaRPr lang="en-US" dirty="0" smtClean="0"/>
          </a:p>
          <a:p>
            <a:r>
              <a:rPr lang="en-US" dirty="0" smtClean="0"/>
              <a:t>Helps get ALL stakeholders on the same page in terms of the goal.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Advice Regarding Storyboarding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spend too much time on a storyboard.</a:t>
            </a:r>
          </a:p>
          <a:p>
            <a:pPr lvl="1"/>
            <a:r>
              <a:rPr lang="en-US" dirty="0" smtClean="0"/>
              <a:t>Set a short time limit to enforce this.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Focus on tasks and scenarios that are the MOST common for your users.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video prototyping?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Video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 and fast</a:t>
            </a:r>
          </a:p>
          <a:p>
            <a:endParaRPr lang="en-US" dirty="0" smtClean="0"/>
          </a:p>
          <a:p>
            <a:r>
              <a:rPr lang="en-US" dirty="0" smtClean="0"/>
              <a:t>Great communication tools</a:t>
            </a:r>
          </a:p>
          <a:p>
            <a:pPr lvl="1"/>
            <a:r>
              <a:rPr lang="en-US" dirty="0" smtClean="0"/>
              <a:t>Helps achieve common ground</a:t>
            </a:r>
          </a:p>
          <a:p>
            <a:pPr lvl="1"/>
            <a:r>
              <a:rPr lang="en-US" dirty="0" smtClean="0"/>
              <a:t>Ideally, portable and self-explanatory</a:t>
            </a:r>
          </a:p>
          <a:p>
            <a:endParaRPr lang="en-US" dirty="0" smtClean="0"/>
          </a:p>
          <a:p>
            <a:r>
              <a:rPr lang="en-US" dirty="0" smtClean="0"/>
              <a:t>Can serve as a ‘spec’ for developers</a:t>
            </a:r>
          </a:p>
          <a:p>
            <a:endParaRPr lang="en-US" dirty="0" smtClean="0"/>
          </a:p>
          <a:p>
            <a:r>
              <a:rPr lang="en-US" dirty="0" smtClean="0"/>
              <a:t>Ties interface designs to tasks</a:t>
            </a:r>
          </a:p>
          <a:p>
            <a:pPr lvl="1"/>
            <a:r>
              <a:rPr lang="en-US" dirty="0" smtClean="0"/>
              <a:t>Aligns and orients interface choices</a:t>
            </a:r>
          </a:p>
          <a:p>
            <a:pPr lvl="1"/>
            <a:r>
              <a:rPr lang="en-US" dirty="0" smtClean="0"/>
              <a:t>Makes sure you have a complete interface</a:t>
            </a:r>
          </a:p>
        </p:txBody>
      </p:sp>
    </p:spTree>
    <p:extLst>
      <p:ext uri="{BB962C8B-B14F-4D97-AF65-F5344CB8AC3E}">
        <p14:creationId xmlns:p14="http://schemas.microsoft.com/office/powerpoint/2010/main" val="8074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 level of fidelity.</a:t>
            </a:r>
          </a:p>
          <a:p>
            <a:pPr lvl="1"/>
            <a:r>
              <a:rPr lang="en-US" dirty="0" smtClean="0"/>
              <a:t>Can make videos with paper prototype examples.</a:t>
            </a:r>
          </a:p>
          <a:p>
            <a:pPr lvl="1"/>
            <a:r>
              <a:rPr lang="en-US" dirty="0" smtClean="0"/>
              <a:t>Fancy high fidelity videos are ok too!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Usually, dependent on where you are in the design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you put in video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task including motivation and success.</a:t>
            </a:r>
          </a:p>
          <a:p>
            <a:pPr lvl="1"/>
            <a:r>
              <a:rPr lang="en-US" dirty="0" smtClean="0"/>
              <a:t>Establishing shots and narrative help.</a:t>
            </a:r>
          </a:p>
          <a:p>
            <a:r>
              <a:rPr lang="en-US" dirty="0" smtClean="0"/>
              <a:t>Draw on tasks you observe.</a:t>
            </a:r>
          </a:p>
          <a:p>
            <a:r>
              <a:rPr lang="en-US" dirty="0" smtClean="0"/>
              <a:t>Illustrate important tasks your system enables.</a:t>
            </a:r>
          </a:p>
          <a:p>
            <a:pPr lvl="1"/>
            <a:r>
              <a:rPr lang="en-US" dirty="0" smtClean="0"/>
              <a:t>Not in video, probably not necessary for version one of the system.</a:t>
            </a:r>
          </a:p>
          <a:p>
            <a:r>
              <a:rPr lang="en-US" dirty="0" smtClean="0"/>
              <a:t>Can help scope a minimum viable product.</a:t>
            </a:r>
          </a:p>
          <a:p>
            <a:r>
              <a:rPr lang="en-US" dirty="0" smtClean="0"/>
              <a:t>Changes what design teams argue about (in a good way).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Video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Outline / Storyboard the Video</a:t>
            </a:r>
          </a:p>
          <a:p>
            <a:endParaRPr lang="en-US" dirty="0" smtClean="0"/>
          </a:p>
          <a:p>
            <a:r>
              <a:rPr lang="en-US" dirty="0" smtClean="0"/>
              <a:t>2) Obtain Equipment.</a:t>
            </a:r>
          </a:p>
          <a:p>
            <a:pPr lvl="1"/>
            <a:r>
              <a:rPr lang="en-US" dirty="0" smtClean="0"/>
              <a:t>A camera (nothing fancy required). Could be a phone even!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Realistic Location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3) Focus on MESSAGE, not on production value.</a:t>
            </a:r>
          </a:p>
          <a:p>
            <a:endParaRPr lang="en-US" dirty="0" smtClean="0"/>
          </a:p>
          <a:p>
            <a:r>
              <a:rPr lang="en-US" dirty="0" smtClean="0"/>
              <a:t>4) Film it!!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Prototyping Examples!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http://www.youtube.com/watch?v=OlQvolZEtcE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http://youtu.be/UAOptso2owU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Will We Be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Prototyping Strategies!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Low-Fidelity Strategies</a:t>
            </a:r>
          </a:p>
          <a:p>
            <a:pPr lvl="1"/>
            <a:r>
              <a:rPr lang="en-US" dirty="0" smtClean="0"/>
              <a:t>Storyboarding</a:t>
            </a:r>
          </a:p>
          <a:p>
            <a:pPr lvl="1"/>
            <a:r>
              <a:rPr lang="en-US" dirty="0" smtClean="0"/>
              <a:t>Video Prototypes</a:t>
            </a:r>
          </a:p>
          <a:p>
            <a:pPr lvl="1"/>
            <a:r>
              <a:rPr lang="en-US" dirty="0" smtClean="0"/>
              <a:t>Paper Prototyping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Audio? Not always necessary.</a:t>
            </a:r>
          </a:p>
          <a:p>
            <a:pPr lvl="1"/>
            <a:r>
              <a:rPr lang="en-US" dirty="0" smtClean="0"/>
              <a:t>You can verbally describe video in person while showing it to someone.</a:t>
            </a:r>
          </a:p>
          <a:p>
            <a:endParaRPr lang="en-US" dirty="0" smtClean="0"/>
          </a:p>
          <a:p>
            <a:r>
              <a:rPr lang="en-US" dirty="0" smtClean="0"/>
              <a:t>Interface fidelity? Paper, digital, etc.</a:t>
            </a:r>
          </a:p>
          <a:p>
            <a:pPr lvl="1"/>
            <a:r>
              <a:rPr lang="en-US" dirty="0" smtClean="0"/>
              <a:t>Can even be invisible!</a:t>
            </a:r>
          </a:p>
          <a:p>
            <a:endParaRPr lang="en-US" dirty="0" smtClean="0"/>
          </a:p>
          <a:p>
            <a:r>
              <a:rPr lang="en-US" dirty="0" smtClean="0"/>
              <a:t>Show both success and failure. Several use-cases always a plus.</a:t>
            </a:r>
          </a:p>
          <a:p>
            <a:endParaRPr lang="en-US" dirty="0" smtClean="0"/>
          </a:p>
          <a:p>
            <a:r>
              <a:rPr lang="en-US" dirty="0" smtClean="0"/>
              <a:t>Don’t spend too much time editing.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066800"/>
          </a:xfrm>
        </p:spPr>
        <p:txBody>
          <a:bodyPr/>
          <a:lstStyle/>
          <a:p>
            <a:r>
              <a:rPr lang="en-US" dirty="0" smtClean="0"/>
              <a:t>Quite literally, using paper to produce a potential interface design.</a:t>
            </a:r>
            <a:endParaRPr lang="en-US" dirty="0"/>
          </a:p>
        </p:txBody>
      </p:sp>
      <p:pic>
        <p:nvPicPr>
          <p:cNvPr id="19458" name="Picture 2" descr="http://www.snyderconsulting.net/images/paperPrototyping/fig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25582"/>
            <a:ext cx="5562600" cy="4122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12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Has several benefits: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fast evaluation and testing of an interface</a:t>
            </a:r>
            <a:r>
              <a:rPr lang="en-US" dirty="0" smtClean="0"/>
              <a:t>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Cheap</a:t>
            </a:r>
            <a:r>
              <a:rPr lang="en-US" dirty="0" smtClean="0"/>
              <a:t>! Less resource consuming.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change and adapt</a:t>
            </a:r>
          </a:p>
          <a:p>
            <a:pPr lvl="2"/>
            <a:r>
              <a:rPr lang="en-US" dirty="0" smtClean="0"/>
              <a:t>Estimated to be 100 times cheaper if NO code is written.</a:t>
            </a:r>
          </a:p>
          <a:p>
            <a:pPr lvl="2"/>
            <a:r>
              <a:rPr lang="en-US" dirty="0" smtClean="0"/>
              <a:t>Can be used to collect important usability information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User involvement at an early stage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Encourages creativity (not limited by coding skills)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be used as subset of system documentation (e.g., hand to engineers and say “build this”)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</a:t>
            </a:r>
            <a:r>
              <a:rPr lang="en-US" dirty="0" err="1" smtClean="0"/>
              <a:t>Jakob</a:t>
            </a:r>
            <a:r>
              <a:rPr lang="en-US" dirty="0" smtClean="0"/>
              <a:t> Nielson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https://www.youtube.com/watch?v=GrV2SZuRPv0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Keep materials in one place! Small interface widgets tend to get lost or damaged easily.</a:t>
            </a:r>
          </a:p>
          <a:p>
            <a:endParaRPr lang="en-US" dirty="0" smtClean="0"/>
          </a:p>
          <a:p>
            <a:r>
              <a:rPr lang="en-US" dirty="0" smtClean="0"/>
              <a:t>2) Work quickly and make reusable components.</a:t>
            </a:r>
          </a:p>
          <a:p>
            <a:endParaRPr lang="en-US" dirty="0" smtClean="0"/>
          </a:p>
          <a:p>
            <a:r>
              <a:rPr lang="en-US" dirty="0" smtClean="0"/>
              <a:t>3) If something is difficult to simulate (progress indicators, right mouse menus, hyperlinks), have the user ask if it is available and then verbally describe the interaction.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Backgrounds (Poster Board, etc.) can be useful to contain the prototype and provide context for the user.</a:t>
            </a:r>
          </a:p>
          <a:p>
            <a:endParaRPr lang="en-US" dirty="0" smtClean="0"/>
          </a:p>
          <a:p>
            <a:r>
              <a:rPr lang="en-US" dirty="0" smtClean="0"/>
              <a:t>5) Don’t be afraid to mix and match hardware and software! Maybe a physical block of wood with paper on it!</a:t>
            </a:r>
          </a:p>
          <a:p>
            <a:endParaRPr lang="en-US" dirty="0" smtClean="0"/>
          </a:p>
          <a:p>
            <a:r>
              <a:rPr lang="en-US" dirty="0" smtClean="0"/>
              <a:t>6) When appropriate, add context by including familiar operating system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609600"/>
          </a:xfrm>
        </p:spPr>
        <p:txBody>
          <a:bodyPr/>
          <a:lstStyle/>
          <a:p>
            <a:r>
              <a:rPr lang="en-US" dirty="0" smtClean="0"/>
              <a:t>Widgets!</a:t>
            </a:r>
            <a:endParaRPr lang="en-US" dirty="0"/>
          </a:p>
        </p:txBody>
      </p:sp>
      <p:pic>
        <p:nvPicPr>
          <p:cNvPr id="2050" name="Picture 2" descr="http://cdn.dickblick.com/items/114/02/11402-0039-3ww-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3318387" cy="2743200"/>
          </a:xfrm>
          <a:prstGeom prst="rect">
            <a:avLst/>
          </a:prstGeom>
          <a:noFill/>
        </p:spPr>
      </p:pic>
      <p:sp>
        <p:nvSpPr>
          <p:cNvPr id="2052" name="AutoShape 4" descr="data:image/jpeg;base64,/9j/4AAQSkZJRgABAQAAAQABAAD/2wCEAAkGBhQSEBQUEhQUFBQUFBQUFBQUFBQUFRUUFBQXFBQUFBQXHCYeFxkkGRQUHy8gJCcpLCwsFR4xNTAqNSYsLCkBCQoKDgwOFw8PGCkkHyQpKi0qKiwsLCkuLCwpKSwpKiwsLCkpLCosLCkpKSwsKSkpKSksNSwsLCwpLywpLCwpLP/AABEIAL4BCQMBIgACEQEDEQH/xAAbAAACAwEBAQAAAAAAAAAAAAABAgADBAUGB//EAEMQAAIBAgIFCAgCCAYDAQAAAAABAgMRBCEFEjFRsUFhcYGRodHwBhMiMlJyksEUoiNCQ1NigrLCFRYkY9LhM3ODB//EABsBAAEFAQEAAAAAAAAAAAAAAAABAgQFBgMH/8QANREAAgEDAgMFBgUEAwAAAAAAAAECAwQRBRIhMUETUWFxgSIykbHh8AYUFUJSocHR8SMkM//aAAwDAQACEQMRAD8A+rsjYGyNnIcRsKYlxriCjEYEyCgFMjYCXEANyNgewlwFCG4rJcADcgPP3A2ADAZES4AQiAS4AQgL+eslwAjZGRFjojJVIx5sXGSoFyx0mI6b4gqsH1QmGDz3AGcHufYVqW4euIhAN+etEuDz3gBGBkXnrf8A2BPz1AASAIKIQFyEADSnsJIVhbEFCRs5XpGv0K+ePCR5pRKW81T8tV7Pbnh3/QtbXT1Xp792PT6nuxkeEUWeY9I/TGeGqunqtK19Zt53W1clhLXVXcT2KGPX6EfULaNnSVTLll4wl/ln2GSIj51oXSFSrQpznrRlKN2rtPa7XXJdWfWdBVZ/FL6mcZ62oScXDl4/QmQ0vfBS3Yys8V9T2kQ3PGLET+OX1PxGWKqfHP6n4jf12H8H8Rf0p/z/AKHsbkucbQOIlJTUpOVtVq7u877+g69y6tq6r0lUSxkq61LspuGeQ1wXBclyQchrkAggAt/PUG4GS4ARsgv/AEQQB4Fk5lVIabKy9fFHWAHMFxbkTIKHnO9J3V/CVfUpueqrRj70ldayjz6tzw//AOf1sW8VKbhOnh9WSmpxcFKVvYUYuzck+XdfefSWzFiUWdLVJ0LWdsopqXXr98OBDnaQnWjWb4o2xq3HUuZdhzsPUNsWVsaj7yXgetOMYSlb3YuXYr/Yx053SfMHS87UKnPFx+r2fuCnsXQWVpKTzlnOY9wEBcsDmRsbUQoAA1NgvmBPYG+YAYNOq9L+ZcJHA9Wd7Tb9hfMuDOLcxGsy/wC0/JGk0/hRXqV6glSkntV+kvBIqE2T8mWEczQoi6pZEWTHSYFAOqOFDMnPJs0HUtUnH+CD75ncR5jRVW2Kkv8AbjxbPRTq2V+o3ukJztoRRmtRkoVJTZcRGR4p8wHiHv4F6rSfVopHqFPombosu9Q7Xtkcr1r3vtBjtMTUbWVrWvfZ1BK1klw4hC+hLO7gbZS85CyrLejkUcXrGi53VnHq2Rf1Gb91I2PELeGNZN2W65iuPRl7a54y4xGVreEINofQu6k6ijLkb6TDNgpAmzMXj9teRew5ChFCREOIympEuEkI+QGfUNFNiWHiNigKNLP9Gl8VSmvzqXCI0SvSO2kv9y/0wn92h0XNmvZb8TjPmNcACXJwwhCXBcBDSS4usTcNY5GDTb9mPS+BxzrabeUOl/Y5JhtWebqXp8kaayWKMfvqQjCSxVksSwyQbBSDIZIhkBIYaxrMWDrWxr+WK7j1U5XieLhUtjJfy/0o9gpew+g3uiyxTp+hnNVjlS8ityJrCORLmxMOx7mfFK6LbiTQqEfFHOpRcWdKlUM0oj0shTnHgatYMJe3Hpa/K/AqTJrZx+Zd+X3OFdZpy8iXbyxVj5nXpbBZMNPYLJmKu3mozWQ5AChQojocEVjCuQMBRogQUIgMmMzq01ujUf8AQlxZaU1Xet0U1+aT/wCKLUXVqv8AjRwnzCBkAyUNBfz56Qivz56h7igW3I3mC5Nw1j48zn6Zfudf2OadDTDzj0Pic8wepvN1P0+SNLa/+USEIGxXEklggsFCCBIQIg089Kp/q5/Ml2JHtMNK8Oo8JKf+pqf+yXc7Hs9HVPZ6jdab7NOPoUl6t2UOmG4jZLm2RgGOiSFTDcUQraIkFoW4owa4JT5dzi+ySYLiVNj6HwGTWYtHSnLEk/E71P3RJMz4jHakL6rlzLac7/Mav/4q3VGL/uMNcU5uo3g2cWsHYCjlw09B/qVl/wDN/a5ctLQ/jXTTqf8AE4dnPuY7KNzYrMy0jT+K3SmuKGjjIP8AXj9S8Rsk+qA0BK1UT2NdTGYmQMv7WfNqLsjf+4sKqT9qb3zfclH7FhfUFinHyOEuYbgfnsA2A7DSPz2jCgAU0XA3sAyN/YRioxaQw8pNNWyVuJx8TjI03aTt1N8D0NR5HmdNYe/fxKO60qlUk6mXl/fcWlC8lFKPAqfpBR+J/TLwIvSGh8f5Z+BwquA5jPPR/MVr0qPe/v0Jf5vJ6dekND95+WfgFekGH/eLsn4HlfwPMI8Fmc/0uPj9+gv5k9d/j9D94uyXgFaeofvY9/geNlhAxwuY5aVF9X9+gjujo0ql6spLY5yfU5No9loqp7PUeOwdGx6vRLyNFbw2JIrK09xsltYULPaRM1tN5gn4GHrLFSS8WWIlxLkbHnPIWxGwNitijWM2S5XcKYCHTpK8I/LHgiKir7AYX3I9C7i0zrWHg2EXlJiKmku0ZxJfIPnuEHAQGsgkuAgjoxe2K7EVPCRvst0XXAvAI4p80LkWnBJWXjt5xgEHCEAS4LgAQahGS/mwopayNguBjQBJGGph1Jq6ul4G6WwrUc2QdQn2dtUl4Mcng5lXR0H+r2GapomPOdmURHAwdO/rw5Tfz+YqqM4n+DdBVW0M1ycD0VOlnnsM+kMZGTiorLO/NlkS4atcZxwfp/g7wbcW+481U0a9z7Cv8Celgrjep3onQ1rHvQ+DOfanCoYTM7OCjaxaqEdyHgs8t9u4t7HUqV1PZFNPGfviN3ZJWjn1FcqiW1pdLS4l9TCRnbWipW37OzYWQwMI7IQX8qNRC82QUccioq6b2lRz3c/AwvGw+KL6GnwJ+KXIpvopz46tjqxja9h7A72XRIFpcOsmcZTk9lOp1qMeMkMqNR/s0vmmlwTOtYgx3dRnRadRXNN+pzYYCo9rgujWl4F0NHb5N9CS43NoDm7iq/3HVWVFftBShaKSGTBf7ETOD4kpLCwiXyI356gXyA2AgUyLYZ6mKSW983iYsVjpqLexJN2W2yV9vUSYW05cXwRAr39Kly4vwOlUrqO157uUyzxu7LnebPI4T0qUsRGndPWyatsdr5PlPQKpclW9OlJZXHzKaeo1aq4eyjq0at0O2YcJVs7bzY2Q69PZNovrSt2tJS69Q389ZE/PnpEb+4xwJYWC4LguOELbk5fPMKgraNFGYq2PpI3kSTyXWUuuT22cl3tL+uf7A+QtiKJLgbPPxgzdjm4uF9hukyipE6QeGLkz4V8hrSM8Y2ZpiPm+oZIoiUlddbffcslKyb3JvsVxaUfZS5lwNH+HYZnUn3JL4/6HRFxVZxSs7ZvZ0IyrSE/ifYmWY57OjwMljVPmaC2hHso5SNa0lPeuxBqab1VeVt2zNt8m0yWOfpfCTqU7U2lJO6vknk01fk2nOpvUXt5kiNGjJ+1FYPQYDTMaqbW1OzWxrcafxcdzPCaJjOhKWu7ylqp22JRvZLft2noqeKuhacp7Vu5nOpa0XJ7VwO0sZDe+wf8AER+JcDjRqDa4/czi7Km+867kuSz2AcjlUMb7Wpy7SyU29uZNtqSrc2ZrUa35WW2KyaqmMS2Z8PFmapWb2vq5BQMtadGEOSM5WualX3n6AYJSJcSZ2IrPPYnQtKnV9bCmoyzzV7K+5Xsuo6OCr5D4iFyiELPIRRUeSOeTpQZ0adTWS85+UculI14WrnbfxXnuId5TzHd3FtptbbPY+vzNpLguDWKs0I1yXFTJcAHTImJcKYgo7ZHydBXJls9pmPxHPFKEO95+C+oj5CgbCKzGjAMSSHYthyARRLECwRQK8V7jW+0fqaj9y3eV1VfVXPfsTfGw9zZ/h+nihKXe/kjpEx4x5roM5di5Z9SKC+NHRWKcfIJGC5NYDqc3HYa7vylmDeVjRUQkIWEwBoiPcrTHihQMOjJ62Jqboyt2JeB2qsbM4vo0ryqz+KrPs1md6qsrkm1nskmZTUqfbRkuvNFFxSAZfGPIxGM2KA1lM4lXqzS0I0KNYsFYti+0VRGQ2STWGOjJxaaOhGpdJhuZMNUz1etde3v4mm3ntKGpBwk4s2FGoqkFNdRrhuI2PrMYdSaxNYruFMALILNdJfKJmVXVzte3JvMv+ZYL36dWP8qkvyu/cZPX6FerOGyDaSfLx/0I1k6OqDVMtPT+Hl+1S5pqUP6kjZSrQn7koy+WSlwMpKE4e9FrzQ3DEcRbF8oCOAzIhUQscBXEdkCmT9pL+F97Xgxype/LmUVxf9w1z0PSIbLSHjl/FnWJjxMsykfEPNlVywNLBYil4BIJrDIUUDQLEkwAKOmF1LK+7PsEKcfK1Ko90J2+liCPgW+itK2Hg/iWt9Wf3OzLYzJgKGrTgt0Uu5Gq+R0SwjNSeWZmrXW7IQsrKzXPl588pW0XdtU3wXgZW9o9lVfc+JLCDgJJCYgLDsADSNWQjkMzj6Q9J6NJ6qfrJ/BT9rPnlsXbfmGSnGCzJj4U5TeILJ1XK1nud+rlN8J3R42jisViHyUYbo5ya55v7WPV4WNoJPkRUXFSNSWYmksaNSlDbM0SYdfmFuV6/myI5YDa2Y0WVJhUtogFkiupSTC5EbADPLBRfItxmqaEpt+6r7zo3JcY4RfNAc2OjZR9yrVj0TlbsvYtg8THZW1vnhF96SZtuLBkWdhb1PegvgBnp6UxC2wpS6NaHiWR0+/16E18soy42LkLYhT0O0l+3Hk2GEDC19fWlZpOTspKzskkr9neXXERPG5a0qSpU1CPJLA5czJW2sqZjxmmVCbi6dR25YpNcSuOl0/2db6PBgaDt6f8kbrjaxmp12/1Kn0Mt9ZbapLpjLwFFVWD/cviWMVsrdeO9cCesW9dqAepJ9Sy5TjY3g18TjH6pxX3G1wat5QX8af03l/aAyq8Qk/Bnbi+AU8hLkudDOi11dFMJ3XPsZdPxMuyT5+PngS7Sptnh9Ss1Gjvp7lzX2ywiM2O0jTox1qk4wXJd5vojtfUeYx3pxKTccNTv/HUXCC+76izqVoU/eZRUrepV91HratSMYuUmopbW2kl0tnncf6a009WhF1pb1eMO15vqXWcNaJrYiSliJynuT91dEVkuo9Fo/QUILJECpeyfCCwW1HTIrjUefA486OKxT/SzcYP9nD2Y9D5X1tnY0b6OwprYdelQSL7EGUnJ5bLWFOMFiKwLQoJF1xUTWEHlql56wawmsG6FAS+YVIqUiKQAW62YXMp1s+wMpiAW6wdYp1gqQClusBMr1g3ACxSA3tK08/PMS4AW32A1ivWDcBRZ0E3sHjBAcsyLZ1ABYvuHW2lfj4EUgAtbBZbityJrgA3qovbFdiKo4SCaajnzeGwe+0lwFyy3WBfIr1s/PORvIBCxvMz4iOTttysWXzEk79oCNZPIY30e16zlJt3e1tvidHBaGjFbEdicMwRiAiWBKdBKxoihRrgA0QtiKRFLPzuAB2yOQkmS4oDp+fPQG5SpDawAf/Z"/>
          <p:cNvSpPr>
            <a:spLocks noChangeAspect="1" noChangeArrowheads="1"/>
          </p:cNvSpPr>
          <p:nvPr/>
        </p:nvSpPr>
        <p:spPr bwMode="auto">
          <a:xfrm>
            <a:off x="155575" y="-868363"/>
            <a:ext cx="252412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QSEBQUEhQUFBQUFBQUFBQUFBQUFRUUFBQXFBQUFBQXHCYeFxkkGRQUHy8gJCcpLCwsFR4xNTAqNSYsLCkBCQoKDgwOFw8PGCkkHyQpKi0qKiwsLCkuLCwpKSwpKiwsLCkpLCosLCkpKSwsKSkpKSksNSwsLCwpLywpLCwpLP/AABEIAL4BCQMBIgACEQEDEQH/xAAbAAACAwEBAQAAAAAAAAAAAAABAgADBAUGB//EAEMQAAIBAgIFCAgCCAYDAQAAAAABAgMRBCEFEjFRsUFhcYGRodHwBhMiMlJyksEUoiNCQ1NigrLCFRYkY9LhM3ODB//EABsBAAEFAQEAAAAAAAAAAAAAAAABAgQFBgMH/8QANREAAgEDAgMFBgUEAwAAAAAAAAECAwQRBRIhMUETUWFxgSIykbHh8AYUFUJSocHR8SMkM//aAAwDAQACEQMRAD8A+rsjYGyNnIcRsKYlxriCjEYEyCgFMjYCXEANyNgewlwFCG4rJcADcgPP3A2ADAZES4AQiAS4AQgL+eslwAjZGRFjojJVIx5sXGSoFyx0mI6b4gqsH1QmGDz3AGcHufYVqW4euIhAN+etEuDz3gBGBkXnrf8A2BPz1AASAIKIQFyEADSnsJIVhbEFCRs5XpGv0K+ePCR5pRKW81T8tV7Pbnh3/QtbXT1Xp792PT6nuxkeEUWeY9I/TGeGqunqtK19Zt53W1clhLXVXcT2KGPX6EfULaNnSVTLll4wl/ln2GSIj51oXSFSrQpznrRlKN2rtPa7XXJdWfWdBVZ/FL6mcZ62oScXDl4/QmQ0vfBS3Yys8V9T2kQ3PGLET+OX1PxGWKqfHP6n4jf12H8H8Rf0p/z/AKHsbkucbQOIlJTUpOVtVq7u877+g69y6tq6r0lUSxkq61LspuGeQ1wXBclyQchrkAggAt/PUG4GS4ARsgv/AEQQB4Fk5lVIabKy9fFHWAHMFxbkTIKHnO9J3V/CVfUpueqrRj70ldayjz6tzw//AOf1sW8VKbhOnh9WSmpxcFKVvYUYuzck+XdfefSWzFiUWdLVJ0LWdsopqXXr98OBDnaQnWjWb4o2xq3HUuZdhzsPUNsWVsaj7yXgetOMYSlb3YuXYr/Yx053SfMHS87UKnPFx+r2fuCnsXQWVpKTzlnOY9wEBcsDmRsbUQoAA1NgvmBPYG+YAYNOq9L+ZcJHA9Wd7Tb9hfMuDOLcxGsy/wC0/JGk0/hRXqV6glSkntV+kvBIqE2T8mWEczQoi6pZEWTHSYFAOqOFDMnPJs0HUtUnH+CD75ncR5jRVW2Kkv8AbjxbPRTq2V+o3ukJztoRRmtRkoVJTZcRGR4p8wHiHv4F6rSfVopHqFPombosu9Q7Xtkcr1r3vtBjtMTUbWVrWvfZ1BK1klw4hC+hLO7gbZS85CyrLejkUcXrGi53VnHq2Rf1Gb91I2PELeGNZN2W65iuPRl7a54y4xGVreEINofQu6k6ijLkb6TDNgpAmzMXj9teRew5ChFCREOIympEuEkI+QGfUNFNiWHiNigKNLP9Gl8VSmvzqXCI0SvSO2kv9y/0wn92h0XNmvZb8TjPmNcACXJwwhCXBcBDSS4usTcNY5GDTb9mPS+BxzrabeUOl/Y5JhtWebqXp8kaayWKMfvqQjCSxVksSwyQbBSDIZIhkBIYaxrMWDrWxr+WK7j1U5XieLhUtjJfy/0o9gpew+g3uiyxTp+hnNVjlS8ityJrCORLmxMOx7mfFK6LbiTQqEfFHOpRcWdKlUM0oj0shTnHgatYMJe3Hpa/K/AqTJrZx+Zd+X3OFdZpy8iXbyxVj5nXpbBZMNPYLJmKu3mozWQ5AChQojocEVjCuQMBRogQUIgMmMzq01ujUf8AQlxZaU1Xet0U1+aT/wCKLUXVqv8AjRwnzCBkAyUNBfz56Qivz56h7igW3I3mC5Nw1j48zn6Zfudf2OadDTDzj0Pic8wepvN1P0+SNLa/+USEIGxXEklggsFCCBIQIg089Kp/q5/Ml2JHtMNK8Oo8JKf+pqf+yXc7Hs9HVPZ6jdab7NOPoUl6t2UOmG4jZLm2RgGOiSFTDcUQraIkFoW4owa4JT5dzi+ySYLiVNj6HwGTWYtHSnLEk/E71P3RJMz4jHakL6rlzLac7/Mav/4q3VGL/uMNcU5uo3g2cWsHYCjlw09B/qVl/wDN/a5ctLQ/jXTTqf8AE4dnPuY7KNzYrMy0jT+K3SmuKGjjIP8AXj9S8Rsk+qA0BK1UT2NdTGYmQMv7WfNqLsjf+4sKqT9qb3zfclH7FhfUFinHyOEuYbgfnsA2A7DSPz2jCgAU0XA3sAyN/YRioxaQw8pNNWyVuJx8TjI03aTt1N8D0NR5HmdNYe/fxKO60qlUk6mXl/fcWlC8lFKPAqfpBR+J/TLwIvSGh8f5Z+BwquA5jPPR/MVr0qPe/v0Jf5vJ6dekND95+WfgFekGH/eLsn4HlfwPMI8Fmc/0uPj9+gv5k9d/j9D94uyXgFaeofvY9/geNlhAxwuY5aVF9X9+gjujo0ql6spLY5yfU5No9loqp7PUeOwdGx6vRLyNFbw2JIrK09xsltYULPaRM1tN5gn4GHrLFSS8WWIlxLkbHnPIWxGwNitijWM2S5XcKYCHTpK8I/LHgiKir7AYX3I9C7i0zrWHg2EXlJiKmku0ZxJfIPnuEHAQGsgkuAgjoxe2K7EVPCRvst0XXAvAI4p80LkWnBJWXjt5xgEHCEAS4LgAQahGS/mwopayNguBjQBJGGph1Jq6ul4G6WwrUc2QdQn2dtUl4Mcng5lXR0H+r2GapomPOdmURHAwdO/rw5Tfz+YqqM4n+DdBVW0M1ycD0VOlnnsM+kMZGTiorLO/NlkS4atcZxwfp/g7wbcW+481U0a9z7Cv8Celgrjep3onQ1rHvQ+DOfanCoYTM7OCjaxaqEdyHgs8t9u4t7HUqV1PZFNPGfviN3ZJWjn1FcqiW1pdLS4l9TCRnbWipW37OzYWQwMI7IQX8qNRC82QUccioq6b2lRz3c/AwvGw+KL6GnwJ+KXIpvopz46tjqxja9h7A72XRIFpcOsmcZTk9lOp1qMeMkMqNR/s0vmmlwTOtYgx3dRnRadRXNN+pzYYCo9rgujWl4F0NHb5N9CS43NoDm7iq/3HVWVFftBShaKSGTBf7ETOD4kpLCwiXyI356gXyA2AgUyLYZ6mKSW983iYsVjpqLexJN2W2yV9vUSYW05cXwRAr39Kly4vwOlUrqO157uUyzxu7LnebPI4T0qUsRGndPWyatsdr5PlPQKpclW9OlJZXHzKaeo1aq4eyjq0at0O2YcJVs7bzY2Q69PZNovrSt2tJS69Q389ZE/PnpEb+4xwJYWC4LguOELbk5fPMKgraNFGYq2PpI3kSTyXWUuuT22cl3tL+uf7A+QtiKJLgbPPxgzdjm4uF9hukyipE6QeGLkz4V8hrSM8Y2ZpiPm+oZIoiUlddbffcslKyb3JvsVxaUfZS5lwNH+HYZnUn3JL4/6HRFxVZxSs7ZvZ0IyrSE/ifYmWY57OjwMljVPmaC2hHso5SNa0lPeuxBqab1VeVt2zNt8m0yWOfpfCTqU7U2lJO6vknk01fk2nOpvUXt5kiNGjJ+1FYPQYDTMaqbW1OzWxrcafxcdzPCaJjOhKWu7ylqp22JRvZLft2noqeKuhacp7Vu5nOpa0XJ7VwO0sZDe+wf8AER+JcDjRqDa4/czi7Km+867kuSz2AcjlUMb7Wpy7SyU29uZNtqSrc2ZrUa35WW2KyaqmMS2Z8PFmapWb2vq5BQMtadGEOSM5WualX3n6AYJSJcSZ2IrPPYnQtKnV9bCmoyzzV7K+5Xsuo6OCr5D4iFyiELPIRRUeSOeTpQZ0adTWS85+UculI14WrnbfxXnuId5TzHd3FtptbbPY+vzNpLguDWKs0I1yXFTJcAHTImJcKYgo7ZHydBXJls9pmPxHPFKEO95+C+oj5CgbCKzGjAMSSHYthyARRLECwRQK8V7jW+0fqaj9y3eV1VfVXPfsTfGw9zZ/h+nihKXe/kjpEx4x5roM5di5Z9SKC+NHRWKcfIJGC5NYDqc3HYa7vylmDeVjRUQkIWEwBoiPcrTHihQMOjJ62Jqboyt2JeB2qsbM4vo0ryqz+KrPs1md6qsrkm1nskmZTUqfbRkuvNFFxSAZfGPIxGM2KA1lM4lXqzS0I0KNYsFYti+0VRGQ2STWGOjJxaaOhGpdJhuZMNUz1etde3v4mm3ntKGpBwk4s2FGoqkFNdRrhuI2PrMYdSaxNYruFMALILNdJfKJmVXVzte3JvMv+ZYL36dWP8qkvyu/cZPX6FerOGyDaSfLx/0I1k6OqDVMtPT+Hl+1S5pqUP6kjZSrQn7koy+WSlwMpKE4e9FrzQ3DEcRbF8oCOAzIhUQscBXEdkCmT9pL+F97Xgxype/LmUVxf9w1z0PSIbLSHjl/FnWJjxMsykfEPNlVywNLBYil4BIJrDIUUDQLEkwAKOmF1LK+7PsEKcfK1Ko90J2+liCPgW+itK2Hg/iWt9Wf3OzLYzJgKGrTgt0Uu5Gq+R0SwjNSeWZmrXW7IQsrKzXPl588pW0XdtU3wXgZW9o9lVfc+JLCDgJJCYgLDsADSNWQjkMzj6Q9J6NJ6qfrJ/BT9rPnlsXbfmGSnGCzJj4U5TeILJ1XK1nud+rlN8J3R42jisViHyUYbo5ya55v7WPV4WNoJPkRUXFSNSWYmksaNSlDbM0SYdfmFuV6/myI5YDa2Y0WVJhUtogFkiupSTC5EbADPLBRfItxmqaEpt+6r7zo3JcY4RfNAc2OjZR9yrVj0TlbsvYtg8THZW1vnhF96SZtuLBkWdhb1PegvgBnp6UxC2wpS6NaHiWR0+/16E18soy42LkLYhT0O0l+3Hk2GEDC19fWlZpOTspKzskkr9neXXERPG5a0qSpU1CPJLA5czJW2sqZjxmmVCbi6dR25YpNcSuOl0/2db6PBgaDt6f8kbrjaxmp12/1Kn0Mt9ZbapLpjLwFFVWD/cviWMVsrdeO9cCesW9dqAepJ9Sy5TjY3g18TjH6pxX3G1wat5QX8af03l/aAyq8Qk/Bnbi+AU8hLkudDOi11dFMJ3XPsZdPxMuyT5+PngS7Sptnh9Ss1Gjvp7lzX2ywiM2O0jTox1qk4wXJd5vojtfUeYx3pxKTccNTv/HUXCC+76izqVoU/eZRUrepV91HratSMYuUmopbW2kl0tnncf6a009WhF1pb1eMO15vqXWcNaJrYiSliJynuT91dEVkuo9Fo/QUILJECpeyfCCwW1HTIrjUefA486OKxT/SzcYP9nD2Y9D5X1tnY0b6OwprYdelQSL7EGUnJ5bLWFOMFiKwLQoJF1xUTWEHlql56wawmsG6FAS+YVIqUiKQAW62YXMp1s+wMpiAW6wdYp1gqQClusBMr1g3ACxSA3tK08/PMS4AW32A1ivWDcBRZ0E3sHjBAcsyLZ1ABYvuHW2lfj4EUgAtbBZbityJrgA3qovbFdiKo4SCaajnzeGwe+0lwFyy3WBfIr1s/PORvIBCxvMz4iOTttysWXzEk79oCNZPIY30e16zlJt3e1tvidHBaGjFbEdicMwRiAiWBKdBKxoihRrgA0QtiKRFLPzuAB2yOQkmS4oDp+fPQG5SpDawAf/Z"/>
          <p:cNvSpPr>
            <a:spLocks noChangeAspect="1" noChangeArrowheads="1"/>
          </p:cNvSpPr>
          <p:nvPr/>
        </p:nvSpPr>
        <p:spPr bwMode="auto">
          <a:xfrm>
            <a:off x="155575" y="-868363"/>
            <a:ext cx="252412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hQSEBQUEhQUFBQUFBQUFBQUFBQUFRUUFBQXFBQUFBQXHCYeFxkkGRQUHy8gJCcpLCwsFR4xNTAqNSYsLCkBCQoKDgwOFw8PGCkkHyQpKi0qKiwsLCkuLCwpKSwpKiwsLCkpLCosLCkpKSwsKSkpKSksNSwsLCwpLywpLCwpLP/AABEIAL4BCQMBIgACEQEDEQH/xAAbAAACAwEBAQAAAAAAAAAAAAABAgADBAUGB//EAEMQAAIBAgIFCAgCCAYDAQAAAAABAgMRBCEFEjFRsUFhcYGRodHwBhMiMlJyksEUoiNCQ1NigrLCFRYkY9LhM3ODB//EABsBAAEFAQEAAAAAAAAAAAAAAAABAgQFBgMH/8QANREAAgEDAgMFBgUEAwAAAAAAAAECAwQRBRIhMUETUWFxgSIykbHh8AYUFUJSocHR8SMkM//aAAwDAQACEQMRAD8A+rsjYGyNnIcRsKYlxriCjEYEyCgFMjYCXEANyNgewlwFCG4rJcADcgPP3A2ADAZES4AQiAS4AQgL+eslwAjZGRFjojJVIx5sXGSoFyx0mI6b4gqsH1QmGDz3AGcHufYVqW4euIhAN+etEuDz3gBGBkXnrf8A2BPz1AASAIKIQFyEADSnsJIVhbEFCRs5XpGv0K+ePCR5pRKW81T8tV7Pbnh3/QtbXT1Xp792PT6nuxkeEUWeY9I/TGeGqunqtK19Zt53W1clhLXVXcT2KGPX6EfULaNnSVTLll4wl/ln2GSIj51oXSFSrQpznrRlKN2rtPa7XXJdWfWdBVZ/FL6mcZ62oScXDl4/QmQ0vfBS3Yys8V9T2kQ3PGLET+OX1PxGWKqfHP6n4jf12H8H8Rf0p/z/AKHsbkucbQOIlJTUpOVtVq7u877+g69y6tq6r0lUSxkq61LspuGeQ1wXBclyQchrkAggAt/PUG4GS4ARsgv/AEQQB4Fk5lVIabKy9fFHWAHMFxbkTIKHnO9J3V/CVfUpueqrRj70ldayjz6tzw//AOf1sW8VKbhOnh9WSmpxcFKVvYUYuzck+XdfefSWzFiUWdLVJ0LWdsopqXXr98OBDnaQnWjWb4o2xq3HUuZdhzsPUNsWVsaj7yXgetOMYSlb3YuXYr/Yx053SfMHS87UKnPFx+r2fuCnsXQWVpKTzlnOY9wEBcsDmRsbUQoAA1NgvmBPYG+YAYNOq9L+ZcJHA9Wd7Tb9hfMuDOLcxGsy/wC0/JGk0/hRXqV6glSkntV+kvBIqE2T8mWEczQoi6pZEWTHSYFAOqOFDMnPJs0HUtUnH+CD75ncR5jRVW2Kkv8AbjxbPRTq2V+o3ukJztoRRmtRkoVJTZcRGR4p8wHiHv4F6rSfVopHqFPombosu9Q7Xtkcr1r3vtBjtMTUbWVrWvfZ1BK1klw4hC+hLO7gbZS85CyrLejkUcXrGi53VnHq2Rf1Gb91I2PELeGNZN2W65iuPRl7a54y4xGVreEINofQu6k6ijLkb6TDNgpAmzMXj9teRew5ChFCREOIympEuEkI+QGfUNFNiWHiNigKNLP9Gl8VSmvzqXCI0SvSO2kv9y/0wn92h0XNmvZb8TjPmNcACXJwwhCXBcBDSS4usTcNY5GDTb9mPS+BxzrabeUOl/Y5JhtWebqXp8kaayWKMfvqQjCSxVksSwyQbBSDIZIhkBIYaxrMWDrWxr+WK7j1U5XieLhUtjJfy/0o9gpew+g3uiyxTp+hnNVjlS8ityJrCORLmxMOx7mfFK6LbiTQqEfFHOpRcWdKlUM0oj0shTnHgatYMJe3Hpa/K/AqTJrZx+Zd+X3OFdZpy8iXbyxVj5nXpbBZMNPYLJmKu3mozWQ5AChQojocEVjCuQMBRogQUIgMmMzq01ujUf8AQlxZaU1Xet0U1+aT/wCKLUXVqv8AjRwnzCBkAyUNBfz56Qivz56h7igW3I3mC5Nw1j48zn6Zfudf2OadDTDzj0Pic8wepvN1P0+SNLa/+USEIGxXEklggsFCCBIQIg089Kp/q5/Ml2JHtMNK8Oo8JKf+pqf+yXc7Hs9HVPZ6jdab7NOPoUl6t2UOmG4jZLm2RgGOiSFTDcUQraIkFoW4owa4JT5dzi+ySYLiVNj6HwGTWYtHSnLEk/E71P3RJMz4jHakL6rlzLac7/Mav/4q3VGL/uMNcU5uo3g2cWsHYCjlw09B/qVl/wDN/a5ctLQ/jXTTqf8AE4dnPuY7KNzYrMy0jT+K3SmuKGjjIP8AXj9S8Rsk+qA0BK1UT2NdTGYmQMv7WfNqLsjf+4sKqT9qb3zfclH7FhfUFinHyOEuYbgfnsA2A7DSPz2jCgAU0XA3sAyN/YRioxaQw8pNNWyVuJx8TjI03aTt1N8D0NR5HmdNYe/fxKO60qlUk6mXl/fcWlC8lFKPAqfpBR+J/TLwIvSGh8f5Z+BwquA5jPPR/MVr0qPe/v0Jf5vJ6dekND95+WfgFekGH/eLsn4HlfwPMI8Fmc/0uPj9+gv5k9d/j9D94uyXgFaeofvY9/geNlhAxwuY5aVF9X9+gjujo0ql6spLY5yfU5No9loqp7PUeOwdGx6vRLyNFbw2JIrK09xsltYULPaRM1tN5gn4GHrLFSS8WWIlxLkbHnPIWxGwNitijWM2S5XcKYCHTpK8I/LHgiKir7AYX3I9C7i0zrWHg2EXlJiKmku0ZxJfIPnuEHAQGsgkuAgjoxe2K7EVPCRvst0XXAvAI4p80LkWnBJWXjt5xgEHCEAS4LgAQahGS/mwopayNguBjQBJGGph1Jq6ul4G6WwrUc2QdQn2dtUl4Mcng5lXR0H+r2GapomPOdmURHAwdO/rw5Tfz+YqqM4n+DdBVW0M1ycD0VOlnnsM+kMZGTiorLO/NlkS4atcZxwfp/g7wbcW+481U0a9z7Cv8Celgrjep3onQ1rHvQ+DOfanCoYTM7OCjaxaqEdyHgs8t9u4t7HUqV1PZFNPGfviN3ZJWjn1FcqiW1pdLS4l9TCRnbWipW37OzYWQwMI7IQX8qNRC82QUccioq6b2lRz3c/AwvGw+KL6GnwJ+KXIpvopz46tjqxja9h7A72XRIFpcOsmcZTk9lOp1qMeMkMqNR/s0vmmlwTOtYgx3dRnRadRXNN+pzYYCo9rgujWl4F0NHb5N9CS43NoDm7iq/3HVWVFftBShaKSGTBf7ETOD4kpLCwiXyI356gXyA2AgUyLYZ6mKSW983iYsVjpqLexJN2W2yV9vUSYW05cXwRAr39Kly4vwOlUrqO157uUyzxu7LnebPI4T0qUsRGndPWyatsdr5PlPQKpclW9OlJZXHzKaeo1aq4eyjq0at0O2YcJVs7bzY2Q69PZNovrSt2tJS69Q389ZE/PnpEb+4xwJYWC4LguOELbk5fPMKgraNFGYq2PpI3kSTyXWUuuT22cl3tL+uf7A+QtiKJLgbPPxgzdjm4uF9hukyipE6QeGLkz4V8hrSM8Y2ZpiPm+oZIoiUlddbffcslKyb3JvsVxaUfZS5lwNH+HYZnUn3JL4/6HRFxVZxSs7ZvZ0IyrSE/ifYmWY57OjwMljVPmaC2hHso5SNa0lPeuxBqab1VeVt2zNt8m0yWOfpfCTqU7U2lJO6vknk01fk2nOpvUXt5kiNGjJ+1FYPQYDTMaqbW1OzWxrcafxcdzPCaJjOhKWu7ylqp22JRvZLft2noqeKuhacp7Vu5nOpa0XJ7VwO0sZDe+wf8AER+JcDjRqDa4/czi7Km+867kuSz2AcjlUMb7Wpy7SyU29uZNtqSrc2ZrUa35WW2KyaqmMS2Z8PFmapWb2vq5BQMtadGEOSM5WualX3n6AYJSJcSZ2IrPPYnQtKnV9bCmoyzzV7K+5Xsuo6OCr5D4iFyiELPIRRUeSOeTpQZ0adTWS85+UculI14WrnbfxXnuId5TzHd3FtptbbPY+vzNpLguDWKs0I1yXFTJcAHTImJcKYgo7ZHydBXJls9pmPxHPFKEO95+C+oj5CgbCKzGjAMSSHYthyARRLECwRQK8V7jW+0fqaj9y3eV1VfVXPfsTfGw9zZ/h+nihKXe/kjpEx4x5roM5di5Z9SKC+NHRWKcfIJGC5NYDqc3HYa7vylmDeVjRUQkIWEwBoiPcrTHihQMOjJ62Jqboyt2JeB2qsbM4vo0ryqz+KrPs1md6qsrkm1nskmZTUqfbRkuvNFFxSAZfGPIxGM2KA1lM4lXqzS0I0KNYsFYti+0VRGQ2STWGOjJxaaOhGpdJhuZMNUz1etde3v4mm3ntKGpBwk4s2FGoqkFNdRrhuI2PrMYdSaxNYruFMALILNdJfKJmVXVzte3JvMv+ZYL36dWP8qkvyu/cZPX6FerOGyDaSfLx/0I1k6OqDVMtPT+Hl+1S5pqUP6kjZSrQn7koy+WSlwMpKE4e9FrzQ3DEcRbF8oCOAzIhUQscBXEdkCmT9pL+F97Xgxype/LmUVxf9w1z0PSIbLSHjl/FnWJjxMsykfEPNlVywNLBYil4BIJrDIUUDQLEkwAKOmF1LK+7PsEKcfK1Ko90J2+liCPgW+itK2Hg/iWt9Wf3OzLYzJgKGrTgt0Uu5Gq+R0SwjNSeWZmrXW7IQsrKzXPl588pW0XdtU3wXgZW9o9lVfc+JLCDgJJCYgLDsADSNWQjkMzj6Q9J6NJ6qfrJ/BT9rPnlsXbfmGSnGCzJj4U5TeILJ1XK1nud+rlN8J3R42jisViHyUYbo5ya55v7WPV4WNoJPkRUXFSNSWYmksaNSlDbM0SYdfmFuV6/myI5YDa2Y0WVJhUtogFkiupSTC5EbADPLBRfItxmqaEpt+6r7zo3JcY4RfNAc2OjZR9yrVj0TlbsvYtg8THZW1vnhF96SZtuLBkWdhb1PegvgBnp6UxC2wpS6NaHiWR0+/16E18soy42LkLYhT0O0l+3Hk2GEDC19fWlZpOTspKzskkr9neXXERPG5a0qSpU1CPJLA5czJW2sqZjxmmVCbi6dR25YpNcSuOl0/2db6PBgaDt6f8kbrjaxmp12/1Kn0Mt9ZbapLpjLwFFVWD/cviWMVsrdeO9cCesW9dqAepJ9Sy5TjY3g18TjH6pxX3G1wat5QX8af03l/aAyq8Qk/Bnbi+AU8hLkudDOi11dFMJ3XPsZdPxMuyT5+PngS7Sptnh9Ss1Gjvp7lzX2ywiM2O0jTox1qk4wXJd5vojtfUeYx3pxKTccNTv/HUXCC+76izqVoU/eZRUrepV91HratSMYuUmopbW2kl0tnncf6a009WhF1pb1eMO15vqXWcNaJrYiSliJynuT91dEVkuo9Fo/QUILJECpeyfCCwW1HTIrjUefA486OKxT/SzcYP9nD2Y9D5X1tnY0b6OwprYdelQSL7EGUnJ5bLWFOMFiKwLQoJF1xUTWEHlql56wawmsG6FAS+YVIqUiKQAW62YXMp1s+wMpiAW6wdYp1gqQClusBMr1g3ACxSA3tK08/PMS4AW32A1ivWDcBRZ0E3sHjBAcsyLZ1ABYvuHW2lfj4EUgAtbBZbityJrgA3qovbFdiKo4SCaajnzeGwe+0lwFyy3WBfIr1s/PORvIBCxvMz4iOTttysWXzEk79oCNZPIY30e16zlJt3e1tvidHBaGjFbEdicMwRiAiWBKdBKxoihRrgA0QtiKRFLPzuAB2yOQkmS4oDp+fPQG5SpDawAf/Z"/>
          <p:cNvSpPr>
            <a:spLocks noChangeAspect="1" noChangeArrowheads="1"/>
          </p:cNvSpPr>
          <p:nvPr/>
        </p:nvSpPr>
        <p:spPr bwMode="auto">
          <a:xfrm>
            <a:off x="155575" y="-868363"/>
            <a:ext cx="252412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://www.sistersavealot.com/wp-content/uploads/2012/07/Post-I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447800"/>
            <a:ext cx="2076450" cy="2076451"/>
          </a:xfrm>
          <a:prstGeom prst="rect">
            <a:avLst/>
          </a:prstGeom>
          <a:noFill/>
        </p:spPr>
      </p:pic>
      <p:pic>
        <p:nvPicPr>
          <p:cNvPr id="2060" name="Picture 12" descr="http://www.thedailygreen.com/cm/thedailygreen/images/Oi/cardboard-box-open-l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971800"/>
            <a:ext cx="2628899" cy="2057400"/>
          </a:xfrm>
          <a:prstGeom prst="rect">
            <a:avLst/>
          </a:prstGeom>
          <a:noFill/>
        </p:spPr>
      </p:pic>
      <p:pic>
        <p:nvPicPr>
          <p:cNvPr id="2062" name="Picture 14" descr="http://www.inktechnologies.com/blog/wp-content/uploads/2012/05/0b28090b30b9ae85c3ead0de0d1b52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4114800"/>
            <a:ext cx="2555817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1026" name="AutoShape 2" descr="data:image/jpeg;base64,/9j/4AAQSkZJRgABAQAAAQABAAD/2wCEAAkGBhQSEBQUEhQUFBQUFBQUFBQUFBQUFRUUFBQXFBQUFBQXHCYeFxkkGRQUHy8gJCcpLCwsFR4xNTAqNSYsLCkBCQoKDgwOFw8PGCkkHyQpKi0qKiwsLCkuLCwpKSwpKiwsLCkpLCosLCkpKSwsKSkpKSksNSwsLCwpLywpLCwpLP/AABEIAL4BCQMBIgACEQEDEQH/xAAbAAACAwEBAQAAAAAAAAAAAAABAgADBAUGB//EAEMQAAIBAgIFCAgCCAYDAQAAAAABAgMRBCEFEjFRsUFhcYGRodHwBhMiMlJyksEUoiNCQ1NigrLCFRYkY9LhM3ODB//EABsBAAEFAQEAAAAAAAAAAAAAAAABAgQFBgMH/8QANREAAgEDAgMFBgUEAwAAAAAAAAECAwQRBRIhMUETUWFxgSIykbHh8AYUFUJSocHR8SMkM//aAAwDAQACEQMRAD8A+rsjYGyNnIcRsKYlxriCjEYEyCgFMjYCXEANyNgewlwFCG4rJcADcgPP3A2ADAZES4AQiAS4AQgL+eslwAjZGRFjojJVIx5sXGSoFyx0mI6b4gqsH1QmGDz3AGcHufYVqW4euIhAN+etEuDz3gBGBkXnrf8A2BPz1AASAIKIQFyEADSnsJIVhbEFCRs5XpGv0K+ePCR5pRKW81T8tV7Pbnh3/QtbXT1Xp792PT6nuxkeEUWeY9I/TGeGqunqtK19Zt53W1clhLXVXcT2KGPX6EfULaNnSVTLll4wl/ln2GSIj51oXSFSrQpznrRlKN2rtPa7XXJdWfWdBVZ/FL6mcZ62oScXDl4/QmQ0vfBS3Yys8V9T2kQ3PGLET+OX1PxGWKqfHP6n4jf12H8H8Rf0p/z/AKHsbkucbQOIlJTUpOVtVq7u877+g69y6tq6r0lUSxkq61LspuGeQ1wXBclyQchrkAggAt/PUG4GS4ARsgv/AEQQB4Fk5lVIabKy9fFHWAHMFxbkTIKHnO9J3V/CVfUpueqrRj70ldayjz6tzw//AOf1sW8VKbhOnh9WSmpxcFKVvYUYuzck+XdfefSWzFiUWdLVJ0LWdsopqXXr98OBDnaQnWjWb4o2xq3HUuZdhzsPUNsWVsaj7yXgetOMYSlb3YuXYr/Yx053SfMHS87UKnPFx+r2fuCnsXQWVpKTzlnOY9wEBcsDmRsbUQoAA1NgvmBPYG+YAYNOq9L+ZcJHA9Wd7Tb9hfMuDOLcxGsy/wC0/JGk0/hRXqV6glSkntV+kvBIqE2T8mWEczQoi6pZEWTHSYFAOqOFDMnPJs0HUtUnH+CD75ncR5jRVW2Kkv8AbjxbPRTq2V+o3ukJztoRRmtRkoVJTZcRGR4p8wHiHv4F6rSfVopHqFPombosu9Q7Xtkcr1r3vtBjtMTUbWVrWvfZ1BK1klw4hC+hLO7gbZS85CyrLejkUcXrGi53VnHq2Rf1Gb91I2PELeGNZN2W65iuPRl7a54y4xGVreEINofQu6k6ijLkb6TDNgpAmzMXj9teRew5ChFCREOIympEuEkI+QGfUNFNiWHiNigKNLP9Gl8VSmvzqXCI0SvSO2kv9y/0wn92h0XNmvZb8TjPmNcACXJwwhCXBcBDSS4usTcNY5GDTb9mPS+BxzrabeUOl/Y5JhtWebqXp8kaayWKMfvqQjCSxVksSwyQbBSDIZIhkBIYaxrMWDrWxr+WK7j1U5XieLhUtjJfy/0o9gpew+g3uiyxTp+hnNVjlS8ityJrCORLmxMOx7mfFK6LbiTQqEfFHOpRcWdKlUM0oj0shTnHgatYMJe3Hpa/K/AqTJrZx+Zd+X3OFdZpy8iXbyxVj5nXpbBZMNPYLJmKu3mozWQ5AChQojocEVjCuQMBRogQUIgMmMzq01ujUf8AQlxZaU1Xet0U1+aT/wCKLUXVqv8AjRwnzCBkAyUNBfz56Qivz56h7igW3I3mC5Nw1j48zn6Zfudf2OadDTDzj0Pic8wepvN1P0+SNLa/+USEIGxXEklggsFCCBIQIg089Kp/q5/Ml2JHtMNK8Oo8JKf+pqf+yXc7Hs9HVPZ6jdab7NOPoUl6t2UOmG4jZLm2RgGOiSFTDcUQraIkFoW4owa4JT5dzi+ySYLiVNj6HwGTWYtHSnLEk/E71P3RJMz4jHakL6rlzLac7/Mav/4q3VGL/uMNcU5uo3g2cWsHYCjlw09B/qVl/wDN/a5ctLQ/jXTTqf8AE4dnPuY7KNzYrMy0jT+K3SmuKGjjIP8AXj9S8Rsk+qA0BK1UT2NdTGYmQMv7WfNqLsjf+4sKqT9qb3zfclH7FhfUFinHyOEuYbgfnsA2A7DSPz2jCgAU0XA3sAyN/YRioxaQw8pNNWyVuJx8TjI03aTt1N8D0NR5HmdNYe/fxKO60qlUk6mXl/fcWlC8lFKPAqfpBR+J/TLwIvSGh8f5Z+BwquA5jPPR/MVr0qPe/v0Jf5vJ6dekND95+WfgFekGH/eLsn4HlfwPMI8Fmc/0uPj9+gv5k9d/j9D94uyXgFaeofvY9/geNlhAxwuY5aVF9X9+gjujo0ql6spLY5yfU5No9loqp7PUeOwdGx6vRLyNFbw2JIrK09xsltYULPaRM1tN5gn4GHrLFSS8WWIlxLkbHnPIWxGwNitijWM2S5XcKYCHTpK8I/LHgiKir7AYX3I9C7i0zrWHg2EXlJiKmku0ZxJfIPnuEHAQGsgkuAgjoxe2K7EVPCRvst0XXAvAI4p80LkWnBJWXjt5xgEHCEAS4LgAQahGS/mwopayNguBjQBJGGph1Jq6ul4G6WwrUc2QdQn2dtUl4Mcng5lXR0H+r2GapomPOdmURHAwdO/rw5Tfz+YqqM4n+DdBVW0M1ycD0VOlnnsM+kMZGTiorLO/NlkS4atcZxwfp/g7wbcW+481U0a9z7Cv8Celgrjep3onQ1rHvQ+DOfanCoYTM7OCjaxaqEdyHgs8t9u4t7HUqV1PZFNPGfviN3ZJWjn1FcqiW1pdLS4l9TCRnbWipW37OzYWQwMI7IQX8qNRC82QUccioq6b2lRz3c/AwvGw+KL6GnwJ+KXIpvopz46tjqxja9h7A72XRIFpcOsmcZTk9lOp1qMeMkMqNR/s0vmmlwTOtYgx3dRnRadRXNN+pzYYCo9rgujWl4F0NHb5N9CS43NoDm7iq/3HVWVFftBShaKSGTBf7ETOD4kpLCwiXyI356gXyA2AgUyLYZ6mKSW983iYsVjpqLexJN2W2yV9vUSYW05cXwRAr39Kly4vwOlUrqO157uUyzxu7LnebPI4T0qUsRGndPWyatsdr5PlPQKpclW9OlJZXHzKaeo1aq4eyjq0at0O2YcJVs7bzY2Q69PZNovrSt2tJS69Q389ZE/PnpEb+4xwJYWC4LguOELbk5fPMKgraNFGYq2PpI3kSTyXWUuuT22cl3tL+uf7A+QtiKJLgbPPxgzdjm4uF9hukyipE6QeGLkz4V8hrSM8Y2ZpiPm+oZIoiUlddbffcslKyb3JvsVxaUfZS5lwNH+HYZnUn3JL4/6HRFxVZxSs7ZvZ0IyrSE/ifYmWY57OjwMljVPmaC2hHso5SNa0lPeuxBqab1VeVt2zNt8m0yWOfpfCTqU7U2lJO6vknk01fk2nOpvUXt5kiNGjJ+1FYPQYDTMaqbW1OzWxrcafxcdzPCaJjOhKWu7ylqp22JRvZLft2noqeKuhacp7Vu5nOpa0XJ7VwO0sZDe+wf8AER+JcDjRqDa4/czi7Km+867kuSz2AcjlUMb7Wpy7SyU29uZNtqSrc2ZrUa35WW2KyaqmMS2Z8PFmapWb2vq5BQMtadGEOSM5WualX3n6AYJSJcSZ2IrPPYnQtKnV9bCmoyzzV7K+5Xsuo6OCr5D4iFyiELPIRRUeSOeTpQZ0adTWS85+UculI14WrnbfxXnuId5TzHd3FtptbbPY+vzNpLguDWKs0I1yXFTJcAHTImJcKYgo7ZHydBXJls9pmPxHPFKEO95+C+oj5CgbCKzGjAMSSHYthyARRLECwRQK8V7jW+0fqaj9y3eV1VfVXPfsTfGw9zZ/h+nihKXe/kjpEx4x5roM5di5Z9SKC+NHRWKcfIJGC5NYDqc3HYa7vylmDeVjRUQkIWEwBoiPcrTHihQMOjJ62Jqboyt2JeB2qsbM4vo0ryqz+KrPs1md6qsrkm1nskmZTUqfbRkuvNFFxSAZfGPIxGM2KA1lM4lXqzS0I0KNYsFYti+0VRGQ2STWGOjJxaaOhGpdJhuZMNUz1etde3v4mm3ntKGpBwk4s2FGoqkFNdRrhuI2PrMYdSaxNYruFMALILNdJfKJmVXVzte3JvMv+ZYL36dWP8qkvyu/cZPX6FerOGyDaSfLx/0I1k6OqDVMtPT+Hl+1S5pqUP6kjZSrQn7koy+WSlwMpKE4e9FrzQ3DEcRbF8oCOAzIhUQscBXEdkCmT9pL+F97Xgxype/LmUVxf9w1z0PSIbLSHjl/FnWJjxMsykfEPNlVywNLBYil4BIJrDIUUDQLEkwAKOmF1LK+7PsEKcfK1Ko90J2+liCPgW+itK2Hg/iWt9Wf3OzLYzJgKGrTgt0Uu5Gq+R0SwjNSeWZmrXW7IQsrKzXPl588pW0XdtU3wXgZW9o9lVfc+JLCDgJJCYgLDsADSNWQjkMzj6Q9J6NJ6qfrJ/BT9rPnlsXbfmGSnGCzJj4U5TeILJ1XK1nud+rlN8J3R42jisViHyUYbo5ya55v7WPV4WNoJPkRUXFSNSWYmksaNSlDbM0SYdfmFuV6/myI5YDa2Y0WVJhUtogFkiupSTC5EbADPLBRfItxmqaEpt+6r7zo3JcY4RfNAc2OjZR9yrVj0TlbsvYtg8THZW1vnhF96SZtuLBkWdhb1PegvgBnp6UxC2wpS6NaHiWR0+/16E18soy42LkLYhT0O0l+3Hk2GEDC19fWlZpOTspKzskkr9neXXERPG5a0qSpU1CPJLA5czJW2sqZjxmmVCbi6dR25YpNcSuOl0/2db6PBgaDt6f8kbrjaxmp12/1Kn0Mt9ZbapLpjLwFFVWD/cviWMVsrdeO9cCesW9dqAepJ9Sy5TjY3g18TjH6pxX3G1wat5QX8af03l/aAyq8Qk/Bnbi+AU8hLkudDOi11dFMJ3XPsZdPxMuyT5+PngS7Sptnh9Ss1Gjvp7lzX2ywiM2O0jTox1qk4wXJd5vojtfUeYx3pxKTccNTv/HUXCC+76izqVoU/eZRUrepV91HratSMYuUmopbW2kl0tnncf6a009WhF1pb1eMO15vqXWcNaJrYiSliJynuT91dEVkuo9Fo/QUILJECpeyfCCwW1HTIrjUefA486OKxT/SzcYP9nD2Y9D5X1tnY0b6OwprYdelQSL7EGUnJ5bLWFOMFiKwLQoJF1xUTWEHlql56wawmsG6FAS+YVIqUiKQAW62YXMp1s+wMpiAW6wdYp1gqQClusBMr1g3ACxSA3tK08/PMS4AW32A1ivWDcBRZ0E3sHjBAcsyLZ1ABYvuHW2lfj4EUgAtbBZbityJrgA3qovbFdiKo4SCaajnzeGwe+0lwFyy3WBfIr1s/PORvIBCxvMz4iOTttysWXzEk79oCNZPIY30e16zlJt3e1tvidHBaGjFbEdicMwRiAiWBKdBKxoihRrgA0QtiKRFLPzuAB2yOQkmS4oDp+fPQG5SpDawAf/Z"/>
          <p:cNvSpPr>
            <a:spLocks noChangeAspect="1" noChangeArrowheads="1"/>
          </p:cNvSpPr>
          <p:nvPr/>
        </p:nvSpPr>
        <p:spPr bwMode="auto">
          <a:xfrm>
            <a:off x="155575" y="-868363"/>
            <a:ext cx="252412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jerrysartarama.com/images/resized/257x300/products/tapes_and_adhesives/tape/0030249000000-st-01-drafting-ta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2579532" cy="2209800"/>
          </a:xfrm>
          <a:prstGeom prst="rect">
            <a:avLst/>
          </a:prstGeom>
          <a:noFill/>
        </p:spPr>
      </p:pic>
      <p:pic>
        <p:nvPicPr>
          <p:cNvPr id="1030" name="Picture 6" descr="http://www.elmers.com/images/homepage-redesign/E13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886200"/>
            <a:ext cx="2190750" cy="2190750"/>
          </a:xfrm>
          <a:prstGeom prst="rect">
            <a:avLst/>
          </a:prstGeom>
          <a:noFill/>
        </p:spPr>
      </p:pic>
      <p:pic>
        <p:nvPicPr>
          <p:cNvPr id="1032" name="Picture 8" descr="http://3.bp.blogspot.com/-YBNjFsJilJ4/UMFhrVWbc2I/AAAAAAAAB40/a_uv7wZw5Q4/s1600/bottl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981200"/>
            <a:ext cx="16256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 Prototyping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7200"/>
          </a:xfrm>
        </p:spPr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pic>
        <p:nvPicPr>
          <p:cNvPr id="32772" name="Picture 4" descr="http://www.justpensct.com/resources/pe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3200400" cy="3200400"/>
          </a:xfrm>
          <a:prstGeom prst="rect">
            <a:avLst/>
          </a:prstGeom>
          <a:noFill/>
        </p:spPr>
      </p:pic>
      <p:pic>
        <p:nvPicPr>
          <p:cNvPr id="32774" name="Picture 6" descr="http://blog.gaiam.com/wp-content/uploads/2010/09/PencilsBlo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643032"/>
            <a:ext cx="3460329" cy="2090768"/>
          </a:xfrm>
          <a:prstGeom prst="rect">
            <a:avLst/>
          </a:prstGeom>
          <a:noFill/>
        </p:spPr>
      </p:pic>
      <p:pic>
        <p:nvPicPr>
          <p:cNvPr id="32776" name="Picture 8" descr="http://upload.wikimedia.org/wikipedia/commons/7/79/Crayola-Mark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124325"/>
            <a:ext cx="3501258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Picture!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you should always use stage appropriate tools!</a:t>
            </a:r>
          </a:p>
          <a:p>
            <a:pPr lvl="1"/>
            <a:r>
              <a:rPr lang="en-US" dirty="0" smtClean="0"/>
              <a:t>Fidelity vs. Time graph!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general rule is that you should progress from low to high fidelity slowly as the design process continues.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33794" name="Picture 2" descr="C:\Users\mrf8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8154987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Prototyping Over Time</a:t>
            </a:r>
            <a:endParaRPr lang="en-US" dirty="0"/>
          </a:p>
        </p:txBody>
      </p:sp>
      <p:pic>
        <p:nvPicPr>
          <p:cNvPr id="34818" name="Picture 2" descr="C:\Users\mrf8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3397" y="1828800"/>
            <a:ext cx="5925603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Storyboarding &amp; Video Prototypes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next two are typically used VERY early in design process. Probably while still thinking about users and </a:t>
            </a:r>
            <a:r>
              <a:rPr lang="en-US" dirty="0" err="1" smtClean="0"/>
              <a:t>needfinding</a:t>
            </a:r>
            <a:r>
              <a:rPr lang="en-US" dirty="0" smtClean="0"/>
              <a:t>. We will look at these now, but you will NOT be using these for hw3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Storyboarding!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Storyboarding is ALL about tasks!</a:t>
            </a:r>
          </a:p>
          <a:p>
            <a:pPr lvl="1"/>
            <a:r>
              <a:rPr lang="en-US" dirty="0" smtClean="0"/>
              <a:t>NOT focused on specific interface elements and how they look, etc.</a:t>
            </a:r>
          </a:p>
          <a:p>
            <a:pPr lvl="1"/>
            <a:r>
              <a:rPr lang="en-US" dirty="0" smtClean="0"/>
              <a:t>Thus it is incredibly low-fidelity.</a:t>
            </a:r>
            <a:endParaRPr lang="en-US" dirty="0"/>
          </a:p>
        </p:txBody>
      </p:sp>
      <p:pic>
        <p:nvPicPr>
          <p:cNvPr id="1026" name="Picture 2" descr="http://www.hcii.cmu.edu/M-HCI/2008/DMD%20website/images/LBimages/concep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9760"/>
            <a:ext cx="5791200" cy="372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Storyboarding IS about</a:t>
            </a:r>
          </a:p>
          <a:p>
            <a:pPr lvl="1"/>
            <a:r>
              <a:rPr lang="en-US" dirty="0" smtClean="0"/>
              <a:t>The tasks users want to complete.</a:t>
            </a:r>
          </a:p>
          <a:p>
            <a:pPr lvl="1"/>
            <a:r>
              <a:rPr lang="en-US" dirty="0" smtClean="0"/>
              <a:t>The FLOW of the user’s interaction.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Storyboarding is NOT about</a:t>
            </a:r>
          </a:p>
          <a:p>
            <a:pPr lvl="1"/>
            <a:r>
              <a:rPr lang="en-US" dirty="0" smtClean="0"/>
              <a:t>Pretty pictures (in fact bad drawing helps focus on task and not on imagery).</a:t>
            </a:r>
          </a:p>
          <a:p>
            <a:pPr lvl="1"/>
            <a:r>
              <a:rPr lang="en-US" dirty="0" smtClean="0"/>
              <a:t>Showing specific interface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rf8t\Desktop\StarPeo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428005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Storyboard</a:t>
            </a:r>
            <a:endParaRPr lang="en-US" dirty="0"/>
          </a:p>
        </p:txBody>
      </p:sp>
      <p:pic>
        <p:nvPicPr>
          <p:cNvPr id="18434" name="Picture 2" descr="C:\Users\mrf8t\Desktop\S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4848225" cy="2524125"/>
          </a:xfrm>
          <a:prstGeom prst="rect">
            <a:avLst/>
          </a:prstGeom>
          <a:noFill/>
        </p:spPr>
      </p:pic>
      <p:pic>
        <p:nvPicPr>
          <p:cNvPr id="18435" name="Picture 3" descr="C:\Users\mrf8t\Desktop\SB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038600"/>
            <a:ext cx="4543425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858</Words>
  <Application>Microsoft Macintosh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CS3205 – HCI in Software Development  Prototyping Strategies</vt:lpstr>
      <vt:lpstr>What Will We Be Talking About?</vt:lpstr>
      <vt:lpstr>Big Picture!</vt:lpstr>
      <vt:lpstr>Prototyping Over Time</vt:lpstr>
      <vt:lpstr>Storyboarding &amp; Video Prototypes</vt:lpstr>
      <vt:lpstr>Storyboarding!</vt:lpstr>
      <vt:lpstr>Storyboarding</vt:lpstr>
      <vt:lpstr>PowerPoint Presentation</vt:lpstr>
      <vt:lpstr>Example Storyboard</vt:lpstr>
      <vt:lpstr>Storyboards Should Convey</vt:lpstr>
      <vt:lpstr>Storyboards Should Convey</vt:lpstr>
      <vt:lpstr>Benefits of Storyboarding</vt:lpstr>
      <vt:lpstr>Some Advice Regarding Storyboarding</vt:lpstr>
      <vt:lpstr>Video Prototyping</vt:lpstr>
      <vt:lpstr>Benefits of Video Prototyping</vt:lpstr>
      <vt:lpstr>Video Prototyping</vt:lpstr>
      <vt:lpstr>What do you put in video prototype?</vt:lpstr>
      <vt:lpstr>Steps to Video Prototyping</vt:lpstr>
      <vt:lpstr>Video Prototyping Examples!</vt:lpstr>
      <vt:lpstr>Considerations</vt:lpstr>
      <vt:lpstr>Paper Prototyping!</vt:lpstr>
      <vt:lpstr>Paper Prototyping!</vt:lpstr>
      <vt:lpstr>Paper Prototyping</vt:lpstr>
      <vt:lpstr>Demonstration Video</vt:lpstr>
      <vt:lpstr>Paper Prototyping Tips and Tricks</vt:lpstr>
      <vt:lpstr>Paper Prototyping Tips and Tricks</vt:lpstr>
      <vt:lpstr>Paper Prototyping Materials</vt:lpstr>
      <vt:lpstr>Paper Prototyping Materials</vt:lpstr>
      <vt:lpstr>Paper Prototyping Materials</vt:lpstr>
      <vt:lpstr>Another Example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74</cp:revision>
  <dcterms:created xsi:type="dcterms:W3CDTF">2013-08-15T19:53:44Z</dcterms:created>
  <dcterms:modified xsi:type="dcterms:W3CDTF">2018-03-22T16:13:58Z</dcterms:modified>
</cp:coreProperties>
</file>