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300" r:id="rId4"/>
    <p:sldId id="262" r:id="rId5"/>
    <p:sldId id="263" r:id="rId6"/>
    <p:sldId id="264" r:id="rId7"/>
    <p:sldId id="309" r:id="rId8"/>
    <p:sldId id="273" r:id="rId9"/>
    <p:sldId id="275" r:id="rId10"/>
    <p:sldId id="266" r:id="rId11"/>
    <p:sldId id="320" r:id="rId12"/>
    <p:sldId id="302" r:id="rId13"/>
    <p:sldId id="267" r:id="rId14"/>
    <p:sldId id="268" r:id="rId15"/>
    <p:sldId id="269" r:id="rId16"/>
    <p:sldId id="270" r:id="rId17"/>
    <p:sldId id="271" r:id="rId18"/>
    <p:sldId id="272" r:id="rId19"/>
    <p:sldId id="303" r:id="rId20"/>
    <p:sldId id="274" r:id="rId21"/>
    <p:sldId id="276" r:id="rId22"/>
    <p:sldId id="278" r:id="rId23"/>
    <p:sldId id="304" r:id="rId24"/>
    <p:sldId id="279" r:id="rId25"/>
    <p:sldId id="316" r:id="rId26"/>
    <p:sldId id="317" r:id="rId27"/>
    <p:sldId id="321" r:id="rId28"/>
    <p:sldId id="318" r:id="rId29"/>
    <p:sldId id="319" r:id="rId30"/>
    <p:sldId id="306" r:id="rId31"/>
    <p:sldId id="280" r:id="rId32"/>
    <p:sldId id="305" r:id="rId33"/>
    <p:sldId id="281" r:id="rId34"/>
    <p:sldId id="277" r:id="rId35"/>
    <p:sldId id="258" r:id="rId36"/>
    <p:sldId id="259" r:id="rId37"/>
    <p:sldId id="285" r:id="rId38"/>
    <p:sldId id="287" r:id="rId39"/>
    <p:sldId id="288" r:id="rId40"/>
    <p:sldId id="289" r:id="rId41"/>
    <p:sldId id="310" r:id="rId42"/>
    <p:sldId id="311" r:id="rId43"/>
    <p:sldId id="260" r:id="rId44"/>
    <p:sldId id="290" r:id="rId45"/>
    <p:sldId id="291" r:id="rId46"/>
    <p:sldId id="312" r:id="rId47"/>
    <p:sldId id="313" r:id="rId48"/>
    <p:sldId id="314" r:id="rId49"/>
    <p:sldId id="292" r:id="rId50"/>
    <p:sldId id="293" r:id="rId51"/>
    <p:sldId id="315" r:id="rId52"/>
    <p:sldId id="294" r:id="rId53"/>
    <p:sldId id="261" r:id="rId54"/>
    <p:sldId id="295" r:id="rId55"/>
    <p:sldId id="296" r:id="rId56"/>
    <p:sldId id="297" r:id="rId57"/>
    <p:sldId id="298" r:id="rId58"/>
    <p:sldId id="299" r:id="rId59"/>
    <p:sldId id="30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20" autoAdjust="0"/>
    <p:restoredTop sz="94626"/>
  </p:normalViewPr>
  <p:slideViewPr>
    <p:cSldViewPr>
      <p:cViewPr varScale="1">
        <p:scale>
          <a:sx n="142" d="100"/>
          <a:sy n="142" d="100"/>
        </p:scale>
        <p:origin x="45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2F4097-FE3D-4EC9-A4ED-10EF26B1D56A}" type="datetimeFigureOut">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2F4097-FE3D-4EC9-A4ED-10EF26B1D56A}" type="datetimeFigureOut">
              <a:rPr lang="en-US" smtClean="0"/>
              <a:pPr/>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2F4097-FE3D-4EC9-A4ED-10EF26B1D56A}" type="datetimeFigureOut">
              <a:rPr lang="en-US" smtClean="0"/>
              <a:pPr/>
              <a:t>3/27/18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2F4097-FE3D-4EC9-A4ED-10EF26B1D56A}" type="datetimeFigureOut">
              <a:rPr lang="en-US" smtClean="0"/>
              <a:pPr/>
              <a:t>3/27/18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F4097-FE3D-4EC9-A4ED-10EF26B1D56A}" type="datetimeFigureOut">
              <a:rPr lang="en-US" smtClean="0"/>
              <a:pPr/>
              <a:t>3/27/18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F4097-FE3D-4EC9-A4ED-10EF26B1D56A}" type="datetimeFigureOut">
              <a:rPr lang="en-US" smtClean="0"/>
              <a:pPr/>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F4097-FE3D-4EC9-A4ED-10EF26B1D56A}" type="datetimeFigureOut">
              <a:rPr lang="en-US" smtClean="0"/>
              <a:pPr/>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2F4097-FE3D-4EC9-A4ED-10EF26B1D56A}" type="datetimeFigureOut">
              <a:rPr lang="en-US" smtClean="0"/>
              <a:pPr/>
              <a:t>3/27/18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8DDB55-F7C9-43A9-A4C1-CA0621CC8D37}" type="slidenum">
              <a:rPr lang="en-US" smtClean="0"/>
              <a:pPr/>
              <a:t>‹#›</a:t>
            </a:fld>
            <a:endParaRPr lang="en-US"/>
          </a:p>
        </p:txBody>
      </p:sp>
    </p:spTree>
    <p:extLst>
      <p:ext uri="{BB962C8B-B14F-4D97-AF65-F5344CB8AC3E}">
        <p14:creationId xmlns:p14="http://schemas.microsoft.com/office/powerpoint/2010/main" val="12600925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CNdAIPoh8a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jpe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ed.com/talks/don_norman_on_design_and_emo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euncomfortab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eg"/><Relationship Id="rId3" Type="http://schemas.openxmlformats.org/officeDocument/2006/relationships/image" Target="../media/image3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1219200"/>
            <a:ext cx="6172200" cy="2732562"/>
          </a:xfrm>
        </p:spPr>
        <p:txBody>
          <a:bodyPr>
            <a:normAutofit/>
          </a:bodyPr>
          <a:lstStyle/>
          <a:p>
            <a:r>
              <a:rPr lang="en-US" dirty="0" smtClean="0"/>
              <a:t>CS3205 – HCI in Software Development</a:t>
            </a:r>
            <a:br>
              <a:rPr lang="en-US" dirty="0" smtClean="0"/>
            </a:br>
            <a:r>
              <a:rPr lang="en-US" dirty="0" smtClean="0"/>
              <a:t/>
            </a:r>
            <a:br>
              <a:rPr lang="en-US" dirty="0" smtClean="0"/>
            </a:br>
            <a:r>
              <a:rPr lang="en-US" dirty="0" smtClean="0"/>
              <a:t>Emotional Interaction</a:t>
            </a:r>
            <a:endParaRPr lang="en-US" dirty="0"/>
          </a:p>
        </p:txBody>
      </p:sp>
      <p:sp>
        <p:nvSpPr>
          <p:cNvPr id="3" name="Subtitle 2"/>
          <p:cNvSpPr>
            <a:spLocks noGrp="1"/>
          </p:cNvSpPr>
          <p:nvPr>
            <p:ph type="subTitle" idx="1"/>
          </p:nvPr>
        </p:nvSpPr>
        <p:spPr>
          <a:xfrm>
            <a:off x="1143000" y="4211638"/>
            <a:ext cx="6858000" cy="1655762"/>
          </a:xfrm>
        </p:spPr>
        <p:txBody>
          <a:bodyPr/>
          <a:lstStyle/>
          <a:p>
            <a:r>
              <a:rPr lang="en-US" dirty="0" smtClean="0"/>
              <a:t>Dr. Mark </a:t>
            </a:r>
            <a:r>
              <a:rPr lang="en-US" dirty="0" err="1" smtClean="0"/>
              <a:t>Floryan</a:t>
            </a:r>
            <a:endParaRPr lang="en-US" dirty="0" smtClean="0"/>
          </a:p>
          <a:p>
            <a:r>
              <a:rPr lang="en-US" dirty="0" smtClean="0"/>
              <a:t>Rice Hall 203</a:t>
            </a:r>
          </a:p>
          <a:p>
            <a:r>
              <a:rPr lang="en-US" dirty="0" smtClean="0"/>
              <a:t>mrf8t@cs.virginia.edu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Paul </a:t>
            </a:r>
            <a:r>
              <a:rPr lang="en-US" dirty="0" err="1" smtClean="0"/>
              <a:t>Ekman</a:t>
            </a:r>
            <a:endParaRPr lang="en-US" dirty="0"/>
          </a:p>
        </p:txBody>
      </p:sp>
      <p:sp>
        <p:nvSpPr>
          <p:cNvPr id="3" name="Content Placeholder 2"/>
          <p:cNvSpPr>
            <a:spLocks noGrp="1"/>
          </p:cNvSpPr>
          <p:nvPr>
            <p:ph idx="1"/>
          </p:nvPr>
        </p:nvSpPr>
        <p:spPr>
          <a:xfrm>
            <a:off x="457200" y="1600200"/>
            <a:ext cx="4495800" cy="4873752"/>
          </a:xfrm>
        </p:spPr>
        <p:txBody>
          <a:bodyPr/>
          <a:lstStyle/>
          <a:p>
            <a:r>
              <a:rPr lang="en-US" dirty="0" smtClean="0"/>
              <a:t>Studied facial muscles and how they relate to emotions.</a:t>
            </a:r>
          </a:p>
          <a:p>
            <a:endParaRPr lang="en-US" dirty="0" smtClean="0"/>
          </a:p>
          <a:p>
            <a:r>
              <a:rPr lang="en-US" dirty="0" smtClean="0"/>
              <a:t>Noted for his discovery of “micro-expressions”, tiny tensing of muscles undetectable by untrained humans</a:t>
            </a:r>
            <a:r>
              <a:rPr lang="en-US" dirty="0" smtClean="0"/>
              <a:t>.</a:t>
            </a:r>
          </a:p>
          <a:p>
            <a:endParaRPr lang="en-US" dirty="0"/>
          </a:p>
          <a:p>
            <a:r>
              <a:rPr lang="en-US" dirty="0" smtClean="0"/>
              <a:t>Rigorously defined 10,000 unique human facial expressions (about 3,000 related to emotions)</a:t>
            </a:r>
            <a:endParaRPr lang="en-US" dirty="0"/>
          </a:p>
        </p:txBody>
      </p:sp>
      <p:pic>
        <p:nvPicPr>
          <p:cNvPr id="38914" name="Picture 2" descr="https://encrypted-tbn3.gstatic.com/images?q=tbn:ANd9GcRg7WNM02dopX5FscUR1LXpwAIq2aPpdabCMTDTLmw5YhRMKl7A"/>
          <p:cNvPicPr>
            <a:picLocks noChangeAspect="1" noChangeArrowheads="1"/>
          </p:cNvPicPr>
          <p:nvPr/>
        </p:nvPicPr>
        <p:blipFill>
          <a:blip r:embed="rId2"/>
          <a:srcRect/>
          <a:stretch>
            <a:fillRect/>
          </a:stretch>
        </p:blipFill>
        <p:spPr bwMode="auto">
          <a:xfrm>
            <a:off x="4953000" y="1752600"/>
            <a:ext cx="3503222" cy="384810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Paul </a:t>
            </a:r>
            <a:r>
              <a:rPr lang="en-US" dirty="0" err="1" smtClean="0"/>
              <a:t>Ekman</a:t>
            </a:r>
            <a:endParaRPr lang="en-US" dirty="0"/>
          </a:p>
        </p:txBody>
      </p:sp>
      <p:sp>
        <p:nvSpPr>
          <p:cNvPr id="3" name="Content Placeholder 2"/>
          <p:cNvSpPr>
            <a:spLocks noGrp="1"/>
          </p:cNvSpPr>
          <p:nvPr>
            <p:ph idx="1"/>
          </p:nvPr>
        </p:nvSpPr>
        <p:spPr>
          <a:xfrm>
            <a:off x="457200" y="1600200"/>
            <a:ext cx="4495800" cy="4873752"/>
          </a:xfrm>
        </p:spPr>
        <p:txBody>
          <a:bodyPr/>
          <a:lstStyle/>
          <a:p>
            <a:r>
              <a:rPr lang="en-US" dirty="0" smtClean="0"/>
              <a:t>Argued and provided evidence for the universal nature of emotions and facial expressions</a:t>
            </a:r>
          </a:p>
          <a:p>
            <a:endParaRPr lang="en-US" dirty="0"/>
          </a:p>
          <a:p>
            <a:endParaRPr lang="en-US" dirty="0"/>
          </a:p>
        </p:txBody>
      </p:sp>
      <p:pic>
        <p:nvPicPr>
          <p:cNvPr id="38914" name="Picture 2" descr="https://encrypted-tbn3.gstatic.com/images?q=tbn:ANd9GcRg7WNM02dopX5FscUR1LXpwAIq2aPpdabCMTDTLmw5YhRMKl7A"/>
          <p:cNvPicPr>
            <a:picLocks noChangeAspect="1" noChangeArrowheads="1"/>
          </p:cNvPicPr>
          <p:nvPr/>
        </p:nvPicPr>
        <p:blipFill>
          <a:blip r:embed="rId2"/>
          <a:srcRect/>
          <a:stretch>
            <a:fillRect/>
          </a:stretch>
        </p:blipFill>
        <p:spPr bwMode="auto">
          <a:xfrm>
            <a:off x="4953000" y="1752600"/>
            <a:ext cx="3503222" cy="3848101"/>
          </a:xfrm>
          <a:prstGeom prst="rect">
            <a:avLst/>
          </a:prstGeom>
          <a:noFill/>
        </p:spPr>
      </p:pic>
    </p:spTree>
    <p:extLst>
      <p:ext uri="{BB962C8B-B14F-4D97-AF65-F5344CB8AC3E}">
        <p14:creationId xmlns:p14="http://schemas.microsoft.com/office/powerpoint/2010/main" val="156045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Paul </a:t>
            </a:r>
            <a:r>
              <a:rPr lang="en-US" dirty="0" err="1" smtClean="0"/>
              <a:t>Ekman</a:t>
            </a:r>
            <a:endParaRPr lang="en-US" dirty="0"/>
          </a:p>
        </p:txBody>
      </p:sp>
      <p:sp>
        <p:nvSpPr>
          <p:cNvPr id="3" name="Content Placeholder 2"/>
          <p:cNvSpPr>
            <a:spLocks noGrp="1"/>
          </p:cNvSpPr>
          <p:nvPr>
            <p:ph idx="1"/>
          </p:nvPr>
        </p:nvSpPr>
        <p:spPr>
          <a:xfrm>
            <a:off x="457200" y="1600200"/>
            <a:ext cx="4495800" cy="4873752"/>
          </a:xfrm>
        </p:spPr>
        <p:txBody>
          <a:bodyPr/>
          <a:lstStyle/>
          <a:p>
            <a:r>
              <a:rPr lang="en-US" dirty="0" smtClean="0"/>
              <a:t>Mapping of facial muscles to emotions has many interesting applications.</a:t>
            </a:r>
          </a:p>
          <a:p>
            <a:pPr lvl="1"/>
            <a:r>
              <a:rPr lang="en-US" dirty="0" smtClean="0"/>
              <a:t>Lie Detection</a:t>
            </a:r>
          </a:p>
          <a:p>
            <a:pPr lvl="1"/>
            <a:r>
              <a:rPr lang="en-US" dirty="0" smtClean="0"/>
              <a:t>Predicting Divorce</a:t>
            </a:r>
          </a:p>
          <a:p>
            <a:pPr lvl="1"/>
            <a:r>
              <a:rPr lang="en-US" dirty="0" smtClean="0"/>
              <a:t>Detecting Emotions in general.</a:t>
            </a:r>
          </a:p>
          <a:p>
            <a:pPr lvl="1"/>
            <a:endParaRPr lang="en-US" dirty="0" smtClean="0"/>
          </a:p>
          <a:p>
            <a:r>
              <a:rPr lang="en-US" dirty="0" smtClean="0"/>
              <a:t>Most emotional detection software based off of </a:t>
            </a:r>
            <a:r>
              <a:rPr lang="en-US" dirty="0" err="1" smtClean="0"/>
              <a:t>Ekman’s</a:t>
            </a:r>
            <a:r>
              <a:rPr lang="en-US" dirty="0" smtClean="0"/>
              <a:t> work.</a:t>
            </a:r>
            <a:endParaRPr lang="en-US" dirty="0"/>
          </a:p>
        </p:txBody>
      </p:sp>
      <p:pic>
        <p:nvPicPr>
          <p:cNvPr id="38914" name="Picture 2" descr="https://encrypted-tbn3.gstatic.com/images?q=tbn:ANd9GcRg7WNM02dopX5FscUR1LXpwAIq2aPpdabCMTDTLmw5YhRMKl7A"/>
          <p:cNvPicPr>
            <a:picLocks noChangeAspect="1" noChangeArrowheads="1"/>
          </p:cNvPicPr>
          <p:nvPr/>
        </p:nvPicPr>
        <p:blipFill>
          <a:blip r:embed="rId2"/>
          <a:srcRect/>
          <a:stretch>
            <a:fillRect/>
          </a:stretch>
        </p:blipFill>
        <p:spPr bwMode="auto">
          <a:xfrm>
            <a:off x="4953000" y="1752600"/>
            <a:ext cx="3503222" cy="38481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Mona Lisa: What Are Her Emotions?</a:t>
            </a:r>
            <a:endParaRPr lang="en-US" dirty="0"/>
          </a:p>
        </p:txBody>
      </p:sp>
      <p:pic>
        <p:nvPicPr>
          <p:cNvPr id="23554" name="Picture 2" descr="http://upload.wikimedia.org/wikipedia/commons/thumb/e/ec/Mona_Lisa,_by_Leonardo_da_Vinci,_from_C2RMF_retouched.jpg/687px-Mona_Lisa,_by_Leonardo_da_Vinci,_from_C2RMF_retouched.jpg"/>
          <p:cNvPicPr>
            <a:picLocks noChangeAspect="1" noChangeArrowheads="1"/>
          </p:cNvPicPr>
          <p:nvPr/>
        </p:nvPicPr>
        <p:blipFill>
          <a:blip r:embed="rId2"/>
          <a:srcRect/>
          <a:stretch>
            <a:fillRect/>
          </a:stretch>
        </p:blipFill>
        <p:spPr bwMode="auto">
          <a:xfrm>
            <a:off x="2819400" y="1600200"/>
            <a:ext cx="3429000" cy="510643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Mona Lisa: What Are Her Emotions?</a:t>
            </a:r>
            <a:endParaRPr lang="en-US" dirty="0"/>
          </a:p>
        </p:txBody>
      </p:sp>
      <p:sp>
        <p:nvSpPr>
          <p:cNvPr id="3" name="Content Placeholder 2"/>
          <p:cNvSpPr>
            <a:spLocks noGrp="1"/>
          </p:cNvSpPr>
          <p:nvPr>
            <p:ph idx="1"/>
          </p:nvPr>
        </p:nvSpPr>
        <p:spPr/>
        <p:txBody>
          <a:bodyPr/>
          <a:lstStyle/>
          <a:p>
            <a:r>
              <a:rPr lang="en-US" dirty="0" smtClean="0"/>
              <a:t>83 % Happy</a:t>
            </a:r>
          </a:p>
          <a:p>
            <a:endParaRPr lang="en-US" dirty="0" smtClean="0"/>
          </a:p>
          <a:p>
            <a:r>
              <a:rPr lang="en-US" dirty="0" smtClean="0"/>
              <a:t>9% Disgusted</a:t>
            </a:r>
          </a:p>
          <a:p>
            <a:endParaRPr lang="en-US" dirty="0" smtClean="0"/>
          </a:p>
          <a:p>
            <a:r>
              <a:rPr lang="en-US" dirty="0" smtClean="0"/>
              <a:t>6% Fearful</a:t>
            </a:r>
          </a:p>
          <a:p>
            <a:endParaRPr lang="en-US" dirty="0" smtClean="0"/>
          </a:p>
          <a:p>
            <a:r>
              <a:rPr lang="en-US" dirty="0" smtClean="0"/>
              <a:t>2% Angry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 Affective Learning</a:t>
            </a:r>
            <a:endParaRPr lang="en-US" dirty="0"/>
          </a:p>
        </p:txBody>
      </p:sp>
      <p:pic>
        <p:nvPicPr>
          <p:cNvPr id="25602" name="Picture 2" descr="http://i1.ytimg.com/vi/yyaf40pm4Fo/hqdefault.jpg"/>
          <p:cNvPicPr>
            <a:picLocks noChangeAspect="1" noChangeArrowheads="1"/>
          </p:cNvPicPr>
          <p:nvPr/>
        </p:nvPicPr>
        <p:blipFill>
          <a:blip r:embed="rId2"/>
          <a:srcRect/>
          <a:stretch>
            <a:fillRect/>
          </a:stretch>
        </p:blipFill>
        <p:spPr bwMode="auto">
          <a:xfrm>
            <a:off x="1066800" y="1600199"/>
            <a:ext cx="6705600" cy="50292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 Robotics</a:t>
            </a:r>
            <a:endParaRPr lang="en-US" dirty="0"/>
          </a:p>
        </p:txBody>
      </p:sp>
      <p:pic>
        <p:nvPicPr>
          <p:cNvPr id="34818" name="Picture 2" descr="http://www.blueridgenow.com/apps/pbcsi.dll/bilde?Site=HT&amp;Date=20100710&amp;Category=NEWS&amp;ArtNo=100719976&amp;Ref=AR&amp;MaxW=445&amp;border=0"/>
          <p:cNvPicPr>
            <a:picLocks noChangeAspect="1" noChangeArrowheads="1"/>
          </p:cNvPicPr>
          <p:nvPr/>
        </p:nvPicPr>
        <p:blipFill>
          <a:blip r:embed="rId2"/>
          <a:srcRect/>
          <a:stretch>
            <a:fillRect/>
          </a:stretch>
        </p:blipFill>
        <p:spPr bwMode="auto">
          <a:xfrm>
            <a:off x="1676400" y="1524000"/>
            <a:ext cx="5761484" cy="4324350"/>
          </a:xfrm>
          <a:prstGeom prst="rect">
            <a:avLst/>
          </a:prstGeom>
          <a:noFill/>
        </p:spPr>
      </p:pic>
      <p:sp>
        <p:nvSpPr>
          <p:cNvPr id="4" name="TextBox 3"/>
          <p:cNvSpPr txBox="1"/>
          <p:nvPr/>
        </p:nvSpPr>
        <p:spPr>
          <a:xfrm>
            <a:off x="3962400" y="6172200"/>
            <a:ext cx="4114800" cy="369332"/>
          </a:xfrm>
          <a:prstGeom prst="rect">
            <a:avLst/>
          </a:prstGeom>
          <a:noFill/>
        </p:spPr>
        <p:txBody>
          <a:bodyPr wrap="square" rtlCol="0">
            <a:spAutoFit/>
          </a:bodyPr>
          <a:lstStyle/>
          <a:p>
            <a:r>
              <a:rPr lang="en-US" dirty="0" smtClean="0"/>
              <a:t>Bandit [USC Robotics Research Lab]</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Uncanny Valley</a:t>
            </a:r>
            <a:endParaRPr lang="en-US" dirty="0"/>
          </a:p>
        </p:txBody>
      </p:sp>
      <p:pic>
        <p:nvPicPr>
          <p:cNvPr id="27650" name="Picture 2" descr="http://upload.wikimedia.org/wikipedia/commons/thumb/f/f0/Mori_Uncanny_Valley.svg/450px-Mori_Uncanny_Valley.svg.png"/>
          <p:cNvPicPr>
            <a:picLocks noChangeAspect="1" noChangeArrowheads="1"/>
          </p:cNvPicPr>
          <p:nvPr/>
        </p:nvPicPr>
        <p:blipFill>
          <a:blip r:embed="rId2"/>
          <a:srcRect/>
          <a:stretch>
            <a:fillRect/>
          </a:stretch>
        </p:blipFill>
        <p:spPr bwMode="auto">
          <a:xfrm>
            <a:off x="762000" y="1371600"/>
            <a:ext cx="6172200" cy="4814316"/>
          </a:xfrm>
          <a:prstGeom prst="rect">
            <a:avLst/>
          </a:prstGeom>
          <a:noFill/>
        </p:spPr>
      </p:pic>
      <p:sp>
        <p:nvSpPr>
          <p:cNvPr id="5" name="TextBox 4"/>
          <p:cNvSpPr txBox="1"/>
          <p:nvPr/>
        </p:nvSpPr>
        <p:spPr>
          <a:xfrm>
            <a:off x="4724400" y="6172200"/>
            <a:ext cx="3886200" cy="923330"/>
          </a:xfrm>
          <a:prstGeom prst="rect">
            <a:avLst/>
          </a:prstGeom>
          <a:noFill/>
        </p:spPr>
        <p:txBody>
          <a:bodyPr wrap="square" rtlCol="0">
            <a:spAutoFit/>
          </a:bodyPr>
          <a:lstStyle/>
          <a:p>
            <a:pPr>
              <a:buFont typeface="Arial" charset="0"/>
              <a:buChar char="•"/>
            </a:pPr>
            <a:r>
              <a:rPr lang="en-US" dirty="0" smtClean="0"/>
              <a:t>Image From Wikipedia</a:t>
            </a:r>
          </a:p>
          <a:p>
            <a:pPr>
              <a:buFont typeface="Arial" charset="0"/>
              <a:buChar char="•"/>
            </a:pPr>
            <a:r>
              <a:rPr lang="en-US" dirty="0" smtClean="0"/>
              <a:t>[Masahiro Mori, et al.]</a:t>
            </a:r>
          </a:p>
          <a:p>
            <a:pPr>
              <a:buFont typeface="Arial" charset="0"/>
              <a:buChar cha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Uncanny Valley: Example</a:t>
            </a:r>
            <a:endParaRPr lang="en-US" dirty="0"/>
          </a:p>
        </p:txBody>
      </p:sp>
      <p:sp>
        <p:nvSpPr>
          <p:cNvPr id="5" name="TextBox 4"/>
          <p:cNvSpPr txBox="1"/>
          <p:nvPr/>
        </p:nvSpPr>
        <p:spPr>
          <a:xfrm>
            <a:off x="4724400" y="6324600"/>
            <a:ext cx="3886200" cy="369332"/>
          </a:xfrm>
          <a:prstGeom prst="rect">
            <a:avLst/>
          </a:prstGeom>
          <a:noFill/>
        </p:spPr>
        <p:txBody>
          <a:bodyPr wrap="square" rtlCol="0">
            <a:spAutoFit/>
          </a:bodyPr>
          <a:lstStyle/>
          <a:p>
            <a:r>
              <a:rPr lang="en-US" dirty="0" smtClean="0"/>
              <a:t>[Mori et al.]</a:t>
            </a:r>
            <a:endParaRPr lang="en-US" dirty="0"/>
          </a:p>
        </p:txBody>
      </p:sp>
      <p:pic>
        <p:nvPicPr>
          <p:cNvPr id="29698" name="Picture 2" descr="http://upload.wikimedia.org/wikipedia/commons/thumb/a/aa/Repliee_Q2.jpg/200px-Repliee_Q2.jpg"/>
          <p:cNvPicPr>
            <a:picLocks noChangeAspect="1" noChangeArrowheads="1"/>
          </p:cNvPicPr>
          <p:nvPr/>
        </p:nvPicPr>
        <p:blipFill>
          <a:blip r:embed="rId2"/>
          <a:srcRect/>
          <a:stretch>
            <a:fillRect/>
          </a:stretch>
        </p:blipFill>
        <p:spPr bwMode="auto">
          <a:xfrm>
            <a:off x="1371600" y="1458468"/>
            <a:ext cx="2971800" cy="517093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Examples</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https://www.youtube.com/watch?v=CNdAIPoh8a4</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Emotions Matter</a:t>
            </a:r>
            <a:endParaRPr lang="en-US" dirty="0"/>
          </a:p>
        </p:txBody>
      </p:sp>
      <p:sp>
        <p:nvSpPr>
          <p:cNvPr id="3" name="Content Placeholder 2"/>
          <p:cNvSpPr>
            <a:spLocks noGrp="1"/>
          </p:cNvSpPr>
          <p:nvPr>
            <p:ph idx="1"/>
          </p:nvPr>
        </p:nvSpPr>
        <p:spPr/>
        <p:txBody>
          <a:bodyPr/>
          <a:lstStyle/>
          <a:p>
            <a:r>
              <a:rPr lang="en-US" dirty="0" smtClean="0"/>
              <a:t>Usability Engineers are very concerned with:</a:t>
            </a:r>
          </a:p>
          <a:p>
            <a:pPr lvl="1"/>
            <a:r>
              <a:rPr lang="en-US" dirty="0" smtClean="0"/>
              <a:t>Developing products that elicit positive responses such as feeling at ease, enjoying the experience, etc.</a:t>
            </a:r>
          </a:p>
          <a:p>
            <a:pPr lvl="1"/>
            <a:endParaRPr lang="en-US" dirty="0" smtClean="0"/>
          </a:p>
          <a:p>
            <a:pPr lvl="1"/>
            <a:r>
              <a:rPr lang="en-US" dirty="0" smtClean="0"/>
              <a:t>Eliciting specific types of emotions such as motivation to learn, be creative, play, be meta-cognitive, etc.</a:t>
            </a:r>
          </a:p>
          <a:p>
            <a:pPr lvl="1"/>
            <a:endParaRPr lang="en-US" dirty="0" smtClean="0"/>
          </a:p>
          <a:p>
            <a:pPr lvl="1"/>
            <a:r>
              <a:rPr lang="en-US" dirty="0" smtClean="0"/>
              <a:t>Eliciting trust (e.g., making users feel comfortable with divulging their payment info</a:t>
            </a:r>
            <a:r>
              <a:rPr lang="en-US" dirty="0" smtClean="0"/>
              <a:t>).</a:t>
            </a:r>
          </a:p>
          <a:p>
            <a:pPr lvl="1"/>
            <a:endParaRPr lang="en-US" dirty="0"/>
          </a:p>
          <a:p>
            <a:r>
              <a:rPr lang="en-US" dirty="0" smtClean="0"/>
              <a:t>Let’s chat a little bit about this topic, how to do this, etc.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Emoticons </a:t>
            </a:r>
            <a:r>
              <a:rPr lang="en-US" dirty="0" smtClean="0">
                <a:sym typeface="Wingdings" pitchFamily="2" charset="2"/>
              </a:rPr>
              <a:t></a:t>
            </a:r>
            <a:endParaRPr lang="en-US" dirty="0"/>
          </a:p>
        </p:txBody>
      </p:sp>
      <p:sp>
        <p:nvSpPr>
          <p:cNvPr id="31746" name="AutoShape 2" descr="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9" name="Picture 5" descr="C:\Users\mrf8t\Desktop\blah.jpg"/>
          <p:cNvPicPr>
            <a:picLocks noChangeAspect="1" noChangeArrowheads="1"/>
          </p:cNvPicPr>
          <p:nvPr/>
        </p:nvPicPr>
        <p:blipFill>
          <a:blip r:embed="rId2"/>
          <a:srcRect/>
          <a:stretch>
            <a:fillRect/>
          </a:stretch>
        </p:blipFill>
        <p:spPr bwMode="auto">
          <a:xfrm>
            <a:off x="228600" y="1981200"/>
            <a:ext cx="8382000" cy="313292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Frustrating Interfaces!</a:t>
            </a:r>
            <a:endParaRPr lang="en-US" dirty="0"/>
          </a:p>
        </p:txBody>
      </p:sp>
      <p:sp>
        <p:nvSpPr>
          <p:cNvPr id="3" name="Content Placeholder 2"/>
          <p:cNvSpPr>
            <a:spLocks noGrp="1"/>
          </p:cNvSpPr>
          <p:nvPr>
            <p:ph idx="1"/>
          </p:nvPr>
        </p:nvSpPr>
        <p:spPr/>
        <p:txBody>
          <a:bodyPr/>
          <a:lstStyle/>
          <a:p>
            <a:r>
              <a:rPr lang="en-US" dirty="0" smtClean="0"/>
              <a:t>What are some interfaces that commonly frustrate people?</a:t>
            </a:r>
          </a:p>
          <a:p>
            <a:endParaRPr lang="en-US" dirty="0" smtClean="0"/>
          </a:p>
          <a:p>
            <a:r>
              <a:rPr lang="en-US" dirty="0" smtClean="0"/>
              <a:t>Four types (according to our textbook)</a:t>
            </a:r>
          </a:p>
          <a:p>
            <a:pPr lvl="1"/>
            <a:r>
              <a:rPr lang="en-US" dirty="0" smtClean="0"/>
              <a:t>Gimmicks</a:t>
            </a:r>
          </a:p>
          <a:p>
            <a:pPr lvl="1"/>
            <a:r>
              <a:rPr lang="en-US" dirty="0" smtClean="0"/>
              <a:t>Error Messages</a:t>
            </a:r>
          </a:p>
          <a:p>
            <a:pPr lvl="1"/>
            <a:r>
              <a:rPr lang="en-US" dirty="0" smtClean="0"/>
              <a:t>Waiting / Upgrading</a:t>
            </a:r>
          </a:p>
          <a:p>
            <a:pPr lvl="1"/>
            <a:r>
              <a:rPr lang="en-US" dirty="0" smtClean="0"/>
              <a:t>Appearance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Gimmicks</a:t>
            </a:r>
            <a:endParaRPr lang="en-US" dirty="0"/>
          </a:p>
        </p:txBody>
      </p:sp>
      <p:sp>
        <p:nvSpPr>
          <p:cNvPr id="3" name="Content Placeholder 2"/>
          <p:cNvSpPr>
            <a:spLocks noGrp="1"/>
          </p:cNvSpPr>
          <p:nvPr>
            <p:ph idx="1"/>
          </p:nvPr>
        </p:nvSpPr>
        <p:spPr>
          <a:xfrm>
            <a:off x="457200" y="1600200"/>
            <a:ext cx="3810000" cy="4873752"/>
          </a:xfrm>
        </p:spPr>
        <p:txBody>
          <a:bodyPr>
            <a:normAutofit/>
          </a:bodyPr>
          <a:lstStyle/>
          <a:p>
            <a:r>
              <a:rPr lang="en-US" dirty="0" smtClean="0"/>
              <a:t>Unnecessary imagery or actions</a:t>
            </a:r>
          </a:p>
          <a:p>
            <a:endParaRPr lang="en-US" dirty="0" smtClean="0"/>
          </a:p>
          <a:p>
            <a:r>
              <a:rPr lang="en-US" dirty="0" smtClean="0"/>
              <a:t>Scrolling through agreement before clicking “I agree”.</a:t>
            </a:r>
          </a:p>
          <a:p>
            <a:endParaRPr lang="en-US" dirty="0" smtClean="0"/>
          </a:p>
          <a:p>
            <a:r>
              <a:rPr lang="en-US" dirty="0" smtClean="0"/>
              <a:t>Superfluous (and slow) animations.</a:t>
            </a:r>
          </a:p>
          <a:p>
            <a:endParaRPr lang="en-US" dirty="0" smtClean="0"/>
          </a:p>
          <a:p>
            <a:r>
              <a:rPr lang="en-US" dirty="0" err="1" smtClean="0"/>
              <a:t>Featuritis</a:t>
            </a:r>
            <a:r>
              <a:rPr lang="en-US" dirty="0" smtClean="0"/>
              <a:t>: Why are there SO many buttons.</a:t>
            </a:r>
            <a:endParaRPr lang="en-US" dirty="0"/>
          </a:p>
        </p:txBody>
      </p:sp>
      <p:pic>
        <p:nvPicPr>
          <p:cNvPr id="28674" name="Picture 2" descr="http://cdn.insideintercom.io/wp-content/uploads/2011/12/GimmicksAndPatterns.jpg"/>
          <p:cNvPicPr>
            <a:picLocks noChangeAspect="1" noChangeArrowheads="1"/>
          </p:cNvPicPr>
          <p:nvPr/>
        </p:nvPicPr>
        <p:blipFill>
          <a:blip r:embed="rId2"/>
          <a:srcRect/>
          <a:stretch>
            <a:fillRect/>
          </a:stretch>
        </p:blipFill>
        <p:spPr bwMode="auto">
          <a:xfrm>
            <a:off x="4267200" y="2301943"/>
            <a:ext cx="4400453" cy="266058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Gimmicks</a:t>
            </a:r>
            <a:endParaRPr lang="en-US" dirty="0"/>
          </a:p>
        </p:txBody>
      </p:sp>
      <p:sp>
        <p:nvSpPr>
          <p:cNvPr id="3" name="Content Placeholder 2"/>
          <p:cNvSpPr>
            <a:spLocks noGrp="1"/>
          </p:cNvSpPr>
          <p:nvPr>
            <p:ph idx="1"/>
          </p:nvPr>
        </p:nvSpPr>
        <p:spPr>
          <a:xfrm>
            <a:off x="457200" y="1600200"/>
            <a:ext cx="3810000" cy="4873752"/>
          </a:xfrm>
        </p:spPr>
        <p:txBody>
          <a:bodyPr>
            <a:normAutofit/>
          </a:bodyPr>
          <a:lstStyle/>
          <a:p>
            <a:r>
              <a:rPr lang="en-US" dirty="0" smtClean="0"/>
              <a:t>Solution?</a:t>
            </a:r>
          </a:p>
          <a:p>
            <a:endParaRPr lang="en-US" dirty="0" smtClean="0"/>
          </a:p>
          <a:p>
            <a:r>
              <a:rPr lang="en-US" dirty="0" smtClean="0"/>
              <a:t>Know your users!</a:t>
            </a:r>
          </a:p>
          <a:p>
            <a:endParaRPr lang="en-US" dirty="0" smtClean="0"/>
          </a:p>
          <a:p>
            <a:r>
              <a:rPr lang="en-US" dirty="0" smtClean="0"/>
              <a:t>Don’t be overly “gimmicky” with them.</a:t>
            </a:r>
            <a:endParaRPr lang="en-US" dirty="0"/>
          </a:p>
        </p:txBody>
      </p:sp>
      <p:pic>
        <p:nvPicPr>
          <p:cNvPr id="28674" name="Picture 2" descr="http://cdn.insideintercom.io/wp-content/uploads/2011/12/GimmicksAndPatterns.jpg"/>
          <p:cNvPicPr>
            <a:picLocks noChangeAspect="1" noChangeArrowheads="1"/>
          </p:cNvPicPr>
          <p:nvPr/>
        </p:nvPicPr>
        <p:blipFill>
          <a:blip r:embed="rId2"/>
          <a:srcRect/>
          <a:stretch>
            <a:fillRect/>
          </a:stretch>
        </p:blipFill>
        <p:spPr bwMode="auto">
          <a:xfrm>
            <a:off x="4267200" y="2301943"/>
            <a:ext cx="4400453" cy="266058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Error Messages</a:t>
            </a:r>
            <a:endParaRPr lang="en-US" dirty="0"/>
          </a:p>
        </p:txBody>
      </p:sp>
      <p:pic>
        <p:nvPicPr>
          <p:cNvPr id="27650" name="Picture 2" descr="http://technologizer.files.wordpress.com/2008/09/guru1.gif?w=350&amp;h=50"/>
          <p:cNvPicPr>
            <a:picLocks noChangeAspect="1" noChangeArrowheads="1"/>
          </p:cNvPicPr>
          <p:nvPr/>
        </p:nvPicPr>
        <p:blipFill>
          <a:blip r:embed="rId2"/>
          <a:srcRect/>
          <a:stretch>
            <a:fillRect/>
          </a:stretch>
        </p:blipFill>
        <p:spPr bwMode="auto">
          <a:xfrm>
            <a:off x="2000250" y="1524000"/>
            <a:ext cx="4933950" cy="704850"/>
          </a:xfrm>
          <a:prstGeom prst="rect">
            <a:avLst/>
          </a:prstGeom>
          <a:noFill/>
        </p:spPr>
      </p:pic>
      <p:sp>
        <p:nvSpPr>
          <p:cNvPr id="6" name="TextBox 5"/>
          <p:cNvSpPr txBox="1"/>
          <p:nvPr/>
        </p:nvSpPr>
        <p:spPr>
          <a:xfrm>
            <a:off x="4343400" y="6550223"/>
            <a:ext cx="4343400" cy="307777"/>
          </a:xfrm>
          <a:prstGeom prst="rect">
            <a:avLst/>
          </a:prstGeom>
          <a:noFill/>
        </p:spPr>
        <p:txBody>
          <a:bodyPr wrap="square" rtlCol="0">
            <a:spAutoFit/>
          </a:bodyPr>
          <a:lstStyle/>
          <a:p>
            <a:r>
              <a:rPr lang="en-US" sz="1400" dirty="0" smtClean="0"/>
              <a:t>http://technologizer.com/2008/09/18/errormessage/</a:t>
            </a:r>
            <a:endParaRPr lang="en-US" sz="1400" dirty="0"/>
          </a:p>
        </p:txBody>
      </p:sp>
      <p:pic>
        <p:nvPicPr>
          <p:cNvPr id="4" name="Picture 6" descr="http://technologizer.files.wordpress.com/2008/09/failwhale.png?w=240&amp;h=179"/>
          <p:cNvPicPr>
            <a:picLocks noChangeAspect="1" noChangeArrowheads="1"/>
          </p:cNvPicPr>
          <p:nvPr/>
        </p:nvPicPr>
        <p:blipFill>
          <a:blip r:embed="rId3"/>
          <a:srcRect/>
          <a:stretch>
            <a:fillRect/>
          </a:stretch>
        </p:blipFill>
        <p:spPr bwMode="auto">
          <a:xfrm>
            <a:off x="476357" y="2257424"/>
            <a:ext cx="3409843" cy="2543176"/>
          </a:xfrm>
          <a:prstGeom prst="rect">
            <a:avLst/>
          </a:prstGeom>
          <a:noFill/>
        </p:spPr>
      </p:pic>
      <p:pic>
        <p:nvPicPr>
          <p:cNvPr id="27656" name="Picture 8" descr="http://technologizer.files.wordpress.com/2008/09/bsodairport.png?w=535&amp;h=400"/>
          <p:cNvPicPr>
            <a:picLocks noChangeAspect="1" noChangeArrowheads="1"/>
          </p:cNvPicPr>
          <p:nvPr/>
        </p:nvPicPr>
        <p:blipFill>
          <a:blip r:embed="rId4"/>
          <a:srcRect/>
          <a:stretch>
            <a:fillRect/>
          </a:stretch>
        </p:blipFill>
        <p:spPr bwMode="auto">
          <a:xfrm>
            <a:off x="4509135" y="2819400"/>
            <a:ext cx="3872865" cy="2895600"/>
          </a:xfrm>
          <a:prstGeom prst="rect">
            <a:avLst/>
          </a:prstGeom>
          <a:noFill/>
        </p:spPr>
      </p:pic>
      <p:pic>
        <p:nvPicPr>
          <p:cNvPr id="27658" name="Picture 10" descr="http://technologizer.files.wordpress.com/2008/09/sadmac.png?w=225&amp;h=208"/>
          <p:cNvPicPr>
            <a:picLocks noChangeAspect="1" noChangeArrowheads="1"/>
          </p:cNvPicPr>
          <p:nvPr/>
        </p:nvPicPr>
        <p:blipFill>
          <a:blip r:embed="rId5"/>
          <a:srcRect/>
          <a:stretch>
            <a:fillRect/>
          </a:stretch>
        </p:blipFill>
        <p:spPr bwMode="auto">
          <a:xfrm>
            <a:off x="1143000" y="4876799"/>
            <a:ext cx="2143125" cy="19812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Error Messages</a:t>
            </a:r>
            <a:endParaRPr lang="en-US" dirty="0"/>
          </a:p>
        </p:txBody>
      </p:sp>
      <p:pic>
        <p:nvPicPr>
          <p:cNvPr id="3" name="Picture 2"/>
          <p:cNvPicPr>
            <a:picLocks noChangeAspect="1"/>
          </p:cNvPicPr>
          <p:nvPr/>
        </p:nvPicPr>
        <p:blipFill>
          <a:blip r:embed="rId2"/>
          <a:stretch>
            <a:fillRect/>
          </a:stretch>
        </p:blipFill>
        <p:spPr>
          <a:xfrm>
            <a:off x="1066800" y="1828800"/>
            <a:ext cx="6534150" cy="2847975"/>
          </a:xfrm>
          <a:prstGeom prst="rect">
            <a:avLst/>
          </a:prstGeom>
        </p:spPr>
      </p:pic>
    </p:spTree>
    <p:extLst>
      <p:ext uri="{BB962C8B-B14F-4D97-AF65-F5344CB8AC3E}">
        <p14:creationId xmlns:p14="http://schemas.microsoft.com/office/powerpoint/2010/main" val="2845282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487362"/>
          </a:xfrm>
        </p:spPr>
        <p:txBody>
          <a:bodyPr>
            <a:normAutofit fontScale="90000"/>
          </a:bodyPr>
          <a:lstStyle/>
          <a:p>
            <a:pPr algn="ctr"/>
            <a:r>
              <a:rPr lang="en-US" dirty="0" smtClean="0"/>
              <a:t>Error Messages</a:t>
            </a:r>
            <a:endParaRPr lang="en-US" dirty="0"/>
          </a:p>
        </p:txBody>
      </p:sp>
      <p:pic>
        <p:nvPicPr>
          <p:cNvPr id="1026" name="Picture 2" descr="http://jakob.engbloms.se/wp-content/uploads/2007/10/youtube-error-mess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781800" cy="538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112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305800" cy="487362"/>
          </a:xfrm>
        </p:spPr>
        <p:txBody>
          <a:bodyPr>
            <a:normAutofit fontScale="90000"/>
          </a:bodyPr>
          <a:lstStyle/>
          <a:p>
            <a:pPr algn="ctr"/>
            <a:r>
              <a:rPr lang="en-US" dirty="0" smtClean="0"/>
              <a:t>Error Messages</a:t>
            </a:r>
            <a:endParaRPr lang="en-US" dirty="0"/>
          </a:p>
        </p:txBody>
      </p:sp>
      <p:pic>
        <p:nvPicPr>
          <p:cNvPr id="4" name="Picture 3"/>
          <p:cNvPicPr>
            <a:picLocks noChangeAspect="1"/>
          </p:cNvPicPr>
          <p:nvPr/>
        </p:nvPicPr>
        <p:blipFill>
          <a:blip r:embed="rId2"/>
          <a:stretch>
            <a:fillRect/>
          </a:stretch>
        </p:blipFill>
        <p:spPr>
          <a:xfrm>
            <a:off x="525880" y="1676400"/>
            <a:ext cx="8008520" cy="4286250"/>
          </a:xfrm>
          <a:prstGeom prst="rect">
            <a:avLst/>
          </a:prstGeom>
        </p:spPr>
      </p:pic>
    </p:spTree>
    <p:extLst>
      <p:ext uri="{BB962C8B-B14F-4D97-AF65-F5344CB8AC3E}">
        <p14:creationId xmlns:p14="http://schemas.microsoft.com/office/powerpoint/2010/main" val="339846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8125" y="1866900"/>
            <a:ext cx="8667750" cy="3124200"/>
          </a:xfrm>
          <a:prstGeom prst="rect">
            <a:avLst/>
          </a:prstGeom>
        </p:spPr>
      </p:pic>
      <p:sp>
        <p:nvSpPr>
          <p:cNvPr id="5" name="Title 1"/>
          <p:cNvSpPr>
            <a:spLocks noGrp="1"/>
          </p:cNvSpPr>
          <p:nvPr>
            <p:ph type="title"/>
          </p:nvPr>
        </p:nvSpPr>
        <p:spPr>
          <a:xfrm>
            <a:off x="457200" y="427038"/>
            <a:ext cx="8305800" cy="487362"/>
          </a:xfrm>
        </p:spPr>
        <p:txBody>
          <a:bodyPr>
            <a:normAutofit fontScale="90000"/>
          </a:bodyPr>
          <a:lstStyle/>
          <a:p>
            <a:pPr algn="ctr"/>
            <a:r>
              <a:rPr lang="en-US" dirty="0" smtClean="0"/>
              <a:t>Error Messages</a:t>
            </a:r>
            <a:endParaRPr lang="en-US" dirty="0"/>
          </a:p>
        </p:txBody>
      </p:sp>
    </p:spTree>
    <p:extLst>
      <p:ext uri="{BB962C8B-B14F-4D97-AF65-F5344CB8AC3E}">
        <p14:creationId xmlns:p14="http://schemas.microsoft.com/office/powerpoint/2010/main" val="170878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Error Messages</a:t>
            </a:r>
            <a:endParaRPr lang="en-US" dirty="0"/>
          </a:p>
        </p:txBody>
      </p:sp>
      <p:pic>
        <p:nvPicPr>
          <p:cNvPr id="2050" name="Picture 2" descr="http://webdesignfm.com/wp-content/uploads/2011/11/reddit404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4078756" cy="24574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redditstatic.com/reddit40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369" y="1959785"/>
            <a:ext cx="3810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reddit.com/static/reddit404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164" y="17206"/>
            <a:ext cx="2497606" cy="223785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digitalaptitude.com/wp-content/uploads/2012/09/reddit-erro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205931"/>
            <a:ext cx="3596382" cy="298065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redditstatic.com/reddit404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170" y="4333875"/>
            <a:ext cx="40386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113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Emotions Help People Make Decisions: Antonio </a:t>
            </a:r>
            <a:r>
              <a:rPr lang="en-US" dirty="0" err="1" smtClean="0"/>
              <a:t>Damasio</a:t>
            </a:r>
            <a:endParaRPr lang="en-US" dirty="0"/>
          </a:p>
        </p:txBody>
      </p:sp>
      <p:sp>
        <p:nvSpPr>
          <p:cNvPr id="3" name="Content Placeholder 2"/>
          <p:cNvSpPr>
            <a:spLocks noGrp="1"/>
          </p:cNvSpPr>
          <p:nvPr>
            <p:ph idx="1"/>
          </p:nvPr>
        </p:nvSpPr>
        <p:spPr>
          <a:xfrm>
            <a:off x="457200" y="1600200"/>
            <a:ext cx="4267200" cy="4873752"/>
          </a:xfrm>
        </p:spPr>
        <p:txBody>
          <a:bodyPr/>
          <a:lstStyle/>
          <a:p>
            <a:r>
              <a:rPr lang="en-US" dirty="0" smtClean="0"/>
              <a:t>Studied people with damage to their </a:t>
            </a:r>
            <a:r>
              <a:rPr lang="en-US" dirty="0" smtClean="0"/>
              <a:t>ventromedial </a:t>
            </a:r>
            <a:r>
              <a:rPr lang="en-US" dirty="0" smtClean="0"/>
              <a:t>sector of the brain (prefrontal cortex).</a:t>
            </a:r>
          </a:p>
          <a:p>
            <a:endParaRPr lang="en-US" dirty="0" smtClean="0"/>
          </a:p>
          <a:p>
            <a:r>
              <a:rPr lang="en-US" dirty="0" smtClean="0"/>
              <a:t>These people could not make even the simplest decisions (what to choose to eat).</a:t>
            </a:r>
          </a:p>
          <a:p>
            <a:endParaRPr lang="en-US" dirty="0" smtClean="0"/>
          </a:p>
          <a:p>
            <a:r>
              <a:rPr lang="en-US" dirty="0" smtClean="0"/>
              <a:t>Short version: emotions help us make decisions.</a:t>
            </a:r>
            <a:endParaRPr lang="en-US" dirty="0"/>
          </a:p>
        </p:txBody>
      </p:sp>
      <p:pic>
        <p:nvPicPr>
          <p:cNvPr id="52226" name="Picture 2" descr="http://images.sciencedaily.com/2007/03/070321181940.jpg"/>
          <p:cNvPicPr>
            <a:picLocks noChangeAspect="1" noChangeArrowheads="1"/>
          </p:cNvPicPr>
          <p:nvPr/>
        </p:nvPicPr>
        <p:blipFill>
          <a:blip r:embed="rId2"/>
          <a:srcRect/>
          <a:stretch>
            <a:fillRect/>
          </a:stretch>
        </p:blipFill>
        <p:spPr bwMode="auto">
          <a:xfrm>
            <a:off x="4800600" y="1828800"/>
            <a:ext cx="3771900" cy="37719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Error Messages</a:t>
            </a:r>
            <a:endParaRPr lang="en-US" dirty="0"/>
          </a:p>
        </p:txBody>
      </p:sp>
      <p:sp>
        <p:nvSpPr>
          <p:cNvPr id="3" name="Content Placeholder 2"/>
          <p:cNvSpPr>
            <a:spLocks noGrp="1"/>
          </p:cNvSpPr>
          <p:nvPr>
            <p:ph idx="1"/>
          </p:nvPr>
        </p:nvSpPr>
        <p:spPr>
          <a:xfrm>
            <a:off x="457200" y="1600200"/>
            <a:ext cx="4343400" cy="4873752"/>
          </a:xfrm>
        </p:spPr>
        <p:txBody>
          <a:bodyPr/>
          <a:lstStyle/>
          <a:p>
            <a:r>
              <a:rPr lang="en-US" dirty="0" smtClean="0"/>
              <a:t>Solution:</a:t>
            </a:r>
          </a:p>
          <a:p>
            <a:endParaRPr lang="en-US" dirty="0" smtClean="0"/>
          </a:p>
          <a:p>
            <a:r>
              <a:rPr lang="en-US" dirty="0" smtClean="0"/>
              <a:t>Reduce error messages.</a:t>
            </a:r>
          </a:p>
          <a:p>
            <a:r>
              <a:rPr lang="en-US" dirty="0" smtClean="0"/>
              <a:t>Speak users language.</a:t>
            </a:r>
          </a:p>
          <a:p>
            <a:r>
              <a:rPr lang="en-US" dirty="0" smtClean="0"/>
              <a:t>Don’t burden users with extraneous tasks when errors do occur.</a:t>
            </a:r>
          </a:p>
          <a:p>
            <a:endParaRPr lang="en-US" dirty="0" smtClean="0"/>
          </a:p>
          <a:p>
            <a:r>
              <a:rPr lang="en-US" dirty="0" smtClean="0"/>
              <a:t>Keep it simple!</a:t>
            </a:r>
            <a:endParaRPr lang="en-US" dirty="0"/>
          </a:p>
        </p:txBody>
      </p:sp>
      <p:pic>
        <p:nvPicPr>
          <p:cNvPr id="27654" name="Picture 6" descr="http://blog.criticalcrm.com/wp-content/uploads/2012/10/Error_SignSmall.jpeg"/>
          <p:cNvPicPr>
            <a:picLocks noChangeAspect="1" noChangeArrowheads="1"/>
          </p:cNvPicPr>
          <p:nvPr/>
        </p:nvPicPr>
        <p:blipFill>
          <a:blip r:embed="rId2"/>
          <a:srcRect/>
          <a:stretch>
            <a:fillRect/>
          </a:stretch>
        </p:blipFill>
        <p:spPr bwMode="auto">
          <a:xfrm>
            <a:off x="5257800" y="1981200"/>
            <a:ext cx="3018201" cy="312420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Waiting / Upgrading</a:t>
            </a:r>
            <a:endParaRPr lang="en-US" dirty="0"/>
          </a:p>
        </p:txBody>
      </p:sp>
      <p:sp>
        <p:nvSpPr>
          <p:cNvPr id="3" name="Content Placeholder 2"/>
          <p:cNvSpPr>
            <a:spLocks noGrp="1"/>
          </p:cNvSpPr>
          <p:nvPr>
            <p:ph idx="1"/>
          </p:nvPr>
        </p:nvSpPr>
        <p:spPr>
          <a:xfrm>
            <a:off x="457200" y="1600200"/>
            <a:ext cx="4267200" cy="4873752"/>
          </a:xfrm>
        </p:spPr>
        <p:txBody>
          <a:bodyPr/>
          <a:lstStyle/>
          <a:p>
            <a:r>
              <a:rPr lang="en-US" dirty="0" smtClean="0"/>
              <a:t>MOST users understand that waiting is a fact of life occasionally.</a:t>
            </a:r>
          </a:p>
          <a:p>
            <a:endParaRPr lang="en-US" dirty="0" smtClean="0"/>
          </a:p>
          <a:p>
            <a:r>
              <a:rPr lang="en-US" dirty="0" smtClean="0"/>
              <a:t>Consistent and numerous waits are frustrating!</a:t>
            </a:r>
          </a:p>
          <a:p>
            <a:endParaRPr lang="en-US" dirty="0" smtClean="0"/>
          </a:p>
          <a:p>
            <a:r>
              <a:rPr lang="en-US" dirty="0" smtClean="0"/>
              <a:t>My ps3 upgrades something EVERY time I turn it on.</a:t>
            </a:r>
          </a:p>
          <a:p>
            <a:pPr lvl="1"/>
            <a:r>
              <a:rPr lang="en-US" dirty="0" smtClean="0"/>
              <a:t>Though I still use it </a:t>
            </a:r>
            <a:r>
              <a:rPr lang="en-US" dirty="0" smtClean="0">
                <a:sym typeface="Wingdings" pitchFamily="2" charset="2"/>
              </a:rPr>
              <a:t></a:t>
            </a:r>
            <a:endParaRPr lang="en-US" dirty="0"/>
          </a:p>
        </p:txBody>
      </p:sp>
      <p:pic>
        <p:nvPicPr>
          <p:cNvPr id="26626" name="Picture 2" descr="http://www.pharmacyowners.com/Portals/37772/images/It-can-be-a-LONG-wait-at-the-pharmacy-resized-600.jpg"/>
          <p:cNvPicPr>
            <a:picLocks noChangeAspect="1" noChangeArrowheads="1"/>
          </p:cNvPicPr>
          <p:nvPr/>
        </p:nvPicPr>
        <p:blipFill>
          <a:blip r:embed="rId2"/>
          <a:srcRect/>
          <a:stretch>
            <a:fillRect/>
          </a:stretch>
        </p:blipFill>
        <p:spPr bwMode="auto">
          <a:xfrm>
            <a:off x="4953000" y="2133600"/>
            <a:ext cx="3727172" cy="3428999"/>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Waiting / Upgrading</a:t>
            </a:r>
            <a:endParaRPr lang="en-US" dirty="0"/>
          </a:p>
        </p:txBody>
      </p:sp>
      <p:sp>
        <p:nvSpPr>
          <p:cNvPr id="3" name="Content Placeholder 2"/>
          <p:cNvSpPr>
            <a:spLocks noGrp="1"/>
          </p:cNvSpPr>
          <p:nvPr>
            <p:ph idx="1"/>
          </p:nvPr>
        </p:nvSpPr>
        <p:spPr>
          <a:xfrm>
            <a:off x="457200" y="1600200"/>
            <a:ext cx="4267200" cy="4873752"/>
          </a:xfrm>
        </p:spPr>
        <p:txBody>
          <a:bodyPr/>
          <a:lstStyle/>
          <a:p>
            <a:r>
              <a:rPr lang="en-US" dirty="0" smtClean="0"/>
              <a:t>Solution:</a:t>
            </a:r>
          </a:p>
          <a:p>
            <a:endParaRPr lang="en-US" dirty="0" smtClean="0"/>
          </a:p>
          <a:p>
            <a:r>
              <a:rPr lang="en-US" dirty="0" smtClean="0"/>
              <a:t>Only force users to wait / upgrade when ABSOLUTELY necessary.</a:t>
            </a:r>
          </a:p>
          <a:p>
            <a:endParaRPr lang="en-US" dirty="0" smtClean="0"/>
          </a:p>
          <a:p>
            <a:r>
              <a:rPr lang="en-US" dirty="0" smtClean="0"/>
              <a:t>Otherwise, find another way!</a:t>
            </a:r>
          </a:p>
          <a:p>
            <a:pPr lvl="1"/>
            <a:r>
              <a:rPr lang="en-US" dirty="0" smtClean="0"/>
              <a:t>Upgrade in background</a:t>
            </a:r>
          </a:p>
          <a:p>
            <a:pPr lvl="1"/>
            <a:r>
              <a:rPr lang="en-US" dirty="0" smtClean="0"/>
              <a:t>Etc.</a:t>
            </a:r>
            <a:endParaRPr lang="en-US" dirty="0"/>
          </a:p>
        </p:txBody>
      </p:sp>
      <p:pic>
        <p:nvPicPr>
          <p:cNvPr id="26626" name="Picture 2" descr="http://www.pharmacyowners.com/Portals/37772/images/It-can-be-a-LONG-wait-at-the-pharmacy-resized-600.jpg"/>
          <p:cNvPicPr>
            <a:picLocks noChangeAspect="1" noChangeArrowheads="1"/>
          </p:cNvPicPr>
          <p:nvPr/>
        </p:nvPicPr>
        <p:blipFill>
          <a:blip r:embed="rId2"/>
          <a:srcRect/>
          <a:stretch>
            <a:fillRect/>
          </a:stretch>
        </p:blipFill>
        <p:spPr bwMode="auto">
          <a:xfrm>
            <a:off x="4953000" y="2133600"/>
            <a:ext cx="3727172" cy="342899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Appearance</a:t>
            </a:r>
            <a:endParaRPr lang="en-US" dirty="0"/>
          </a:p>
        </p:txBody>
      </p:sp>
      <p:sp>
        <p:nvSpPr>
          <p:cNvPr id="3" name="Content Placeholder 2"/>
          <p:cNvSpPr>
            <a:spLocks noGrp="1"/>
          </p:cNvSpPr>
          <p:nvPr>
            <p:ph idx="1"/>
          </p:nvPr>
        </p:nvSpPr>
        <p:spPr/>
        <p:txBody>
          <a:bodyPr/>
          <a:lstStyle/>
          <a:p>
            <a:r>
              <a:rPr lang="en-US" dirty="0" smtClean="0"/>
              <a:t>People can be annoyed by:</a:t>
            </a:r>
          </a:p>
          <a:p>
            <a:pPr lvl="1"/>
            <a:r>
              <a:rPr lang="en-US" dirty="0" smtClean="0"/>
              <a:t>Interfaces overloaded with text / graphics</a:t>
            </a:r>
          </a:p>
          <a:p>
            <a:pPr lvl="1"/>
            <a:r>
              <a:rPr lang="en-US" dirty="0" smtClean="0"/>
              <a:t>Over use of sound effects (also gimmicky)</a:t>
            </a:r>
          </a:p>
          <a:p>
            <a:pPr lvl="1"/>
            <a:r>
              <a:rPr lang="en-US" dirty="0" smtClean="0"/>
              <a:t>Childish design (when not intended for children)</a:t>
            </a:r>
          </a:p>
          <a:p>
            <a:pPr lvl="1"/>
            <a:r>
              <a:rPr lang="en-US" dirty="0" smtClean="0"/>
              <a:t>Poorly laid out physical devices.</a:t>
            </a:r>
          </a:p>
          <a:p>
            <a:pPr lvl="1"/>
            <a:endParaRPr lang="en-US" dirty="0" smtClean="0"/>
          </a:p>
          <a:p>
            <a:r>
              <a:rPr lang="en-US" dirty="0" smtClean="0"/>
              <a:t>Solution:</a:t>
            </a:r>
          </a:p>
          <a:p>
            <a:pPr lvl="1"/>
            <a:r>
              <a:rPr lang="en-US" dirty="0" smtClean="0"/>
              <a:t>So user dependent, that it’s hard to say.</a:t>
            </a:r>
          </a:p>
          <a:p>
            <a:pPr lvl="1"/>
            <a:r>
              <a:rPr lang="en-US" dirty="0" smtClean="0"/>
              <a:t>Have users evaluate your system (which we’ll talk about later) so you know if you are frustrating them!</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Should Computers Say ‘Sorry’?</a:t>
            </a:r>
            <a:endParaRPr lang="en-US" dirty="0"/>
          </a:p>
        </p:txBody>
      </p:sp>
      <p:sp>
        <p:nvSpPr>
          <p:cNvPr id="3" name="Content Placeholder 2"/>
          <p:cNvSpPr>
            <a:spLocks noGrp="1"/>
          </p:cNvSpPr>
          <p:nvPr>
            <p:ph idx="1"/>
          </p:nvPr>
        </p:nvSpPr>
        <p:spPr/>
        <p:txBody>
          <a:bodyPr/>
          <a:lstStyle/>
          <a:p>
            <a:r>
              <a:rPr lang="en-US" dirty="0" smtClean="0"/>
              <a:t>Popularized by Reeves &amp; </a:t>
            </a:r>
            <a:r>
              <a:rPr lang="en-US" dirty="0" err="1" smtClean="0"/>
              <a:t>Nass</a:t>
            </a:r>
            <a:r>
              <a:rPr lang="en-US" dirty="0" smtClean="0"/>
              <a:t> (1996)</a:t>
            </a:r>
          </a:p>
          <a:p>
            <a:endParaRPr lang="en-US" dirty="0" smtClean="0"/>
          </a:p>
          <a:p>
            <a:r>
              <a:rPr lang="en-US" dirty="0" smtClean="0"/>
              <a:t>Will this help deal with frustration?</a:t>
            </a:r>
          </a:p>
          <a:p>
            <a:endParaRPr lang="en-US" dirty="0" smtClean="0"/>
          </a:p>
          <a:p>
            <a:r>
              <a:rPr lang="en-US" dirty="0" smtClean="0"/>
              <a:t>Would this work?</a:t>
            </a:r>
          </a:p>
          <a:p>
            <a:r>
              <a:rPr lang="en-US" dirty="0" smtClean="0"/>
              <a:t>How would users perceive this?</a:t>
            </a:r>
          </a:p>
          <a:p>
            <a:r>
              <a:rPr lang="en-US" dirty="0" smtClean="0"/>
              <a:t>Would you design a system with this feature?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Models Of Emotion</a:t>
            </a:r>
            <a:endParaRPr lang="en-US" dirty="0"/>
          </a:p>
        </p:txBody>
      </p:sp>
      <p:sp>
        <p:nvSpPr>
          <p:cNvPr id="3" name="Content Placeholder 2"/>
          <p:cNvSpPr>
            <a:spLocks noGrp="1"/>
          </p:cNvSpPr>
          <p:nvPr>
            <p:ph idx="1"/>
          </p:nvPr>
        </p:nvSpPr>
        <p:spPr/>
        <p:txBody>
          <a:bodyPr/>
          <a:lstStyle/>
          <a:p>
            <a:r>
              <a:rPr lang="en-US" dirty="0" smtClean="0"/>
              <a:t>Norman’s (Yes, same guy) emotional design model (2005)</a:t>
            </a:r>
          </a:p>
          <a:p>
            <a:endParaRPr lang="en-US" dirty="0" smtClean="0"/>
          </a:p>
          <a:p>
            <a:r>
              <a:rPr lang="en-US" dirty="0" smtClean="0"/>
              <a:t>Jordan’s pleasure model for product design (2000)</a:t>
            </a:r>
          </a:p>
          <a:p>
            <a:endParaRPr lang="en-US" dirty="0" smtClean="0"/>
          </a:p>
          <a:p>
            <a:r>
              <a:rPr lang="en-US" dirty="0" smtClean="0"/>
              <a:t>McCarthy and Wright’s technology as experience framework (2004)</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Norman’s Emotional Design Model </a:t>
            </a:r>
            <a:endParaRPr lang="en-US" dirty="0"/>
          </a:p>
        </p:txBody>
      </p:sp>
      <p:sp>
        <p:nvSpPr>
          <p:cNvPr id="3" name="Content Placeholder 2"/>
          <p:cNvSpPr>
            <a:spLocks noGrp="1"/>
          </p:cNvSpPr>
          <p:nvPr>
            <p:ph idx="1"/>
          </p:nvPr>
        </p:nvSpPr>
        <p:spPr/>
        <p:txBody>
          <a:bodyPr/>
          <a:lstStyle/>
          <a:p>
            <a:r>
              <a:rPr lang="en-US" dirty="0" smtClean="0"/>
              <a:t>Based on </a:t>
            </a:r>
            <a:r>
              <a:rPr lang="en-US" dirty="0" err="1" smtClean="0"/>
              <a:t>Ortony</a:t>
            </a:r>
            <a:r>
              <a:rPr lang="en-US" dirty="0" smtClean="0"/>
              <a:t> et </a:t>
            </a:r>
            <a:r>
              <a:rPr lang="en-US" dirty="0" err="1" smtClean="0"/>
              <a:t>al’s</a:t>
            </a:r>
            <a:r>
              <a:rPr lang="en-US" dirty="0" smtClean="0"/>
              <a:t> (2005) model of emotion and behavior.</a:t>
            </a:r>
          </a:p>
          <a:p>
            <a:endParaRPr lang="en-US" dirty="0" smtClean="0"/>
          </a:p>
          <a:p>
            <a:r>
              <a:rPr lang="en-US" dirty="0" smtClean="0"/>
              <a:t>Three levels of the brain</a:t>
            </a:r>
          </a:p>
          <a:p>
            <a:pPr lvl="1"/>
            <a:r>
              <a:rPr lang="en-US" b="1" dirty="0" smtClean="0"/>
              <a:t>Visceral</a:t>
            </a:r>
            <a:r>
              <a:rPr lang="en-US" dirty="0" smtClean="0"/>
              <a:t>: responds rapidly, makes judgments regarding what is good, bad, safe, etc.</a:t>
            </a:r>
          </a:p>
          <a:p>
            <a:pPr lvl="1"/>
            <a:endParaRPr lang="en-US" dirty="0" smtClean="0"/>
          </a:p>
          <a:p>
            <a:pPr lvl="1"/>
            <a:r>
              <a:rPr lang="en-US" b="1" dirty="0" smtClean="0"/>
              <a:t>Behavioral</a:t>
            </a:r>
            <a:r>
              <a:rPr lang="en-US" dirty="0" smtClean="0"/>
              <a:t>: Well learned activities such as typing, talking, walking, etc.</a:t>
            </a:r>
          </a:p>
          <a:p>
            <a:pPr lvl="1"/>
            <a:endParaRPr lang="en-US" dirty="0" smtClean="0"/>
          </a:p>
          <a:p>
            <a:pPr lvl="1"/>
            <a:r>
              <a:rPr lang="en-US" b="1" dirty="0" smtClean="0"/>
              <a:t>Reflective</a:t>
            </a:r>
            <a:r>
              <a:rPr lang="en-US" dirty="0" smtClean="0"/>
              <a:t>: Conscious thought; generalizing across situations, etc.</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Norman’s Emotional Design Model </a:t>
            </a:r>
            <a:endParaRPr lang="en-US" dirty="0"/>
          </a:p>
        </p:txBody>
      </p:sp>
      <p:sp>
        <p:nvSpPr>
          <p:cNvPr id="1026" name="AutoShape 2" descr="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mrf8t\Desktop\blah.jpg"/>
          <p:cNvPicPr>
            <a:picLocks noChangeAspect="1" noChangeArrowheads="1"/>
          </p:cNvPicPr>
          <p:nvPr/>
        </p:nvPicPr>
        <p:blipFill>
          <a:blip r:embed="rId2"/>
          <a:srcRect/>
          <a:stretch>
            <a:fillRect/>
          </a:stretch>
        </p:blipFill>
        <p:spPr bwMode="auto">
          <a:xfrm>
            <a:off x="977645" y="1905000"/>
            <a:ext cx="6794755" cy="4041775"/>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Norman’s Emotional Design Model </a:t>
            </a:r>
            <a:endParaRPr lang="en-US" dirty="0"/>
          </a:p>
        </p:txBody>
      </p:sp>
      <p:sp>
        <p:nvSpPr>
          <p:cNvPr id="3" name="Content Placeholder 2"/>
          <p:cNvSpPr>
            <a:spLocks noGrp="1"/>
          </p:cNvSpPr>
          <p:nvPr>
            <p:ph idx="1"/>
          </p:nvPr>
        </p:nvSpPr>
        <p:spPr/>
        <p:txBody>
          <a:bodyPr/>
          <a:lstStyle/>
          <a:p>
            <a:r>
              <a:rPr lang="en-US" dirty="0" smtClean="0"/>
              <a:t>Why does it matter?</a:t>
            </a:r>
          </a:p>
          <a:p>
            <a:pPr lvl="1"/>
            <a:r>
              <a:rPr lang="en-US" dirty="0" smtClean="0"/>
              <a:t>Central claim is that affective state changes how we deal with particular situations (e.g., stress causes our muscles to tense, our glands to sweat, and improves focus).</a:t>
            </a:r>
          </a:p>
          <a:p>
            <a:pPr lvl="1"/>
            <a:endParaRPr lang="en-US" dirty="0" smtClean="0"/>
          </a:p>
          <a:p>
            <a:pPr lvl="1"/>
            <a:r>
              <a:rPr lang="en-US" dirty="0" smtClean="0"/>
              <a:t>Don Norman’s primary corollary is that users who are happier are MORE likely to cope with minor errors.</a:t>
            </a:r>
          </a:p>
          <a:p>
            <a:pPr lvl="1"/>
            <a:endParaRPr lang="en-US" dirty="0" smtClean="0"/>
          </a:p>
          <a:p>
            <a:pPr lvl="1"/>
            <a:r>
              <a:rPr lang="en-US" dirty="0" smtClean="0"/>
              <a:t>So what does this corollary mean for design?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Norman’s Emotional Design Model </a:t>
            </a:r>
            <a:endParaRPr lang="en-US" dirty="0"/>
          </a:p>
        </p:txBody>
      </p:sp>
      <p:sp>
        <p:nvSpPr>
          <p:cNvPr id="3" name="Content Placeholder 2"/>
          <p:cNvSpPr>
            <a:spLocks noGrp="1"/>
          </p:cNvSpPr>
          <p:nvPr>
            <p:ph idx="1"/>
          </p:nvPr>
        </p:nvSpPr>
        <p:spPr/>
        <p:txBody>
          <a:bodyPr/>
          <a:lstStyle/>
          <a:p>
            <a:r>
              <a:rPr lang="en-US" dirty="0" smtClean="0"/>
              <a:t>Two potential applications of Norman’s claim</a:t>
            </a:r>
          </a:p>
          <a:p>
            <a:pPr lvl="1"/>
            <a:r>
              <a:rPr lang="en-US" dirty="0" smtClean="0"/>
              <a:t>1) Systems can adjust how rigid they are based on a user’s emotions.</a:t>
            </a:r>
          </a:p>
          <a:p>
            <a:pPr lvl="2"/>
            <a:r>
              <a:rPr lang="en-US" dirty="0" smtClean="0"/>
              <a:t>Hard (but not impossible) to detect emotions.</a:t>
            </a:r>
          </a:p>
          <a:p>
            <a:pPr lvl="2"/>
            <a:r>
              <a:rPr lang="en-US" dirty="0" smtClean="0"/>
              <a:t>Often more complicated than necessary.</a:t>
            </a:r>
          </a:p>
          <a:p>
            <a:pPr lvl="2"/>
            <a:endParaRPr lang="en-US" dirty="0" smtClean="0"/>
          </a:p>
          <a:p>
            <a:pPr lvl="1"/>
            <a:r>
              <a:rPr lang="en-US" dirty="0" smtClean="0"/>
              <a:t>2) Design more ‘serious’ applications more rigidly.</a:t>
            </a:r>
          </a:p>
          <a:p>
            <a:pPr lvl="2"/>
            <a:r>
              <a:rPr lang="en-US" dirty="0" smtClean="0"/>
              <a:t>Do you agree with this?</a:t>
            </a:r>
          </a:p>
          <a:p>
            <a:pPr lvl="2"/>
            <a:r>
              <a:rPr lang="en-US" dirty="0" smtClean="0"/>
              <a:t>Should design be more error prone just because the system is involved with a less stressful user?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Affective Computing</a:t>
            </a:r>
            <a:endParaRPr lang="en-US" dirty="0"/>
          </a:p>
        </p:txBody>
      </p:sp>
      <p:sp>
        <p:nvSpPr>
          <p:cNvPr id="3" name="Content Placeholder 2"/>
          <p:cNvSpPr>
            <a:spLocks noGrp="1"/>
          </p:cNvSpPr>
          <p:nvPr>
            <p:ph idx="1"/>
          </p:nvPr>
        </p:nvSpPr>
        <p:spPr/>
        <p:txBody>
          <a:bodyPr/>
          <a:lstStyle/>
          <a:p>
            <a:r>
              <a:rPr lang="en-US" dirty="0" smtClean="0"/>
              <a:t>From Wikipedia:</a:t>
            </a:r>
          </a:p>
          <a:p>
            <a:endParaRPr lang="en-US" dirty="0" smtClean="0"/>
          </a:p>
          <a:p>
            <a:r>
              <a:rPr lang="en-US" i="1" dirty="0" smtClean="0"/>
              <a:t>“The study and development of systems and devices that can recognize, interpret, process, and simulate human affects.”</a:t>
            </a:r>
            <a:endParaRPr lang="en-US" i="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Norman’s Emotional Design Model </a:t>
            </a:r>
            <a:endParaRPr lang="en-US" dirty="0"/>
          </a:p>
        </p:txBody>
      </p:sp>
      <p:sp>
        <p:nvSpPr>
          <p:cNvPr id="3" name="Content Placeholder 2"/>
          <p:cNvSpPr>
            <a:spLocks noGrp="1"/>
          </p:cNvSpPr>
          <p:nvPr>
            <p:ph idx="1"/>
          </p:nvPr>
        </p:nvSpPr>
        <p:spPr/>
        <p:txBody>
          <a:bodyPr/>
          <a:lstStyle/>
          <a:p>
            <a:r>
              <a:rPr lang="en-US" dirty="0" smtClean="0"/>
              <a:t>Less controversial approach:</a:t>
            </a:r>
          </a:p>
          <a:p>
            <a:endParaRPr lang="en-US" dirty="0" smtClean="0"/>
          </a:p>
          <a:p>
            <a:r>
              <a:rPr lang="en-US" dirty="0" smtClean="0"/>
              <a:t>Design for each of the three levels of the model:</a:t>
            </a:r>
          </a:p>
          <a:p>
            <a:pPr lvl="1"/>
            <a:r>
              <a:rPr lang="en-US" b="1" dirty="0" smtClean="0"/>
              <a:t>Visceral</a:t>
            </a:r>
            <a:r>
              <a:rPr lang="en-US" dirty="0" smtClean="0"/>
              <a:t>: Make products look and feel pleasurable.</a:t>
            </a:r>
          </a:p>
          <a:p>
            <a:pPr lvl="1"/>
            <a:endParaRPr lang="en-US" dirty="0" smtClean="0"/>
          </a:p>
          <a:p>
            <a:pPr lvl="1"/>
            <a:r>
              <a:rPr lang="en-US" b="1" dirty="0" smtClean="0"/>
              <a:t>Behavioral</a:t>
            </a:r>
            <a:r>
              <a:rPr lang="en-US" dirty="0" smtClean="0"/>
              <a:t>: Apply design principles appropriately.</a:t>
            </a:r>
          </a:p>
          <a:p>
            <a:pPr lvl="1"/>
            <a:endParaRPr lang="en-US" dirty="0" smtClean="0"/>
          </a:p>
          <a:p>
            <a:pPr lvl="1"/>
            <a:r>
              <a:rPr lang="en-US" b="1" dirty="0" smtClean="0"/>
              <a:t>Reflective</a:t>
            </a:r>
            <a:r>
              <a:rPr lang="en-US" dirty="0" smtClean="0"/>
              <a:t>: Take into account the meaning and personal value of the product (very popular among our business savvy colleagues).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Movie	</a:t>
            </a:r>
            <a:endParaRPr lang="en-US" dirty="0"/>
          </a:p>
        </p:txBody>
      </p:sp>
      <p:sp>
        <p:nvSpPr>
          <p:cNvPr id="3" name="Content Placeholder 2"/>
          <p:cNvSpPr>
            <a:spLocks noGrp="1"/>
          </p:cNvSpPr>
          <p:nvPr>
            <p:ph idx="1"/>
          </p:nvPr>
        </p:nvSpPr>
        <p:spPr/>
        <p:txBody>
          <a:bodyPr/>
          <a:lstStyle/>
          <a:p>
            <a:r>
              <a:rPr lang="en-US" dirty="0" smtClean="0"/>
              <a:t>Don Norman on emotional design</a:t>
            </a:r>
          </a:p>
          <a:p>
            <a:pPr lvl="1"/>
            <a:r>
              <a:rPr lang="en-US" dirty="0">
                <a:hlinkClick r:id="rId2"/>
              </a:rPr>
              <a:t>http://</a:t>
            </a:r>
            <a:r>
              <a:rPr lang="en-US" dirty="0" smtClean="0">
                <a:hlinkClick r:id="rId2"/>
              </a:rPr>
              <a:t>www.ted.com/talks/don_norman_on_design_and_emotion</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Uncomfortable</a:t>
            </a:r>
            <a:endParaRPr lang="en-US" dirty="0"/>
          </a:p>
        </p:txBody>
      </p:sp>
      <p:sp>
        <p:nvSpPr>
          <p:cNvPr id="3" name="Content Placeholder 2"/>
          <p:cNvSpPr>
            <a:spLocks noGrp="1"/>
          </p:cNvSpPr>
          <p:nvPr>
            <p:ph idx="1"/>
          </p:nvPr>
        </p:nvSpPr>
        <p:spPr/>
        <p:txBody>
          <a:bodyPr/>
          <a:lstStyle/>
          <a:p>
            <a:r>
              <a:rPr lang="en-US" dirty="0" smtClean="0">
                <a:hlinkClick r:id="rId2"/>
              </a:rPr>
              <a:t>https://www.theuncomfortable.com/</a:t>
            </a:r>
            <a:endParaRPr lang="en-US" dirty="0" smtClean="0"/>
          </a:p>
          <a:p>
            <a:endParaRPr lang="en-US" dirty="0"/>
          </a:p>
        </p:txBody>
      </p:sp>
    </p:spTree>
    <p:extLst>
      <p:ext uri="{BB962C8B-B14F-4D97-AF65-F5344CB8AC3E}">
        <p14:creationId xmlns:p14="http://schemas.microsoft.com/office/powerpoint/2010/main" val="3744457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Jordan’s Pleasure Model For Product Design</a:t>
            </a:r>
            <a:endParaRPr lang="en-US" dirty="0"/>
          </a:p>
        </p:txBody>
      </p:sp>
      <p:sp>
        <p:nvSpPr>
          <p:cNvPr id="3" name="Content Placeholder 2"/>
          <p:cNvSpPr>
            <a:spLocks noGrp="1"/>
          </p:cNvSpPr>
          <p:nvPr>
            <p:ph idx="1"/>
          </p:nvPr>
        </p:nvSpPr>
        <p:spPr/>
        <p:txBody>
          <a:bodyPr/>
          <a:lstStyle/>
          <a:p>
            <a:r>
              <a:rPr lang="en-US" dirty="0" smtClean="0"/>
              <a:t>Based on Tiger’s framework of pleasure (2000).</a:t>
            </a:r>
          </a:p>
          <a:p>
            <a:endParaRPr lang="en-US" dirty="0" smtClean="0"/>
          </a:p>
          <a:p>
            <a:r>
              <a:rPr lang="en-US" dirty="0" smtClean="0"/>
              <a:t>Proposes four conceptually distinct types of pleasure:</a:t>
            </a:r>
          </a:p>
          <a:p>
            <a:pPr lvl="1"/>
            <a:r>
              <a:rPr lang="en-US" dirty="0" err="1" smtClean="0"/>
              <a:t>Physio</a:t>
            </a:r>
            <a:r>
              <a:rPr lang="en-US" dirty="0" smtClean="0"/>
              <a:t>-pleasure</a:t>
            </a:r>
          </a:p>
          <a:p>
            <a:pPr lvl="1"/>
            <a:r>
              <a:rPr lang="en-US" dirty="0" smtClean="0"/>
              <a:t>Socio-pleasure</a:t>
            </a:r>
          </a:p>
          <a:p>
            <a:pPr lvl="1"/>
            <a:r>
              <a:rPr lang="en-US" dirty="0" smtClean="0"/>
              <a:t>Psycho-pleasure</a:t>
            </a:r>
          </a:p>
          <a:p>
            <a:pPr lvl="1"/>
            <a:r>
              <a:rPr lang="en-US" dirty="0" err="1" smtClean="0"/>
              <a:t>Ideo</a:t>
            </a:r>
            <a:r>
              <a:rPr lang="en-US" dirty="0" smtClean="0"/>
              <a:t>-pleasure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Physio</a:t>
            </a:r>
            <a:r>
              <a:rPr lang="en-US" dirty="0" smtClean="0"/>
              <a:t>-pleasure</a:t>
            </a:r>
            <a:endParaRPr lang="en-US" dirty="0"/>
          </a:p>
        </p:txBody>
      </p:sp>
      <p:sp>
        <p:nvSpPr>
          <p:cNvPr id="3" name="Content Placeholder 2"/>
          <p:cNvSpPr>
            <a:spLocks noGrp="1"/>
          </p:cNvSpPr>
          <p:nvPr>
            <p:ph idx="1"/>
          </p:nvPr>
        </p:nvSpPr>
        <p:spPr>
          <a:xfrm>
            <a:off x="457200" y="1600200"/>
            <a:ext cx="4343400" cy="4873752"/>
          </a:xfrm>
        </p:spPr>
        <p:txBody>
          <a:bodyPr/>
          <a:lstStyle/>
          <a:p>
            <a:r>
              <a:rPr lang="en-US" dirty="0" smtClean="0"/>
              <a:t>Bodily pleasures connected to sensory experiences.</a:t>
            </a:r>
          </a:p>
          <a:p>
            <a:pPr lvl="1"/>
            <a:r>
              <a:rPr lang="en-US" dirty="0" smtClean="0"/>
              <a:t>Site</a:t>
            </a:r>
          </a:p>
          <a:p>
            <a:pPr lvl="1"/>
            <a:r>
              <a:rPr lang="en-US" dirty="0" smtClean="0"/>
              <a:t>Sound</a:t>
            </a:r>
          </a:p>
          <a:p>
            <a:pPr lvl="1"/>
            <a:r>
              <a:rPr lang="en-US" dirty="0" smtClean="0"/>
              <a:t>Feel</a:t>
            </a:r>
          </a:p>
          <a:p>
            <a:pPr lvl="1"/>
            <a:r>
              <a:rPr lang="en-US" dirty="0" smtClean="0"/>
              <a:t>Etc.</a:t>
            </a:r>
          </a:p>
          <a:p>
            <a:pPr lvl="1"/>
            <a:endParaRPr lang="en-US" dirty="0" smtClean="0"/>
          </a:p>
          <a:p>
            <a:r>
              <a:rPr lang="en-US" dirty="0" smtClean="0"/>
              <a:t>E.g., the pleasurable feel of holding a really sleek phone.</a:t>
            </a:r>
            <a:endParaRPr lang="en-US" dirty="0"/>
          </a:p>
        </p:txBody>
      </p:sp>
      <p:pic>
        <p:nvPicPr>
          <p:cNvPr id="4098" name="Picture 2" descr="http://i.i.cbsi.com/cnwk.1d/i/tim/2012/09/17/06_archimedes_35438535_620x433.jpg"/>
          <p:cNvPicPr>
            <a:picLocks noChangeAspect="1" noChangeArrowheads="1"/>
          </p:cNvPicPr>
          <p:nvPr/>
        </p:nvPicPr>
        <p:blipFill>
          <a:blip r:embed="rId2"/>
          <a:srcRect/>
          <a:stretch>
            <a:fillRect/>
          </a:stretch>
        </p:blipFill>
        <p:spPr bwMode="auto">
          <a:xfrm>
            <a:off x="4800600" y="2133600"/>
            <a:ext cx="3818798" cy="26670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Socio-pleasure</a:t>
            </a:r>
            <a:endParaRPr lang="en-US" dirty="0"/>
          </a:p>
        </p:txBody>
      </p:sp>
      <p:sp>
        <p:nvSpPr>
          <p:cNvPr id="3" name="Content Placeholder 2"/>
          <p:cNvSpPr>
            <a:spLocks noGrp="1"/>
          </p:cNvSpPr>
          <p:nvPr>
            <p:ph idx="1"/>
          </p:nvPr>
        </p:nvSpPr>
        <p:spPr>
          <a:xfrm>
            <a:off x="457200" y="1600200"/>
            <a:ext cx="2743200" cy="4876800"/>
          </a:xfrm>
        </p:spPr>
        <p:txBody>
          <a:bodyPr/>
          <a:lstStyle/>
          <a:p>
            <a:r>
              <a:rPr lang="en-US" dirty="0" smtClean="0"/>
              <a:t>The enjoyment derived from our relationship with others.</a:t>
            </a:r>
          </a:p>
        </p:txBody>
      </p:sp>
      <p:pic>
        <p:nvPicPr>
          <p:cNvPr id="3074" name="Picture 2" descr="http://www.hawaiimagazine.com/images/content/Modern_Family_ABC_Maui_cast_shooting_season_finale/ModernFamily.jpg"/>
          <p:cNvPicPr>
            <a:picLocks noChangeAspect="1" noChangeArrowheads="1"/>
          </p:cNvPicPr>
          <p:nvPr/>
        </p:nvPicPr>
        <p:blipFill>
          <a:blip r:embed="rId2"/>
          <a:srcRect/>
          <a:stretch>
            <a:fillRect/>
          </a:stretch>
        </p:blipFill>
        <p:spPr bwMode="auto">
          <a:xfrm>
            <a:off x="3467100" y="1981200"/>
            <a:ext cx="4978400" cy="37338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Socio-pleasure: Types</a:t>
            </a:r>
            <a:endParaRPr lang="en-US" dirty="0"/>
          </a:p>
        </p:txBody>
      </p:sp>
      <p:sp>
        <p:nvSpPr>
          <p:cNvPr id="3" name="Content Placeholder 2"/>
          <p:cNvSpPr>
            <a:spLocks noGrp="1"/>
          </p:cNvSpPr>
          <p:nvPr>
            <p:ph idx="1"/>
          </p:nvPr>
        </p:nvSpPr>
        <p:spPr>
          <a:xfrm>
            <a:off x="457200" y="1600200"/>
            <a:ext cx="5029200" cy="4876800"/>
          </a:xfrm>
        </p:spPr>
        <p:txBody>
          <a:bodyPr/>
          <a:lstStyle/>
          <a:p>
            <a:r>
              <a:rPr lang="en-US" dirty="0" smtClean="0"/>
              <a:t>Products that enable social interaction.</a:t>
            </a:r>
          </a:p>
        </p:txBody>
      </p:sp>
      <p:pic>
        <p:nvPicPr>
          <p:cNvPr id="1028" name="Picture 4" descr="http://spanishcoursesonline.net/wp-content/uploads/2013/12/fb-rou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3528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cons.iconarchive.com/icons/dakirby309/windows-8-metro/256/Web-Twitter-alt-2-Metro-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0020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rmhc-austin.org/image/online-community/instagram-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9718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rendipitina.files.wordpress.com/2011/04/runkeep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8862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buttonshut.com/LinkedIn-Buttons/linkedin-roun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930151"/>
            <a:ext cx="1569698" cy="156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9163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Socio-pleasure: Types</a:t>
            </a:r>
            <a:endParaRPr lang="en-US" dirty="0"/>
          </a:p>
        </p:txBody>
      </p:sp>
      <p:sp>
        <p:nvSpPr>
          <p:cNvPr id="3" name="Content Placeholder 2"/>
          <p:cNvSpPr>
            <a:spLocks noGrp="1"/>
          </p:cNvSpPr>
          <p:nvPr>
            <p:ph idx="1"/>
          </p:nvPr>
        </p:nvSpPr>
        <p:spPr>
          <a:xfrm>
            <a:off x="457200" y="1600200"/>
            <a:ext cx="2514600" cy="1600200"/>
          </a:xfrm>
        </p:spPr>
        <p:txBody>
          <a:bodyPr/>
          <a:lstStyle/>
          <a:p>
            <a:r>
              <a:rPr lang="en-US" dirty="0" smtClean="0"/>
              <a:t>Products that facilitate social interaction.</a:t>
            </a:r>
          </a:p>
        </p:txBody>
      </p:sp>
      <p:pic>
        <p:nvPicPr>
          <p:cNvPr id="2052" name="Picture 4" descr="http://www.csuohp.org/wp-content/uploads/2014/05/furniture-living-room-wonderful-brown-light-living-room-sofa-set-with-contemporary-coffee-table-and-fancy-fur-rug-astonishing-living-room-couch-sets-design-idea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440" y="2494314"/>
            <a:ext cx="5257800" cy="261108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talian espresso machine Italian Espresso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356625"/>
            <a:ext cx="3041840" cy="341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023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Socio-pleasure: Types</a:t>
            </a:r>
            <a:endParaRPr lang="en-US" dirty="0"/>
          </a:p>
        </p:txBody>
      </p:sp>
      <p:sp>
        <p:nvSpPr>
          <p:cNvPr id="3" name="Content Placeholder 2"/>
          <p:cNvSpPr>
            <a:spLocks noGrp="1"/>
          </p:cNvSpPr>
          <p:nvPr>
            <p:ph idx="1"/>
          </p:nvPr>
        </p:nvSpPr>
        <p:spPr>
          <a:xfrm>
            <a:off x="457200" y="1600200"/>
            <a:ext cx="6477000" cy="990600"/>
          </a:xfrm>
        </p:spPr>
        <p:txBody>
          <a:bodyPr/>
          <a:lstStyle/>
          <a:p>
            <a:r>
              <a:rPr lang="en-US" dirty="0" smtClean="0"/>
              <a:t>Products that facilitate social notice or comment.</a:t>
            </a:r>
          </a:p>
        </p:txBody>
      </p:sp>
      <p:pic>
        <p:nvPicPr>
          <p:cNvPr id="2054" name="Picture 6" descr="10 Most Expensive Mobile Phon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050" y="3276600"/>
            <a:ext cx="4210750" cy="28043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05600" y="6068695"/>
            <a:ext cx="1326004" cy="369332"/>
          </a:xfrm>
          <a:prstGeom prst="rect">
            <a:avLst/>
          </a:prstGeom>
          <a:noFill/>
        </p:spPr>
        <p:txBody>
          <a:bodyPr wrap="none" rtlCol="0">
            <a:spAutoFit/>
          </a:bodyPr>
          <a:lstStyle/>
          <a:p>
            <a:r>
              <a:rPr lang="en-US" dirty="0" smtClean="0"/>
              <a:t>* $176,000</a:t>
            </a:r>
            <a:endParaRPr lang="en-US" dirty="0"/>
          </a:p>
        </p:txBody>
      </p:sp>
      <p:sp>
        <p:nvSpPr>
          <p:cNvPr id="5" name="TextBox 4"/>
          <p:cNvSpPr txBox="1"/>
          <p:nvPr/>
        </p:nvSpPr>
        <p:spPr>
          <a:xfrm>
            <a:off x="455720" y="3478451"/>
            <a:ext cx="3151526" cy="1477328"/>
          </a:xfrm>
          <a:prstGeom prst="rect">
            <a:avLst/>
          </a:prstGeom>
          <a:noFill/>
        </p:spPr>
        <p:txBody>
          <a:bodyPr wrap="square" rtlCol="0">
            <a:spAutoFit/>
          </a:bodyPr>
          <a:lstStyle/>
          <a:p>
            <a:r>
              <a:rPr lang="en-US" dirty="0" err="1" smtClean="0"/>
              <a:t>Iphone</a:t>
            </a:r>
            <a:r>
              <a:rPr lang="en-US" dirty="0" smtClean="0"/>
              <a:t> Princess Plus</a:t>
            </a:r>
          </a:p>
          <a:p>
            <a:pPr marL="285750" indent="-285750">
              <a:buFontTx/>
              <a:buChar char="-"/>
            </a:pPr>
            <a:r>
              <a:rPr lang="en-US" dirty="0" smtClean="0"/>
              <a:t>Gold Plating</a:t>
            </a:r>
          </a:p>
          <a:p>
            <a:pPr marL="285750" indent="-285750">
              <a:buFontTx/>
              <a:buChar char="-"/>
            </a:pPr>
            <a:r>
              <a:rPr lang="en-US" dirty="0" smtClean="0"/>
              <a:t>~300 diamonds</a:t>
            </a:r>
          </a:p>
          <a:p>
            <a:pPr marL="285750" indent="-285750">
              <a:buFontTx/>
              <a:buChar char="-"/>
            </a:pPr>
            <a:r>
              <a:rPr lang="en-US" dirty="0" smtClean="0"/>
              <a:t>Designed by Austrian designer Peter </a:t>
            </a:r>
            <a:r>
              <a:rPr lang="en-US" dirty="0" err="1" smtClean="0"/>
              <a:t>Aloisson</a:t>
            </a:r>
            <a:endParaRPr lang="en-US" dirty="0" smtClean="0"/>
          </a:p>
        </p:txBody>
      </p:sp>
    </p:spTree>
    <p:extLst>
      <p:ext uri="{BB962C8B-B14F-4D97-AF65-F5344CB8AC3E}">
        <p14:creationId xmlns:p14="http://schemas.microsoft.com/office/powerpoint/2010/main" val="4222419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Psycho-pleasure</a:t>
            </a:r>
            <a:endParaRPr lang="en-US" dirty="0"/>
          </a:p>
        </p:txBody>
      </p:sp>
      <p:sp>
        <p:nvSpPr>
          <p:cNvPr id="3" name="Content Placeholder 2"/>
          <p:cNvSpPr>
            <a:spLocks noGrp="1"/>
          </p:cNvSpPr>
          <p:nvPr>
            <p:ph idx="1"/>
          </p:nvPr>
        </p:nvSpPr>
        <p:spPr>
          <a:xfrm>
            <a:off x="457200" y="1600200"/>
            <a:ext cx="3657600" cy="4873752"/>
          </a:xfrm>
        </p:spPr>
        <p:txBody>
          <a:bodyPr>
            <a:normAutofit/>
          </a:bodyPr>
          <a:lstStyle/>
          <a:p>
            <a:r>
              <a:rPr lang="en-US" dirty="0" smtClean="0"/>
              <a:t>People’s emotional and cognitive reactions to a product.</a:t>
            </a:r>
          </a:p>
          <a:p>
            <a:endParaRPr lang="en-US" dirty="0" smtClean="0"/>
          </a:p>
          <a:p>
            <a:r>
              <a:rPr lang="en-US" dirty="0" smtClean="0"/>
              <a:t>E.g., The emotionally satisfying experience of shopping on the web.</a:t>
            </a:r>
          </a:p>
          <a:p>
            <a:endParaRPr lang="en-US" dirty="0"/>
          </a:p>
          <a:p>
            <a:r>
              <a:rPr lang="en-US" dirty="0" smtClean="0"/>
              <a:t>…Or the frustrating experience of using an inefficient web browser.</a:t>
            </a:r>
            <a:endParaRPr lang="en-US" dirty="0"/>
          </a:p>
        </p:txBody>
      </p:sp>
      <p:pic>
        <p:nvPicPr>
          <p:cNvPr id="3074" name="Picture 2" descr="http://1.bp.blogspot.com/-2K4gg9Qe-6Y/UbO3yHkxtlI/AAAAAAAAKuA/gbjssiyTKOc/s1600/American+Psych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295400"/>
            <a:ext cx="3124200" cy="4806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Expressive Interfaces</a:t>
            </a:r>
            <a:endParaRPr lang="en-US" dirty="0"/>
          </a:p>
        </p:txBody>
      </p:sp>
      <p:sp>
        <p:nvSpPr>
          <p:cNvPr id="3" name="Content Placeholder 2"/>
          <p:cNvSpPr>
            <a:spLocks noGrp="1"/>
          </p:cNvSpPr>
          <p:nvPr>
            <p:ph idx="1"/>
          </p:nvPr>
        </p:nvSpPr>
        <p:spPr/>
        <p:txBody>
          <a:bodyPr/>
          <a:lstStyle/>
          <a:p>
            <a:r>
              <a:rPr lang="en-US" dirty="0" smtClean="0"/>
              <a:t>Simplest Form: feedback meant purposefully to illicit emotions.</a:t>
            </a:r>
          </a:p>
          <a:p>
            <a:endParaRPr lang="en-US" dirty="0" smtClean="0"/>
          </a:p>
          <a:p>
            <a:r>
              <a:rPr lang="en-US" dirty="0" smtClean="0"/>
              <a:t>Doesn’t necessarily involve fancy algorithms, emotion detection, etc.</a:t>
            </a:r>
          </a:p>
          <a:p>
            <a:endParaRPr lang="en-US" dirty="0" smtClean="0"/>
          </a:p>
          <a:p>
            <a:r>
              <a:rPr lang="en-US" dirty="0" smtClean="0"/>
              <a:t>Just simple emotional designs meant to illicit specific emotions.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Ideo</a:t>
            </a:r>
            <a:r>
              <a:rPr lang="en-US" dirty="0" smtClean="0"/>
              <a:t>-pleasure</a:t>
            </a:r>
            <a:endParaRPr lang="en-US" dirty="0"/>
          </a:p>
        </p:txBody>
      </p:sp>
      <p:sp>
        <p:nvSpPr>
          <p:cNvPr id="3" name="Content Placeholder 2"/>
          <p:cNvSpPr>
            <a:spLocks noGrp="1"/>
          </p:cNvSpPr>
          <p:nvPr>
            <p:ph idx="1"/>
          </p:nvPr>
        </p:nvSpPr>
        <p:spPr>
          <a:xfrm>
            <a:off x="457200" y="1600200"/>
            <a:ext cx="3886200" cy="4873752"/>
          </a:xfrm>
        </p:spPr>
        <p:txBody>
          <a:bodyPr/>
          <a:lstStyle/>
          <a:p>
            <a:r>
              <a:rPr lang="en-US" dirty="0" smtClean="0"/>
              <a:t>Pleasure involving people’s values (similar to Norman’s reflective level).</a:t>
            </a:r>
          </a:p>
          <a:p>
            <a:endParaRPr lang="en-US" dirty="0" smtClean="0"/>
          </a:p>
          <a:p>
            <a:r>
              <a:rPr lang="en-US" dirty="0" smtClean="0"/>
              <a:t>E.g., The </a:t>
            </a:r>
            <a:r>
              <a:rPr lang="en-US" dirty="0" err="1" smtClean="0"/>
              <a:t>Prius</a:t>
            </a:r>
            <a:r>
              <a:rPr lang="en-US" dirty="0" smtClean="0"/>
              <a:t> provides </a:t>
            </a:r>
            <a:r>
              <a:rPr lang="en-US" dirty="0" err="1" smtClean="0"/>
              <a:t>ideo</a:t>
            </a:r>
            <a:r>
              <a:rPr lang="en-US" dirty="0" smtClean="0"/>
              <a:t>-pleasure to users because it’s best buds with planet earth.</a:t>
            </a:r>
            <a:endParaRPr lang="en-US" dirty="0"/>
          </a:p>
        </p:txBody>
      </p:sp>
      <p:pic>
        <p:nvPicPr>
          <p:cNvPr id="1026" name="Picture 2" descr="http://www.dosomething.org/files/pictures/actionguide/prius123.jpg"/>
          <p:cNvPicPr>
            <a:picLocks noChangeAspect="1" noChangeArrowheads="1"/>
          </p:cNvPicPr>
          <p:nvPr/>
        </p:nvPicPr>
        <p:blipFill>
          <a:blip r:embed="rId2"/>
          <a:srcRect/>
          <a:stretch>
            <a:fillRect/>
          </a:stretch>
        </p:blipFill>
        <p:spPr bwMode="auto">
          <a:xfrm>
            <a:off x="4343400" y="1819274"/>
            <a:ext cx="4286250" cy="3133726"/>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Ideo</a:t>
            </a:r>
            <a:r>
              <a:rPr lang="en-US" dirty="0" smtClean="0"/>
              <a:t>-pleasure</a:t>
            </a:r>
            <a:endParaRPr lang="en-US" dirty="0"/>
          </a:p>
        </p:txBody>
      </p:sp>
      <p:sp>
        <p:nvSpPr>
          <p:cNvPr id="3" name="Content Placeholder 2"/>
          <p:cNvSpPr>
            <a:spLocks noGrp="1"/>
          </p:cNvSpPr>
          <p:nvPr>
            <p:ph idx="1"/>
          </p:nvPr>
        </p:nvSpPr>
        <p:spPr>
          <a:xfrm>
            <a:off x="457200" y="1600200"/>
            <a:ext cx="3886200" cy="4873752"/>
          </a:xfrm>
        </p:spPr>
        <p:txBody>
          <a:bodyPr/>
          <a:lstStyle/>
          <a:p>
            <a:r>
              <a:rPr lang="en-US" dirty="0" err="1" smtClean="0"/>
              <a:t>Ideo</a:t>
            </a:r>
            <a:r>
              <a:rPr lang="en-US" dirty="0" smtClean="0"/>
              <a:t>-pleasure can include functional items that people use as art.</a:t>
            </a:r>
          </a:p>
          <a:p>
            <a:pPr lvl="1"/>
            <a:r>
              <a:rPr lang="en-US" dirty="0" smtClean="0"/>
              <a:t>Adds to the ambiance of a room because of its beauty</a:t>
            </a:r>
            <a:r>
              <a:rPr lang="en-US" dirty="0" smtClean="0"/>
              <a:t>.</a:t>
            </a:r>
          </a:p>
          <a:p>
            <a:pPr lvl="1"/>
            <a:r>
              <a:rPr lang="en-US" dirty="0" smtClean="0"/>
              <a:t>Reflects the users personality (love of beauty, art, etc.)</a:t>
            </a:r>
            <a:endParaRPr lang="en-US" dirty="0" smtClean="0"/>
          </a:p>
          <a:p>
            <a:pPr lvl="1"/>
            <a:r>
              <a:rPr lang="en-US" dirty="0" smtClean="0"/>
              <a:t>Don Norman does this with his juicer…</a:t>
            </a:r>
            <a:endParaRPr lang="en-US" dirty="0"/>
          </a:p>
        </p:txBody>
      </p:sp>
      <p:pic>
        <p:nvPicPr>
          <p:cNvPr id="5124" name="Picture 4" descr="http://media.creativebloq.futurecdn.net/sites/creativebloq.com/files/images/2013/05/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417638"/>
            <a:ext cx="3800475"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2420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Jordan’s Pleasure Model</a:t>
            </a:r>
            <a:endParaRPr lang="en-US" dirty="0"/>
          </a:p>
        </p:txBody>
      </p:sp>
      <p:sp>
        <p:nvSpPr>
          <p:cNvPr id="3" name="Content Placeholder 2"/>
          <p:cNvSpPr>
            <a:spLocks noGrp="1"/>
          </p:cNvSpPr>
          <p:nvPr>
            <p:ph idx="1"/>
          </p:nvPr>
        </p:nvSpPr>
        <p:spPr/>
        <p:txBody>
          <a:bodyPr/>
          <a:lstStyle/>
          <a:p>
            <a:r>
              <a:rPr lang="en-US" dirty="0" smtClean="0"/>
              <a:t>This model does not attempt to describe</a:t>
            </a:r>
          </a:p>
          <a:p>
            <a:pPr lvl="1"/>
            <a:r>
              <a:rPr lang="en-US" dirty="0" smtClean="0"/>
              <a:t>How these types of pleasure work at the biological level.</a:t>
            </a:r>
          </a:p>
          <a:p>
            <a:pPr lvl="1"/>
            <a:r>
              <a:rPr lang="en-US" dirty="0" smtClean="0"/>
              <a:t>How to apply the framework directly for the purpose of interaction design.</a:t>
            </a:r>
          </a:p>
          <a:p>
            <a:pPr lvl="1"/>
            <a:endParaRPr lang="en-US" dirty="0" smtClean="0"/>
          </a:p>
          <a:p>
            <a:r>
              <a:rPr lang="en-US" dirty="0" smtClean="0"/>
              <a:t>Model does not assume that any product could necessarily support all four types of pleasure.</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McCarthy and Wright’s Technology as Experience Framework</a:t>
            </a:r>
            <a:endParaRPr lang="en-US" dirty="0"/>
          </a:p>
        </p:txBody>
      </p:sp>
      <p:sp>
        <p:nvSpPr>
          <p:cNvPr id="3" name="Content Placeholder 2"/>
          <p:cNvSpPr>
            <a:spLocks noGrp="1"/>
          </p:cNvSpPr>
          <p:nvPr>
            <p:ph idx="1"/>
          </p:nvPr>
        </p:nvSpPr>
        <p:spPr/>
        <p:txBody>
          <a:bodyPr/>
          <a:lstStyle/>
          <a:p>
            <a:endParaRPr lang="en-US" dirty="0" smtClean="0"/>
          </a:p>
          <a:p>
            <a:r>
              <a:rPr lang="en-US" dirty="0" smtClean="0"/>
              <a:t>John Dewey (1934):</a:t>
            </a:r>
          </a:p>
          <a:p>
            <a:pPr lvl="1"/>
            <a:r>
              <a:rPr lang="en-US" dirty="0" smtClean="0"/>
              <a:t>“Emotion is the moving and cementing force. It selects what is congruous and dyes what is selected with its color, thereby giving qualitative unity to materials externally disparate and dissimilar. It thus provides unity in and through the varied parts of experience.”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McCarthy and Wright’s Technology as Experience Framework</a:t>
            </a:r>
            <a:endParaRPr lang="en-US" dirty="0"/>
          </a:p>
        </p:txBody>
      </p:sp>
      <p:sp>
        <p:nvSpPr>
          <p:cNvPr id="3" name="Content Placeholder 2"/>
          <p:cNvSpPr>
            <a:spLocks noGrp="1"/>
          </p:cNvSpPr>
          <p:nvPr>
            <p:ph idx="1"/>
          </p:nvPr>
        </p:nvSpPr>
        <p:spPr/>
        <p:txBody>
          <a:bodyPr/>
          <a:lstStyle/>
          <a:p>
            <a:r>
              <a:rPr lang="en-US" dirty="0" smtClean="0"/>
              <a:t>Proposed four core threads that make up our holistic experiences:</a:t>
            </a:r>
          </a:p>
          <a:p>
            <a:pPr lvl="1"/>
            <a:r>
              <a:rPr lang="en-US" dirty="0" smtClean="0"/>
              <a:t>Sensual Thread</a:t>
            </a:r>
          </a:p>
          <a:p>
            <a:pPr lvl="1"/>
            <a:r>
              <a:rPr lang="en-US" dirty="0" smtClean="0"/>
              <a:t>Emotional Thread</a:t>
            </a:r>
          </a:p>
          <a:p>
            <a:pPr lvl="1"/>
            <a:r>
              <a:rPr lang="en-US" dirty="0" smtClean="0"/>
              <a:t>Compositional Thread</a:t>
            </a:r>
          </a:p>
          <a:p>
            <a:pPr lvl="1"/>
            <a:r>
              <a:rPr lang="en-US" dirty="0" err="1" smtClean="0"/>
              <a:t>Spatio</a:t>
            </a:r>
            <a:r>
              <a:rPr lang="en-US" dirty="0" smtClean="0"/>
              <a:t>-temporal Thread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Sensual Thread</a:t>
            </a:r>
            <a:endParaRPr lang="en-US" dirty="0"/>
          </a:p>
        </p:txBody>
      </p:sp>
      <p:sp>
        <p:nvSpPr>
          <p:cNvPr id="3" name="Content Placeholder 2"/>
          <p:cNvSpPr>
            <a:spLocks noGrp="1"/>
          </p:cNvSpPr>
          <p:nvPr>
            <p:ph idx="1"/>
          </p:nvPr>
        </p:nvSpPr>
        <p:spPr/>
        <p:txBody>
          <a:bodyPr/>
          <a:lstStyle/>
          <a:p>
            <a:r>
              <a:rPr lang="en-US" dirty="0" smtClean="0"/>
              <a:t>Concerned with our sensory engagement with a situation.</a:t>
            </a:r>
          </a:p>
          <a:p>
            <a:pPr lvl="1"/>
            <a:r>
              <a:rPr lang="en-US" dirty="0" smtClean="0"/>
              <a:t>Similar to Norman’s Visceral Level</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Emotional Thread</a:t>
            </a:r>
            <a:endParaRPr lang="en-US" dirty="0"/>
          </a:p>
        </p:txBody>
      </p:sp>
      <p:sp>
        <p:nvSpPr>
          <p:cNvPr id="3" name="Content Placeholder 2"/>
          <p:cNvSpPr>
            <a:spLocks noGrp="1"/>
          </p:cNvSpPr>
          <p:nvPr>
            <p:ph idx="1"/>
          </p:nvPr>
        </p:nvSpPr>
        <p:spPr/>
        <p:txBody>
          <a:bodyPr/>
          <a:lstStyle/>
          <a:p>
            <a:r>
              <a:rPr lang="en-US" dirty="0" smtClean="0"/>
              <a:t>Emotions as we know them:</a:t>
            </a:r>
          </a:p>
          <a:p>
            <a:pPr lvl="1"/>
            <a:r>
              <a:rPr lang="en-US" dirty="0" smtClean="0"/>
              <a:t>Sorrow</a:t>
            </a:r>
          </a:p>
          <a:p>
            <a:pPr lvl="1"/>
            <a:r>
              <a:rPr lang="en-US" dirty="0" smtClean="0"/>
              <a:t>Happiness</a:t>
            </a:r>
          </a:p>
          <a:p>
            <a:pPr lvl="1"/>
            <a:r>
              <a:rPr lang="en-US" dirty="0" smtClean="0"/>
              <a:t>Etc.</a:t>
            </a:r>
          </a:p>
          <a:p>
            <a:pPr lvl="1"/>
            <a:endParaRPr lang="en-US" dirty="0" smtClean="0"/>
          </a:p>
          <a:p>
            <a:r>
              <a:rPr lang="en-US" dirty="0" smtClean="0"/>
              <a:t>Emotions are intertwined with the situation in which they arise (e.g., people become angry because the website won’t register their clicks).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Compositional Thread</a:t>
            </a:r>
            <a:endParaRPr lang="en-US" dirty="0"/>
          </a:p>
        </p:txBody>
      </p:sp>
      <p:sp>
        <p:nvSpPr>
          <p:cNvPr id="3" name="Content Placeholder 2"/>
          <p:cNvSpPr>
            <a:spLocks noGrp="1"/>
          </p:cNvSpPr>
          <p:nvPr>
            <p:ph idx="1"/>
          </p:nvPr>
        </p:nvSpPr>
        <p:spPr/>
        <p:txBody>
          <a:bodyPr/>
          <a:lstStyle/>
          <a:p>
            <a:r>
              <a:rPr lang="en-US" dirty="0" smtClean="0"/>
              <a:t>The internal structure and narrative of an experience that we create.</a:t>
            </a:r>
          </a:p>
          <a:p>
            <a:endParaRPr lang="en-US" dirty="0" smtClean="0"/>
          </a:p>
          <a:p>
            <a:r>
              <a:rPr lang="en-US" dirty="0" smtClean="0"/>
              <a:t>E.g. Online shoppers expect coherent steps that lead to a purchase.</a:t>
            </a:r>
          </a:p>
          <a:p>
            <a:endParaRPr lang="en-US" dirty="0" smtClean="0"/>
          </a:p>
          <a:p>
            <a:r>
              <a:rPr lang="en-US" dirty="0" smtClean="0"/>
              <a:t>Frustrated users (at this thread) will say things like:</a:t>
            </a:r>
          </a:p>
          <a:p>
            <a:pPr lvl="1"/>
            <a:r>
              <a:rPr lang="en-US" dirty="0" smtClean="0"/>
              <a:t>What is this about?</a:t>
            </a:r>
          </a:p>
          <a:p>
            <a:pPr lvl="1"/>
            <a:r>
              <a:rPr lang="en-US" dirty="0" smtClean="0"/>
              <a:t>Where am I?</a:t>
            </a:r>
          </a:p>
          <a:p>
            <a:pPr lvl="1"/>
            <a:r>
              <a:rPr lang="en-US" dirty="0" smtClean="0"/>
              <a:t>What has happened?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Spatio</a:t>
            </a:r>
            <a:r>
              <a:rPr lang="en-US" dirty="0" smtClean="0"/>
              <a:t>-Temporal Thread</a:t>
            </a:r>
            <a:endParaRPr lang="en-US" dirty="0"/>
          </a:p>
        </p:txBody>
      </p:sp>
      <p:sp>
        <p:nvSpPr>
          <p:cNvPr id="3" name="Content Placeholder 2"/>
          <p:cNvSpPr>
            <a:spLocks noGrp="1"/>
          </p:cNvSpPr>
          <p:nvPr>
            <p:ph idx="1"/>
          </p:nvPr>
        </p:nvSpPr>
        <p:spPr/>
        <p:txBody>
          <a:bodyPr/>
          <a:lstStyle/>
          <a:p>
            <a:r>
              <a:rPr lang="en-US" dirty="0" smtClean="0"/>
              <a:t>Refers to the space and time in which our experiences take place and their effect upon those experiences.</a:t>
            </a:r>
          </a:p>
          <a:p>
            <a:endParaRPr lang="en-US" dirty="0" smtClean="0"/>
          </a:p>
          <a:p>
            <a:r>
              <a:rPr lang="en-US" dirty="0" smtClean="0"/>
              <a:t>E.g., in the comfort of our own home?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this framework help</a:t>
            </a:r>
            <a:endParaRPr lang="en-US" dirty="0"/>
          </a:p>
        </p:txBody>
      </p:sp>
      <p:sp>
        <p:nvSpPr>
          <p:cNvPr id="3" name="Content Placeholder 2"/>
          <p:cNvSpPr>
            <a:spLocks noGrp="1"/>
          </p:cNvSpPr>
          <p:nvPr>
            <p:ph idx="1"/>
          </p:nvPr>
        </p:nvSpPr>
        <p:spPr/>
        <p:txBody>
          <a:bodyPr/>
          <a:lstStyle/>
          <a:p>
            <a:r>
              <a:rPr lang="en-US" dirty="0" smtClean="0"/>
              <a:t>Provides a means to think about emotional interaction in terms of various distinct threads of emotion.</a:t>
            </a:r>
          </a:p>
          <a:p>
            <a:pPr lvl="1"/>
            <a:r>
              <a:rPr lang="en-US" dirty="0" smtClean="0"/>
              <a:t>Focus on the important threads.</a:t>
            </a:r>
          </a:p>
          <a:p>
            <a:pPr lvl="1"/>
            <a:r>
              <a:rPr lang="en-US" dirty="0" smtClean="0"/>
              <a:t>Focus on a single thread of emotional interaction at a time.</a:t>
            </a:r>
          </a:p>
          <a:p>
            <a:pPr lvl="1"/>
            <a:r>
              <a:rPr lang="en-US" dirty="0" smtClean="0"/>
              <a:t>Etc.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Expressive Interfaces: Examples</a:t>
            </a:r>
            <a:endParaRPr lang="en-US" dirty="0"/>
          </a:p>
        </p:txBody>
      </p:sp>
      <p:pic>
        <p:nvPicPr>
          <p:cNvPr id="2050" name="Picture 2" descr="http://upload.wikimedia.org/wikipedia/en/6/62/Mac_os_8_splash_screen.png"/>
          <p:cNvPicPr>
            <a:picLocks noChangeAspect="1" noChangeArrowheads="1"/>
          </p:cNvPicPr>
          <p:nvPr/>
        </p:nvPicPr>
        <p:blipFill>
          <a:blip r:embed="rId2"/>
          <a:srcRect/>
          <a:stretch>
            <a:fillRect/>
          </a:stretch>
        </p:blipFill>
        <p:spPr bwMode="auto">
          <a:xfrm>
            <a:off x="1498600" y="1752600"/>
            <a:ext cx="5892800" cy="4419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Expressive Interfaces: Examples</a:t>
            </a:r>
            <a:endParaRPr lang="en-US" dirty="0"/>
          </a:p>
        </p:txBody>
      </p:sp>
      <p:pic>
        <p:nvPicPr>
          <p:cNvPr id="1026" name="Picture 2" descr="http://www.tipsfor.us/wp-content/uploads/2008/09/sad_mac.png"/>
          <p:cNvPicPr>
            <a:picLocks noChangeAspect="1" noChangeArrowheads="1"/>
          </p:cNvPicPr>
          <p:nvPr/>
        </p:nvPicPr>
        <p:blipFill>
          <a:blip r:embed="rId2"/>
          <a:srcRect/>
          <a:stretch>
            <a:fillRect/>
          </a:stretch>
        </p:blipFill>
        <p:spPr bwMode="auto">
          <a:xfrm>
            <a:off x="1524000" y="1828800"/>
            <a:ext cx="5562600" cy="438265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Other Form of Expressive Feedback?</a:t>
            </a:r>
            <a:endParaRPr lang="en-US" dirty="0"/>
          </a:p>
        </p:txBody>
      </p:sp>
      <p:sp>
        <p:nvSpPr>
          <p:cNvPr id="3" name="Content Placeholder 2"/>
          <p:cNvSpPr>
            <a:spLocks noGrp="1"/>
          </p:cNvSpPr>
          <p:nvPr>
            <p:ph idx="1"/>
          </p:nvPr>
        </p:nvSpPr>
        <p:spPr/>
        <p:txBody>
          <a:bodyPr/>
          <a:lstStyle/>
          <a:p>
            <a:r>
              <a:rPr lang="en-US" dirty="0" smtClean="0"/>
              <a:t>Specific Forms of Audible Feedback:</a:t>
            </a:r>
          </a:p>
          <a:p>
            <a:pPr lvl="1"/>
            <a:r>
              <a:rPr lang="en-US" dirty="0" smtClean="0"/>
              <a:t>Sirens</a:t>
            </a:r>
          </a:p>
          <a:p>
            <a:pPr lvl="1"/>
            <a:r>
              <a:rPr lang="en-US" dirty="0" smtClean="0"/>
              <a:t>Bells</a:t>
            </a:r>
          </a:p>
          <a:p>
            <a:pPr lvl="1"/>
            <a:r>
              <a:rPr lang="en-US" dirty="0" smtClean="0"/>
              <a:t>Fireworks</a:t>
            </a:r>
          </a:p>
          <a:p>
            <a:pPr lvl="1"/>
            <a:r>
              <a:rPr lang="en-US" dirty="0" smtClean="0"/>
              <a:t>Etc…</a:t>
            </a:r>
          </a:p>
          <a:p>
            <a:pPr lvl="1"/>
            <a:endParaRPr lang="en-US" dirty="0" smtClean="0"/>
          </a:p>
          <a:p>
            <a:r>
              <a:rPr lang="en-US" dirty="0" smtClean="0"/>
              <a:t>Animations</a:t>
            </a:r>
          </a:p>
          <a:p>
            <a:r>
              <a:rPr lang="en-US" dirty="0" smtClean="0"/>
              <a:t>Spoken Messages (GPS)</a:t>
            </a:r>
          </a:p>
          <a:p>
            <a:r>
              <a:rPr lang="en-US" dirty="0" smtClean="0"/>
              <a:t>Dynamic Icons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Users Matter Most</a:t>
            </a:r>
            <a:endParaRPr lang="en-US" dirty="0"/>
          </a:p>
        </p:txBody>
      </p:sp>
      <p:sp>
        <p:nvSpPr>
          <p:cNvPr id="3" name="Content Placeholder 2"/>
          <p:cNvSpPr>
            <a:spLocks noGrp="1"/>
          </p:cNvSpPr>
          <p:nvPr>
            <p:ph idx="1"/>
          </p:nvPr>
        </p:nvSpPr>
        <p:spPr/>
        <p:txBody>
          <a:bodyPr/>
          <a:lstStyle/>
          <a:p>
            <a:r>
              <a:rPr lang="en-US" dirty="0" smtClean="0"/>
              <a:t>For some users, overly emotional or cutesy elements are frustrating.</a:t>
            </a:r>
          </a:p>
          <a:p>
            <a:pPr lvl="1"/>
            <a:r>
              <a:rPr lang="en-US" dirty="0" smtClean="0"/>
              <a:t>So be careful.</a:t>
            </a:r>
          </a:p>
          <a:p>
            <a:pPr lvl="1"/>
            <a:endParaRPr lang="en-US" dirty="0" smtClean="0"/>
          </a:p>
          <a:p>
            <a:r>
              <a:rPr lang="en-US" dirty="0" smtClean="0"/>
              <a:t>Varies across:</a:t>
            </a:r>
          </a:p>
          <a:p>
            <a:pPr lvl="1"/>
            <a:r>
              <a:rPr lang="en-US" dirty="0" smtClean="0"/>
              <a:t>Ages</a:t>
            </a:r>
          </a:p>
          <a:p>
            <a:pPr lvl="1"/>
            <a:r>
              <a:rPr lang="en-US" dirty="0" smtClean="0"/>
              <a:t>Cultures</a:t>
            </a:r>
          </a:p>
          <a:p>
            <a:pPr lvl="1"/>
            <a:r>
              <a:rPr lang="en-US" dirty="0" smtClean="0"/>
              <a:t>Gender</a:t>
            </a:r>
          </a:p>
          <a:p>
            <a:pPr lvl="1"/>
            <a:r>
              <a:rPr lang="en-US" dirty="0" smtClean="0"/>
              <a:t>Etc…</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2652</TotalTime>
  <Words>1565</Words>
  <Application>Microsoft Macintosh PowerPoint</Application>
  <PresentationFormat>On-screen Show (4:3)</PresentationFormat>
  <Paragraphs>289</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Calibri</vt:lpstr>
      <vt:lpstr>Calibri Light</vt:lpstr>
      <vt:lpstr>Wingdings</vt:lpstr>
      <vt:lpstr>Arial</vt:lpstr>
      <vt:lpstr>Office Theme</vt:lpstr>
      <vt:lpstr>CS3205 – HCI in Software Development  Emotional Interaction</vt:lpstr>
      <vt:lpstr>Emotions Matter</vt:lpstr>
      <vt:lpstr>Emotions Help People Make Decisions: Antonio Damasio</vt:lpstr>
      <vt:lpstr>Affective Computing</vt:lpstr>
      <vt:lpstr>Expressive Interfaces</vt:lpstr>
      <vt:lpstr>Expressive Interfaces: Examples</vt:lpstr>
      <vt:lpstr>Expressive Interfaces: Examples</vt:lpstr>
      <vt:lpstr>Other Form of Expressive Feedback?</vt:lpstr>
      <vt:lpstr>Users Matter Most</vt:lpstr>
      <vt:lpstr>Paul Ekman</vt:lpstr>
      <vt:lpstr>Paul Ekman</vt:lpstr>
      <vt:lpstr>Paul Ekman</vt:lpstr>
      <vt:lpstr>Mona Lisa: What Are Her Emotions?</vt:lpstr>
      <vt:lpstr>Mona Lisa: What Are Her Emotions?</vt:lpstr>
      <vt:lpstr>Applications: Affective Learning</vt:lpstr>
      <vt:lpstr>Applications: Robotics</vt:lpstr>
      <vt:lpstr>The Uncanny Valley</vt:lpstr>
      <vt:lpstr>The Uncanny Valley: Example</vt:lpstr>
      <vt:lpstr>More Examples</vt:lpstr>
      <vt:lpstr>Emoticons </vt:lpstr>
      <vt:lpstr>Frustrating Interfaces!</vt:lpstr>
      <vt:lpstr>Gimmicks</vt:lpstr>
      <vt:lpstr>Gimmicks</vt:lpstr>
      <vt:lpstr>Error Messages</vt:lpstr>
      <vt:lpstr>Error Messages</vt:lpstr>
      <vt:lpstr>Error Messages</vt:lpstr>
      <vt:lpstr>Error Messages</vt:lpstr>
      <vt:lpstr>Error Messages</vt:lpstr>
      <vt:lpstr>Error Messages</vt:lpstr>
      <vt:lpstr>Error Messages</vt:lpstr>
      <vt:lpstr>Waiting / Upgrading</vt:lpstr>
      <vt:lpstr>Waiting / Upgrading</vt:lpstr>
      <vt:lpstr>Appearance</vt:lpstr>
      <vt:lpstr>Should Computers Say ‘Sorry’?</vt:lpstr>
      <vt:lpstr>Models Of Emotion</vt:lpstr>
      <vt:lpstr>Norman’s Emotional Design Model </vt:lpstr>
      <vt:lpstr>Norman’s Emotional Design Model </vt:lpstr>
      <vt:lpstr>Norman’s Emotional Design Model </vt:lpstr>
      <vt:lpstr>Norman’s Emotional Design Model </vt:lpstr>
      <vt:lpstr>Norman’s Emotional Design Model </vt:lpstr>
      <vt:lpstr>A Movie </vt:lpstr>
      <vt:lpstr>Uncomfortable</vt:lpstr>
      <vt:lpstr>Jordan’s Pleasure Model For Product Design</vt:lpstr>
      <vt:lpstr>Physio-pleasure</vt:lpstr>
      <vt:lpstr>Socio-pleasure</vt:lpstr>
      <vt:lpstr>Socio-pleasure: Types</vt:lpstr>
      <vt:lpstr>Socio-pleasure: Types</vt:lpstr>
      <vt:lpstr>Socio-pleasure: Types</vt:lpstr>
      <vt:lpstr>Psycho-pleasure</vt:lpstr>
      <vt:lpstr>Ideo-pleasure</vt:lpstr>
      <vt:lpstr>Ideo-pleasure</vt:lpstr>
      <vt:lpstr>Jordan’s Pleasure Model</vt:lpstr>
      <vt:lpstr>McCarthy and Wright’s Technology as Experience Framework</vt:lpstr>
      <vt:lpstr>McCarthy and Wright’s Technology as Experience Framework</vt:lpstr>
      <vt:lpstr>Sensual Thread</vt:lpstr>
      <vt:lpstr>Emotional Thread</vt:lpstr>
      <vt:lpstr>Compositional Thread</vt:lpstr>
      <vt:lpstr>Spatio-Temporal Thread</vt:lpstr>
      <vt:lpstr>How does this framework help</vt:lpstr>
    </vt:vector>
  </TitlesOfParts>
  <Company>Dept. of Computer Science, University of Virginia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CS3205 – HCI in Software Development  Introduction</dc:title>
  <dc:creator>Mark Floryan</dc:creator>
  <cp:lastModifiedBy>Microsoft Office User</cp:lastModifiedBy>
  <cp:revision>185</cp:revision>
  <dcterms:created xsi:type="dcterms:W3CDTF">2013-08-15T19:53:44Z</dcterms:created>
  <dcterms:modified xsi:type="dcterms:W3CDTF">2018-03-27T17:17:27Z</dcterms:modified>
</cp:coreProperties>
</file>