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2" r:id="rId9"/>
    <p:sldId id="263" r:id="rId10"/>
    <p:sldId id="264" r:id="rId11"/>
    <p:sldId id="266" r:id="rId12"/>
    <p:sldId id="285" r:id="rId13"/>
    <p:sldId id="267" r:id="rId14"/>
    <p:sldId id="286" r:id="rId15"/>
    <p:sldId id="269" r:id="rId16"/>
    <p:sldId id="292" r:id="rId17"/>
    <p:sldId id="288" r:id="rId18"/>
    <p:sldId id="287" r:id="rId19"/>
    <p:sldId id="293" r:id="rId20"/>
    <p:sldId id="289" r:id="rId21"/>
    <p:sldId id="270" r:id="rId22"/>
    <p:sldId id="271" r:id="rId23"/>
    <p:sldId id="272" r:id="rId24"/>
    <p:sldId id="290" r:id="rId25"/>
    <p:sldId id="294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4" r:id="rId35"/>
    <p:sldId id="282" r:id="rId36"/>
    <p:sldId id="283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8" autoAdjust="0"/>
    <p:restoredTop sz="91005" autoAdjust="0"/>
  </p:normalViewPr>
  <p:slideViewPr>
    <p:cSldViewPr>
      <p:cViewPr varScale="1">
        <p:scale>
          <a:sx n="136" d="100"/>
          <a:sy n="136" d="100"/>
        </p:scale>
        <p:origin x="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4097-FE3D-4EC9-A4ED-10EF26B1D56A}" type="datetimeFigureOut">
              <a:rPr lang="en-US" smtClean="0"/>
              <a:pPr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DDB55-F7C9-43A9-A4C1-CA0621CC8D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rf8t@cs.virgini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kCSzjExvbTQ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00100"/>
            <a:ext cx="6172200" cy="296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CS3205 – HCI in Software Development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Prototyping / Intro To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64038"/>
            <a:ext cx="6858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Dr. Mark </a:t>
            </a:r>
            <a:r>
              <a:rPr lang="en-US" dirty="0" err="1" smtClean="0"/>
              <a:t>Floryan</a:t>
            </a:r>
            <a:endParaRPr lang="en-US" dirty="0" smtClean="0"/>
          </a:p>
          <a:p>
            <a:r>
              <a:rPr lang="en-US" dirty="0" smtClean="0"/>
              <a:t>Rice Hall 203</a:t>
            </a:r>
          </a:p>
          <a:p>
            <a:r>
              <a:rPr lang="en-US" dirty="0" smtClean="0">
                <a:hlinkClick r:id="rId2"/>
              </a:rPr>
              <a:t>mrf8t@cs.virginia.edu</a:t>
            </a:r>
            <a:endParaRPr lang="en-US" dirty="0" smtClean="0"/>
          </a:p>
          <a:p>
            <a:r>
              <a:rPr lang="en-US" dirty="0" smtClean="0"/>
              <a:t>* Material from: [</a:t>
            </a:r>
            <a:r>
              <a:rPr lang="en-US" dirty="0" err="1" smtClean="0"/>
              <a:t>Klemmer</a:t>
            </a:r>
            <a:r>
              <a:rPr lang="en-US" dirty="0" smtClean="0"/>
              <a:t>, Stanford]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Prototyping</a:t>
            </a:r>
            <a:endParaRPr lang="en-US" dirty="0"/>
          </a:p>
        </p:txBody>
      </p:sp>
      <p:pic>
        <p:nvPicPr>
          <p:cNvPr id="1026" name="Picture 2" descr="C:\Users\mrf8t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640513" cy="4248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5532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Klemmer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Ok fine…so how do we compare prototypes?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 an evaluation!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 smtClean="0"/>
              <a:t>evaluation</a:t>
            </a:r>
            <a:r>
              <a:rPr lang="en-US" dirty="0" smtClean="0"/>
              <a:t> is an experiment (or set of experiments) meant to provide answers to at least one design question.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Starting An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research question!</a:t>
            </a:r>
          </a:p>
          <a:p>
            <a:pPr lvl="1"/>
            <a:r>
              <a:rPr lang="en-US" dirty="0" smtClean="0"/>
              <a:t>Typically, these research questions are related to your usability requirements!</a:t>
            </a:r>
          </a:p>
          <a:p>
            <a:pPr lvl="1"/>
            <a:r>
              <a:rPr lang="en-US" dirty="0" smtClean="0"/>
              <a:t>‘Which design accomplishes usability requirement X best!”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is very common to ask things like “Do you like my interface?”</a:t>
            </a:r>
          </a:p>
          <a:p>
            <a:pPr lvl="1"/>
            <a:r>
              <a:rPr lang="en-US" dirty="0" smtClean="0"/>
              <a:t>Anything wrong with just asking people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‘Do you like my interface?’ is a leading question!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 smtClean="0"/>
              <a:t>Leading Question </a:t>
            </a:r>
            <a:r>
              <a:rPr lang="en-US" dirty="0" smtClean="0"/>
              <a:t>is a question that suggests the answer the examiner is looking for or contains the information the examiner is looking to have confirmed.</a:t>
            </a:r>
          </a:p>
          <a:p>
            <a:endParaRPr lang="en-US" dirty="0" smtClean="0"/>
          </a:p>
          <a:p>
            <a:r>
              <a:rPr lang="en-US" dirty="0" smtClean="0"/>
              <a:t>Don’t ask users leading questions!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Please the Experimenter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People want to make you feel good about your work (because it’s assumed that you worked hard).</a:t>
            </a:r>
          </a:p>
          <a:p>
            <a:endParaRPr lang="en-US" dirty="0" smtClean="0"/>
          </a:p>
          <a:p>
            <a:r>
              <a:rPr lang="en-US" dirty="0" smtClean="0"/>
              <a:t>So users will tend to say ‘Yes’ to this question.</a:t>
            </a:r>
          </a:p>
          <a:p>
            <a:pPr lvl="1"/>
            <a:r>
              <a:rPr lang="en-US" dirty="0" smtClean="0"/>
              <a:t>How do we get around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Beyond “Do you like my interface?”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Ways to get around please the experimenter bias</a:t>
            </a:r>
          </a:p>
          <a:p>
            <a:pPr lvl="1"/>
            <a:r>
              <a:rPr lang="en-US" dirty="0" smtClean="0"/>
              <a:t>1) Double-blind studies</a:t>
            </a:r>
          </a:p>
          <a:p>
            <a:pPr lvl="2"/>
            <a:r>
              <a:rPr lang="en-US" dirty="0" smtClean="0"/>
              <a:t>i.e., Both user and facilitator don’t know which experimental group the user is in.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2) Don’t let the user know what you are measuring / what you care about (until study is over).</a:t>
            </a:r>
          </a:p>
          <a:p>
            <a:pPr lvl="2"/>
            <a:r>
              <a:rPr lang="en-US" dirty="0" smtClean="0"/>
              <a:t>E.g., Don’t tell the user that the number of mistakes while typing is being measured.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3) Ask questions that cancel each other out</a:t>
            </a:r>
          </a:p>
          <a:p>
            <a:pPr lvl="2"/>
            <a:r>
              <a:rPr lang="en-US" dirty="0" smtClean="0"/>
              <a:t>E.g., Ask about how useful the interface was AND how frustrating it is. User can’t tell which you care about.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Beyond “Do you like my interface?”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possible, evaluation measures (quantifiable variables) should ALWAYS have a </a:t>
            </a:r>
            <a:r>
              <a:rPr lang="en-US" dirty="0" err="1" smtClean="0"/>
              <a:t>baserate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Baserates</a:t>
            </a:r>
            <a:r>
              <a:rPr lang="en-US" dirty="0" smtClean="0"/>
              <a:t>: How often does ‘Y’ occur in the current setting (if one exists)?</a:t>
            </a:r>
          </a:p>
          <a:p>
            <a:pPr lvl="1"/>
            <a:r>
              <a:rPr lang="en-US" dirty="0" smtClean="0"/>
              <a:t>Very reasonable for some of your projects, if there is a competing product that exists.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Beyond “Do you like my interface?”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Baserates</a:t>
            </a:r>
            <a:r>
              <a:rPr lang="en-US" dirty="0" smtClean="0"/>
              <a:t>: How often does ‘Y’ occur in the current setting (if one exists)?</a:t>
            </a:r>
          </a:p>
          <a:p>
            <a:endParaRPr lang="en-US" dirty="0" smtClean="0"/>
          </a:p>
          <a:p>
            <a:r>
              <a:rPr lang="en-US" dirty="0" smtClean="0"/>
              <a:t>Example: “User will make less than 3 mistakes while performing task X”</a:t>
            </a:r>
          </a:p>
          <a:p>
            <a:pPr lvl="1"/>
            <a:r>
              <a:rPr lang="en-US" dirty="0" smtClean="0"/>
              <a:t>Where did the 3 come from?</a:t>
            </a:r>
          </a:p>
          <a:p>
            <a:pPr lvl="1"/>
            <a:r>
              <a:rPr lang="en-US" dirty="0" smtClean="0"/>
              <a:t>If 3 is the average that users make on some competing system, than that is a good </a:t>
            </a:r>
            <a:r>
              <a:rPr lang="en-US" dirty="0" err="1" smtClean="0"/>
              <a:t>baserate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If 3 was made up, then it is not. It provides little context.</a:t>
            </a:r>
          </a:p>
          <a:p>
            <a:pPr lvl="1"/>
            <a:r>
              <a:rPr lang="en-US" dirty="0" smtClean="0"/>
              <a:t>* Need to define what ‘mistake’ means clearly…but that’s another story.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Beyond “Do you like my interface?”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Correlations: Do X and Y co-vary?</a:t>
            </a:r>
          </a:p>
          <a:p>
            <a:pPr lvl="1"/>
            <a:r>
              <a:rPr lang="en-US" dirty="0" smtClean="0"/>
              <a:t>Requires measuring X and Y.</a:t>
            </a:r>
          </a:p>
          <a:p>
            <a:pPr lvl="1"/>
            <a:r>
              <a:rPr lang="en-US" dirty="0" smtClean="0"/>
              <a:t>Probably need two prototypes OR two versions of a prototype (each with different X).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Causes: Does X cause Y?</a:t>
            </a:r>
          </a:p>
          <a:p>
            <a:pPr lvl="1"/>
            <a:r>
              <a:rPr lang="en-US" dirty="0" smtClean="0"/>
              <a:t>Requires measuring X and Y (establishing correlation).</a:t>
            </a:r>
          </a:p>
          <a:p>
            <a:pPr lvl="1"/>
            <a:r>
              <a:rPr lang="en-US" dirty="0" smtClean="0"/>
              <a:t>Requires establishing time precedence.</a:t>
            </a:r>
          </a:p>
          <a:p>
            <a:pPr lvl="1"/>
            <a:r>
              <a:rPr lang="en-US" dirty="0" smtClean="0"/>
              <a:t>Requires controlling for all confounding variables.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Correlation !=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http://www.buzzfeed.com/kjh2110/the-10-most-bizarre-correlations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Quantity vs.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better to produce a large quantity of designs, or to focus on creating the best one design?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!= Causation</a:t>
            </a:r>
            <a:endParaRPr lang="en-US" dirty="0"/>
          </a:p>
        </p:txBody>
      </p:sp>
      <p:pic>
        <p:nvPicPr>
          <p:cNvPr id="1026" name="Picture 2" descr="Corre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940447" cy="3200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62600" y="6400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*from http://xkcd.com/552/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few terms: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Variables</a:t>
            </a:r>
          </a:p>
          <a:p>
            <a:pPr lvl="1"/>
            <a:r>
              <a:rPr lang="en-US" dirty="0" smtClean="0"/>
              <a:t>Variable that is being manipulated to study an effect via a change.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Dependent Variables</a:t>
            </a:r>
          </a:p>
          <a:p>
            <a:pPr lvl="1"/>
            <a:r>
              <a:rPr lang="en-US" dirty="0" smtClean="0"/>
              <a:t>Variable that is measured for change after IV is altered.</a:t>
            </a:r>
          </a:p>
          <a:p>
            <a:pPr lvl="1"/>
            <a:r>
              <a:rPr lang="en-US" dirty="0" smtClean="0"/>
              <a:t>Time to complete a task</a:t>
            </a:r>
          </a:p>
          <a:p>
            <a:pPr lvl="1"/>
            <a:r>
              <a:rPr lang="en-US" dirty="0" smtClean="0"/>
              <a:t>Emotion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Internal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reproduce the experiment multiple times yourself!?</a:t>
            </a:r>
          </a:p>
          <a:p>
            <a:pPr lvl="1"/>
            <a:r>
              <a:rPr lang="en-US" dirty="0" smtClean="0"/>
              <a:t>Same prototypes</a:t>
            </a:r>
          </a:p>
          <a:p>
            <a:pPr lvl="1"/>
            <a:r>
              <a:rPr lang="en-US" dirty="0" smtClean="0"/>
              <a:t>Different users</a:t>
            </a:r>
          </a:p>
          <a:p>
            <a:pPr lvl="1"/>
            <a:r>
              <a:rPr lang="en-US" dirty="0" smtClean="0"/>
              <a:t>Same experimental setup, conditions,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External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experiment apply generally to other ‘outside’ settings?</a:t>
            </a:r>
          </a:p>
          <a:p>
            <a:pPr lvl="1"/>
            <a:r>
              <a:rPr lang="en-US" dirty="0" smtClean="0"/>
              <a:t>Different users selected from a different “pool”.</a:t>
            </a:r>
          </a:p>
          <a:p>
            <a:pPr lvl="1"/>
            <a:r>
              <a:rPr lang="en-US" dirty="0" smtClean="0"/>
              <a:t>Different prototypes with same general independent and dependent variables.</a:t>
            </a:r>
          </a:p>
          <a:p>
            <a:pPr lvl="1"/>
            <a:r>
              <a:rPr lang="en-US" dirty="0" smtClean="0"/>
              <a:t>Different designers running the experiments.</a:t>
            </a:r>
          </a:p>
          <a:p>
            <a:pPr lvl="1"/>
            <a:r>
              <a:rPr lang="en-US" dirty="0" smtClean="0"/>
              <a:t>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short, EV means your results apply generally to experiments with the same abstract characteristics as yours.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http://www.youtube.com/watch?v=kCSzjExvbTQ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Iphone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3752"/>
          </a:xfrm>
        </p:spPr>
        <p:txBody>
          <a:bodyPr/>
          <a:lstStyle/>
          <a:p>
            <a:r>
              <a:rPr lang="en-US" dirty="0" smtClean="0"/>
              <a:t>Study meant to measure the usability of typing on the </a:t>
            </a:r>
            <a:r>
              <a:rPr lang="en-US" dirty="0" err="1" smtClean="0"/>
              <a:t>Iphone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Bring in two groups:</a:t>
            </a:r>
          </a:p>
          <a:p>
            <a:pPr lvl="1"/>
            <a:r>
              <a:rPr lang="en-US" dirty="0" smtClean="0"/>
              <a:t>Numeric Keypad users</a:t>
            </a:r>
          </a:p>
          <a:p>
            <a:pPr lvl="1"/>
            <a:r>
              <a:rPr lang="en-US" dirty="0" smtClean="0"/>
              <a:t>QWERTY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Measure typing speed (wpm) for each group on the new </a:t>
            </a:r>
            <a:r>
              <a:rPr lang="en-US" dirty="0" err="1" smtClean="0"/>
              <a:t>IPhone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 descr="http://images.apple.com/support/assets/images/products/iphone/hero_iphone4-5_wi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070" y="2286000"/>
            <a:ext cx="3523130" cy="2495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Iphone</a:t>
            </a:r>
            <a:r>
              <a:rPr lang="en-US" dirty="0" smtClean="0"/>
              <a:t>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Manipulation: Input Style</a:t>
            </a:r>
          </a:p>
          <a:p>
            <a:r>
              <a:rPr lang="en-US" dirty="0" smtClean="0"/>
              <a:t>Measure: Words per minute</a:t>
            </a:r>
          </a:p>
          <a:p>
            <a:endParaRPr lang="en-US" dirty="0" smtClean="0"/>
          </a:p>
          <a:p>
            <a:r>
              <a:rPr lang="en-US" dirty="0" smtClean="0"/>
              <a:t>Internal Validity: Yea…probably!</a:t>
            </a:r>
          </a:p>
          <a:p>
            <a:r>
              <a:rPr lang="en-US" dirty="0" smtClean="0"/>
              <a:t>External Validity: Not so much, why?</a:t>
            </a:r>
          </a:p>
          <a:p>
            <a:endParaRPr lang="en-US" dirty="0" smtClean="0"/>
          </a:p>
          <a:p>
            <a:r>
              <a:rPr lang="en-US" dirty="0" smtClean="0"/>
              <a:t>Results: Both groups did the same (and did poorly compared to their own phones).</a:t>
            </a:r>
          </a:p>
          <a:p>
            <a:endParaRPr lang="en-US" dirty="0" smtClean="0"/>
          </a:p>
          <a:p>
            <a:r>
              <a:rPr lang="en-US" dirty="0" smtClean="0"/>
              <a:t>*Pc world, User-Centric</a:t>
            </a:r>
            <a:endParaRPr lang="en-US" dirty="0"/>
          </a:p>
        </p:txBody>
      </p:sp>
      <p:pic>
        <p:nvPicPr>
          <p:cNvPr id="4" name="Picture 2" descr="http://images.apple.com/support/assets/images/products/iphone/hero_iphone4-5_wi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5070" y="2286000"/>
            <a:ext cx="3523130" cy="2495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Better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of: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users (after a month at least)</a:t>
            </a:r>
          </a:p>
          <a:p>
            <a:pPr lvl="1"/>
            <a:r>
              <a:rPr lang="en-US" dirty="0" smtClean="0"/>
              <a:t>QWERTY users</a:t>
            </a:r>
          </a:p>
          <a:p>
            <a:pPr lvl="1"/>
            <a:r>
              <a:rPr lang="en-US" dirty="0" smtClean="0"/>
              <a:t>Numeric users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time, measure BOTH speed and error rate while typing!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Iphone</a:t>
            </a:r>
            <a:r>
              <a:rPr lang="en-US" dirty="0" smtClean="0"/>
              <a:t> and QWERTY users type about the same speed (numeric much slower).</a:t>
            </a:r>
          </a:p>
          <a:p>
            <a:endParaRPr lang="en-US" dirty="0" smtClean="0"/>
          </a:p>
          <a:p>
            <a:r>
              <a:rPr lang="en-US" dirty="0" smtClean="0"/>
              <a:t>But…</a:t>
            </a:r>
            <a:r>
              <a:rPr lang="en-US" dirty="0" err="1" smtClean="0"/>
              <a:t>Iphone</a:t>
            </a:r>
            <a:r>
              <a:rPr lang="en-US" dirty="0" smtClean="0"/>
              <a:t> users make MANY more errors!</a:t>
            </a:r>
          </a:p>
          <a:p>
            <a:endParaRPr lang="en-US" dirty="0" smtClean="0"/>
          </a:p>
          <a:p>
            <a:r>
              <a:rPr lang="en-US" dirty="0" smtClean="0"/>
              <a:t>*Note: Any problems with this study? Think about the users in each group?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Quantity vs.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609600"/>
          </a:xfrm>
        </p:spPr>
        <p:txBody>
          <a:bodyPr/>
          <a:lstStyle/>
          <a:p>
            <a:r>
              <a:rPr lang="en-US" dirty="0" err="1" smtClean="0"/>
              <a:t>Bayles</a:t>
            </a:r>
            <a:r>
              <a:rPr lang="en-US" dirty="0" smtClean="0"/>
              <a:t> and Orland put this to the test.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craftsinindia.com/wholesale-handicrafts/images/homedecor/fusion-art-decor/fusion-art-pot-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90800"/>
            <a:ext cx="2857500" cy="2857500"/>
          </a:xfrm>
          <a:prstGeom prst="rect">
            <a:avLst/>
          </a:prstGeom>
          <a:noFill/>
        </p:spPr>
      </p:pic>
      <p:pic>
        <p:nvPicPr>
          <p:cNvPr id="1028" name="Picture 4" descr="http://www.chapelhillmuseum.org/images/events/farmer_james_pots_composi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179794"/>
            <a:ext cx="3657600" cy="4306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“Self selection occurs when the experimental groups are chosen by the participants in some manner.”</a:t>
            </a:r>
          </a:p>
          <a:p>
            <a:endParaRPr lang="en-US" dirty="0" smtClean="0"/>
          </a:p>
          <a:p>
            <a:r>
              <a:rPr lang="en-US" dirty="0" smtClean="0"/>
              <a:t>Even better study?</a:t>
            </a:r>
          </a:p>
          <a:p>
            <a:pPr lvl="1"/>
            <a:r>
              <a:rPr lang="en-US" dirty="0" smtClean="0"/>
              <a:t>Select participants for each phone group at random.</a:t>
            </a:r>
          </a:p>
          <a:p>
            <a:pPr lvl="1"/>
            <a:r>
              <a:rPr lang="en-US" dirty="0" smtClean="0"/>
              <a:t>Train them on the phone for a while.</a:t>
            </a:r>
          </a:p>
          <a:p>
            <a:pPr lvl="1"/>
            <a:r>
              <a:rPr lang="en-US" dirty="0" smtClean="0"/>
              <a:t>Run the experiment as before.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Strategies For Fair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new approach into an actual production setting.</a:t>
            </a:r>
          </a:p>
          <a:p>
            <a:r>
              <a:rPr lang="en-US" dirty="0" smtClean="0"/>
              <a:t>Recreate the production approach in your new setting.</a:t>
            </a:r>
          </a:p>
          <a:p>
            <a:r>
              <a:rPr lang="en-US" dirty="0" smtClean="0"/>
              <a:t>Scale things down so you’re looking at a piece of a larger system (most relevant for you!).</a:t>
            </a:r>
          </a:p>
          <a:p>
            <a:r>
              <a:rPr lang="en-US" dirty="0" smtClean="0"/>
              <a:t>When expertise is relevant, train people up BEFORE running your study.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Is Interface X better than interface 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better mean?</a:t>
            </a:r>
          </a:p>
          <a:p>
            <a:pPr lvl="1"/>
            <a:r>
              <a:rPr lang="en-US" dirty="0" smtClean="0"/>
              <a:t>Need explicit measures when possible.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Nearly always, your answer will be that ‘It Depends’.</a:t>
            </a:r>
          </a:p>
          <a:p>
            <a:pPr lvl="1"/>
            <a:r>
              <a:rPr lang="en-US" dirty="0" smtClean="0"/>
              <a:t>So, more interestingly, what does it depend on?</a:t>
            </a:r>
          </a:p>
          <a:p>
            <a:pPr lvl="1"/>
            <a:r>
              <a:rPr lang="en-US" dirty="0" smtClean="0"/>
              <a:t>Figure that out! And then describe your results!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Controlled Comparison Enables 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possible, control as many external variables as possible.</a:t>
            </a:r>
          </a:p>
          <a:p>
            <a:pPr lvl="1"/>
            <a:r>
              <a:rPr lang="en-US" dirty="0" smtClean="0"/>
              <a:t>Users placed in groups randomly.</a:t>
            </a:r>
          </a:p>
          <a:p>
            <a:pPr lvl="1"/>
            <a:r>
              <a:rPr lang="en-US" dirty="0" smtClean="0"/>
              <a:t>Users perform experiment in exact same environment.</a:t>
            </a:r>
          </a:p>
          <a:p>
            <a:pPr lvl="1"/>
            <a:r>
              <a:rPr lang="en-US" dirty="0" smtClean="0"/>
              <a:t>Users are given the exact same instructions, training time, etc.</a:t>
            </a:r>
          </a:p>
          <a:p>
            <a:pPr lvl="1"/>
            <a:r>
              <a:rPr lang="en-US" dirty="0" smtClean="0"/>
              <a:t>Any outside variable that could affect the result of the study should be equivalent for ALL test subjects.</a:t>
            </a:r>
          </a:p>
          <a:p>
            <a:pPr lvl="1"/>
            <a:r>
              <a:rPr lang="en-US" dirty="0" smtClean="0"/>
              <a:t>If done well, then the third requirement (confounding factors) for causal inference is satisfied.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Evaluation</a:t>
            </a:r>
          </a:p>
          <a:p>
            <a:pPr lvl="1"/>
            <a:r>
              <a:rPr lang="en-US" dirty="0" smtClean="0"/>
              <a:t>Experts look at a system and analyze carefully.</a:t>
            </a:r>
          </a:p>
          <a:p>
            <a:pPr lvl="1"/>
            <a:r>
              <a:rPr lang="en-US" dirty="0" smtClean="0"/>
              <a:t>Produce a report of usability problems.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Analysis</a:t>
            </a:r>
          </a:p>
          <a:p>
            <a:pPr lvl="1"/>
            <a:r>
              <a:rPr lang="en-US" dirty="0" smtClean="0"/>
              <a:t>Perform an experiment that involves the collection of quantitative data (numeric data or data that can be translated into numeric data).</a:t>
            </a:r>
          </a:p>
          <a:p>
            <a:pPr lvl="1"/>
            <a:r>
              <a:rPr lang="en-US" dirty="0" smtClean="0"/>
              <a:t>Run statistical tests to evaluate differences across prototypes.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Analysis</a:t>
            </a:r>
          </a:p>
          <a:p>
            <a:pPr lvl="1"/>
            <a:r>
              <a:rPr lang="en-US" dirty="0" smtClean="0"/>
              <a:t>Collect non-numerical data.</a:t>
            </a:r>
          </a:p>
          <a:p>
            <a:pPr lvl="1"/>
            <a:r>
              <a:rPr lang="en-US" dirty="0" smtClean="0"/>
              <a:t>Conversation transcripts, general observations, etc.</a:t>
            </a:r>
          </a:p>
          <a:p>
            <a:pPr lvl="1"/>
            <a:r>
              <a:rPr lang="en-US" dirty="0" smtClean="0"/>
              <a:t>Analyze for broad consistent patterns.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Coming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each type of evaluation in more detail!</a:t>
            </a:r>
          </a:p>
          <a:p>
            <a:pPr lvl="1"/>
            <a:r>
              <a:rPr lang="en-US" dirty="0" smtClean="0"/>
              <a:t>Heuristic Evaluation</a:t>
            </a:r>
          </a:p>
          <a:p>
            <a:pPr lvl="1"/>
            <a:r>
              <a:rPr lang="en-US" dirty="0" smtClean="0"/>
              <a:t>Quantitative Evaluation</a:t>
            </a:r>
          </a:p>
          <a:p>
            <a:pPr lvl="1"/>
            <a:r>
              <a:rPr lang="en-US" dirty="0" smtClean="0"/>
              <a:t>Qualitative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Quantity vs.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Well, come grading time and a curious fact emerged: the works of highest quality were all produced by the group being graded for quantity. It seems that while the "quantity" group was busily churning out piles of work - and learning from their mistakes -- the "quality" group had sat theorizing about perfection, and in the end had little more to show for their efforts than grandiose theories and a pile of dead clay</a:t>
            </a:r>
            <a:r>
              <a:rPr lang="en-US" dirty="0" smtClean="0"/>
              <a:t>. [</a:t>
            </a:r>
            <a:r>
              <a:rPr lang="en-US" dirty="0" err="1" smtClean="0"/>
              <a:t>Bayles</a:t>
            </a:r>
            <a:r>
              <a:rPr lang="en-US" dirty="0" smtClean="0"/>
              <a:t>, Orland]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7467600" cy="530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Duncker</a:t>
            </a:r>
            <a:r>
              <a:rPr lang="en-US" dirty="0" smtClean="0"/>
              <a:t>, 1945]</a:t>
            </a:r>
            <a:endParaRPr lang="en-US" dirty="0"/>
          </a:p>
        </p:txBody>
      </p:sp>
      <p:pic>
        <p:nvPicPr>
          <p:cNvPr id="53254" name="Picture 6" descr="http://www.adamnt.com/wp-content/uploads/2012/12/The-candle-probl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13243"/>
            <a:ext cx="3552285" cy="3673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7467600" cy="530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Duncker</a:t>
            </a:r>
            <a:r>
              <a:rPr lang="en-US" dirty="0" smtClean="0"/>
              <a:t>, 1945]</a:t>
            </a:r>
            <a:endParaRPr lang="en-US" dirty="0"/>
          </a:p>
        </p:txBody>
      </p:sp>
      <p:pic>
        <p:nvPicPr>
          <p:cNvPr id="53252" name="Picture 4" descr="http://purplecowideas.files.wordpress.com/2013/04/candleprob2-thumb-578x559-982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0903" y="1828800"/>
            <a:ext cx="3704897" cy="3581400"/>
          </a:xfrm>
          <a:prstGeom prst="rect">
            <a:avLst/>
          </a:prstGeom>
          <a:noFill/>
        </p:spPr>
      </p:pic>
      <p:pic>
        <p:nvPicPr>
          <p:cNvPr id="53254" name="Picture 6" descr="http://www.adamnt.com/wp-content/uploads/2012/12/The-candle-proble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813243"/>
            <a:ext cx="3552285" cy="3673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8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7467600" cy="530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Duncker</a:t>
            </a:r>
            <a:r>
              <a:rPr lang="en-US" dirty="0" smtClean="0"/>
              <a:t>, 1945]</a:t>
            </a:r>
            <a:endParaRPr lang="en-US" dirty="0"/>
          </a:p>
        </p:txBody>
      </p:sp>
      <p:pic>
        <p:nvPicPr>
          <p:cNvPr id="53250" name="Picture 2" descr="http://blog.desktime.com/wp-content/uploads/2013/06/Candle-Problem-for-dumm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4572000" cy="4586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Better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Prototyping:</a:t>
            </a:r>
          </a:p>
          <a:p>
            <a:pPr lvl="1"/>
            <a:r>
              <a:rPr lang="en-US" dirty="0" smtClean="0"/>
              <a:t>Making multiple prototypes in parallel </a:t>
            </a:r>
          </a:p>
          <a:p>
            <a:pPr lvl="1"/>
            <a:r>
              <a:rPr lang="en-US" dirty="0" smtClean="0"/>
              <a:t>Studies show that this leads to better designs!</a:t>
            </a:r>
          </a:p>
          <a:p>
            <a:pPr lvl="2"/>
            <a:r>
              <a:rPr lang="en-US" dirty="0" smtClean="0"/>
              <a:t>i.e., designs led to statistically higher values in quantifiable variables of interest (more on this later).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Klemmer</a:t>
            </a:r>
            <a:r>
              <a:rPr lang="en-US" dirty="0" smtClean="0"/>
              <a:t>, </a:t>
            </a:r>
            <a:r>
              <a:rPr lang="en-US" dirty="0" err="1" smtClean="0"/>
              <a:t>Gentner</a:t>
            </a:r>
            <a:r>
              <a:rPr lang="en-US" dirty="0" smtClean="0"/>
              <a:t>, </a:t>
            </a:r>
            <a:r>
              <a:rPr lang="en-US" dirty="0" err="1" smtClean="0"/>
              <a:t>Loewenstein</a:t>
            </a:r>
            <a:r>
              <a:rPr lang="en-US" dirty="0" smtClean="0"/>
              <a:t>, Thomson, etc.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Seperates</a:t>
            </a:r>
            <a:r>
              <a:rPr lang="en-US" dirty="0" smtClean="0"/>
              <a:t> Ego from Artifact</a:t>
            </a:r>
          </a:p>
          <a:p>
            <a:pPr lvl="1"/>
            <a:r>
              <a:rPr lang="en-US" dirty="0" smtClean="0"/>
              <a:t>i.e., a criticism of one design is NOT a criticism towards the designer.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advantage:</a:t>
            </a:r>
          </a:p>
          <a:p>
            <a:pPr lvl="1"/>
            <a:r>
              <a:rPr lang="en-US" dirty="0" smtClean="0"/>
              <a:t>Supports TRANSFER of positive attributes across designs.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Study:</a:t>
            </a:r>
          </a:p>
          <a:p>
            <a:pPr lvl="1"/>
            <a:r>
              <a:rPr lang="en-US" dirty="0" smtClean="0"/>
              <a:t>Three groups (n=84)</a:t>
            </a:r>
          </a:p>
          <a:p>
            <a:pPr lvl="1"/>
            <a:r>
              <a:rPr lang="en-US" dirty="0" smtClean="0"/>
              <a:t>1: each member made multiple prototypes and shared them among team.</a:t>
            </a:r>
          </a:p>
          <a:p>
            <a:pPr lvl="1"/>
            <a:r>
              <a:rPr lang="en-US" dirty="0" smtClean="0"/>
              <a:t>2: each team member shared only their best prototype.</a:t>
            </a:r>
          </a:p>
          <a:p>
            <a:pPr lvl="1"/>
            <a:r>
              <a:rPr lang="en-US" dirty="0" smtClean="0"/>
              <a:t>3: each team (as a group) created a single prototype together (only one design).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1457</Words>
  <Application>Microsoft Macintosh PowerPoint</Application>
  <PresentationFormat>On-screen Show (4:3)</PresentationFormat>
  <Paragraphs>196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Arial</vt:lpstr>
      <vt:lpstr>Office Theme</vt:lpstr>
      <vt:lpstr>CS3205 – HCI in Software Development  More Prototyping / Intro To Evaluation</vt:lpstr>
      <vt:lpstr>Quantity vs. Quality</vt:lpstr>
      <vt:lpstr>Quantity vs. Quality</vt:lpstr>
      <vt:lpstr>Quantity vs. Quality</vt:lpstr>
      <vt:lpstr>Functional Fixation</vt:lpstr>
      <vt:lpstr>Functional Fixation</vt:lpstr>
      <vt:lpstr>Functional Fixation</vt:lpstr>
      <vt:lpstr>Better Approach?</vt:lpstr>
      <vt:lpstr>Parallel Prototyping</vt:lpstr>
      <vt:lpstr>Parallel Prototyping</vt:lpstr>
      <vt:lpstr>Ok fine…so how do we compare prototypes?</vt:lpstr>
      <vt:lpstr>Starting An Evaluation</vt:lpstr>
      <vt:lpstr>Leading Questions</vt:lpstr>
      <vt:lpstr>Please the Experimenter Bias</vt:lpstr>
      <vt:lpstr>Getting Beyond “Do you like my interface?” </vt:lpstr>
      <vt:lpstr>Getting Beyond “Do you like my interface?” </vt:lpstr>
      <vt:lpstr>Getting Beyond “Do you like my interface?” </vt:lpstr>
      <vt:lpstr>Getting Beyond “Do you like my interface?” </vt:lpstr>
      <vt:lpstr>Examples of Correlation != Causation</vt:lpstr>
      <vt:lpstr>Correlation != Causation</vt:lpstr>
      <vt:lpstr>A few terms:</vt:lpstr>
      <vt:lpstr>Internal Validity</vt:lpstr>
      <vt:lpstr>External Validity</vt:lpstr>
      <vt:lpstr>Questions?</vt:lpstr>
      <vt:lpstr>Daily Movie</vt:lpstr>
      <vt:lpstr>Iphone Study</vt:lpstr>
      <vt:lpstr>Iphone Study</vt:lpstr>
      <vt:lpstr>Better Version</vt:lpstr>
      <vt:lpstr>Results</vt:lpstr>
      <vt:lpstr>Self Selection</vt:lpstr>
      <vt:lpstr>Strategies For Fair Comparison</vt:lpstr>
      <vt:lpstr>Is Interface X better than interface Y?</vt:lpstr>
      <vt:lpstr>Controlled Comparison Enables Causal Inference</vt:lpstr>
      <vt:lpstr>Types of Evaluation</vt:lpstr>
      <vt:lpstr>Types of Evaluation</vt:lpstr>
      <vt:lpstr>Types of Evaluation</vt:lpstr>
      <vt:lpstr>What’s Coming Up!</vt:lpstr>
    </vt:vector>
  </TitlesOfParts>
  <Company>Dept. of Computer Science, University of Virginia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CS3205 – HCI in Software Development  Introduction</dc:title>
  <dc:creator>Mark Floryan</dc:creator>
  <cp:lastModifiedBy>Microsoft Office User</cp:lastModifiedBy>
  <cp:revision>145</cp:revision>
  <dcterms:created xsi:type="dcterms:W3CDTF">2013-08-15T19:53:44Z</dcterms:created>
  <dcterms:modified xsi:type="dcterms:W3CDTF">2018-04-19T16:21:36Z</dcterms:modified>
</cp:coreProperties>
</file>