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92" r:id="rId2"/>
    <p:sldId id="335" r:id="rId3"/>
    <p:sldId id="342" r:id="rId4"/>
    <p:sldId id="305" r:id="rId5"/>
    <p:sldId id="322" r:id="rId6"/>
    <p:sldId id="323" r:id="rId7"/>
    <p:sldId id="326" r:id="rId8"/>
    <p:sldId id="324" r:id="rId9"/>
    <p:sldId id="325" r:id="rId10"/>
    <p:sldId id="293" r:id="rId11"/>
    <p:sldId id="343" r:id="rId12"/>
    <p:sldId id="258" r:id="rId13"/>
    <p:sldId id="280" r:id="rId14"/>
    <p:sldId id="259" r:id="rId15"/>
    <p:sldId id="260" r:id="rId16"/>
    <p:sldId id="261" r:id="rId17"/>
    <p:sldId id="341" r:id="rId18"/>
    <p:sldId id="262" r:id="rId19"/>
    <p:sldId id="267" r:id="rId20"/>
    <p:sldId id="268" r:id="rId21"/>
    <p:sldId id="279" r:id="rId22"/>
    <p:sldId id="295" r:id="rId23"/>
    <p:sldId id="283" r:id="rId24"/>
    <p:sldId id="284" r:id="rId25"/>
    <p:sldId id="277" r:id="rId26"/>
    <p:sldId id="336" r:id="rId27"/>
    <p:sldId id="337" r:id="rId28"/>
    <p:sldId id="338" r:id="rId29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E0A1"/>
    <a:srgbClr val="FFCC00"/>
    <a:srgbClr val="FFCC66"/>
    <a:srgbClr val="FFCC99"/>
    <a:srgbClr val="EAEAEA"/>
    <a:srgbClr val="C0C0C0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26" autoAdjust="0"/>
  </p:normalViewPr>
  <p:slideViewPr>
    <p:cSldViewPr>
      <p:cViewPr varScale="1">
        <p:scale>
          <a:sx n="142" d="100"/>
          <a:sy n="142" d="100"/>
        </p:scale>
        <p:origin x="2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648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78" tIns="0" rIns="19778" bIns="0" numCol="1" anchor="t" anchorCtr="0" compatLnSpc="1">
            <a:prstTxWarp prst="textNoShape">
              <a:avLst/>
            </a:prstTxWarp>
          </a:bodyPr>
          <a:lstStyle>
            <a:lvl1pPr defTabSz="985838" eaLnBrk="0" hangingPunct="0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78" tIns="0" rIns="19778" bIns="0" numCol="1" anchor="t" anchorCtr="0" compatLnSpc="1">
            <a:prstTxWarp prst="textNoShape">
              <a:avLst/>
            </a:prstTxWarp>
          </a:bodyPr>
          <a:lstStyle>
            <a:lvl1pPr algn="r" defTabSz="985838" eaLnBrk="0" hangingPunct="0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347788" y="8610600"/>
            <a:ext cx="24479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78" tIns="0" rIns="19778" bIns="0" numCol="1" anchor="b" anchorCtr="0" compatLnSpc="1">
            <a:prstTxWarp prst="textNoShape">
              <a:avLst/>
            </a:prstTxWarp>
          </a:bodyPr>
          <a:lstStyle>
            <a:lvl1pPr defTabSz="985838" eaLnBrk="0" hangingPunct="0">
              <a:defRPr sz="1000" i="1">
                <a:latin typeface="Arial" charset="0"/>
              </a:defRPr>
            </a:lvl1pPr>
          </a:lstStyle>
          <a:p>
            <a:r>
              <a:rPr lang="en-US"/>
              <a:t> Evaluating interfaces-qualitative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8610600"/>
            <a:ext cx="20859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78" tIns="0" rIns="19778" bIns="0" numCol="1" anchor="b" anchorCtr="0" compatLnSpc="1">
            <a:prstTxWarp prst="textNoShape">
              <a:avLst/>
            </a:prstTxWarp>
          </a:bodyPr>
          <a:lstStyle>
            <a:lvl1pPr algn="r" defTabSz="985838" eaLnBrk="0" hangingPunct="0">
              <a:defRPr sz="1000" i="1">
                <a:latin typeface="Arial" charset="0"/>
              </a:defRPr>
            </a:lvl1pPr>
          </a:lstStyle>
          <a:p>
            <a:fld id="{FB8044EC-495B-41B4-8338-489E82925C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1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78" tIns="0" rIns="19778" bIns="0" numCol="1" anchor="t" anchorCtr="0" compatLnSpc="1">
            <a:prstTxWarp prst="textNoShape">
              <a:avLst/>
            </a:prstTxWarp>
          </a:bodyPr>
          <a:lstStyle>
            <a:lvl1pPr defTabSz="985838" eaLnBrk="0" hangingPunct="0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78" tIns="0" rIns="19778" bIns="0" numCol="1" anchor="t" anchorCtr="0" compatLnSpc="1">
            <a:prstTxWarp prst="textNoShape">
              <a:avLst/>
            </a:prstTxWarp>
          </a:bodyPr>
          <a:lstStyle>
            <a:lvl1pPr algn="r" defTabSz="985838" eaLnBrk="0" hangingPunct="0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78" tIns="0" rIns="19778" bIns="0" numCol="1" anchor="b" anchorCtr="0" compatLnSpc="1">
            <a:prstTxWarp prst="textNoShape">
              <a:avLst/>
            </a:prstTxWarp>
          </a:bodyPr>
          <a:lstStyle>
            <a:lvl1pPr defTabSz="985838" eaLnBrk="0" hangingPunct="0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78" tIns="0" rIns="19778" bIns="0" numCol="1" anchor="b" anchorCtr="0" compatLnSpc="1">
            <a:prstTxWarp prst="textNoShape">
              <a:avLst/>
            </a:prstTxWarp>
          </a:bodyPr>
          <a:lstStyle>
            <a:lvl1pPr algn="r" defTabSz="985838" eaLnBrk="0" hangingPunct="0">
              <a:defRPr sz="1000" i="1">
                <a:latin typeface="Times New Roman" pitchFamily="18" charset="0"/>
              </a:defRPr>
            </a:lvl1pPr>
          </a:lstStyle>
          <a:p>
            <a:fld id="{164CDD22-FB66-41A3-8987-B2D52DCF64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2788" y="9132888"/>
            <a:ext cx="796925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9" tIns="47798" rIns="92299" bIns="47798">
            <a:spAutoFit/>
          </a:bodyPr>
          <a:lstStyle/>
          <a:p>
            <a:pPr algn="ctr" defTabSz="935038" eaLnBrk="0" hangingPunct="0">
              <a:lnSpc>
                <a:spcPct val="90000"/>
              </a:lnSpc>
            </a:pPr>
            <a:r>
              <a:rPr lang="en-US" sz="1200">
                <a:latin typeface="Arial" charset="0"/>
              </a:rPr>
              <a:t>Page </a:t>
            </a:r>
            <a:fld id="{DF1A5618-3FAA-4F6D-83BB-0165B98B8690}" type="slidenum">
              <a:rPr lang="en-US" sz="1200">
                <a:latin typeface="Arial" charset="0"/>
              </a:rPr>
              <a:pPr algn="ctr" defTabSz="935038" eaLnBrk="0" hangingPunct="0">
                <a:lnSpc>
                  <a:spcPct val="90000"/>
                </a:lnSpc>
              </a:pPr>
              <a:t>‹#›</a:t>
            </a:fld>
            <a:endParaRPr lang="en-US" sz="1200">
              <a:latin typeface="Arial" charset="0"/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73612" cy="3579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43" tIns="49446" rIns="97243" bIns="49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600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3725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E0C86-E4BE-4470-B670-C87D4122CC07}" type="slidenum">
              <a:rPr lang="en-US"/>
              <a:pPr/>
              <a:t>8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844" tIns="48422" rIns="96844" bIns="48422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CA" sz="2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2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1771E-4000-4D19-B102-790679635876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CA" sz="2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9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1771E-4000-4D19-B102-790679635876}" type="slidenum">
              <a:rPr lang="en-US"/>
              <a:pPr/>
              <a:t>11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CA" sz="2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6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2DFBD-B827-4D38-BC04-EBF27D90F710}" type="slidenum">
              <a:rPr lang="en-US"/>
              <a:pPr/>
              <a:t>14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CA" sz="2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0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5B018-B34D-4993-9AA4-68D2DCC67725}" type="slidenum">
              <a:rPr lang="en-US"/>
              <a:pPr/>
              <a:t>20</a:t>
            </a:fld>
            <a:endParaRPr lang="en-US"/>
          </a:p>
        </p:txBody>
      </p:sp>
      <p:sp>
        <p:nvSpPr>
          <p:cNvPr id="2969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CA" sz="2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1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051F4-40FE-4A25-890D-15EED4A025FF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07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33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1012-ACA4-0C4A-9A85-9E33C806B28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326C-BEB5-1544-8E0F-2EDDFFBF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rf8t@cs.virgini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9wQkLthhHKA" TargetMode="Externa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1438" y="6477000"/>
            <a:ext cx="889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92075" bIns="0" anchor="ctr">
            <a:spAutoFit/>
          </a:bodyPr>
          <a:lstStyle/>
          <a:p>
            <a:r>
              <a:rPr lang="en-US" sz="900">
                <a:solidFill>
                  <a:srgbClr val="808080"/>
                </a:solidFill>
                <a:latin typeface="Verdana" pitchFamily="34" charset="0"/>
              </a:rPr>
              <a:t>Slide deck by Saul Greenberg. </a:t>
            </a:r>
            <a:r>
              <a:rPr lang="en-US" sz="800" dirty="0">
                <a:solidFill>
                  <a:srgbClr val="808080"/>
                </a:solidFill>
                <a:latin typeface="Verdana" pitchFamily="34" charset="0"/>
              </a:rPr>
              <a:t>Permission is granted to use this for non-commercial purposes as long as general credit to Saul Greenberg is clearly maintained. </a:t>
            </a:r>
            <a:br>
              <a:rPr lang="en-US" sz="800" dirty="0">
                <a:solidFill>
                  <a:srgbClr val="808080"/>
                </a:solidFill>
                <a:latin typeface="Verdana" pitchFamily="34" charset="0"/>
              </a:rPr>
            </a:br>
            <a:r>
              <a:rPr lang="en-US" sz="800" dirty="0">
                <a:solidFill>
                  <a:srgbClr val="808080"/>
                </a:solidFill>
                <a:latin typeface="Verdana" pitchFamily="34" charset="0"/>
              </a:rPr>
              <a:t>Warning: some material in this deck is used from other sources without permission. Credit to the original source is given if it is known.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85900" y="800100"/>
            <a:ext cx="6172200" cy="2961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CS3205 – HCI in Software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Heuristic Evaluations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43000" y="43640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mtClean="0"/>
              <a:t>Dr. Mark Floryan</a:t>
            </a:r>
          </a:p>
          <a:p>
            <a:pPr fontAlgn="auto">
              <a:spcAft>
                <a:spcPts val="0"/>
              </a:spcAft>
            </a:pPr>
            <a:r>
              <a:rPr lang="en-US" smtClean="0"/>
              <a:t>Rice Hall 203</a:t>
            </a:r>
          </a:p>
          <a:p>
            <a:pPr fontAlgn="auto">
              <a:spcAft>
                <a:spcPts val="0"/>
              </a:spcAft>
            </a:pPr>
            <a:r>
              <a:rPr lang="en-US" smtClean="0">
                <a:hlinkClick r:id="rId2"/>
              </a:rPr>
              <a:t>mrf8t@cs.virginia.edu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Qualitative Evaluation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Qualitative Evaluation Methods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dirty="0" smtClean="0"/>
              <a:t>inspection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extracting the conceptual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direct observation</a:t>
            </a:r>
          </a:p>
          <a:p>
            <a:pPr lvl="1"/>
            <a:r>
              <a:rPr lang="en-US" dirty="0"/>
              <a:t>think-aloud</a:t>
            </a:r>
          </a:p>
          <a:p>
            <a:pPr lvl="1"/>
            <a:r>
              <a:rPr lang="en-US" dirty="0"/>
              <a:t>constructive interaction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query techniques (interviews and questionnaires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continuous evaluation (user feedback and field studies)</a:t>
            </a:r>
          </a:p>
        </p:txBody>
      </p:sp>
    </p:spTree>
    <p:extLst>
      <p:ext uri="{BB962C8B-B14F-4D97-AF65-F5344CB8AC3E}">
        <p14:creationId xmlns:p14="http://schemas.microsoft.com/office/powerpoint/2010/main" val="325232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1. Inspection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Designer tries the system (or prototype)</a:t>
            </a:r>
          </a:p>
          <a:p>
            <a:pPr lvl="1"/>
            <a:r>
              <a:rPr lang="en-US" dirty="0"/>
              <a:t>does the system “feel right”?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benefits</a:t>
            </a:r>
          </a:p>
          <a:p>
            <a:pPr lvl="2"/>
            <a:r>
              <a:rPr lang="en-US" dirty="0"/>
              <a:t>can catch some major problems in early </a:t>
            </a:r>
            <a:r>
              <a:rPr lang="en-US" dirty="0" smtClean="0"/>
              <a:t>versions</a:t>
            </a:r>
          </a:p>
          <a:p>
            <a:pPr lvl="2"/>
            <a:r>
              <a:rPr lang="en-US" dirty="0" smtClean="0"/>
              <a:t>Extremely cheap and fast</a:t>
            </a:r>
            <a:endParaRPr lang="en-US" dirty="0"/>
          </a:p>
          <a:p>
            <a:pPr lvl="1"/>
            <a:r>
              <a:rPr lang="en-US" dirty="0"/>
              <a:t>problems</a:t>
            </a:r>
          </a:p>
          <a:p>
            <a:pPr lvl="2"/>
            <a:r>
              <a:rPr lang="en-US" dirty="0"/>
              <a:t>not reliable as completely subjective </a:t>
            </a:r>
          </a:p>
          <a:p>
            <a:pPr lvl="2"/>
            <a:r>
              <a:rPr lang="en-US" dirty="0"/>
              <a:t>not valid as </a:t>
            </a:r>
            <a:r>
              <a:rPr lang="en-US" dirty="0" err="1"/>
              <a:t>introspector</a:t>
            </a:r>
            <a:r>
              <a:rPr lang="en-US" dirty="0"/>
              <a:t> is a non-typical user</a:t>
            </a:r>
          </a:p>
          <a:p>
            <a:pPr lvl="2"/>
            <a:r>
              <a:rPr lang="en-US" dirty="0"/>
              <a:t>intuitions and introspection are often wrong</a:t>
            </a:r>
          </a:p>
          <a:p>
            <a:endParaRPr lang="en-US" dirty="0"/>
          </a:p>
        </p:txBody>
      </p:sp>
      <p:pic>
        <p:nvPicPr>
          <p:cNvPr id="8199" name="Picture 7" descr="bd0551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797425"/>
            <a:ext cx="1782763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Conceptual </a:t>
            </a:r>
            <a:r>
              <a:rPr lang="en-US" dirty="0"/>
              <a:t>model extraction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How?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show the user static images of</a:t>
            </a:r>
          </a:p>
          <a:p>
            <a:pPr lvl="2"/>
            <a:r>
              <a:rPr lang="en-US" sz="1600" dirty="0"/>
              <a:t>the prototype  </a:t>
            </a:r>
            <a:r>
              <a:rPr lang="en-US" sz="1600" i="1" dirty="0"/>
              <a:t>or</a:t>
            </a:r>
            <a:r>
              <a:rPr lang="en-US" sz="1600" dirty="0"/>
              <a:t> screens during use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ask the user explain </a:t>
            </a:r>
          </a:p>
          <a:p>
            <a:pPr lvl="2"/>
            <a:r>
              <a:rPr lang="en-US" sz="1600" dirty="0"/>
              <a:t>the function of each screen element</a:t>
            </a:r>
          </a:p>
          <a:p>
            <a:pPr lvl="2"/>
            <a:r>
              <a:rPr lang="en-US" sz="1600" dirty="0"/>
              <a:t>how they would perform a particular </a:t>
            </a:r>
            <a:r>
              <a:rPr lang="en-US" sz="1600" dirty="0" smtClean="0"/>
              <a:t>task and why they think that</a:t>
            </a:r>
            <a:r>
              <a:rPr lang="en-US" sz="1600" dirty="0"/>
              <a:t/>
            </a:r>
            <a:br>
              <a:rPr lang="en-US" sz="1600" dirty="0"/>
            </a:br>
            <a:endParaRPr lang="en-US" sz="900" dirty="0"/>
          </a:p>
          <a:p>
            <a:r>
              <a:rPr lang="en-US" sz="2000" dirty="0"/>
              <a:t>What?</a:t>
            </a:r>
          </a:p>
          <a:p>
            <a:pPr lvl="1"/>
            <a:r>
              <a:rPr lang="en-US" sz="1800" b="1" dirty="0"/>
              <a:t>Initial conceptual model</a:t>
            </a:r>
          </a:p>
          <a:p>
            <a:pPr lvl="2"/>
            <a:r>
              <a:rPr lang="en-US" sz="1600" dirty="0"/>
              <a:t>how person perceives a screen the very first time it is viewed</a:t>
            </a:r>
          </a:p>
          <a:p>
            <a:pPr lvl="1"/>
            <a:r>
              <a:rPr lang="en-US" sz="1800" b="1" dirty="0"/>
              <a:t>Formative</a:t>
            </a:r>
            <a:r>
              <a:rPr lang="en-US" sz="1800" dirty="0"/>
              <a:t> </a:t>
            </a:r>
            <a:r>
              <a:rPr lang="en-US" sz="1800" b="1" dirty="0"/>
              <a:t>conceptual model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How person perceives a screen after its been used for a while</a:t>
            </a:r>
          </a:p>
          <a:p>
            <a:pPr>
              <a:lnSpc>
                <a:spcPct val="80000"/>
              </a:lnSpc>
            </a:pPr>
            <a:endParaRPr lang="en-US" sz="900" dirty="0"/>
          </a:p>
          <a:p>
            <a:pPr>
              <a:lnSpc>
                <a:spcPct val="80000"/>
              </a:lnSpc>
            </a:pPr>
            <a:r>
              <a:rPr lang="en-US" sz="2000" dirty="0"/>
              <a:t>Value?</a:t>
            </a:r>
          </a:p>
          <a:p>
            <a:pPr lvl="1"/>
            <a:r>
              <a:rPr lang="en-US" sz="1800" dirty="0"/>
              <a:t>good for eliciting people’s understanding before &amp; after use</a:t>
            </a:r>
          </a:p>
          <a:p>
            <a:pPr lvl="1"/>
            <a:r>
              <a:rPr lang="en-US" sz="1800" dirty="0"/>
              <a:t>poor for examining system exploration and learning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3. Direct </a:t>
            </a:r>
            <a:r>
              <a:rPr lang="en-US" dirty="0"/>
              <a:t>observations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Evaluator observes users interacting with system</a:t>
            </a:r>
          </a:p>
          <a:p>
            <a:pPr lvl="1"/>
            <a:r>
              <a:rPr lang="en-US" dirty="0"/>
              <a:t>in lab:</a:t>
            </a:r>
          </a:p>
          <a:p>
            <a:pPr lvl="2"/>
            <a:r>
              <a:rPr lang="en-US" dirty="0"/>
              <a:t>user asked to complete a set of pre-determined tasks</a:t>
            </a:r>
          </a:p>
          <a:p>
            <a:pPr lvl="1"/>
            <a:r>
              <a:rPr lang="en-US" dirty="0"/>
              <a:t>in field:</a:t>
            </a:r>
          </a:p>
          <a:p>
            <a:pPr lvl="2"/>
            <a:r>
              <a:rPr lang="en-US" dirty="0"/>
              <a:t>user goes through normal duties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Value</a:t>
            </a:r>
          </a:p>
          <a:p>
            <a:pPr lvl="1"/>
            <a:r>
              <a:rPr lang="en-US" dirty="0"/>
              <a:t>excellent at identifying gross design/interface problems</a:t>
            </a:r>
          </a:p>
          <a:p>
            <a:pPr lvl="1"/>
            <a:r>
              <a:rPr lang="en-US" dirty="0"/>
              <a:t>validity depends on how controlled/contrived the situation is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3.1 Simple </a:t>
            </a:r>
            <a:r>
              <a:rPr lang="en-US" dirty="0"/>
              <a:t>observation method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User is given the task</a:t>
            </a:r>
          </a:p>
          <a:p>
            <a:r>
              <a:rPr lang="en-US"/>
              <a:t>Evaluator just watches the user</a:t>
            </a:r>
            <a:br>
              <a:rPr lang="en-US"/>
            </a:br>
            <a:endParaRPr lang="en-US"/>
          </a:p>
          <a:p>
            <a:r>
              <a:rPr lang="en-US"/>
              <a:t>Problem</a:t>
            </a:r>
          </a:p>
          <a:p>
            <a:pPr lvl="1"/>
            <a:r>
              <a:rPr lang="en-US"/>
              <a:t>does not give insight into the user’s decision process or attitude</a:t>
            </a:r>
          </a:p>
        </p:txBody>
      </p:sp>
      <p:grpSp>
        <p:nvGrpSpPr>
          <p:cNvPr id="20485" name="Group 2053"/>
          <p:cNvGrpSpPr>
            <a:grpSpLocks/>
          </p:cNvGrpSpPr>
          <p:nvPr/>
        </p:nvGrpSpPr>
        <p:grpSpPr bwMode="auto">
          <a:xfrm>
            <a:off x="5076825" y="4181475"/>
            <a:ext cx="3676650" cy="2676525"/>
            <a:chOff x="3198" y="2634"/>
            <a:chExt cx="2316" cy="1686"/>
          </a:xfrm>
        </p:grpSpPr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952"/>
              <a:ext cx="1818" cy="1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634"/>
              <a:ext cx="462" cy="1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3.2 Think </a:t>
            </a:r>
            <a:r>
              <a:rPr lang="en-US" dirty="0"/>
              <a:t>aloud method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Users speak their thoughts while doing the task</a:t>
            </a:r>
          </a:p>
          <a:p>
            <a:pPr lvl="1"/>
            <a:r>
              <a:rPr lang="en-US" dirty="0"/>
              <a:t>what they are trying to do</a:t>
            </a:r>
          </a:p>
          <a:p>
            <a:pPr lvl="1"/>
            <a:r>
              <a:rPr lang="en-US" dirty="0"/>
              <a:t>why they took an action</a:t>
            </a:r>
          </a:p>
          <a:p>
            <a:pPr lvl="1"/>
            <a:r>
              <a:rPr lang="en-US" dirty="0"/>
              <a:t>how they interpret what the system </a:t>
            </a:r>
            <a:r>
              <a:rPr lang="en-US" dirty="0" smtClean="0"/>
              <a:t>did</a:t>
            </a:r>
            <a:endParaRPr lang="en-US" dirty="0"/>
          </a:p>
          <a:p>
            <a:pPr lvl="1"/>
            <a:r>
              <a:rPr lang="en-US" dirty="0"/>
              <a:t>gives insight into what the user is thinking</a:t>
            </a:r>
          </a:p>
          <a:p>
            <a:pPr lvl="1"/>
            <a:r>
              <a:rPr lang="en-US" dirty="0"/>
              <a:t>most widely used evaluation method in industry</a:t>
            </a:r>
          </a:p>
          <a:p>
            <a:pPr lvl="2"/>
            <a:r>
              <a:rPr lang="en-US" dirty="0"/>
              <a:t>may alter the way users do the task</a:t>
            </a:r>
          </a:p>
          <a:p>
            <a:pPr lvl="2"/>
            <a:r>
              <a:rPr lang="en-US" dirty="0"/>
              <a:t>unnatural (awkward and uncomfortable)</a:t>
            </a:r>
          </a:p>
          <a:p>
            <a:pPr lvl="2"/>
            <a:r>
              <a:rPr lang="en-US" dirty="0"/>
              <a:t>hard to talk if they are concentrating</a:t>
            </a:r>
          </a:p>
          <a:p>
            <a:endParaRPr lang="en-US" dirty="0"/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>
            <a:off x="6796088" y="4005263"/>
            <a:ext cx="2347912" cy="793750"/>
          </a:xfrm>
          <a:prstGeom prst="wedgeRoundRectCallout">
            <a:avLst>
              <a:gd name="adj1" fmla="val -1046"/>
              <a:gd name="adj2" fmla="val 79602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 dirty="0"/>
              <a:t>Hmm, what does this do? I’ll try it… </a:t>
            </a:r>
            <a:r>
              <a:rPr lang="en-US" sz="1400" b="1" dirty="0" err="1"/>
              <a:t>Ooops</a:t>
            </a:r>
            <a:r>
              <a:rPr lang="en-US" sz="1400" b="1" dirty="0"/>
              <a:t>, now what happened?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4951413"/>
            <a:ext cx="2533650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65126"/>
            <a:ext cx="644525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Example Usability Test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mtClean="0"/>
              <a:t>Drawing some cats!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www.youtube.com/watch?v=9wQkLthhHKA</a:t>
            </a:r>
            <a:endParaRPr lang="en-US" smtClean="0"/>
          </a:p>
          <a:p>
            <a:endParaRPr lang="en-US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581525"/>
            <a:ext cx="24384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79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3.3 Constructive </a:t>
            </a:r>
            <a:r>
              <a:rPr lang="en-US" dirty="0"/>
              <a:t>interaction method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Two people work together on a task</a:t>
            </a:r>
          </a:p>
          <a:p>
            <a:pPr lvl="1"/>
            <a:r>
              <a:rPr lang="en-US" dirty="0"/>
              <a:t>monitor their normal conversations</a:t>
            </a:r>
          </a:p>
          <a:p>
            <a:pPr lvl="1"/>
            <a:r>
              <a:rPr lang="en-US" dirty="0"/>
              <a:t>removes awkwardness of think-aloud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Co-discovery learning</a:t>
            </a:r>
          </a:p>
          <a:p>
            <a:pPr lvl="1"/>
            <a:r>
              <a:rPr lang="en-US" dirty="0"/>
              <a:t>use semi-knowledgeable “coach” and novice</a:t>
            </a:r>
          </a:p>
          <a:p>
            <a:pPr lvl="1"/>
            <a:r>
              <a:rPr lang="en-US" dirty="0"/>
              <a:t>only novice uses the interface</a:t>
            </a:r>
          </a:p>
          <a:p>
            <a:pPr lvl="2"/>
            <a:r>
              <a:rPr lang="en-US" dirty="0"/>
              <a:t>novice ask questions</a:t>
            </a:r>
          </a:p>
          <a:p>
            <a:pPr lvl="2"/>
            <a:r>
              <a:rPr lang="en-US" dirty="0"/>
              <a:t>coach responds</a:t>
            </a:r>
          </a:p>
          <a:p>
            <a:pPr lvl="1"/>
            <a:r>
              <a:rPr lang="en-US" dirty="0"/>
              <a:t>gives insights into two user groups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7107238" y="399573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673600"/>
            <a:ext cx="37084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6588125" y="4221163"/>
            <a:ext cx="1371600" cy="793750"/>
          </a:xfrm>
          <a:prstGeom prst="wedgeRoundRectCallout">
            <a:avLst>
              <a:gd name="adj1" fmla="val 37847"/>
              <a:gd name="adj2" fmla="val 66801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Now, why did it do that?</a:t>
            </a:r>
            <a:endParaRPr lang="en-US" sz="1800" b="1">
              <a:latin typeface="Arial" charset="0"/>
            </a:endParaRPr>
          </a:p>
        </p:txBody>
      </p:sp>
      <p:sp>
        <p:nvSpPr>
          <p:cNvPr id="16402" name="AutoShape 18"/>
          <p:cNvSpPr>
            <a:spLocks noChangeArrowheads="1"/>
          </p:cNvSpPr>
          <p:nvPr/>
        </p:nvSpPr>
        <p:spPr bwMode="auto">
          <a:xfrm>
            <a:off x="7772400" y="3429000"/>
            <a:ext cx="1371600" cy="1025525"/>
          </a:xfrm>
          <a:prstGeom prst="wedgeRoundRectCallout">
            <a:avLst>
              <a:gd name="adj1" fmla="val -694"/>
              <a:gd name="adj2" fmla="val 110681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Oh, I think you clicked on the wrong icon</a:t>
            </a:r>
            <a:endParaRPr lang="en-US" sz="1800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Interviews</a:t>
            </a:r>
            <a:endParaRPr lang="en-US" dirty="0"/>
          </a:p>
        </p:txBody>
      </p:sp>
      <p:sp>
        <p:nvSpPr>
          <p:cNvPr id="10035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Good for pursuing specific issues</a:t>
            </a:r>
          </a:p>
          <a:p>
            <a:pPr lvl="1"/>
            <a:r>
              <a:rPr lang="en-US"/>
              <a:t>vary questions to suit the context</a:t>
            </a:r>
          </a:p>
          <a:p>
            <a:pPr lvl="1"/>
            <a:r>
              <a:rPr lang="en-US"/>
              <a:t>probe more deeply on interesting issues as they arise</a:t>
            </a:r>
          </a:p>
          <a:p>
            <a:pPr lvl="1"/>
            <a:r>
              <a:rPr lang="en-US"/>
              <a:t>good for exploratory studies via open-ended questioning </a:t>
            </a:r>
          </a:p>
          <a:p>
            <a:pPr lvl="1"/>
            <a:r>
              <a:rPr lang="en-US"/>
              <a:t>often leads to specific constructive suggestions</a:t>
            </a:r>
            <a:br>
              <a:rPr lang="en-US"/>
            </a:br>
            <a:endParaRPr lang="en-US"/>
          </a:p>
          <a:p>
            <a:r>
              <a:rPr lang="en-US"/>
              <a:t>Problems:</a:t>
            </a:r>
          </a:p>
          <a:p>
            <a:pPr lvl="1"/>
            <a:r>
              <a:rPr lang="en-US"/>
              <a:t>accounts are subjective</a:t>
            </a:r>
          </a:p>
          <a:p>
            <a:pPr lvl="1"/>
            <a:r>
              <a:rPr lang="en-US"/>
              <a:t>time consuming</a:t>
            </a:r>
          </a:p>
          <a:p>
            <a:pPr lvl="1"/>
            <a:r>
              <a:rPr lang="en-US"/>
              <a:t>evaluator can easily bias the interview</a:t>
            </a:r>
          </a:p>
          <a:p>
            <a:pPr lvl="1"/>
            <a:r>
              <a:rPr lang="en-US"/>
              <a:t>prone to rationalization of events/thoughts by user</a:t>
            </a:r>
          </a:p>
          <a:p>
            <a:pPr lvl="2"/>
            <a:r>
              <a:rPr lang="en-US"/>
              <a:t>user’s reconstruction may be wrong</a:t>
            </a:r>
          </a:p>
        </p:txBody>
      </p:sp>
      <p:pic>
        <p:nvPicPr>
          <p:cNvPr id="100356" name="Picture 4" descr="BD06627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084763"/>
            <a:ext cx="1776412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Qualitative Evaluation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Collect data from people in some form. Data collected in the form of notes, transcripts, interviews, etc.</a:t>
            </a:r>
          </a:p>
          <a:p>
            <a:pPr lvl="1"/>
            <a:r>
              <a:rPr lang="en-US" dirty="0" smtClean="0"/>
              <a:t>A bit subjective</a:t>
            </a:r>
          </a:p>
          <a:p>
            <a:pPr lvl="1"/>
            <a:r>
              <a:rPr lang="en-US" dirty="0" smtClean="0"/>
              <a:t>Great for finding broad patterns, trends, etc.</a:t>
            </a:r>
          </a:p>
          <a:p>
            <a:pPr lvl="1"/>
            <a:endParaRPr lang="en-US" dirty="0"/>
          </a:p>
          <a:p>
            <a:r>
              <a:rPr lang="en-US" b="1" i="1" u="sng" dirty="0" smtClean="0"/>
              <a:t>Techniques / considerations</a:t>
            </a:r>
            <a:r>
              <a:rPr lang="en-US" dirty="0" smtClean="0"/>
              <a:t> for qualitative evaluation</a:t>
            </a:r>
          </a:p>
          <a:p>
            <a:pPr lvl="1"/>
            <a:r>
              <a:rPr lang="en-US" dirty="0" smtClean="0"/>
              <a:t>Naturalistic vs. Experimental design</a:t>
            </a:r>
          </a:p>
          <a:p>
            <a:pPr lvl="1"/>
            <a:r>
              <a:rPr lang="en-US" dirty="0" smtClean="0"/>
              <a:t>How to conduct the evaluation</a:t>
            </a:r>
          </a:p>
          <a:p>
            <a:pPr lvl="1"/>
            <a:r>
              <a:rPr lang="en-US" dirty="0" smtClean="0"/>
              <a:t>How to interpret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4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/>
              <a:t>How to Interview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Plan a set of central questions</a:t>
            </a:r>
          </a:p>
          <a:p>
            <a:pPr lvl="1"/>
            <a:r>
              <a:rPr lang="en-US"/>
              <a:t>a few good questions gets things started</a:t>
            </a:r>
          </a:p>
          <a:p>
            <a:pPr lvl="2"/>
            <a:r>
              <a:rPr lang="en-US"/>
              <a:t>avoid leading questions</a:t>
            </a:r>
          </a:p>
          <a:p>
            <a:pPr lvl="1"/>
            <a:r>
              <a:rPr lang="en-US"/>
              <a:t>focuses the interview</a:t>
            </a:r>
          </a:p>
          <a:p>
            <a:pPr lvl="1"/>
            <a:r>
              <a:rPr lang="en-US"/>
              <a:t>could be based on results of user observations</a:t>
            </a:r>
          </a:p>
          <a:p>
            <a:pPr lvl="1"/>
            <a:endParaRPr lang="en-US"/>
          </a:p>
          <a:p>
            <a:r>
              <a:rPr lang="en-US"/>
              <a:t>Let user responses lead follow-up questions</a:t>
            </a:r>
          </a:p>
          <a:p>
            <a:pPr lvl="1"/>
            <a:r>
              <a:rPr lang="en-US"/>
              <a:t>follow interesting leads </a:t>
            </a:r>
            <a:r>
              <a:rPr lang="en-US" i="1"/>
              <a:t>vs </a:t>
            </a:r>
            <a:r>
              <a:rPr lang="en-US"/>
              <a:t>bulldozing through question list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pic>
        <p:nvPicPr>
          <p:cNvPr id="99330" name="Picture 2" descr="BD06627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084763"/>
            <a:ext cx="1776412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4.1 Retrospective </a:t>
            </a:r>
            <a:r>
              <a:rPr lang="en-US" dirty="0"/>
              <a:t>testing interviews</a:t>
            </a:r>
          </a:p>
        </p:txBody>
      </p:sp>
      <p:sp>
        <p:nvSpPr>
          <p:cNvPr id="54286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Post-observation interview to</a:t>
            </a:r>
          </a:p>
          <a:p>
            <a:pPr lvl="1"/>
            <a:r>
              <a:rPr lang="en-US"/>
              <a:t>perform an observational test</a:t>
            </a:r>
          </a:p>
          <a:p>
            <a:pPr lvl="1"/>
            <a:r>
              <a:rPr lang="en-US"/>
              <a:t>create a video record of it</a:t>
            </a:r>
          </a:p>
          <a:p>
            <a:pPr lvl="1"/>
            <a:r>
              <a:rPr lang="en-US"/>
              <a:t>have users view the video and comment on what they did</a:t>
            </a:r>
          </a:p>
          <a:p>
            <a:pPr lvl="2"/>
            <a:r>
              <a:rPr lang="en-US"/>
              <a:t>clarify events that occurred during system use</a:t>
            </a:r>
          </a:p>
          <a:p>
            <a:pPr lvl="2"/>
            <a:r>
              <a:rPr lang="en-US"/>
              <a:t>excellent for grounding a post-test interview</a:t>
            </a:r>
          </a:p>
          <a:p>
            <a:pPr lvl="2"/>
            <a:r>
              <a:rPr lang="en-US"/>
              <a:t>avoids erroneous reconstruction</a:t>
            </a:r>
          </a:p>
          <a:p>
            <a:pPr lvl="2"/>
            <a:r>
              <a:rPr lang="en-US"/>
              <a:t>users often offer concrete suggestions</a:t>
            </a:r>
          </a:p>
        </p:txBody>
      </p:sp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365625"/>
            <a:ext cx="1909763" cy="235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724400"/>
            <a:ext cx="1162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7812088" y="2665413"/>
            <a:ext cx="1155700" cy="1254125"/>
          </a:xfrm>
          <a:prstGeom prst="wedgeRoundRectCallout">
            <a:avLst>
              <a:gd name="adj1" fmla="val 13051"/>
              <a:gd name="adj2" fmla="val 90023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Do you know why you never tried that option?</a:t>
            </a:r>
            <a:endParaRPr lang="en-US" sz="1800" b="1">
              <a:latin typeface="Arial" charset="0"/>
            </a:endParaRPr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5867400" y="3644900"/>
            <a:ext cx="1841500" cy="1025525"/>
          </a:xfrm>
          <a:prstGeom prst="wedgeRoundRectCallout">
            <a:avLst>
              <a:gd name="adj1" fmla="val 41032"/>
              <a:gd name="adj2" fmla="val 99380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I didn’t see it. Why don’t you make it look like a button?</a:t>
            </a:r>
            <a:endParaRPr lang="en-US" sz="18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4.2 Critical </a:t>
            </a:r>
            <a:r>
              <a:rPr lang="en-US" dirty="0"/>
              <a:t>incidence interviews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talk about incidents that stood out</a:t>
            </a:r>
          </a:p>
          <a:p>
            <a:pPr lvl="1"/>
            <a:r>
              <a:rPr lang="en-US" dirty="0"/>
              <a:t>usually discuss extremely annoying problems with fervor</a:t>
            </a:r>
          </a:p>
          <a:p>
            <a:pPr lvl="1"/>
            <a:r>
              <a:rPr lang="en-US" dirty="0"/>
              <a:t>not representative, but important to them</a:t>
            </a:r>
          </a:p>
          <a:p>
            <a:pPr lvl="1"/>
            <a:r>
              <a:rPr lang="en-US" dirty="0"/>
              <a:t>often raises issues not seen in lab tests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365625"/>
            <a:ext cx="1909763" cy="235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7235825" y="2852738"/>
            <a:ext cx="1728788" cy="1025525"/>
          </a:xfrm>
          <a:prstGeom prst="wedgeRoundRectCallout">
            <a:avLst>
              <a:gd name="adj1" fmla="val 17861"/>
              <a:gd name="adj2" fmla="val 95819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Tell me about the last big problem you had with  Word</a:t>
            </a:r>
            <a:endParaRPr lang="en-US" sz="1800" b="1">
              <a:latin typeface="Arial" charset="0"/>
            </a:endParaRP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5003800" y="3644900"/>
            <a:ext cx="2519363" cy="1254125"/>
          </a:xfrm>
          <a:prstGeom prst="wedgeRoundRectCallout">
            <a:avLst>
              <a:gd name="adj1" fmla="val 46218"/>
              <a:gd name="adj2" fmla="val 71264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I can never get my figures in the right place. Its really annoying. I spent hours on it and I had to…</a:t>
            </a:r>
            <a:endParaRPr lang="en-US" sz="18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4.3 Questionnaires </a:t>
            </a:r>
            <a:r>
              <a:rPr lang="en-US" dirty="0"/>
              <a:t>and Surveys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Questionnaires / Surveys</a:t>
            </a:r>
          </a:p>
          <a:p>
            <a:pPr lvl="1"/>
            <a:r>
              <a:rPr lang="en-US"/>
              <a:t>preparation “expensive,” but administration cheap</a:t>
            </a:r>
          </a:p>
          <a:p>
            <a:pPr lvl="2"/>
            <a:r>
              <a:rPr lang="en-US"/>
              <a:t>can reach a wide subject group (e.g. mail)</a:t>
            </a:r>
          </a:p>
          <a:p>
            <a:pPr lvl="1"/>
            <a:r>
              <a:rPr lang="en-US"/>
              <a:t>does not require presence of evaluator</a:t>
            </a:r>
          </a:p>
          <a:p>
            <a:pPr lvl="1"/>
            <a:r>
              <a:rPr lang="en-US"/>
              <a:t>results can be quantified</a:t>
            </a:r>
          </a:p>
          <a:p>
            <a:pPr lvl="1"/>
            <a:endParaRPr lang="en-US"/>
          </a:p>
          <a:p>
            <a:r>
              <a:rPr lang="en-US"/>
              <a:t>But</a:t>
            </a:r>
          </a:p>
          <a:p>
            <a:pPr lvl="1"/>
            <a:r>
              <a:rPr lang="en-US"/>
              <a:t>only as good as the questions asked</a:t>
            </a:r>
            <a:br>
              <a:rPr lang="en-US"/>
            </a:br>
            <a:r>
              <a:rPr lang="en-US"/>
              <a:t> </a:t>
            </a:r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89363"/>
            <a:ext cx="33432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4.3 Questionnaires </a:t>
            </a:r>
            <a:r>
              <a:rPr lang="en-US" dirty="0"/>
              <a:t>and Surveys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81988" cy="4752975"/>
          </a:xfrm>
        </p:spPr>
        <p:txBody>
          <a:bodyPr/>
          <a:lstStyle/>
          <a:p>
            <a:r>
              <a:rPr lang="en-US" dirty="0"/>
              <a:t>How</a:t>
            </a:r>
          </a:p>
          <a:p>
            <a:pPr lvl="1"/>
            <a:r>
              <a:rPr lang="en-US" dirty="0"/>
              <a:t>establish the purpose of the questionnaire</a:t>
            </a:r>
          </a:p>
          <a:p>
            <a:pPr lvl="2"/>
            <a:r>
              <a:rPr lang="en-US" dirty="0"/>
              <a:t>what information is sought?</a:t>
            </a:r>
          </a:p>
          <a:p>
            <a:pPr lvl="2"/>
            <a:r>
              <a:rPr lang="en-US" dirty="0"/>
              <a:t>how would you analyze the results?</a:t>
            </a:r>
          </a:p>
          <a:p>
            <a:pPr lvl="2"/>
            <a:r>
              <a:rPr lang="en-US" dirty="0"/>
              <a:t>what would you do with your analysis?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do not ask questions whose answers you will not use!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dirty="0"/>
              <a:t>determine the audience you want to reach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determine how would you will  deliver / collect the questionnaire</a:t>
            </a:r>
          </a:p>
          <a:p>
            <a:pPr lvl="2"/>
            <a:r>
              <a:rPr lang="en-US" dirty="0"/>
              <a:t>on-line for computer users</a:t>
            </a:r>
          </a:p>
          <a:p>
            <a:pPr lvl="2"/>
            <a:r>
              <a:rPr lang="en-US" dirty="0"/>
              <a:t>web site with forms</a:t>
            </a:r>
          </a:p>
          <a:p>
            <a:pPr lvl="2"/>
            <a:r>
              <a:rPr lang="en-US" dirty="0"/>
              <a:t>surface mail </a:t>
            </a:r>
          </a:p>
          <a:p>
            <a:pPr lvl="3"/>
            <a:r>
              <a:rPr lang="en-US" dirty="0"/>
              <a:t>pre-addressed reply envelope gives far better response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5. Continuous </a:t>
            </a:r>
            <a:r>
              <a:rPr lang="en-US" dirty="0"/>
              <a:t>Evaluation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sz="2000" dirty="0"/>
              <a:t>Monitor systems in actual use</a:t>
            </a:r>
          </a:p>
          <a:p>
            <a:pPr lvl="1"/>
            <a:r>
              <a:rPr lang="en-US" sz="1800" dirty="0"/>
              <a:t>usually late stages of development </a:t>
            </a:r>
          </a:p>
          <a:p>
            <a:pPr lvl="2"/>
            <a:r>
              <a:rPr lang="en-US" sz="1600" dirty="0" err="1"/>
              <a:t>ie</a:t>
            </a:r>
            <a:r>
              <a:rPr lang="en-US" sz="1600" dirty="0"/>
              <a:t> beta releases, delivered system</a:t>
            </a:r>
          </a:p>
          <a:p>
            <a:pPr lvl="1"/>
            <a:r>
              <a:rPr lang="en-US" sz="1800" dirty="0"/>
              <a:t>fix problems in next release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User feedback via gripe lines</a:t>
            </a:r>
          </a:p>
          <a:p>
            <a:pPr lvl="1"/>
            <a:r>
              <a:rPr lang="en-US" sz="1800" dirty="0"/>
              <a:t>users can provide feedback to designers while using the system</a:t>
            </a:r>
          </a:p>
          <a:p>
            <a:pPr lvl="2"/>
            <a:r>
              <a:rPr lang="en-US" sz="1600" dirty="0"/>
              <a:t>help desks</a:t>
            </a:r>
          </a:p>
          <a:p>
            <a:pPr lvl="2"/>
            <a:r>
              <a:rPr lang="en-US" sz="1600" dirty="0"/>
              <a:t>bulletin boards</a:t>
            </a:r>
          </a:p>
          <a:p>
            <a:pPr lvl="2"/>
            <a:r>
              <a:rPr lang="en-US" sz="1600" dirty="0"/>
              <a:t>email</a:t>
            </a:r>
          </a:p>
          <a:p>
            <a:pPr lvl="2"/>
            <a:r>
              <a:rPr lang="en-US" sz="1600" dirty="0"/>
              <a:t>built-in gripe facility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800" dirty="0"/>
              <a:t>best combined with trouble-shooting facility</a:t>
            </a:r>
          </a:p>
          <a:p>
            <a:pPr lvl="2"/>
            <a:r>
              <a:rPr lang="en-US" sz="1600" dirty="0"/>
              <a:t>users always get a response (solution?) to their gripes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292600"/>
            <a:ext cx="15335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 know now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000" dirty="0"/>
              <a:t>Why evaluation is crucial </a:t>
            </a:r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Quickly </a:t>
            </a:r>
            <a:r>
              <a:rPr lang="en-US" sz="2000" dirty="0"/>
              <a:t>debug prototypes by observing people use them</a:t>
            </a:r>
            <a:endParaRPr lang="en-US" sz="1000" dirty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smtClean="0"/>
              <a:t>Methods </a:t>
            </a:r>
            <a:r>
              <a:rPr lang="en-US" sz="2000" dirty="0"/>
              <a:t>reveal what a person is thinking about 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446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Primary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This slide deck </a:t>
            </a:r>
            <a:r>
              <a:rPr lang="en-CA" sz="2000" dirty="0" smtClean="0"/>
              <a:t>is partly based on concepts as taught by:</a:t>
            </a:r>
            <a:br>
              <a:rPr lang="en-CA" sz="2000" dirty="0" smtClean="0"/>
            </a:br>
            <a:endParaRPr lang="en-US" sz="2000" dirty="0" smtClean="0"/>
          </a:p>
          <a:p>
            <a:pPr lvl="1"/>
            <a:r>
              <a:rPr lang="en-US" sz="1800" dirty="0" smtClean="0"/>
              <a:t>Nielsen, J. (1993) Usability Engineering, Chapter 6: Usability testing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1800" dirty="0" err="1" smtClean="0"/>
              <a:t>Gomoll</a:t>
            </a:r>
            <a:r>
              <a:rPr lang="en-US" sz="1800" dirty="0"/>
              <a:t>, Kathleen &amp; </a:t>
            </a:r>
            <a:r>
              <a:rPr lang="en-US" sz="1800" dirty="0" err="1"/>
              <a:t>Nicol</a:t>
            </a:r>
            <a:r>
              <a:rPr lang="en-US" sz="1800" dirty="0"/>
              <a:t>, Anne (1990) </a:t>
            </a:r>
            <a:r>
              <a:rPr lang="en-US" sz="1800" dirty="0" smtClean="0"/>
              <a:t>User </a:t>
            </a:r>
            <a:r>
              <a:rPr lang="en-US" sz="1800" dirty="0"/>
              <a:t>Observation: Guidelines for Apple </a:t>
            </a:r>
            <a:r>
              <a:rPr lang="en-US" sz="1800" dirty="0" smtClean="0"/>
              <a:t>Developers, </a:t>
            </a:r>
            <a:r>
              <a:rPr lang="en-US" sz="1800" dirty="0"/>
              <a:t>Apple Inc., January </a:t>
            </a:r>
            <a:endParaRPr lang="en-US" sz="1800" dirty="0" smtClean="0"/>
          </a:p>
          <a:p>
            <a:pPr lvl="1"/>
            <a:endParaRPr lang="en-CA" sz="1800" dirty="0"/>
          </a:p>
          <a:p>
            <a:pPr lvl="1"/>
            <a:r>
              <a:rPr lang="en-US" sz="1800" dirty="0"/>
              <a:t>Dumas, J.S. and </a:t>
            </a:r>
            <a:r>
              <a:rPr lang="en-US" sz="1800" dirty="0" err="1"/>
              <a:t>Redish</a:t>
            </a:r>
            <a:r>
              <a:rPr lang="en-US" sz="1800" dirty="0"/>
              <a:t>, J.C. </a:t>
            </a:r>
            <a:r>
              <a:rPr lang="en-US" sz="1800" dirty="0" smtClean="0"/>
              <a:t>A Practical </a:t>
            </a:r>
            <a:r>
              <a:rPr lang="en-US" sz="1800" dirty="0"/>
              <a:t>Guide to Usability Testing</a:t>
            </a:r>
            <a:r>
              <a:rPr lang="en-US" sz="1800" dirty="0" smtClean="0"/>
              <a:t>. Revised </a:t>
            </a:r>
            <a:r>
              <a:rPr lang="en-US" sz="1800" dirty="0"/>
              <a:t>Edition. (1999) </a:t>
            </a:r>
            <a:endParaRPr lang="en-US" sz="1800" dirty="0" smtClean="0"/>
          </a:p>
          <a:p>
            <a:pPr lvl="1"/>
            <a:endParaRPr lang="en-CA" sz="1800" dirty="0"/>
          </a:p>
          <a:p>
            <a:pPr lvl="1"/>
            <a:r>
              <a:rPr lang="en-US" sz="1800" dirty="0"/>
              <a:t>Gould, J. (1988) </a:t>
            </a:r>
            <a:r>
              <a:rPr lang="en-US" sz="1800" dirty="0" smtClean="0"/>
              <a:t>How </a:t>
            </a:r>
            <a:r>
              <a:rPr lang="en-US" sz="1800" dirty="0"/>
              <a:t>to design usable </a:t>
            </a:r>
            <a:r>
              <a:rPr lang="en-US" sz="1800" dirty="0" smtClean="0"/>
              <a:t>systems. </a:t>
            </a:r>
            <a:r>
              <a:rPr lang="en-US" sz="1800" dirty="0"/>
              <a:t>In Readings in Human Computer Interaction: Towards the Year 2000 (2nd Edition). </a:t>
            </a:r>
            <a:r>
              <a:rPr lang="en-US" sz="1800" dirty="0" err="1"/>
              <a:t>Baecker</a:t>
            </a:r>
            <a:r>
              <a:rPr lang="en-US" sz="1800" dirty="0"/>
              <a:t>, R., </a:t>
            </a:r>
            <a:r>
              <a:rPr lang="en-US" sz="1800" dirty="0" err="1"/>
              <a:t>Grudin</a:t>
            </a:r>
            <a:r>
              <a:rPr lang="en-US" sz="1800" dirty="0"/>
              <a:t>, J., Buxton, W., and Greenberg, S. (1995). Morgan-Kaufmann.</a:t>
            </a:r>
          </a:p>
        </p:txBody>
      </p:sp>
    </p:spTree>
    <p:extLst>
      <p:ext uri="{BB962C8B-B14F-4D97-AF65-F5344CB8AC3E}">
        <p14:creationId xmlns:p14="http://schemas.microsoft.com/office/powerpoint/2010/main" val="16977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Permissions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CA" sz="1000" b="1" dirty="0"/>
              <a:t>You are free:</a:t>
            </a:r>
          </a:p>
          <a:p>
            <a:pPr lvl="1">
              <a:defRPr/>
            </a:pPr>
            <a:r>
              <a:rPr lang="en-CA" sz="1000" b="1" dirty="0"/>
              <a:t>to Share</a:t>
            </a:r>
            <a:r>
              <a:rPr lang="en-CA" sz="1000" dirty="0"/>
              <a:t> — to copy, distribute and transmit the work</a:t>
            </a:r>
          </a:p>
          <a:p>
            <a:pPr lvl="1">
              <a:defRPr/>
            </a:pPr>
            <a:r>
              <a:rPr lang="en-CA" sz="1000" b="1" dirty="0"/>
              <a:t>to Remix</a:t>
            </a:r>
            <a:r>
              <a:rPr lang="en-CA" sz="1000" dirty="0"/>
              <a:t> — to adapt the work</a:t>
            </a:r>
          </a:p>
          <a:p>
            <a:pPr>
              <a:defRPr/>
            </a:pPr>
            <a:endParaRPr lang="en-CA" sz="1000" b="1" dirty="0" smtClean="0"/>
          </a:p>
          <a:p>
            <a:pPr>
              <a:defRPr/>
            </a:pPr>
            <a:r>
              <a:rPr lang="en-CA" sz="1000" b="1" dirty="0" smtClean="0"/>
              <a:t>Under </a:t>
            </a:r>
            <a:r>
              <a:rPr lang="en-CA" sz="1000" b="1" dirty="0"/>
              <a:t>the following conditions:</a:t>
            </a:r>
          </a:p>
          <a:p>
            <a:pPr>
              <a:defRPr/>
            </a:pPr>
            <a:r>
              <a:rPr lang="en-CA" sz="1000" b="1" dirty="0"/>
              <a:t>Attribution</a:t>
            </a:r>
            <a:r>
              <a:rPr lang="en-CA" sz="1000" dirty="0"/>
              <a:t> — You must attribute the work in the manner specified by the author </a:t>
            </a:r>
            <a:r>
              <a:rPr lang="en-CA" sz="1000" dirty="0" smtClean="0"/>
              <a:t>(</a:t>
            </a:r>
            <a:r>
              <a:rPr lang="en-CA" sz="1000" dirty="0"/>
              <a:t>but not in any way that suggests that they endorse you or your use of the work</a:t>
            </a:r>
            <a:r>
              <a:rPr lang="en-CA" sz="1000" dirty="0" smtClean="0"/>
              <a:t>) by citing: </a:t>
            </a:r>
          </a:p>
          <a:p>
            <a:pPr marL="715963" lvl="1" indent="0">
              <a:buFontTx/>
              <a:buNone/>
              <a:defRPr/>
            </a:pPr>
            <a:r>
              <a:rPr lang="en-CA" sz="1000" dirty="0" smtClean="0"/>
              <a:t>“Lecture materials by Saul Greenberg, University of Calgary, AB, Canada. http</a:t>
            </a:r>
            <a:r>
              <a:rPr lang="en-CA" sz="1000" dirty="0"/>
              <a:t>://saul.cpsc.ucalgary.ca/</a:t>
            </a:r>
            <a:r>
              <a:rPr lang="en-CA" sz="1000" dirty="0" err="1"/>
              <a:t>saul</a:t>
            </a:r>
            <a:r>
              <a:rPr lang="en-CA" sz="1000" dirty="0"/>
              <a:t>/</a:t>
            </a:r>
            <a:r>
              <a:rPr lang="en-CA" sz="1000" dirty="0" err="1"/>
              <a:t>pmwiki.php</a:t>
            </a:r>
            <a:r>
              <a:rPr lang="en-CA" sz="1000" dirty="0"/>
              <a:t>/</a:t>
            </a:r>
            <a:r>
              <a:rPr lang="en-CA" sz="1000" dirty="0" err="1"/>
              <a:t>HCIResources</a:t>
            </a:r>
            <a:r>
              <a:rPr lang="en-CA" sz="1000" dirty="0"/>
              <a:t>/</a:t>
            </a:r>
            <a:r>
              <a:rPr lang="en-CA" sz="1000" dirty="0" err="1"/>
              <a:t>HCILectures</a:t>
            </a:r>
            <a:r>
              <a:rPr lang="en-CA" sz="1000" dirty="0"/>
              <a:t>”</a:t>
            </a:r>
          </a:p>
          <a:p>
            <a:pPr>
              <a:defRPr/>
            </a:pPr>
            <a:r>
              <a:rPr lang="en-CA" sz="1000" b="1" dirty="0" err="1"/>
              <a:t>Noncommercial</a:t>
            </a:r>
            <a:r>
              <a:rPr lang="en-CA" sz="1000" dirty="0"/>
              <a:t> — You may not use this work for commercial </a:t>
            </a:r>
            <a:r>
              <a:rPr lang="en-CA" sz="1000" dirty="0" smtClean="0"/>
              <a:t>purposes, </a:t>
            </a:r>
            <a:r>
              <a:rPr lang="en-CA" sz="1000" b="1" u="sng" dirty="0" smtClean="0"/>
              <a:t>except</a:t>
            </a:r>
            <a:r>
              <a:rPr lang="en-CA" sz="1000" dirty="0" smtClean="0"/>
              <a:t> to assist one’s own teaching and training within commercial organizations.</a:t>
            </a:r>
          </a:p>
          <a:p>
            <a:pPr>
              <a:defRPr/>
            </a:pPr>
            <a:r>
              <a:rPr lang="en-CA" sz="1000" b="1" dirty="0"/>
              <a:t>Share Alike</a:t>
            </a:r>
            <a:r>
              <a:rPr lang="en-CA" sz="1000" dirty="0"/>
              <a:t> — If you alter, transform, or build upon this work, you may distribute the resulting work only under the same or similar license to this one.</a:t>
            </a:r>
          </a:p>
          <a:p>
            <a:pPr>
              <a:defRPr/>
            </a:pPr>
            <a:endParaRPr lang="en-CA" sz="1000" b="1" dirty="0" smtClean="0"/>
          </a:p>
          <a:p>
            <a:pPr>
              <a:defRPr/>
            </a:pPr>
            <a:r>
              <a:rPr lang="en-CA" sz="1000" b="1" dirty="0" smtClean="0"/>
              <a:t>With </a:t>
            </a:r>
            <a:r>
              <a:rPr lang="en-CA" sz="1000" b="1" dirty="0"/>
              <a:t>the understanding that:</a:t>
            </a:r>
          </a:p>
          <a:p>
            <a:pPr>
              <a:defRPr/>
            </a:pPr>
            <a:r>
              <a:rPr lang="en-CA" sz="1000" b="1" dirty="0" smtClean="0"/>
              <a:t>Not all material have transferable rights </a:t>
            </a:r>
            <a:r>
              <a:rPr lang="en-CA" sz="1000" dirty="0" smtClean="0"/>
              <a:t>— materials from other sources which are included here are cited </a:t>
            </a:r>
          </a:p>
          <a:p>
            <a:pPr>
              <a:defRPr/>
            </a:pPr>
            <a:r>
              <a:rPr lang="en-CA" sz="1000" b="1" dirty="0" smtClean="0"/>
              <a:t>Waiver</a:t>
            </a:r>
            <a:r>
              <a:rPr lang="en-CA" sz="1000" dirty="0"/>
              <a:t> — Any of the above conditions can be </a:t>
            </a:r>
            <a:r>
              <a:rPr lang="en-CA" sz="1000" b="1" u="sng" dirty="0"/>
              <a:t>waived</a:t>
            </a:r>
            <a:r>
              <a:rPr lang="en-CA" sz="1000" dirty="0"/>
              <a:t> if you get permission from the copyright holder.</a:t>
            </a:r>
          </a:p>
          <a:p>
            <a:pPr>
              <a:defRPr/>
            </a:pPr>
            <a:r>
              <a:rPr lang="en-CA" sz="1000" b="1" dirty="0"/>
              <a:t>Public Domain</a:t>
            </a:r>
            <a:r>
              <a:rPr lang="en-CA" sz="1000" dirty="0"/>
              <a:t> — Where the work or any of its elements is in the </a:t>
            </a:r>
            <a:r>
              <a:rPr lang="en-CA" sz="1000" b="1" u="sng" dirty="0"/>
              <a:t>public domain</a:t>
            </a:r>
            <a:r>
              <a:rPr lang="en-CA" sz="1000" dirty="0"/>
              <a:t> under applicable law, that status is in no way affected by the license.</a:t>
            </a:r>
          </a:p>
          <a:p>
            <a:pPr>
              <a:defRPr/>
            </a:pPr>
            <a:r>
              <a:rPr lang="en-CA" sz="1000" b="1" dirty="0"/>
              <a:t>Other Rights</a:t>
            </a:r>
            <a:r>
              <a:rPr lang="en-CA" sz="1000" dirty="0"/>
              <a:t> — In no way are any of the following rights affected by the license:</a:t>
            </a:r>
          </a:p>
          <a:p>
            <a:pPr lvl="1">
              <a:defRPr/>
            </a:pPr>
            <a:r>
              <a:rPr lang="en-CA" sz="1000" dirty="0"/>
              <a:t>Your fair dealing or </a:t>
            </a:r>
            <a:r>
              <a:rPr lang="en-CA" sz="1000" b="1" u="sng" dirty="0"/>
              <a:t>fair use</a:t>
            </a:r>
            <a:r>
              <a:rPr lang="en-CA" sz="1000" dirty="0"/>
              <a:t> rights, or other applicable copyright exceptions and limitations;</a:t>
            </a:r>
          </a:p>
          <a:p>
            <a:pPr lvl="1">
              <a:defRPr/>
            </a:pPr>
            <a:r>
              <a:rPr lang="en-CA" sz="1000" dirty="0"/>
              <a:t>The author's </a:t>
            </a:r>
            <a:r>
              <a:rPr lang="en-CA" sz="1000" b="1" u="sng" dirty="0"/>
              <a:t>moral</a:t>
            </a:r>
            <a:r>
              <a:rPr lang="en-CA" sz="1000" dirty="0"/>
              <a:t> rights;</a:t>
            </a:r>
          </a:p>
          <a:p>
            <a:pPr lvl="1">
              <a:defRPr/>
            </a:pPr>
            <a:r>
              <a:rPr lang="en-CA" sz="1000" dirty="0"/>
              <a:t>Rights other persons may have either in the work itself or in how the work is used, such </a:t>
            </a:r>
            <a:r>
              <a:rPr lang="en-CA" sz="1000" dirty="0" smtClean="0"/>
              <a:t>as </a:t>
            </a:r>
            <a:r>
              <a:rPr lang="en-CA" sz="1000" b="1" u="sng" dirty="0" smtClean="0"/>
              <a:t>publicity</a:t>
            </a:r>
            <a:r>
              <a:rPr lang="en-CA" sz="1000" dirty="0"/>
              <a:t> or privacy rights.</a:t>
            </a:r>
          </a:p>
          <a:p>
            <a:pPr>
              <a:defRPr/>
            </a:pPr>
            <a:r>
              <a:rPr lang="en-CA" sz="1000" b="1" dirty="0"/>
              <a:t>Notice</a:t>
            </a:r>
            <a:r>
              <a:rPr lang="en-CA" sz="1000" dirty="0"/>
              <a:t> — For any reuse or distribution, you must make clear to others the license terms of this work. The best way to do this is with a link to this web page.</a:t>
            </a:r>
          </a:p>
        </p:txBody>
      </p:sp>
      <p:pic>
        <p:nvPicPr>
          <p:cNvPr id="77828" name="Picture 6" descr="http://i.creativecommons.org/l/by-nc-sa/3.0/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5913"/>
            <a:ext cx="20462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213100"/>
            <a:ext cx="28733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635250"/>
            <a:ext cx="284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527425"/>
            <a:ext cx="258762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014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Naturalistic vs. Experimental Studies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Naturalistic approach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351338"/>
          </a:xfrm>
        </p:spPr>
        <p:txBody>
          <a:bodyPr/>
          <a:lstStyle/>
          <a:p>
            <a:r>
              <a:rPr lang="en-US" dirty="0"/>
              <a:t>Observation occurs in realistic setting</a:t>
            </a:r>
          </a:p>
          <a:p>
            <a:endParaRPr lang="en-US" dirty="0"/>
          </a:p>
          <a:p>
            <a:r>
              <a:rPr lang="en-US" dirty="0" smtClean="0"/>
              <a:t>Advantages:</a:t>
            </a:r>
            <a:endParaRPr lang="en-US" dirty="0"/>
          </a:p>
          <a:p>
            <a:pPr lvl="1"/>
            <a:r>
              <a:rPr lang="en-US" dirty="0" smtClean="0"/>
              <a:t>Occurs in a realistic setting, so outside variables mimic real life</a:t>
            </a:r>
          </a:p>
          <a:p>
            <a:pPr lvl="1"/>
            <a:r>
              <a:rPr lang="en-US" dirty="0" smtClean="0"/>
              <a:t>Provides useful, realistic data</a:t>
            </a:r>
          </a:p>
          <a:p>
            <a:pPr lvl="1"/>
            <a:r>
              <a:rPr lang="en-US" dirty="0" smtClean="0"/>
              <a:t>More likely to generalize (though do not assume it will)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 smtClean="0"/>
              <a:t>Disadvantages:</a:t>
            </a:r>
            <a:endParaRPr lang="en-US" dirty="0"/>
          </a:p>
          <a:p>
            <a:pPr lvl="1"/>
            <a:r>
              <a:rPr lang="en-US" dirty="0"/>
              <a:t>hard to arrange and do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endParaRPr lang="en-US" dirty="0"/>
          </a:p>
        </p:txBody>
      </p:sp>
      <p:pic>
        <p:nvPicPr>
          <p:cNvPr id="120836" name="Picture 4" descr="PH0195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62400"/>
            <a:ext cx="3995737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/>
              <a:t>Experimental approach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Experimenter controls all environmental factors</a:t>
            </a:r>
          </a:p>
          <a:p>
            <a:pPr lvl="1"/>
            <a:r>
              <a:rPr lang="en-US" dirty="0"/>
              <a:t>study relations by manipulating </a:t>
            </a:r>
            <a:r>
              <a:rPr lang="en-US" i="1" dirty="0"/>
              <a:t>independent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observe effect on one or more </a:t>
            </a:r>
            <a:r>
              <a:rPr lang="en-US" i="1" dirty="0"/>
              <a:t>dependent</a:t>
            </a:r>
            <a:r>
              <a:rPr lang="en-US" dirty="0"/>
              <a:t> variables</a:t>
            </a:r>
          </a:p>
          <a:p>
            <a:pPr lvl="1"/>
            <a:r>
              <a:rPr lang="en-US" dirty="0" smtClean="0"/>
              <a:t>nothing </a:t>
            </a:r>
            <a:r>
              <a:rPr lang="en-US" dirty="0"/>
              <a:t>else </a:t>
            </a:r>
            <a:r>
              <a:rPr lang="en-US" dirty="0" smtClean="0"/>
              <a:t>changes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sz="1800" i="1" dirty="0"/>
              <a:t>There is no difference in user performance (</a:t>
            </a:r>
            <a:r>
              <a:rPr lang="en-US" sz="1800" b="1" i="1" dirty="0"/>
              <a:t>time</a:t>
            </a:r>
            <a:r>
              <a:rPr lang="en-US" sz="1800" i="1" dirty="0"/>
              <a:t> and </a:t>
            </a:r>
            <a:r>
              <a:rPr lang="en-US" sz="1800" b="1" i="1" dirty="0"/>
              <a:t>error rate</a:t>
            </a:r>
            <a:r>
              <a:rPr lang="en-US" sz="1800" i="1" dirty="0"/>
              <a:t>) when selecting an item from a </a:t>
            </a:r>
            <a:r>
              <a:rPr lang="en-US" sz="1800" b="1" i="1" dirty="0"/>
              <a:t>pull down</a:t>
            </a:r>
            <a:r>
              <a:rPr lang="en-US" sz="1800" i="1" dirty="0"/>
              <a:t> or a </a:t>
            </a:r>
            <a:r>
              <a:rPr lang="en-US" sz="1800" b="1" i="1" dirty="0"/>
              <a:t>pull right</a:t>
            </a:r>
            <a:r>
              <a:rPr lang="en-US" sz="1800" i="1" dirty="0"/>
              <a:t> menu of 4 items</a:t>
            </a:r>
            <a:br>
              <a:rPr lang="en-US" sz="1800" i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47460" name="Group 4"/>
          <p:cNvGrpSpPr>
            <a:grpSpLocks/>
          </p:cNvGrpSpPr>
          <p:nvPr/>
        </p:nvGrpSpPr>
        <p:grpSpPr bwMode="auto">
          <a:xfrm>
            <a:off x="1114425" y="4797425"/>
            <a:ext cx="3308350" cy="1514475"/>
            <a:chOff x="1339" y="3037"/>
            <a:chExt cx="2084" cy="954"/>
          </a:xfrm>
        </p:grpSpPr>
        <p:sp>
          <p:nvSpPr>
            <p:cNvPr id="147461" name="Rectangle 5"/>
            <p:cNvSpPr>
              <a:spLocks noChangeArrowheads="1"/>
            </p:cNvSpPr>
            <p:nvPr/>
          </p:nvSpPr>
          <p:spPr bwMode="auto">
            <a:xfrm>
              <a:off x="1341" y="3227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2" name="Rectangle 6"/>
            <p:cNvSpPr>
              <a:spLocks noChangeArrowheads="1"/>
            </p:cNvSpPr>
            <p:nvPr/>
          </p:nvSpPr>
          <p:spPr bwMode="auto">
            <a:xfrm>
              <a:off x="1341" y="3415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1341" y="3607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4" name="Rectangle 8"/>
            <p:cNvSpPr>
              <a:spLocks noChangeArrowheads="1"/>
            </p:cNvSpPr>
            <p:nvPr/>
          </p:nvSpPr>
          <p:spPr bwMode="auto">
            <a:xfrm>
              <a:off x="1341" y="3802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5" name="Rectangle 9"/>
            <p:cNvSpPr>
              <a:spLocks noChangeArrowheads="1"/>
            </p:cNvSpPr>
            <p:nvPr/>
          </p:nvSpPr>
          <p:spPr bwMode="auto">
            <a:xfrm>
              <a:off x="1339" y="3037"/>
              <a:ext cx="2084" cy="18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6" name="Rectangle 10"/>
            <p:cNvSpPr>
              <a:spLocks noChangeArrowheads="1"/>
            </p:cNvSpPr>
            <p:nvPr/>
          </p:nvSpPr>
          <p:spPr bwMode="auto">
            <a:xfrm>
              <a:off x="1368" y="3041"/>
              <a:ext cx="16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File     Edit       View       Insert</a:t>
              </a:r>
            </a:p>
          </p:txBody>
        </p:sp>
        <p:sp>
          <p:nvSpPr>
            <p:cNvPr id="147467" name="Rectangle 11"/>
            <p:cNvSpPr>
              <a:spLocks noChangeArrowheads="1"/>
            </p:cNvSpPr>
            <p:nvPr/>
          </p:nvSpPr>
          <p:spPr bwMode="auto">
            <a:xfrm>
              <a:off x="1460" y="3245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New</a:t>
              </a:r>
            </a:p>
          </p:txBody>
        </p:sp>
        <p:sp>
          <p:nvSpPr>
            <p:cNvPr id="147468" name="Rectangle 12"/>
            <p:cNvSpPr>
              <a:spLocks noChangeArrowheads="1"/>
            </p:cNvSpPr>
            <p:nvPr/>
          </p:nvSpPr>
          <p:spPr bwMode="auto">
            <a:xfrm>
              <a:off x="1454" y="3405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Open</a:t>
              </a:r>
            </a:p>
          </p:txBody>
        </p:sp>
        <p:sp>
          <p:nvSpPr>
            <p:cNvPr id="147469" name="Rectangle 13"/>
            <p:cNvSpPr>
              <a:spLocks noChangeArrowheads="1"/>
            </p:cNvSpPr>
            <p:nvPr/>
          </p:nvSpPr>
          <p:spPr bwMode="auto">
            <a:xfrm>
              <a:off x="1451" y="3614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Close</a:t>
              </a:r>
            </a:p>
          </p:txBody>
        </p:sp>
        <p:sp>
          <p:nvSpPr>
            <p:cNvPr id="147470" name="Rectangle 14"/>
            <p:cNvSpPr>
              <a:spLocks noChangeArrowheads="1"/>
            </p:cNvSpPr>
            <p:nvPr/>
          </p:nvSpPr>
          <p:spPr bwMode="auto">
            <a:xfrm>
              <a:off x="1455" y="3794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Save</a:t>
              </a:r>
            </a:p>
          </p:txBody>
        </p:sp>
      </p:grpSp>
      <p:grpSp>
        <p:nvGrpSpPr>
          <p:cNvPr id="147471" name="Group 15"/>
          <p:cNvGrpSpPr>
            <a:grpSpLocks/>
          </p:cNvGrpSpPr>
          <p:nvPr/>
        </p:nvGrpSpPr>
        <p:grpSpPr bwMode="auto">
          <a:xfrm>
            <a:off x="5364163" y="4797425"/>
            <a:ext cx="2027237" cy="1325563"/>
            <a:chOff x="3816" y="3042"/>
            <a:chExt cx="1277" cy="835"/>
          </a:xfrm>
        </p:grpSpPr>
        <p:sp>
          <p:nvSpPr>
            <p:cNvPr id="147472" name="Rectangle 16"/>
            <p:cNvSpPr>
              <a:spLocks noChangeArrowheads="1"/>
            </p:cNvSpPr>
            <p:nvPr/>
          </p:nvSpPr>
          <p:spPr bwMode="auto">
            <a:xfrm>
              <a:off x="3816" y="3042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3" name="Rectangle 17"/>
            <p:cNvSpPr>
              <a:spLocks noChangeArrowheads="1"/>
            </p:cNvSpPr>
            <p:nvPr/>
          </p:nvSpPr>
          <p:spPr bwMode="auto">
            <a:xfrm>
              <a:off x="3816" y="3230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4" name="Rectangle 18"/>
            <p:cNvSpPr>
              <a:spLocks noChangeArrowheads="1"/>
            </p:cNvSpPr>
            <p:nvPr/>
          </p:nvSpPr>
          <p:spPr bwMode="auto">
            <a:xfrm>
              <a:off x="3816" y="3422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5" name="Rectangle 19"/>
            <p:cNvSpPr>
              <a:spLocks noChangeArrowheads="1"/>
            </p:cNvSpPr>
            <p:nvPr/>
          </p:nvSpPr>
          <p:spPr bwMode="auto">
            <a:xfrm>
              <a:off x="3816" y="3617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6" name="Rectangle 20"/>
            <p:cNvSpPr>
              <a:spLocks noChangeArrowheads="1"/>
            </p:cNvSpPr>
            <p:nvPr/>
          </p:nvSpPr>
          <p:spPr bwMode="auto">
            <a:xfrm>
              <a:off x="3935" y="3060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File</a:t>
              </a:r>
            </a:p>
          </p:txBody>
        </p:sp>
        <p:sp>
          <p:nvSpPr>
            <p:cNvPr id="147477" name="Rectangle 21"/>
            <p:cNvSpPr>
              <a:spLocks noChangeArrowheads="1"/>
            </p:cNvSpPr>
            <p:nvPr/>
          </p:nvSpPr>
          <p:spPr bwMode="auto">
            <a:xfrm>
              <a:off x="3929" y="3220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Edit</a:t>
              </a:r>
            </a:p>
          </p:txBody>
        </p:sp>
        <p:sp>
          <p:nvSpPr>
            <p:cNvPr id="147478" name="Rectangle 22"/>
            <p:cNvSpPr>
              <a:spLocks noChangeArrowheads="1"/>
            </p:cNvSpPr>
            <p:nvPr/>
          </p:nvSpPr>
          <p:spPr bwMode="auto">
            <a:xfrm>
              <a:off x="3926" y="3429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View</a:t>
              </a:r>
            </a:p>
          </p:txBody>
        </p:sp>
        <p:sp>
          <p:nvSpPr>
            <p:cNvPr id="147479" name="Rectangle 23"/>
            <p:cNvSpPr>
              <a:spLocks noChangeArrowheads="1"/>
            </p:cNvSpPr>
            <p:nvPr/>
          </p:nvSpPr>
          <p:spPr bwMode="auto">
            <a:xfrm>
              <a:off x="3930" y="3609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Insert</a:t>
              </a:r>
            </a:p>
          </p:txBody>
        </p:sp>
        <p:sp>
          <p:nvSpPr>
            <p:cNvPr id="147480" name="AutoShape 24"/>
            <p:cNvSpPr>
              <a:spLocks noChangeArrowheads="1"/>
            </p:cNvSpPr>
            <p:nvPr/>
          </p:nvSpPr>
          <p:spPr bwMode="auto">
            <a:xfrm>
              <a:off x="4296" y="3124"/>
              <a:ext cx="72" cy="44"/>
            </a:xfrm>
            <a:prstGeom prst="rightArrow">
              <a:avLst>
                <a:gd name="adj1" fmla="val 50000"/>
                <a:gd name="adj2" fmla="val 81826"/>
              </a:avLst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1" name="AutoShape 25"/>
            <p:cNvSpPr>
              <a:spLocks noChangeArrowheads="1"/>
            </p:cNvSpPr>
            <p:nvPr/>
          </p:nvSpPr>
          <p:spPr bwMode="auto">
            <a:xfrm>
              <a:off x="4280" y="3470"/>
              <a:ext cx="112" cy="84"/>
            </a:xfrm>
            <a:prstGeom prst="rightArrow">
              <a:avLst>
                <a:gd name="adj1" fmla="val 50000"/>
                <a:gd name="adj2" fmla="val 6667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2" name="AutoShape 26"/>
            <p:cNvSpPr>
              <a:spLocks noChangeArrowheads="1"/>
            </p:cNvSpPr>
            <p:nvPr/>
          </p:nvSpPr>
          <p:spPr bwMode="auto">
            <a:xfrm>
              <a:off x="4292" y="3284"/>
              <a:ext cx="112" cy="84"/>
            </a:xfrm>
            <a:prstGeom prst="rightArrow">
              <a:avLst>
                <a:gd name="adj1" fmla="val 50000"/>
                <a:gd name="adj2" fmla="val 6667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3" name="AutoShape 27"/>
            <p:cNvSpPr>
              <a:spLocks noChangeArrowheads="1"/>
            </p:cNvSpPr>
            <p:nvPr/>
          </p:nvSpPr>
          <p:spPr bwMode="auto">
            <a:xfrm>
              <a:off x="4306" y="3658"/>
              <a:ext cx="112" cy="84"/>
            </a:xfrm>
            <a:prstGeom prst="rightArrow">
              <a:avLst>
                <a:gd name="adj1" fmla="val 50000"/>
                <a:gd name="adj2" fmla="val 6667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4" name="Rectangle 28"/>
            <p:cNvSpPr>
              <a:spLocks noChangeArrowheads="1"/>
            </p:cNvSpPr>
            <p:nvPr/>
          </p:nvSpPr>
          <p:spPr bwMode="auto">
            <a:xfrm>
              <a:off x="4438" y="3113"/>
              <a:ext cx="655" cy="1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5" name="Rectangle 29"/>
            <p:cNvSpPr>
              <a:spLocks noChangeArrowheads="1"/>
            </p:cNvSpPr>
            <p:nvPr/>
          </p:nvSpPr>
          <p:spPr bwMode="auto">
            <a:xfrm>
              <a:off x="4438" y="3301"/>
              <a:ext cx="655" cy="1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6" name="Rectangle 30"/>
            <p:cNvSpPr>
              <a:spLocks noChangeArrowheads="1"/>
            </p:cNvSpPr>
            <p:nvPr/>
          </p:nvSpPr>
          <p:spPr bwMode="auto">
            <a:xfrm>
              <a:off x="4438" y="3493"/>
              <a:ext cx="655" cy="1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7" name="Rectangle 31"/>
            <p:cNvSpPr>
              <a:spLocks noChangeArrowheads="1"/>
            </p:cNvSpPr>
            <p:nvPr/>
          </p:nvSpPr>
          <p:spPr bwMode="auto">
            <a:xfrm>
              <a:off x="4438" y="3688"/>
              <a:ext cx="655" cy="1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8" name="Rectangle 32"/>
            <p:cNvSpPr>
              <a:spLocks noChangeArrowheads="1"/>
            </p:cNvSpPr>
            <p:nvPr/>
          </p:nvSpPr>
          <p:spPr bwMode="auto">
            <a:xfrm>
              <a:off x="4557" y="3131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New</a:t>
              </a:r>
            </a:p>
          </p:txBody>
        </p:sp>
        <p:sp>
          <p:nvSpPr>
            <p:cNvPr id="147489" name="Rectangle 33"/>
            <p:cNvSpPr>
              <a:spLocks noChangeArrowheads="1"/>
            </p:cNvSpPr>
            <p:nvPr/>
          </p:nvSpPr>
          <p:spPr bwMode="auto">
            <a:xfrm>
              <a:off x="4551" y="3291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Open</a:t>
              </a:r>
            </a:p>
          </p:txBody>
        </p:sp>
        <p:sp>
          <p:nvSpPr>
            <p:cNvPr id="147490" name="Rectangle 34"/>
            <p:cNvSpPr>
              <a:spLocks noChangeArrowheads="1"/>
            </p:cNvSpPr>
            <p:nvPr/>
          </p:nvSpPr>
          <p:spPr bwMode="auto">
            <a:xfrm>
              <a:off x="4548" y="3500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Close</a:t>
              </a:r>
            </a:p>
          </p:txBody>
        </p:sp>
        <p:sp>
          <p:nvSpPr>
            <p:cNvPr id="147491" name="Rectangle 35"/>
            <p:cNvSpPr>
              <a:spLocks noChangeArrowheads="1"/>
            </p:cNvSpPr>
            <p:nvPr/>
          </p:nvSpPr>
          <p:spPr bwMode="auto">
            <a:xfrm>
              <a:off x="4552" y="3680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Save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Validity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External validity</a:t>
            </a:r>
          </a:p>
          <a:p>
            <a:pPr lvl="1"/>
            <a:r>
              <a:rPr lang="en-US" dirty="0"/>
              <a:t>confidence that results applies to real situations</a:t>
            </a:r>
          </a:p>
          <a:p>
            <a:pPr lvl="1"/>
            <a:r>
              <a:rPr lang="en-US" dirty="0"/>
              <a:t>usually good in natural settings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i="1" dirty="0"/>
              <a:t>Internal validity</a:t>
            </a:r>
          </a:p>
          <a:p>
            <a:pPr lvl="1"/>
            <a:r>
              <a:rPr lang="en-US" dirty="0"/>
              <a:t>confidence in our explanation of experimental results</a:t>
            </a:r>
          </a:p>
          <a:p>
            <a:pPr lvl="1"/>
            <a:r>
              <a:rPr lang="en-US" dirty="0"/>
              <a:t>usually good in experimental settings</a:t>
            </a:r>
          </a:p>
          <a:p>
            <a:pPr lvl="1">
              <a:buFontTx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Trade-off: Natural </a:t>
            </a:r>
            <a:r>
              <a:rPr lang="en-US" i="1" dirty="0" err="1"/>
              <a:t>vs</a:t>
            </a:r>
            <a:r>
              <a:rPr lang="en-US" dirty="0"/>
              <a:t> Experimental</a:t>
            </a:r>
          </a:p>
          <a:p>
            <a:pPr lvl="1"/>
            <a:r>
              <a:rPr lang="en-US" dirty="0"/>
              <a:t>precision and direct control over experimental design </a:t>
            </a:r>
            <a:r>
              <a:rPr lang="en-US" i="1" dirty="0"/>
              <a:t>versus</a:t>
            </a:r>
            <a:endParaRPr lang="en-US" dirty="0"/>
          </a:p>
          <a:p>
            <a:pPr lvl="1"/>
            <a:r>
              <a:rPr lang="en-US" dirty="0"/>
              <a:t>desire for maximum </a:t>
            </a:r>
            <a:r>
              <a:rPr lang="en-US" dirty="0" err="1"/>
              <a:t>generalizability</a:t>
            </a:r>
            <a:r>
              <a:rPr lang="en-US" dirty="0"/>
              <a:t> in real life situations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Usability </a:t>
            </a:r>
            <a:r>
              <a:rPr lang="en-US" dirty="0" smtClean="0"/>
              <a:t>Engineering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sp>
        <p:nvSpPr>
          <p:cNvPr id="152582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351338"/>
          </a:xfrm>
        </p:spPr>
        <p:txBody>
          <a:bodyPr/>
          <a:lstStyle/>
          <a:p>
            <a:r>
              <a:rPr lang="en-US" dirty="0" smtClean="0"/>
              <a:t>A compromise betwee</a:t>
            </a:r>
            <a:r>
              <a:rPr lang="en-US" dirty="0" smtClean="0"/>
              <a:t>n naturalistic </a:t>
            </a:r>
            <a:r>
              <a:rPr lang="en-US" smtClean="0"/>
              <a:t>and experimental</a:t>
            </a:r>
            <a:endParaRPr lang="en-US" smtClean="0"/>
          </a:p>
          <a:p>
            <a:endParaRPr lang="en-US" dirty="0"/>
          </a:p>
          <a:p>
            <a:r>
              <a:rPr lang="en-US" dirty="0" smtClean="0"/>
              <a:t>Observe </a:t>
            </a:r>
            <a:r>
              <a:rPr lang="en-US" dirty="0"/>
              <a:t>people using systems in simulated settings</a:t>
            </a:r>
          </a:p>
          <a:p>
            <a:pPr lvl="1"/>
            <a:r>
              <a:rPr lang="en-US" dirty="0"/>
              <a:t>people brought in to artificial setting that simulates aspects of real world setting</a:t>
            </a:r>
          </a:p>
          <a:p>
            <a:pPr lvl="1"/>
            <a:r>
              <a:rPr lang="en-US" dirty="0"/>
              <a:t>people given specific tasks to do</a:t>
            </a:r>
          </a:p>
          <a:p>
            <a:pPr lvl="1"/>
            <a:r>
              <a:rPr lang="en-US" dirty="0"/>
              <a:t>observations / measures made as people do their tasks</a:t>
            </a:r>
          </a:p>
          <a:p>
            <a:pPr lvl="1"/>
            <a:r>
              <a:rPr lang="en-US" dirty="0"/>
              <a:t>look for problem areas / successes</a:t>
            </a:r>
          </a:p>
          <a:p>
            <a:pPr lvl="1"/>
            <a:r>
              <a:rPr lang="en-US" dirty="0"/>
              <a:t>good for uncovering ‘big effects</a:t>
            </a:r>
            <a:r>
              <a:rPr lang="en-US" dirty="0" smtClean="0"/>
              <a:t>’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5508625" y="4064000"/>
          <a:ext cx="363537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5" name="Photo Editor Photo" r:id="rId3" imgW="4200000" imgH="3228571" progId="">
                  <p:embed/>
                </p:oleObj>
              </mc:Choice>
              <mc:Fallback>
                <p:oleObj name="Photo Editor Photo" r:id="rId3" imgW="4200000" imgH="3228571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64000"/>
                        <a:ext cx="3635375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Usability Engineering Approach</a:t>
            </a: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sz="2000" dirty="0"/>
              <a:t>Is the test result relevant to the usability of real products in real use outside of lab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 smtClean="0"/>
              <a:t>Problems</a:t>
            </a:r>
            <a:endParaRPr lang="en-US" sz="2000" dirty="0"/>
          </a:p>
          <a:p>
            <a:pPr lvl="1"/>
            <a:r>
              <a:rPr lang="en-US" sz="1800" dirty="0"/>
              <a:t>non-typical users tested</a:t>
            </a:r>
          </a:p>
          <a:p>
            <a:pPr lvl="1"/>
            <a:r>
              <a:rPr lang="en-US" sz="1800" dirty="0"/>
              <a:t>non-typical tasks</a:t>
            </a:r>
          </a:p>
          <a:p>
            <a:pPr lvl="1"/>
            <a:r>
              <a:rPr lang="en-US" sz="1800" dirty="0"/>
              <a:t>different physical environment</a:t>
            </a:r>
          </a:p>
          <a:p>
            <a:pPr lvl="1"/>
            <a:r>
              <a:rPr lang="en-US" sz="1800" dirty="0"/>
              <a:t>different social context</a:t>
            </a:r>
          </a:p>
          <a:p>
            <a:pPr lvl="2"/>
            <a:r>
              <a:rPr lang="en-US" sz="1600" dirty="0"/>
              <a:t>motivation towards experimenter </a:t>
            </a:r>
            <a:r>
              <a:rPr lang="en-US" sz="1600" dirty="0" err="1"/>
              <a:t>vs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motivation towards boss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Partial Solution</a:t>
            </a:r>
          </a:p>
          <a:p>
            <a:pPr lvl="1"/>
            <a:r>
              <a:rPr lang="en-US" sz="1800" dirty="0"/>
              <a:t>use real users</a:t>
            </a:r>
          </a:p>
          <a:p>
            <a:pPr lvl="1"/>
            <a:r>
              <a:rPr lang="en-US" sz="1800" dirty="0"/>
              <a:t>task-centered system design tasks</a:t>
            </a:r>
          </a:p>
          <a:p>
            <a:pPr lvl="1"/>
            <a:r>
              <a:rPr lang="en-US" sz="1800" dirty="0"/>
              <a:t>environment similar to real situation</a:t>
            </a:r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3635375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Usability Engineering Approach</a:t>
            </a: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424863" cy="4824412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How many users should you observe?</a:t>
            </a:r>
          </a:p>
          <a:p>
            <a:pPr lvl="1"/>
            <a:r>
              <a:rPr lang="en-US" dirty="0"/>
              <a:t>observing many users is expensive</a:t>
            </a:r>
          </a:p>
          <a:p>
            <a:pPr lvl="1"/>
            <a:r>
              <a:rPr lang="en-US" i="1" dirty="0"/>
              <a:t>but</a:t>
            </a:r>
            <a:r>
              <a:rPr lang="en-US" dirty="0"/>
              <a:t> individual differences matter</a:t>
            </a:r>
          </a:p>
          <a:p>
            <a:pPr lvl="2"/>
            <a:r>
              <a:rPr lang="en-US" dirty="0"/>
              <a:t>best user 10x faster than slowest</a:t>
            </a:r>
          </a:p>
          <a:p>
            <a:pPr lvl="2"/>
            <a:r>
              <a:rPr lang="en-US" dirty="0"/>
              <a:t>best 25% of users ~2x faster than slowest 25%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partial solution</a:t>
            </a:r>
          </a:p>
          <a:p>
            <a:pPr lvl="1"/>
            <a:r>
              <a:rPr lang="en-US" dirty="0"/>
              <a:t>reasonable number of users </a:t>
            </a:r>
            <a:r>
              <a:rPr lang="en-US" dirty="0" smtClean="0"/>
              <a:t>tested (5-10)</a:t>
            </a:r>
            <a:endParaRPr lang="en-US" dirty="0"/>
          </a:p>
          <a:p>
            <a:pPr lvl="1"/>
            <a:r>
              <a:rPr lang="en-US" dirty="0"/>
              <a:t>reasonable range of users</a:t>
            </a:r>
          </a:p>
          <a:p>
            <a:pPr lvl="1"/>
            <a:r>
              <a:rPr lang="en-US" dirty="0"/>
              <a:t>big problems usually detected with handful of users</a:t>
            </a:r>
          </a:p>
          <a:p>
            <a:pPr lvl="1"/>
            <a:r>
              <a:rPr lang="en-US" dirty="0"/>
              <a:t>small problems / fine measures need many users</a:t>
            </a:r>
          </a:p>
          <a:p>
            <a:pPr lvl="1"/>
            <a:endParaRPr lang="en-US" dirty="0"/>
          </a:p>
        </p:txBody>
      </p:sp>
      <p:pic>
        <p:nvPicPr>
          <p:cNvPr id="151556" name="Picture 4" descr="j007870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00600"/>
            <a:ext cx="255587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Pages>23</Pages>
  <Words>980</Words>
  <Application>Microsoft Macintosh PowerPoint</Application>
  <PresentationFormat>Letter Paper (8.5x11 in)</PresentationFormat>
  <Paragraphs>285</Paragraphs>
  <Slides>28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Calibri Light</vt:lpstr>
      <vt:lpstr>Comic Sans MS</vt:lpstr>
      <vt:lpstr>Mangal</vt:lpstr>
      <vt:lpstr>Times New Roman</vt:lpstr>
      <vt:lpstr>Verdana</vt:lpstr>
      <vt:lpstr>Arial</vt:lpstr>
      <vt:lpstr>Office Theme</vt:lpstr>
      <vt:lpstr>Photo Editor Photo</vt:lpstr>
      <vt:lpstr>PowerPoint Presentation</vt:lpstr>
      <vt:lpstr>Overview </vt:lpstr>
      <vt:lpstr>Naturalistic vs. Experimental Studies</vt:lpstr>
      <vt:lpstr>Naturalistic approach</vt:lpstr>
      <vt:lpstr>Experimental approach</vt:lpstr>
      <vt:lpstr>Validity</vt:lpstr>
      <vt:lpstr>Usability Engineering Approach</vt:lpstr>
      <vt:lpstr>Usability Engineering Approach</vt:lpstr>
      <vt:lpstr>Usability Engineering Approach</vt:lpstr>
      <vt:lpstr>Qualitative Evaluation Methods</vt:lpstr>
      <vt:lpstr>Qualitative Evaluation Methods</vt:lpstr>
      <vt:lpstr>1. Inspection</vt:lpstr>
      <vt:lpstr>2. Conceptual model extraction</vt:lpstr>
      <vt:lpstr>3. Direct observations</vt:lpstr>
      <vt:lpstr>3.1 Simple observation method</vt:lpstr>
      <vt:lpstr>3.2 Think aloud method</vt:lpstr>
      <vt:lpstr>Example Usability Test</vt:lpstr>
      <vt:lpstr>3.3 Constructive interaction method</vt:lpstr>
      <vt:lpstr>4. Interviews</vt:lpstr>
      <vt:lpstr>How to Interview</vt:lpstr>
      <vt:lpstr>4.1 Retrospective testing interviews</vt:lpstr>
      <vt:lpstr>4.2 Critical incidence interviews</vt:lpstr>
      <vt:lpstr>4.3 Questionnaires and Surveys</vt:lpstr>
      <vt:lpstr>4.3 Questionnaires and Surveys</vt:lpstr>
      <vt:lpstr>5. Continuous Evaluation</vt:lpstr>
      <vt:lpstr>You know now</vt:lpstr>
      <vt:lpstr>Primary Sources</vt:lpstr>
      <vt:lpstr>Permissions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methods for usability evaluation</dc:title>
  <dc:creator>ComputerScience Dept, U of Canterbury</dc:creator>
  <cp:lastModifiedBy>Microsoft Office User</cp:lastModifiedBy>
  <cp:revision>125</cp:revision>
  <cp:lastPrinted>1998-09-15T20:51:46Z</cp:lastPrinted>
  <dcterms:created xsi:type="dcterms:W3CDTF">1995-05-31T16:19:00Z</dcterms:created>
  <dcterms:modified xsi:type="dcterms:W3CDTF">2018-04-24T17:17:44Z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saul@cpsc.ucalgary.ca</vt:lpwstr>
  </property>
  <property fmtid="{D5CDD505-2E9C-101B-9397-08002B2CF9AE}" pid="8" name="HomePage">
    <vt:lpwstr>http://www.cpsc.ucalgary.ca/~saul</vt:lpwstr>
  </property>
  <property fmtid="{D5CDD505-2E9C-101B-9397-08002B2CF9AE}" pid="9" name="Other">
    <vt:lpwstr>Saul Greenberg, _x000d_
Department of Computer Science, _x000d_
University of Calgary,  _x000d_
Calgary, Alberta CANADA_x000d_
T2N 1N4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D:\@www\grouplab\saul\481\topics</vt:lpwstr>
  </property>
</Properties>
</file>