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9152" autoAdjust="0"/>
  </p:normalViewPr>
  <p:slideViewPr>
    <p:cSldViewPr snapToGrid="0">
      <p:cViewPr varScale="1">
        <p:scale>
          <a:sx n="57" d="100"/>
          <a:sy n="57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D7F7F-033C-4AB3-8A75-B42E5B0ADD2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99C8A-53E1-4098-8CDC-A4C2DD50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1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 introduction and recent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99C8A-53E1-4098-8CDC-A4C2DD50D5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05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99C8A-53E1-4098-8CDC-A4C2DD50D5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0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my intention to get you to start using git, if only using basic commands.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99C8A-53E1-4098-8CDC-A4C2DD50D5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it’s one or more programs that allow us to manage and retrieve changes to code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99C8A-53E1-4098-8CDC-A4C2DD50D5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1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https://en.wikipedia.org/wiki/File:Unix_history-simple.svg </a:t>
            </a:r>
            <a:r>
              <a:rPr lang="en-US"/>
              <a:t>for entry</a:t>
            </a:r>
            <a:endParaRPr lang="en-US" dirty="0"/>
          </a:p>
          <a:p>
            <a:r>
              <a:rPr lang="en-US" dirty="0"/>
              <a:t>https://en.wikipedia.org/wiki/Unix-like</a:t>
            </a:r>
          </a:p>
          <a:p>
            <a:endParaRPr lang="en-US" dirty="0"/>
          </a:p>
          <a:p>
            <a:r>
              <a:rPr lang="en-US" dirty="0"/>
              <a:t>This is an image of UNIX and UNIX-variants over time</a:t>
            </a:r>
          </a:p>
          <a:p>
            <a:endParaRPr lang="en-US" dirty="0"/>
          </a:p>
          <a:p>
            <a:r>
              <a:rPr lang="en-US" dirty="0"/>
              <a:t>The reason why I inserted this is to show how a project can progress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99C8A-53E1-4098-8CDC-A4C2DD50D5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94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RCS – Revision Control System – is a command-line tool on FreeBSD that allow tracking of changes by system administrators, usually.</a:t>
            </a:r>
          </a:p>
          <a:p>
            <a:r>
              <a:rPr lang="en-US" dirty="0"/>
              <a:t>CVS – Concurrent Versions System – is a GNU open-source command-line tool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OpenBSD still uses it, but they may be transitioning to git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Azure DevOps Server has a trial version, but otherwise, it’s generally for enterprises.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99C8A-53E1-4098-8CDC-A4C2DD50D5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30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these are the two common repository servers, they are not the only options. </a:t>
            </a:r>
          </a:p>
          <a:p>
            <a:endParaRPr lang="en-US" dirty="0"/>
          </a:p>
          <a:p>
            <a:r>
              <a:rPr lang="en-US" dirty="0"/>
              <a:t>GitHub.com is primarily free because enterprises can have paid hosting.</a:t>
            </a:r>
          </a:p>
          <a:p>
            <a:r>
              <a:rPr lang="en-US" dirty="0"/>
              <a:t>GitLab isn’t as common because the tool can be more verbose than user’s like.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Private cloud hosting is an 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99C8A-53E1-4098-8CDC-A4C2DD50D5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99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 the terminology of local and remote mainly because a remote repository could be one of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remote server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separate filesystem path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you: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Push to a remote repository, to add commits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Pull from a remote repository, to update/sync the local repository with the remote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When I say local repository, I always mean the repository located on the local/client filesystem, which a contributor is editing.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99C8A-53E1-4098-8CDC-A4C2DD50D5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0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an exhaustive list. These are the primary commands that a beginner should learn, IMO.</a:t>
            </a:r>
          </a:p>
          <a:p>
            <a:endParaRPr lang="en-US" dirty="0"/>
          </a:p>
          <a:p>
            <a:r>
              <a:rPr lang="en-US" dirty="0"/>
              <a:t>For a listing of </a:t>
            </a:r>
            <a:r>
              <a:rPr lang="en-US" b="1" dirty="0"/>
              <a:t>some</a:t>
            </a:r>
            <a:r>
              <a:rPr lang="en-US" b="0" i="1" dirty="0"/>
              <a:t> </a:t>
            </a:r>
            <a:r>
              <a:rPr lang="en-US" b="0" i="0" dirty="0"/>
              <a:t>commands, execute “git --help”</a:t>
            </a:r>
          </a:p>
          <a:p>
            <a:r>
              <a:rPr lang="en-US" b="0" i="0" dirty="0"/>
              <a:t>Other, more “intermediate” commands include – but are not limited to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reset – This command needs to be used sparingly, but it may be needed to revert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rm – This deletes a file from the repository and schedules the change for a commit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mv – This moves a file around in the repository and schedules the change for a commit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branch – This makes changes to branches, like creating or deleting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checkout – This allows a user to checkout a commit or branch. It is </a:t>
            </a:r>
            <a:r>
              <a:rPr lang="en-US" b="1" i="0" dirty="0"/>
              <a:t>strongly</a:t>
            </a:r>
            <a:r>
              <a:rPr lang="en-US" b="0" i="0" dirty="0"/>
              <a:t> recommended to checkout previous commits to a new branch to avoid “detached HEAD states.”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config – This command manages .</a:t>
            </a:r>
            <a:r>
              <a:rPr lang="en-US" b="0" i="0" dirty="0" err="1"/>
              <a:t>gitconfig</a:t>
            </a:r>
            <a:r>
              <a:rPr lang="en-US" b="0" i="0" dirty="0"/>
              <a:t> (via –global flag) and .git/config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remote – Modify settings for remote repositories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99C8A-53E1-4098-8CDC-A4C2DD50D5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3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I’ve never tried to remove a complete file’s history from a git repository, it </a:t>
            </a:r>
            <a:r>
              <a:rPr lang="en-US" i="1" dirty="0"/>
              <a:t>may</a:t>
            </a:r>
            <a:r>
              <a:rPr lang="en-US" i="0" dirty="0"/>
              <a:t> be possible, but act like you can’t to avoid an information leak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99C8A-53E1-4098-8CDC-A4C2DD50D5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6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0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6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70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3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254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60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94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4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4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8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1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7C0A-3BBB-4F80-BBE3-B700307BBBB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rsion_contro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6C00-3F6C-96D5-5778-F0AC98136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DD131-E467-8544-C803-1BB4238D5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versioning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125043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C9B4FD-FB4C-E7A1-BD91-30D8D170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F7746-465D-A6B5-4806-3ADBA422B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43" y="1390148"/>
            <a:ext cx="2638514" cy="407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9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4667-3F48-B343-C48B-502C64E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2259B-83D8-AA26-361A-2CA59C92F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Hardcoded passwords (passwords embedded in the source code) are a no-no</a:t>
            </a:r>
          </a:p>
          <a:p>
            <a:pPr lvl="1"/>
            <a:r>
              <a:rPr lang="en-US" dirty="0"/>
              <a:t>Alternatives:</a:t>
            </a:r>
          </a:p>
          <a:p>
            <a:pPr lvl="2"/>
            <a:r>
              <a:rPr lang="en-US" dirty="0"/>
              <a:t>Read from a password file that’s listed in the .</a:t>
            </a:r>
            <a:r>
              <a:rPr lang="en-US" dirty="0" err="1"/>
              <a:t>gitignore</a:t>
            </a:r>
            <a:r>
              <a:rPr lang="en-US" dirty="0"/>
              <a:t> = OK </a:t>
            </a:r>
          </a:p>
          <a:p>
            <a:pPr lvl="2"/>
            <a:r>
              <a:rPr lang="en-US" dirty="0"/>
              <a:t>Read from a password file outside the project = Better</a:t>
            </a:r>
          </a:p>
          <a:p>
            <a:pPr lvl="2"/>
            <a:r>
              <a:rPr lang="en-US" dirty="0"/>
              <a:t>Prompt for the password (it may be a nuisance during testing, if so use the password file) = Best </a:t>
            </a:r>
          </a:p>
          <a:p>
            <a:r>
              <a:rPr lang="en-US" dirty="0"/>
              <a:t>Other information leaks</a:t>
            </a:r>
          </a:p>
          <a:p>
            <a:pPr lvl="1"/>
            <a:r>
              <a:rPr lang="en-US" dirty="0"/>
              <a:t>Refrain from committing sensitive information, even if it’s an image</a:t>
            </a:r>
          </a:p>
        </p:txBody>
      </p:sp>
    </p:spTree>
    <p:extLst>
      <p:ext uri="{BB962C8B-B14F-4D97-AF65-F5344CB8AC3E}">
        <p14:creationId xmlns:p14="http://schemas.microsoft.com/office/powerpoint/2010/main" val="387105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1564-38A6-BF59-EB4F-6B791735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60354"/>
            <a:ext cx="8911687" cy="128089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4383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4743AB-B82A-3071-C139-FF11824A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6B274-26CE-24E5-BF41-24DAD0FBF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Matthew </a:t>
            </a:r>
            <a:r>
              <a:rPr lang="en-US" dirty="0" err="1"/>
              <a:t>Markfort</a:t>
            </a:r>
            <a:endParaRPr lang="en-US" dirty="0"/>
          </a:p>
          <a:p>
            <a:r>
              <a:rPr lang="en-US" dirty="0"/>
              <a:t>Computer Science student at Metro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76788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7933-DB34-78E8-C068-C99FAA27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EE11-2AD5-5C36-B7F9-6B125C6D4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version control</a:t>
            </a:r>
          </a:p>
          <a:p>
            <a:r>
              <a:rPr lang="en-US" dirty="0"/>
              <a:t>Version control technologies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Terminology</a:t>
            </a:r>
          </a:p>
          <a:p>
            <a:r>
              <a:rPr lang="en-US" dirty="0"/>
              <a:t>Important files/folders</a:t>
            </a:r>
          </a:p>
          <a:p>
            <a:r>
              <a:rPr lang="en-US" dirty="0"/>
              <a:t>Common git commands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Security Issues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9646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50D7-AD8D-69FE-4DF8-6D80DD72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37D4-7D17-96A8-B30D-0EDC46DEF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“In software engineering, version control (also known as revision control, source control, or source code management) is a class of systems responsible for managing changes to computer programs, documents, large web sites, or other collections of information. Version control is a component of software configuration management.”</a:t>
            </a:r>
          </a:p>
          <a:p>
            <a:pPr>
              <a:buFontTx/>
              <a:buChar char="-"/>
            </a:pPr>
            <a:r>
              <a:rPr lang="en-US" dirty="0">
                <a:hlinkClick r:id="rId3"/>
              </a:rPr>
              <a:t>Wikipedia.org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6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01C0044-85C5-DDA8-D8D9-FD6B9ECF1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920" y="557083"/>
            <a:ext cx="9108160" cy="574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3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F7D6-1D83-C8F1-13DD-B40BD328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C234-18E5-E294-D465-71E42D8A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r>
              <a:rPr lang="en-US" dirty="0" err="1"/>
              <a:t>rcs</a:t>
            </a:r>
            <a:endParaRPr lang="en-US" dirty="0"/>
          </a:p>
          <a:p>
            <a:r>
              <a:rPr lang="en-US" dirty="0" err="1"/>
              <a:t>cvs</a:t>
            </a:r>
            <a:endParaRPr lang="en-US" dirty="0"/>
          </a:p>
          <a:p>
            <a:r>
              <a:rPr lang="en-US" dirty="0"/>
              <a:t>Microsoft Teams Foundation Server (now Azure DevOps Server)</a:t>
            </a:r>
          </a:p>
        </p:txBody>
      </p:sp>
    </p:spTree>
    <p:extLst>
      <p:ext uri="{BB962C8B-B14F-4D97-AF65-F5344CB8AC3E}">
        <p14:creationId xmlns:p14="http://schemas.microsoft.com/office/powerpoint/2010/main" val="360662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3056-123E-DBC0-0079-3DA449DF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3584-E483-CAD0-DA48-752894E1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was created by Linus Torvalds to manage Linux kernel revisions</a:t>
            </a:r>
          </a:p>
          <a:p>
            <a:r>
              <a:rPr lang="en-US" dirty="0"/>
              <a:t>It’s a command-line tool; however,</a:t>
            </a:r>
          </a:p>
          <a:p>
            <a:pPr lvl="1"/>
            <a:r>
              <a:rPr lang="en-US" dirty="0"/>
              <a:t>JetBrains has UI integration into git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And others</a:t>
            </a:r>
          </a:p>
          <a:p>
            <a:r>
              <a:rPr lang="en-US" dirty="0"/>
              <a:t>Common repository servers:</a:t>
            </a:r>
          </a:p>
          <a:p>
            <a:pPr lvl="1"/>
            <a:r>
              <a:rPr lang="en-US" b="1" dirty="0"/>
              <a:t>GitHub.com</a:t>
            </a:r>
          </a:p>
          <a:p>
            <a:pPr lvl="1"/>
            <a:r>
              <a:rPr lang="en-US" dirty="0"/>
              <a:t>GitLab</a:t>
            </a:r>
          </a:p>
        </p:txBody>
      </p:sp>
    </p:spTree>
    <p:extLst>
      <p:ext uri="{BB962C8B-B14F-4D97-AF65-F5344CB8AC3E}">
        <p14:creationId xmlns:p14="http://schemas.microsoft.com/office/powerpoint/2010/main" val="330913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90D8-FA61-E12D-3ED1-E0D46888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7806-D7B9-EA3D-CBC5-4EADEB4E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6689"/>
            <a:ext cx="4439549" cy="45345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Repository (or repo) – a filesystem database that manages/tracks changes</a:t>
            </a:r>
          </a:p>
          <a:p>
            <a:pPr lvl="1"/>
            <a:r>
              <a:rPr lang="en-US" dirty="0"/>
              <a:t>Think of this like a timeline</a:t>
            </a:r>
          </a:p>
          <a:p>
            <a:pPr lvl="1"/>
            <a:r>
              <a:rPr lang="en-US" dirty="0"/>
              <a:t>Local</a:t>
            </a:r>
          </a:p>
          <a:p>
            <a:pPr lvl="1"/>
            <a:r>
              <a:rPr lang="en-US" dirty="0"/>
              <a:t>Remote</a:t>
            </a:r>
          </a:p>
          <a:p>
            <a:r>
              <a:rPr lang="en-US" dirty="0"/>
              <a:t>Branch - a “fork” in the timeline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Test new features before applying to main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Separate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Compare branches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Other contributors may create commits in a separate branch then perform unit testing before merging with “main”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Other reasons</a:t>
            </a:r>
          </a:p>
          <a:p>
            <a:r>
              <a:rPr lang="en-US" dirty="0"/>
              <a:t>Commit - a point in time when the author(s) saved changes to the repository</a:t>
            </a:r>
          </a:p>
          <a:p>
            <a:r>
              <a:rPr lang="en-US" dirty="0"/>
              <a:t>Log – a human-readable report of each commit</a:t>
            </a:r>
          </a:p>
          <a:p>
            <a:r>
              <a:rPr lang="en-US" dirty="0"/>
              <a:t>HEAD – This is a special commit name, usually the current commit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EFB6F-2BE0-B2F9-9D79-14EC8E442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1264555"/>
            <a:ext cx="2934109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4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4520-3270-E9C5-EFE8-DF36F5BA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files/folders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9C1F-BD5A-F0C0-64B3-ED9975165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6092"/>
            <a:ext cx="8915400" cy="45451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.git/</a:t>
            </a:r>
          </a:p>
          <a:p>
            <a:pPr lvl="1"/>
            <a:r>
              <a:rPr lang="en-US" dirty="0"/>
              <a:t>Located in the project’s root</a:t>
            </a:r>
          </a:p>
          <a:p>
            <a:pPr lvl="1"/>
            <a:r>
              <a:rPr lang="en-US" dirty="0"/>
              <a:t>DO NOT DELETE</a:t>
            </a:r>
          </a:p>
          <a:p>
            <a:pPr lvl="2"/>
            <a:r>
              <a:rPr lang="en-US" dirty="0"/>
              <a:t>This is why (git for) Windows marks it as a hidden and system folder</a:t>
            </a:r>
          </a:p>
          <a:p>
            <a:pPr lvl="2"/>
            <a:r>
              <a:rPr lang="en-US" dirty="0"/>
              <a:t>macOS, et al. no such safeties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/>
              <a:t>Also located in the project’s root</a:t>
            </a:r>
          </a:p>
          <a:p>
            <a:pPr lvl="1"/>
            <a:r>
              <a:rPr lang="en-US" dirty="0"/>
              <a:t>Acts as a filter to exclude files or folders</a:t>
            </a:r>
          </a:p>
          <a:p>
            <a:r>
              <a:rPr lang="en-US" dirty="0"/>
              <a:t>$HOME/.</a:t>
            </a:r>
            <a:r>
              <a:rPr lang="en-US" dirty="0" err="1"/>
              <a:t>gitconfig</a:t>
            </a:r>
            <a:endParaRPr lang="en-US" dirty="0"/>
          </a:p>
          <a:p>
            <a:pPr lvl="1"/>
            <a:r>
              <a:rPr lang="en-US" dirty="0"/>
              <a:t>On Windows, HOME is the user’s profile “echo %USERPROFILE%”</a:t>
            </a:r>
          </a:p>
          <a:p>
            <a:pPr lvl="1"/>
            <a:r>
              <a:rPr lang="en-US" dirty="0"/>
              <a:t>Global variables for git</a:t>
            </a:r>
          </a:p>
          <a:p>
            <a:pPr lvl="1"/>
            <a:r>
              <a:rPr lang="en-US" dirty="0"/>
              <a:t>Contains user’s name and email information</a:t>
            </a:r>
          </a:p>
          <a:p>
            <a:r>
              <a:rPr lang="en-US" dirty="0"/>
              <a:t>.git/config</a:t>
            </a:r>
          </a:p>
          <a:p>
            <a:pPr lvl="1"/>
            <a:r>
              <a:rPr lang="en-US" dirty="0"/>
              <a:t>This is like the global .</a:t>
            </a:r>
            <a:r>
              <a:rPr lang="en-US" dirty="0" err="1"/>
              <a:t>gitconfig</a:t>
            </a:r>
            <a:r>
              <a:rPr lang="en-US" dirty="0"/>
              <a:t> above, but it’s for project/repo variables</a:t>
            </a:r>
          </a:p>
        </p:txBody>
      </p:sp>
    </p:spTree>
    <p:extLst>
      <p:ext uri="{BB962C8B-B14F-4D97-AF65-F5344CB8AC3E}">
        <p14:creationId xmlns:p14="http://schemas.microsoft.com/office/powerpoint/2010/main" val="404950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0DED-7A01-4165-E684-A3A57928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1BA2F-1E2C-0144-C952-A830028A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333041"/>
            <a:ext cx="8911687" cy="490084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This command </a:t>
            </a:r>
            <a:r>
              <a:rPr lang="en-US" b="1" dirty="0"/>
              <a:t>init</a:t>
            </a:r>
            <a:r>
              <a:rPr lang="en-US" dirty="0"/>
              <a:t>ializes the repository</a:t>
            </a:r>
          </a:p>
          <a:p>
            <a:pPr lvl="1"/>
            <a:r>
              <a:rPr lang="en-US" dirty="0"/>
              <a:t>Creates .git/ in the project’s root directory/folder</a:t>
            </a:r>
          </a:p>
          <a:p>
            <a:r>
              <a:rPr lang="en-US" dirty="0"/>
              <a:t>log - This command prints out the commits and their commit messages</a:t>
            </a:r>
          </a:p>
          <a:p>
            <a:r>
              <a:rPr lang="en-US" dirty="0"/>
              <a:t>clone - This command copies (or clones) a repository from a </a:t>
            </a:r>
            <a:r>
              <a:rPr lang="en-US" i="1" dirty="0"/>
              <a:t>remote</a:t>
            </a:r>
            <a:r>
              <a:rPr lang="en-US" dirty="0"/>
              <a:t> location</a:t>
            </a:r>
          </a:p>
          <a:p>
            <a:r>
              <a:rPr lang="en-US" dirty="0"/>
              <a:t>add - This command stages files for committing</a:t>
            </a:r>
          </a:p>
          <a:p>
            <a:r>
              <a:rPr lang="en-US" dirty="0"/>
              <a:t>commit - This command commits the staged files to the repository and updates the log</a:t>
            </a:r>
          </a:p>
          <a:p>
            <a:r>
              <a:rPr lang="en-US" dirty="0"/>
              <a:t>pull - Pull commits from a remote repository</a:t>
            </a:r>
          </a:p>
          <a:p>
            <a:r>
              <a:rPr lang="en-US" dirty="0"/>
              <a:t>push - Push commits to a remote repository</a:t>
            </a:r>
          </a:p>
          <a:p>
            <a:r>
              <a:rPr lang="en-US" dirty="0"/>
              <a:t>status</a:t>
            </a:r>
          </a:p>
          <a:p>
            <a:pPr lvl="1"/>
            <a:r>
              <a:rPr lang="en-US" dirty="0"/>
              <a:t>Report on changes to the repository – this includes: pending commits (staged files), new files/folders excluding patterns from .</a:t>
            </a:r>
            <a:r>
              <a:rPr lang="en-US" dirty="0" err="1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177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</TotalTime>
  <Words>1062</Words>
  <Application>Microsoft Office PowerPoint</Application>
  <PresentationFormat>Widescreen</PresentationFormat>
  <Paragraphs>130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Introduction to Git</vt:lpstr>
      <vt:lpstr>Overview</vt:lpstr>
      <vt:lpstr>Description of Version Control</vt:lpstr>
      <vt:lpstr>PowerPoint Presentation</vt:lpstr>
      <vt:lpstr>Version Control Technologies</vt:lpstr>
      <vt:lpstr>git</vt:lpstr>
      <vt:lpstr>Terminology</vt:lpstr>
      <vt:lpstr>Important files/folders</vt:lpstr>
      <vt:lpstr>Common git Commands</vt:lpstr>
      <vt:lpstr>Demonstration</vt:lpstr>
      <vt:lpstr>Security Issues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Matt</dc:creator>
  <cp:lastModifiedBy>Matt</cp:lastModifiedBy>
  <cp:revision>53</cp:revision>
  <dcterms:created xsi:type="dcterms:W3CDTF">2023-02-09T22:11:47Z</dcterms:created>
  <dcterms:modified xsi:type="dcterms:W3CDTF">2023-02-13T21:19:05Z</dcterms:modified>
</cp:coreProperties>
</file>