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sldIdLst>
    <p:sldId id="256" r:id="rId2"/>
    <p:sldId id="257" r:id="rId3"/>
    <p:sldId id="258" r:id="rId4"/>
    <p:sldId id="262" r:id="rId5"/>
    <p:sldId id="263" r:id="rId6"/>
    <p:sldId id="260" r:id="rId7"/>
    <p:sldId id="279" r:id="rId8"/>
    <p:sldId id="259" r:id="rId9"/>
    <p:sldId id="283" r:id="rId10"/>
    <p:sldId id="282" r:id="rId11"/>
    <p:sldId id="273" r:id="rId12"/>
    <p:sldId id="275" r:id="rId13"/>
    <p:sldId id="271" r:id="rId14"/>
    <p:sldId id="261" r:id="rId15"/>
    <p:sldId id="284" r:id="rId16"/>
    <p:sldId id="265" r:id="rId17"/>
    <p:sldId id="267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95C0-99CB-4A8B-860F-0204D8A16EA0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0A72B-86DA-4675-A8F8-A407C4013BDB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7846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95C0-99CB-4A8B-860F-0204D8A16EA0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0A72B-86DA-4675-A8F8-A407C4013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6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95C0-99CB-4A8B-860F-0204D8A16EA0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0A72B-86DA-4675-A8F8-A407C4013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2693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95C0-99CB-4A8B-860F-0204D8A16EA0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0A72B-86DA-4675-A8F8-A407C4013BDB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403664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95C0-99CB-4A8B-860F-0204D8A16EA0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0A72B-86DA-4675-A8F8-A407C4013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5039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95C0-99CB-4A8B-860F-0204D8A16EA0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0A72B-86DA-4675-A8F8-A407C4013BD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171475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95C0-99CB-4A8B-860F-0204D8A16EA0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0A72B-86DA-4675-A8F8-A407C4013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6252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95C0-99CB-4A8B-860F-0204D8A16EA0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0A72B-86DA-4675-A8F8-A407C4013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0998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95C0-99CB-4A8B-860F-0204D8A16EA0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0A72B-86DA-4675-A8F8-A407C4013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141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95C0-99CB-4A8B-860F-0204D8A16EA0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0A72B-86DA-4675-A8F8-A407C4013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708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95C0-99CB-4A8B-860F-0204D8A16EA0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0A72B-86DA-4675-A8F8-A407C4013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123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95C0-99CB-4A8B-860F-0204D8A16EA0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0A72B-86DA-4675-A8F8-A407C4013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81232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95C0-99CB-4A8B-860F-0204D8A16EA0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0A72B-86DA-4675-A8F8-A407C4013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3585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95C0-99CB-4A8B-860F-0204D8A16EA0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0A72B-86DA-4675-A8F8-A407C4013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00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95C0-99CB-4A8B-860F-0204D8A16EA0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0A72B-86DA-4675-A8F8-A407C4013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493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95C0-99CB-4A8B-860F-0204D8A16EA0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0A72B-86DA-4675-A8F8-A407C4013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81928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95C0-99CB-4A8B-860F-0204D8A16EA0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0A72B-86DA-4675-A8F8-A407C4013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009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639395C0-99CB-4A8B-860F-0204D8A16EA0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A8F0A72B-86DA-4675-A8F8-A407C4013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7914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  <p:sldLayoutId id="214748377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D16E6-D5C9-48C9-B171-C709E26EA8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Fintech Credit Card Risk </a:t>
            </a:r>
            <a:br>
              <a:rPr lang="en-US" sz="4400" dirty="0"/>
            </a:br>
            <a:r>
              <a:rPr lang="en-US" sz="2000" dirty="0"/>
              <a:t>Data Analysis and Recommendations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99B2ED-4861-457D-80B1-19E347CD34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Aaron Packard, Mark Foxworth, Alex Waters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7929AA-4C17-4E70-8473-78B2F4DD9D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6850" y="1122364"/>
            <a:ext cx="1638300" cy="1080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6278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FD4A4-2D26-43D2-9878-7D2E13170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Confirming Linear Regression is appropriate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19BA1C-88A8-458B-8742-9388A755FF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/>
              <a:t>Charge Off Distribution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2CE946E-C3E5-4D50-8CE2-6BF9FBCE86F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547" y="1270000"/>
            <a:ext cx="4031581" cy="2792675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1B98898-FA60-4A26-9796-368BE137E8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z="2000" dirty="0"/>
              <a:t>Unemployment / Charge-Off Plot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D10E8AF2-D052-40DC-B270-39F77599FAF0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3892" y="1296384"/>
            <a:ext cx="6103561" cy="2766291"/>
          </a:xfrm>
        </p:spPr>
      </p:pic>
    </p:spTree>
    <p:extLst>
      <p:ext uri="{BB962C8B-B14F-4D97-AF65-F5344CB8AC3E}">
        <p14:creationId xmlns:p14="http://schemas.microsoft.com/office/powerpoint/2010/main" val="36467025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1C42B92-3A07-4DE8-A420-787E1C191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 Analysis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326B79C-ED41-465A-8C5F-712B5E5C0A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8537" y="808816"/>
            <a:ext cx="7134926" cy="3678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426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20B5C-AC6C-4423-85D5-66F1BE9A7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ACTUAL VS PREDICTED </a:t>
            </a:r>
            <a:br>
              <a:rPr lang="en-US" dirty="0"/>
            </a:br>
            <a:r>
              <a:rPr lang="en-US" dirty="0"/>
              <a:t>CHARGE OFF RATE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FF9391E-029C-4F69-BE8B-F027DA38CE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3256" y="787401"/>
            <a:ext cx="8345488" cy="3614738"/>
          </a:xfrm>
        </p:spPr>
      </p:pic>
    </p:spTree>
    <p:extLst>
      <p:ext uri="{BB962C8B-B14F-4D97-AF65-F5344CB8AC3E}">
        <p14:creationId xmlns:p14="http://schemas.microsoft.com/office/powerpoint/2010/main" val="8753843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59D4CE05-59A8-4B39-A2A0-B5F810B8A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751" y="214532"/>
            <a:ext cx="8534400" cy="1507067"/>
          </a:xfrm>
        </p:spPr>
        <p:txBody>
          <a:bodyPr>
            <a:normAutofit/>
          </a:bodyPr>
          <a:lstStyle/>
          <a:p>
            <a:r>
              <a:rPr lang="en-US" dirty="0"/>
              <a:t>Monte Carlo Analysis: Forecasted Unemployment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4C7BE45-D634-4D35-BCFB-72694190F39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49" y="3717988"/>
            <a:ext cx="5930396" cy="2606352"/>
          </a:xfrm>
        </p:spPr>
      </p:pic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878FAD60-88E3-45BB-A12E-E1BB21EDE4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44260" y="1721599"/>
            <a:ext cx="3289685" cy="2509212"/>
          </a:xfrm>
        </p:spPr>
        <p:txBody>
          <a:bodyPr/>
          <a:lstStyle/>
          <a:p>
            <a:r>
              <a:rPr lang="en-US" dirty="0"/>
              <a:t>Unemployment rate confidence interval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0.05 = 6.85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0.95 = 24.5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A4057F8-FC0B-42A7-9F8B-736016F710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3623" y="3717987"/>
            <a:ext cx="5717428" cy="2606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2370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4F18847-B559-4ACF-A88F-393EB6BFA1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810" y="1166070"/>
            <a:ext cx="9648038" cy="3812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2991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1249B74-3868-41FD-B0F3-47A2018AAB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1092" y="366276"/>
            <a:ext cx="9769815" cy="6125447"/>
          </a:xfrm>
        </p:spPr>
      </p:pic>
    </p:spTree>
    <p:extLst>
      <p:ext uri="{BB962C8B-B14F-4D97-AF65-F5344CB8AC3E}">
        <p14:creationId xmlns:p14="http://schemas.microsoft.com/office/powerpoint/2010/main" val="2790839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5B30C-099A-4F13-8BAE-2494E8E58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Wrap up issues and outstanding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11962-2168-4CB2-B701-498CE1960A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recognize that there is a delay when charge off and unemployment.  Credit Card must be delinquent first before charge off.</a:t>
            </a:r>
          </a:p>
          <a:p>
            <a:r>
              <a:rPr lang="en-US" dirty="0"/>
              <a:t>Historical loan data was not analyzed to accurately to determine financial institution risk tolerance</a:t>
            </a:r>
          </a:p>
          <a:p>
            <a:r>
              <a:rPr lang="en-US" dirty="0"/>
              <a:t>Geographic locations where not considered(</a:t>
            </a:r>
            <a:r>
              <a:rPr lang="en-US" dirty="0" err="1"/>
              <a:t>eg.</a:t>
            </a:r>
            <a:r>
              <a:rPr lang="en-US" dirty="0"/>
              <a:t> Unemployment in local regions)</a:t>
            </a:r>
          </a:p>
        </p:txBody>
      </p:sp>
    </p:spTree>
    <p:extLst>
      <p:ext uri="{BB962C8B-B14F-4D97-AF65-F5344CB8AC3E}">
        <p14:creationId xmlns:p14="http://schemas.microsoft.com/office/powerpoint/2010/main" val="36974749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43707-4F23-4E9D-AC6B-7819F3C26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2346" y="1112227"/>
            <a:ext cx="10178322" cy="775296"/>
          </a:xfrm>
        </p:spPr>
        <p:txBody>
          <a:bodyPr>
            <a:normAutofit/>
          </a:bodyPr>
          <a:lstStyle/>
          <a:p>
            <a:r>
              <a:rPr lang="en-US" dirty="0"/>
              <a:t>                                  ANY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5971A95-38EB-4082-B41B-17F15EE2A0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3625" y="2289212"/>
            <a:ext cx="2857500" cy="2857500"/>
          </a:xfrm>
        </p:spPr>
      </p:pic>
    </p:spTree>
    <p:extLst>
      <p:ext uri="{BB962C8B-B14F-4D97-AF65-F5344CB8AC3E}">
        <p14:creationId xmlns:p14="http://schemas.microsoft.com/office/powerpoint/2010/main" val="170428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42068-2883-4E83-98B8-DFC2CCF1C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5041514"/>
            <a:ext cx="8534400" cy="1507067"/>
          </a:xfrm>
        </p:spPr>
        <p:txBody>
          <a:bodyPr/>
          <a:lstStyle/>
          <a:p>
            <a:r>
              <a:rPr lang="en-US" dirty="0"/>
              <a:t>Motivation and Summary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C232B9-D4FC-4D1F-9E5A-70B7072AB3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036782"/>
            <a:ext cx="8534400" cy="3615267"/>
          </a:xfrm>
        </p:spPr>
        <p:txBody>
          <a:bodyPr>
            <a:normAutofit fontScale="92500"/>
          </a:bodyPr>
          <a:lstStyle/>
          <a:p>
            <a:r>
              <a:rPr lang="en-US" dirty="0"/>
              <a:t>Overview of Credit Card originations and insight as to how economic factors influence the risks associated with Credit Card lending.</a:t>
            </a:r>
          </a:p>
          <a:p>
            <a:r>
              <a:rPr lang="en-US" dirty="0"/>
              <a:t>The intent of this analysis was to utilize available data to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forecast expected unemployment rates over the subsequent 12 month period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estimate future credit card charge offs based on forecasted unemployment rate via linear regression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make a lending recommendation based on a financial institutions acceptable risk tolerance (acceptable charge off rate).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645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310CB-E641-43FA-B4A6-679D72A71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265" y="5104700"/>
            <a:ext cx="5269557" cy="1057013"/>
          </a:xfrm>
        </p:spPr>
        <p:txBody>
          <a:bodyPr>
            <a:normAutofit/>
          </a:bodyPr>
          <a:lstStyle/>
          <a:p>
            <a:r>
              <a:rPr lang="en-US" sz="2800" dirty="0"/>
              <a:t>Questions of the data: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13FCCF-493C-4524-8BB5-299E5341BE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560" y="474520"/>
            <a:ext cx="6158418" cy="4680708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What is the relationship between age, neighborhood income level, and credit scores compared to credit card origination volume?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What is the relationship between prime rate, personal savings rate, and unemployment rate to credit card delinquency rates and credit card charge off rates?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Based on the current economic environment and historical impacts on the credit card market, should an organization adopt measures to increase card originations or should card originations be reduced?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6B6987-BCAE-4557-969A-67DC614CBC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8255" y="474520"/>
            <a:ext cx="4775640" cy="5430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637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8CBE0-C3C7-49E7-8794-EE595EC2F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303" y="4607405"/>
            <a:ext cx="8534400" cy="1507067"/>
          </a:xfrm>
        </p:spPr>
        <p:txBody>
          <a:bodyPr/>
          <a:lstStyle/>
          <a:p>
            <a:r>
              <a:rPr lang="en-US" dirty="0"/>
              <a:t>Data  Sources: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ED4C7D-C1A7-40B0-8AD6-A15BE58239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869" y="1912920"/>
            <a:ext cx="3787634" cy="144199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0011290-69DA-4C0E-A58E-923F354CC4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3122" y="1912920"/>
            <a:ext cx="5184653" cy="1246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227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C806A-0AC2-4123-9863-9FA78EC14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 and Clean Up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448A77-C130-4B3C-9604-E43CF8C461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Packages: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8B3B056-E9D0-4646-96C9-73B533D9C6F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Pandas</a:t>
            </a:r>
          </a:p>
          <a:p>
            <a:r>
              <a:rPr lang="en-US" dirty="0" err="1"/>
              <a:t>PyViz</a:t>
            </a:r>
            <a:endParaRPr lang="en-US" dirty="0"/>
          </a:p>
          <a:p>
            <a:r>
              <a:rPr lang="en-US" dirty="0" err="1"/>
              <a:t>Plotly</a:t>
            </a:r>
            <a:r>
              <a:rPr lang="en-US" dirty="0"/>
              <a:t> Express</a:t>
            </a:r>
          </a:p>
          <a:p>
            <a:r>
              <a:rPr lang="en-US" dirty="0" err="1"/>
              <a:t>Pathlib</a:t>
            </a:r>
            <a:endParaRPr lang="en-US" dirty="0"/>
          </a:p>
          <a:p>
            <a:r>
              <a:rPr lang="en-US" dirty="0" err="1"/>
              <a:t>Dotenv</a:t>
            </a:r>
            <a:endParaRPr lang="en-US" dirty="0"/>
          </a:p>
          <a:p>
            <a:r>
              <a:rPr lang="en-US" dirty="0" err="1"/>
              <a:t>Quandle</a:t>
            </a:r>
            <a:r>
              <a:rPr lang="en-US" dirty="0"/>
              <a:t>-API</a:t>
            </a:r>
          </a:p>
          <a:p>
            <a:r>
              <a:rPr lang="en-US" dirty="0" err="1"/>
              <a:t>Hvplot</a:t>
            </a:r>
            <a:endParaRPr lang="en-US" dirty="0"/>
          </a:p>
          <a:p>
            <a:r>
              <a:rPr lang="en-US" dirty="0" err="1"/>
              <a:t>SkLearn</a:t>
            </a:r>
            <a:endParaRPr lang="en-US" dirty="0"/>
          </a:p>
          <a:p>
            <a:r>
              <a:rPr lang="en-US" dirty="0"/>
              <a:t>Panel</a:t>
            </a: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45446A-D2A1-482D-914F-A7DCBAF983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Cleanup: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CB9FEA-F919-4DC3-8399-8C9914C4440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API pulls from </a:t>
            </a:r>
            <a:r>
              <a:rPr lang="en-US" dirty="0" err="1"/>
              <a:t>Quandl</a:t>
            </a:r>
            <a:r>
              <a:rPr lang="en-US" dirty="0"/>
              <a:t> (FED Data)</a:t>
            </a:r>
          </a:p>
          <a:p>
            <a:r>
              <a:rPr lang="en-US" dirty="0"/>
              <a:t>CSV files retrieved from CFPB</a:t>
            </a:r>
          </a:p>
          <a:p>
            <a:r>
              <a:rPr lang="en-US" dirty="0"/>
              <a:t>Pulled Data into Python</a:t>
            </a:r>
          </a:p>
          <a:p>
            <a:r>
              <a:rPr lang="en-US" dirty="0"/>
              <a:t>Merged data into filtered data frames</a:t>
            </a:r>
          </a:p>
          <a:p>
            <a:r>
              <a:rPr lang="en-US" dirty="0" err="1"/>
              <a:t>Droped</a:t>
            </a:r>
            <a:r>
              <a:rPr lang="en-US" dirty="0"/>
              <a:t> null values</a:t>
            </a:r>
          </a:p>
          <a:p>
            <a:r>
              <a:rPr lang="en-US" dirty="0"/>
              <a:t>Used </a:t>
            </a:r>
            <a:r>
              <a:rPr lang="en-US" dirty="0" err="1"/>
              <a:t>resample.mean</a:t>
            </a:r>
            <a:r>
              <a:rPr lang="en-US" dirty="0"/>
              <a:t> to fill required fields on quarterly and monthly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8796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BA687-6886-48F2-8FF2-97AE4AA92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8222" y="377150"/>
            <a:ext cx="8257309" cy="1507067"/>
          </a:xfrm>
        </p:spPr>
        <p:txBody>
          <a:bodyPr>
            <a:normAutofit/>
          </a:bodyPr>
          <a:lstStyle/>
          <a:p>
            <a:r>
              <a:rPr lang="en-US" dirty="0"/>
              <a:t>          Discussion of Findings</a:t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BD8D83E-059F-4AD7-BAF3-CCEAFA12FA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9222" y="1884217"/>
            <a:ext cx="6244245" cy="3588111"/>
          </a:xfrm>
        </p:spPr>
      </p:pic>
    </p:spTree>
    <p:extLst>
      <p:ext uri="{BB962C8B-B14F-4D97-AF65-F5344CB8AC3E}">
        <p14:creationId xmlns:p14="http://schemas.microsoft.com/office/powerpoint/2010/main" val="17385130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744F2-F101-4B07-B3CA-29FF6E0E5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225" y="1085272"/>
            <a:ext cx="8534400" cy="1507067"/>
          </a:xfrm>
        </p:spPr>
        <p:txBody>
          <a:bodyPr/>
          <a:lstStyle/>
          <a:p>
            <a:r>
              <a:rPr lang="en-US" dirty="0"/>
              <a:t>Credit Card </a:t>
            </a:r>
            <a:br>
              <a:rPr lang="en-US" dirty="0"/>
            </a:br>
            <a:r>
              <a:rPr lang="en-US" dirty="0"/>
              <a:t>Origination DATA (CFPB)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79D7906-1B8F-4965-899C-776FA85675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5518" y="774700"/>
            <a:ext cx="5741777" cy="2343728"/>
          </a:xfrm>
        </p:spPr>
      </p:pic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BCE88D3-42A3-4518-9426-167EF40925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5518" y="3890818"/>
            <a:ext cx="5741775" cy="2343728"/>
          </a:xfrm>
          <a:prstGeom prst="rect">
            <a:avLst/>
          </a:prstGeom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158ECF20-C07D-431A-AA10-C31C660466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225" y="3890819"/>
            <a:ext cx="5741775" cy="2343727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ADC40C66-D6A0-49DA-8BE5-097A72E10BBF}"/>
              </a:ext>
            </a:extLst>
          </p:cNvPr>
          <p:cNvSpPr txBox="1">
            <a:spLocks/>
          </p:cNvSpPr>
          <p:nvPr/>
        </p:nvSpPr>
        <p:spPr>
          <a:xfrm>
            <a:off x="6315518" y="487026"/>
            <a:ext cx="4247351" cy="287674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40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Age Demographics: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C052768-C96B-400C-A796-DF1A3377A2C7}"/>
              </a:ext>
            </a:extLst>
          </p:cNvPr>
          <p:cNvSpPr txBox="1">
            <a:spLocks/>
          </p:cNvSpPr>
          <p:nvPr/>
        </p:nvSpPr>
        <p:spPr>
          <a:xfrm>
            <a:off x="6315517" y="3595736"/>
            <a:ext cx="4247351" cy="287674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40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Credit Tier: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5EEECDB-FA9B-48E9-80C0-078C338CEB39}"/>
              </a:ext>
            </a:extLst>
          </p:cNvPr>
          <p:cNvSpPr txBox="1">
            <a:spLocks/>
          </p:cNvSpPr>
          <p:nvPr/>
        </p:nvSpPr>
        <p:spPr>
          <a:xfrm>
            <a:off x="374074" y="3591358"/>
            <a:ext cx="4247351" cy="287674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40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Income level:</a:t>
            </a:r>
          </a:p>
        </p:txBody>
      </p:sp>
    </p:spTree>
    <p:extLst>
      <p:ext uri="{BB962C8B-B14F-4D97-AF65-F5344CB8AC3E}">
        <p14:creationId xmlns:p14="http://schemas.microsoft.com/office/powerpoint/2010/main" val="12854736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2E301-18DB-4E75-9B26-FAEDD260C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72" y="158524"/>
            <a:ext cx="8534400" cy="1507067"/>
          </a:xfrm>
        </p:spPr>
        <p:txBody>
          <a:bodyPr/>
          <a:lstStyle/>
          <a:p>
            <a:r>
              <a:rPr lang="en-US" dirty="0"/>
              <a:t>Economic data (FED):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D345C6E-FDF5-4DDF-9EC4-5127D9C5F1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07797" y="1319789"/>
            <a:ext cx="4649787" cy="576262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72C1A560-B1CF-40A8-9912-7513E43A4BD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1513" y="1364216"/>
            <a:ext cx="5881915" cy="2319856"/>
          </a:xfrm>
        </p:spPr>
      </p:pic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CF39EF62-754D-44E5-A6F8-DBDFB3403C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  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842498C0-2D7F-41EA-9A51-43638591955C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297490-9899-45BD-B440-9E18BB9FE2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41" y="1364216"/>
            <a:ext cx="5460955" cy="231292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439D958-61C3-4679-9042-8ACC48D43D8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712"/>
          <a:stretch/>
        </p:blipFill>
        <p:spPr>
          <a:xfrm>
            <a:off x="2312790" y="3880053"/>
            <a:ext cx="7532552" cy="2606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9352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00EE19D7-5ABA-4B40-B88F-F34906E67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430" y="4701477"/>
            <a:ext cx="8534400" cy="1507067"/>
          </a:xfrm>
        </p:spPr>
        <p:txBody>
          <a:bodyPr/>
          <a:lstStyle/>
          <a:p>
            <a:r>
              <a:rPr lang="en-US" dirty="0"/>
              <a:t>Correlations: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75E8554B-4663-4A2A-A01C-2455131FCF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88" y="1619526"/>
            <a:ext cx="10415023" cy="2159601"/>
          </a:xfrm>
        </p:spPr>
      </p:pic>
    </p:spTree>
    <p:extLst>
      <p:ext uri="{BB962C8B-B14F-4D97-AF65-F5344CB8AC3E}">
        <p14:creationId xmlns:p14="http://schemas.microsoft.com/office/powerpoint/2010/main" val="1613678992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689</TotalTime>
  <Words>367</Words>
  <Application>Microsoft Office PowerPoint</Application>
  <PresentationFormat>Widescreen</PresentationFormat>
  <Paragraphs>55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Century Gothic</vt:lpstr>
      <vt:lpstr>Wingdings 3</vt:lpstr>
      <vt:lpstr>Slice</vt:lpstr>
      <vt:lpstr>Fintech Credit Card Risk  Data Analysis and Recommendations </vt:lpstr>
      <vt:lpstr>Motivation and Summary </vt:lpstr>
      <vt:lpstr>Questions of the data:</vt:lpstr>
      <vt:lpstr>Data  Sources:</vt:lpstr>
      <vt:lpstr>Data Exploration and Clean Up</vt:lpstr>
      <vt:lpstr>          Discussion of Findings </vt:lpstr>
      <vt:lpstr>Credit Card  Origination DATA (CFPB)</vt:lpstr>
      <vt:lpstr>Economic data (FED):</vt:lpstr>
      <vt:lpstr>Correlations:</vt:lpstr>
      <vt:lpstr>Confirming Linear Regression is appropriate</vt:lpstr>
      <vt:lpstr>Linear Regression Analysis</vt:lpstr>
      <vt:lpstr>ACTUAL VS PREDICTED  CHARGE OFF RATE</vt:lpstr>
      <vt:lpstr>Monte Carlo Analysis: Forecasted Unemployment</vt:lpstr>
      <vt:lpstr>PowerPoint Presentation</vt:lpstr>
      <vt:lpstr>PowerPoint Presentation</vt:lpstr>
      <vt:lpstr>Wrap up issues and outstanding questions</vt:lpstr>
      <vt:lpstr>                                  ANY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Credit card </dc:title>
  <dc:creator>alexa</dc:creator>
  <cp:lastModifiedBy>Mark Foxworth</cp:lastModifiedBy>
  <cp:revision>33</cp:revision>
  <dcterms:created xsi:type="dcterms:W3CDTF">2020-06-23T00:38:41Z</dcterms:created>
  <dcterms:modified xsi:type="dcterms:W3CDTF">2020-06-29T03:43:55Z</dcterms:modified>
</cp:coreProperties>
</file>