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  <p:sldId id="264" r:id="rId9"/>
    <p:sldId id="265" r:id="rId10"/>
    <p:sldId id="263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79771"/>
  </p:normalViewPr>
  <p:slideViewPr>
    <p:cSldViewPr snapToGrid="0">
      <p:cViewPr varScale="1">
        <p:scale>
          <a:sx n="114" d="100"/>
          <a:sy n="114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52167-22E4-1241-9C15-523E9F34D76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25492-A9FD-EC42-91D2-19A6B46E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9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3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Agriculture: Farmers rely on accurate weather predictions to plan planting, irrigation, and harvesting schedules. Predicting rainfall or dry weather helps optimize crop growth and minimize risks.</a:t>
            </a:r>
          </a:p>
          <a:p>
            <a:r>
              <a:rPr lang="en-US" dirty="0"/>
              <a:t>Transportation: Airlines, shipping companies, and logistics firms need to plan routes based on weather conditions to ensure safety and efficiency.</a:t>
            </a:r>
          </a:p>
          <a:p>
            <a:r>
              <a:rPr lang="en-US" dirty="0"/>
              <a:t>Retail: Businesses can adjust inventory and marketing strategies based on weather forecasts. For example, stores may stock more umbrellas and raincoats if rainy weather is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37C0A-135C-E5FB-B07F-76AE41E48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FBDDA-0E3E-8E10-F071-D2F98AD1C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25CB5-B2DD-5DBF-B7D4-0CBA4708D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Agriculture: Farmers rely on accurate weather predictions to plan planting, irrigation, and harvesting schedules. Predicting rainfall or dry weather helps optimize crop growth and minimize risks.</a:t>
            </a:r>
          </a:p>
          <a:p>
            <a:r>
              <a:rPr lang="en-US" dirty="0"/>
              <a:t>Transportation: Airlines, shipping companies, and logistics firms need to plan routes based on weather conditions to ensure safety and efficiency.</a:t>
            </a:r>
          </a:p>
          <a:p>
            <a:r>
              <a:rPr lang="en-US" dirty="0"/>
              <a:t>Retail: Businesses can adjust inventory and marketing strategies based on weather forecasts. For example, stores may stock more umbrellas and raincoats if rainy weather is expected.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9A1DA-CF30-6DD0-178C-86713AE6C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2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of weather type to be the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drop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cover and season should use ordinal encoding, they may have like some related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err="1"/>
              <a:t>img</a:t>
            </a:r>
            <a:r>
              <a:rPr lang="en-US" dirty="0"/>
              <a:t> is fine.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8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ikhil7280/weather-type-classification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C8AC-BBF6-E9F8-73AB-6DDFD1772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Type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ACF4-FD6E-1C86-E0FA-8BCF622C1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Yucheng 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18FD6-2F1A-8C10-823F-84EF6F5DE4F8}"/>
              </a:ext>
            </a:extLst>
          </p:cNvPr>
          <p:cNvSpPr txBox="1"/>
          <p:nvPr/>
        </p:nvSpPr>
        <p:spPr>
          <a:xfrm>
            <a:off x="581191" y="683172"/>
            <a:ext cx="37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Hands-on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14C13-33E4-613A-158A-F460F5664E00}"/>
              </a:ext>
            </a:extLst>
          </p:cNvPr>
          <p:cNvSpPr txBox="1"/>
          <p:nvPr/>
        </p:nvSpPr>
        <p:spPr>
          <a:xfrm>
            <a:off x="581191" y="3205656"/>
            <a:ext cx="7202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School of Computer Science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10/25/2024</a:t>
            </a:r>
          </a:p>
          <a:p>
            <a:r>
              <a:rPr lang="en-US" sz="2000" dirty="0">
                <a:solidFill>
                  <a:schemeClr val="bg2"/>
                </a:solidFill>
              </a:rPr>
              <a:t>https://</a:t>
            </a:r>
            <a:r>
              <a:rPr lang="en-US" sz="2000" dirty="0" err="1">
                <a:solidFill>
                  <a:schemeClr val="bg2"/>
                </a:solidFill>
              </a:rPr>
              <a:t>github.com</a:t>
            </a:r>
            <a:r>
              <a:rPr lang="en-US" sz="2000" dirty="0">
                <a:solidFill>
                  <a:schemeClr val="bg2"/>
                </a:solidFill>
              </a:rPr>
              <a:t>/</a:t>
            </a:r>
            <a:r>
              <a:rPr lang="en-US" sz="2000" dirty="0" err="1">
                <a:solidFill>
                  <a:schemeClr val="bg2"/>
                </a:solidFill>
              </a:rPr>
              <a:t>markfromcd</a:t>
            </a:r>
            <a:r>
              <a:rPr lang="en-US" sz="2000" dirty="0">
                <a:solidFill>
                  <a:schemeClr val="bg2"/>
                </a:solidFill>
              </a:rPr>
              <a:t>/Weather-Type-</a:t>
            </a:r>
            <a:r>
              <a:rPr lang="en-US" sz="2000" dirty="0" err="1">
                <a:solidFill>
                  <a:schemeClr val="bg2"/>
                </a:solidFill>
              </a:rPr>
              <a:t>Classification.git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0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boxes with different colored squares&#10;&#10;Description automatically generated">
            <a:extLst>
              <a:ext uri="{FF2B5EF4-FFF2-40B4-BE49-F238E27FC236}">
                <a16:creationId xmlns:a16="http://schemas.microsoft.com/office/drawing/2014/main" id="{5F6E88E7-9418-5221-6E6E-7467759CF1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45" r="32644" b="49388"/>
          <a:stretch/>
        </p:blipFill>
        <p:spPr>
          <a:xfrm>
            <a:off x="1676939" y="1047665"/>
            <a:ext cx="5023513" cy="503038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E9CD1-2E3D-DCC0-EC06-FCADAF93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5. 6 Continuous  values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68CD-B493-CD4C-AA8E-A0BEA1C2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The distributions of box plot are different. Only wind speed is slightly unimportant. (A example here)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FF9FE-22AA-4157-D0ED-E5E2F6B7B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239" y="4674926"/>
            <a:ext cx="2396646" cy="15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7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E7536-2642-B464-79A2-997837A9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3. Splitting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1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8F22-051A-BE4A-D25E-14953514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Stratified shuffle split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D4A63-00A3-232F-8766-18D10F25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83" y="2281354"/>
            <a:ext cx="3483221" cy="38439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5288-2163-1A12-1C48-7A9689A9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/>
              <a:t>Since the target data is nicely balanced, using it is to ensure that the class proportions (the balance between categories in the target variable) remain consistent across the </a:t>
            </a:r>
            <a:r>
              <a:rPr lang="en-US" b="1" dirty="0"/>
              <a:t>training</a:t>
            </a:r>
            <a:r>
              <a:rPr lang="en-US" dirty="0"/>
              <a:t>, </a:t>
            </a:r>
            <a:r>
              <a:rPr lang="en-US" b="1" dirty="0"/>
              <a:t>validation</a:t>
            </a:r>
            <a:r>
              <a:rPr lang="en-US" dirty="0"/>
              <a:t>, and </a:t>
            </a:r>
            <a:r>
              <a:rPr lang="en-US" b="1" dirty="0"/>
              <a:t>test sets</a:t>
            </a:r>
            <a:r>
              <a:rPr lang="en-US" dirty="0"/>
              <a:t>.</a:t>
            </a:r>
          </a:p>
          <a:p>
            <a:r>
              <a:rPr lang="en-US" dirty="0"/>
              <a:t>Training set: 60%, Validation set: 20%, Test set: 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9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9B92A-FF9E-7CBD-78A8-F047E8F1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418" y="849745"/>
            <a:ext cx="6248454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4. Preprocessing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982B-F8B6-47F8-CEBC-8AAEAC84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Preprocessors that I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0AA6-AF7A-A804-4396-097EC0A5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</a:t>
            </a:r>
            <a:r>
              <a:rPr lang="en-US" dirty="0" err="1"/>
              <a:t>StandardScaler</a:t>
            </a:r>
            <a:r>
              <a:rPr lang="en-US" dirty="0"/>
              <a:t> to ensures that each continuous feature has a </a:t>
            </a:r>
            <a:r>
              <a:rPr lang="en-US" b="1" dirty="0"/>
              <a:t>mean of 0</a:t>
            </a:r>
            <a:r>
              <a:rPr lang="en-US" dirty="0"/>
              <a:t> and a </a:t>
            </a:r>
            <a:r>
              <a:rPr lang="en-US" b="1" dirty="0"/>
              <a:t>standard deviation of 1</a:t>
            </a:r>
            <a:r>
              <a:rPr lang="en-US" dirty="0"/>
              <a:t> so that to </a:t>
            </a:r>
            <a:r>
              <a:rPr lang="en-US" b="1" dirty="0"/>
              <a:t>make model better perform.</a:t>
            </a:r>
          </a:p>
          <a:p>
            <a:r>
              <a:rPr lang="en-US" dirty="0"/>
              <a:t>I used </a:t>
            </a:r>
            <a:r>
              <a:rPr lang="en-US" dirty="0" err="1"/>
              <a:t>OneHotEncoder</a:t>
            </a:r>
            <a:r>
              <a:rPr lang="en-US" dirty="0"/>
              <a:t> to transform </a:t>
            </a:r>
            <a:r>
              <a:rPr lang="en-US" b="1" dirty="0"/>
              <a:t>Location feature</a:t>
            </a:r>
            <a:r>
              <a:rPr lang="en-US" dirty="0"/>
              <a:t>, </a:t>
            </a:r>
            <a:r>
              <a:rPr lang="en-US" b="1" dirty="0"/>
              <a:t>allowing models to interpret categorical features correctly</a:t>
            </a:r>
            <a:r>
              <a:rPr lang="en-US" dirty="0"/>
              <a:t>, treating them as distinct entities rather than imposing a numerical relationship. This ensures the model </a:t>
            </a:r>
            <a:r>
              <a:rPr lang="en-US" b="1" dirty="0"/>
              <a:t>doesn't misinterpret categorical data</a:t>
            </a:r>
            <a:r>
              <a:rPr lang="en-US" dirty="0"/>
              <a:t>.</a:t>
            </a:r>
          </a:p>
          <a:p>
            <a:r>
              <a:rPr lang="en-US" dirty="0"/>
              <a:t>I used </a:t>
            </a:r>
            <a:r>
              <a:rPr lang="en-US" dirty="0" err="1"/>
              <a:t>OrdinalEncoder</a:t>
            </a:r>
            <a:r>
              <a:rPr lang="en-US" dirty="0"/>
              <a:t> to transform </a:t>
            </a:r>
            <a:r>
              <a:rPr lang="en-US" b="1" dirty="0"/>
              <a:t>Season and Cloud Cover</a:t>
            </a:r>
            <a:r>
              <a:rPr lang="en-US" dirty="0"/>
              <a:t> since they may contain inherent orders. </a:t>
            </a:r>
            <a:r>
              <a:rPr lang="en-US" dirty="0" err="1"/>
              <a:t>OneHotEncoding</a:t>
            </a:r>
            <a:r>
              <a:rPr lang="en-US" dirty="0"/>
              <a:t> will make them independent.</a:t>
            </a:r>
          </a:p>
          <a:p>
            <a:r>
              <a:rPr lang="en-US" dirty="0"/>
              <a:t>So, help </a:t>
            </a:r>
            <a:r>
              <a:rPr lang="en-US" b="1" dirty="0">
                <a:solidFill>
                  <a:schemeClr val="accent2"/>
                </a:solidFill>
              </a:rPr>
              <a:t>have better performance, avoids biases due to feature scaling, interpret categorical data correctly and even help convergence.</a:t>
            </a:r>
          </a:p>
        </p:txBody>
      </p:sp>
    </p:spTree>
    <p:extLst>
      <p:ext uri="{BB962C8B-B14F-4D97-AF65-F5344CB8AC3E}">
        <p14:creationId xmlns:p14="http://schemas.microsoft.com/office/powerpoint/2010/main" val="164731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A86-9C1C-9016-CDBB-D501DFFD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Features’ difference after preprocessing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3F6A-9135-DEE7-AD13-D5C3D70A8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3"/>
                </a:solidFill>
              </a:rPr>
              <a:t>By checking the correlation matrix</a:t>
            </a:r>
            <a:r>
              <a:rPr lang="en-US" altLang="zh-CN" dirty="0"/>
              <a:t>, no more feature needed to be removed.</a:t>
            </a:r>
          </a:p>
          <a:p>
            <a:r>
              <a:rPr lang="en-US" dirty="0"/>
              <a:t>Since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chemeClr val="accent3"/>
                </a:solidFill>
              </a:rPr>
              <a:t>no missing value</a:t>
            </a:r>
            <a:r>
              <a:rPr lang="en-US" altLang="zh-CN" dirty="0"/>
              <a:t>, no rows needed to be replaced or removed.</a:t>
            </a:r>
          </a:p>
          <a:p>
            <a:r>
              <a:rPr lang="en-US" dirty="0"/>
              <a:t>Since used one-hot encoding for categorical columns, </a:t>
            </a:r>
            <a:r>
              <a:rPr lang="en-US" b="1" dirty="0">
                <a:solidFill>
                  <a:schemeClr val="accent3"/>
                </a:solidFill>
              </a:rPr>
              <a:t>the features from </a:t>
            </a:r>
            <a:r>
              <a:rPr lang="en-US" altLang="zh-CN" b="1" dirty="0">
                <a:solidFill>
                  <a:schemeClr val="accent3"/>
                </a:solidFill>
              </a:rPr>
              <a:t>10</a:t>
            </a:r>
            <a:r>
              <a:rPr lang="en-US" b="1" dirty="0">
                <a:solidFill>
                  <a:schemeClr val="accent3"/>
                </a:solidFill>
              </a:rPr>
              <a:t> used to 1</a:t>
            </a:r>
            <a:r>
              <a:rPr lang="en-US" altLang="zh-CN" b="1" dirty="0">
                <a:solidFill>
                  <a:schemeClr val="accent3"/>
                </a:solidFill>
              </a:rPr>
              <a:t>2</a:t>
            </a:r>
            <a:r>
              <a:rPr lang="en-US" b="1" dirty="0">
                <a:solidFill>
                  <a:schemeClr val="accent3"/>
                </a:solidFill>
              </a:rPr>
              <a:t> used. </a:t>
            </a:r>
            <a:r>
              <a:rPr lang="en-US" dirty="0"/>
              <a:t>(temperature, humidity, wind speed, precipitation percentage, cloud cover, UV index, season, visibility </a:t>
            </a:r>
            <a:r>
              <a:rPr lang="en-US" b="1" dirty="0"/>
              <a:t>plus </a:t>
            </a:r>
            <a:r>
              <a:rPr lang="en-US" dirty="0"/>
              <a:t>location’s sub-categories.)</a:t>
            </a:r>
          </a:p>
          <a:p>
            <a:r>
              <a:rPr lang="en-US" dirty="0"/>
              <a:t>Also, I changed </a:t>
            </a:r>
            <a:r>
              <a:rPr lang="en-US" b="1" dirty="0">
                <a:solidFill>
                  <a:schemeClr val="accent3"/>
                </a:solidFill>
              </a:rPr>
              <a:t>target value from words to ordinal encoding.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F0C2A-DE81-31E4-B417-26C034FC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12" y="2231082"/>
            <a:ext cx="4534080" cy="39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0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2CE2F-2CBE-9097-E26B-337F9946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04" y="1577340"/>
            <a:ext cx="6228950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Thanks for listening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3CCD4-8381-F105-8B23-3F1B419C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1. </a:t>
            </a:r>
            <a:r>
              <a:rPr lang="en-US" sz="6000" dirty="0" err="1">
                <a:solidFill>
                  <a:srgbClr val="FFFFFF"/>
                </a:solidFill>
              </a:rPr>
              <a:t>INtro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6D88-F756-A436-A218-25EBD67A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A classification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59719-0202-D12C-1D67-84B563B7F4E8}"/>
              </a:ext>
            </a:extLst>
          </p:cNvPr>
          <p:cNvSpPr txBox="1"/>
          <p:nvPr/>
        </p:nvSpPr>
        <p:spPr>
          <a:xfrm>
            <a:off x="581192" y="1873405"/>
            <a:ext cx="111944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The problem:  </a:t>
            </a:r>
            <a:r>
              <a:rPr lang="en-US" sz="2000" dirty="0">
                <a:solidFill>
                  <a:srgbClr val="C00000"/>
                </a:solidFill>
              </a:rPr>
              <a:t>Given a set of weather-related features </a:t>
            </a:r>
            <a:r>
              <a:rPr lang="en-US" sz="2000" dirty="0"/>
              <a:t>such as </a:t>
            </a:r>
            <a:r>
              <a:rPr lang="en-US" sz="2000" b="1" dirty="0"/>
              <a:t>temperature</a:t>
            </a:r>
            <a:r>
              <a:rPr lang="en-US" sz="2000" dirty="0"/>
              <a:t>, </a:t>
            </a:r>
            <a:r>
              <a:rPr lang="en-US" sz="2000" b="1" dirty="0"/>
              <a:t>humidity</a:t>
            </a:r>
            <a:r>
              <a:rPr lang="en-US" sz="2000" dirty="0"/>
              <a:t>, </a:t>
            </a:r>
            <a:r>
              <a:rPr lang="en-US" sz="2000" b="1" dirty="0"/>
              <a:t>wind speed</a:t>
            </a:r>
            <a:r>
              <a:rPr lang="en-US" sz="2000" dirty="0"/>
              <a:t>, </a:t>
            </a:r>
            <a:r>
              <a:rPr lang="en-US" sz="2000" b="1" dirty="0"/>
              <a:t>precipitation percentage</a:t>
            </a:r>
            <a:r>
              <a:rPr lang="en-US" sz="2000" dirty="0"/>
              <a:t>, </a:t>
            </a:r>
            <a:r>
              <a:rPr lang="en-US" sz="2000" b="1" dirty="0"/>
              <a:t>cloud cover</a:t>
            </a:r>
            <a:r>
              <a:rPr lang="en-US" sz="2000" dirty="0"/>
              <a:t>, </a:t>
            </a:r>
            <a:r>
              <a:rPr lang="en-US" sz="2000" b="1" dirty="0"/>
              <a:t>atmospheric pressure</a:t>
            </a:r>
            <a:r>
              <a:rPr lang="en-US" sz="2000" dirty="0"/>
              <a:t>, </a:t>
            </a:r>
            <a:r>
              <a:rPr lang="en-US" sz="2000" b="1" dirty="0"/>
              <a:t>UV index</a:t>
            </a:r>
            <a:r>
              <a:rPr lang="en-US" sz="2000" dirty="0"/>
              <a:t>, </a:t>
            </a:r>
            <a:r>
              <a:rPr lang="en-US" sz="2000" b="1" dirty="0"/>
              <a:t>season</a:t>
            </a:r>
            <a:r>
              <a:rPr lang="en-US" sz="2000" dirty="0"/>
              <a:t>, </a:t>
            </a:r>
            <a:r>
              <a:rPr lang="en-US" sz="2000" b="1" dirty="0"/>
              <a:t>visibility</a:t>
            </a:r>
            <a:r>
              <a:rPr lang="en-US" sz="2000" dirty="0"/>
              <a:t>, and </a:t>
            </a:r>
            <a:r>
              <a:rPr lang="en-US" sz="2000" b="1" dirty="0"/>
              <a:t>location</a:t>
            </a:r>
            <a:r>
              <a:rPr lang="en-US" sz="2000" dirty="0"/>
              <a:t>, the objective is to predict the </a:t>
            </a:r>
            <a:r>
              <a:rPr lang="en-US" sz="2000" b="1" dirty="0"/>
              <a:t>weather type</a:t>
            </a:r>
            <a:r>
              <a:rPr lang="en-US" sz="2000" dirty="0"/>
              <a:t> (e.g., Rainy, Cloudy, Sunny, Snowy). This is a </a:t>
            </a:r>
            <a:r>
              <a:rPr lang="en-US" sz="2000" b="1" dirty="0"/>
              <a:t>multiclass classification problem</a:t>
            </a:r>
            <a:r>
              <a:rPr lang="en-US" sz="2000" dirty="0"/>
              <a:t>, where each weather type is a discrete category.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Objective: </a:t>
            </a:r>
            <a:r>
              <a:rPr lang="en-US" sz="2000" b="1" dirty="0"/>
              <a:t>To build a machine learning model that can accurately predict the weather type based on the given input features. </a:t>
            </a:r>
            <a:r>
              <a:rPr lang="en-US" sz="2000" dirty="0"/>
              <a:t>I will use the dataset to train the model, evaluate its performance, and use it to classify unseen data into one of the possible weather types.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Why important: </a:t>
            </a:r>
            <a:r>
              <a:rPr lang="en-US" sz="2000" dirty="0"/>
              <a:t>Weather predictions </a:t>
            </a:r>
            <a:r>
              <a:rPr lang="en-US" sz="2000" b="1" dirty="0"/>
              <a:t>impact a wide range of industries and everyday life decisions</a:t>
            </a:r>
            <a:r>
              <a:rPr lang="en-US" sz="2000" dirty="0"/>
              <a:t>.  Like: Real-world applicability, safety and </a:t>
            </a:r>
            <a:r>
              <a:rPr lang="en-US" sz="2000" dirty="0">
                <a:solidFill>
                  <a:srgbClr val="C00000"/>
                </a:solidFill>
              </a:rPr>
              <a:t>disaster preparedness, environmental protection</a:t>
            </a:r>
            <a:r>
              <a:rPr lang="en-US" sz="2000" dirty="0"/>
              <a:t>. In details: </a:t>
            </a:r>
            <a:r>
              <a:rPr lang="en-US" sz="2000" dirty="0">
                <a:solidFill>
                  <a:srgbClr val="C00000"/>
                </a:solidFill>
              </a:rPr>
              <a:t>agriculture, transportation</a:t>
            </a:r>
            <a:r>
              <a:rPr lang="en-US" sz="2000" dirty="0"/>
              <a:t>, retail, early warnings...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chemeClr val="accent2"/>
                </a:solidFill>
              </a:rPr>
              <a:t>Source: </a:t>
            </a:r>
            <a:r>
              <a:rPr lang="en-US" sz="2000" dirty="0">
                <a:hlinkClick r:id="rId3"/>
              </a:rPr>
              <a:t>https://www.kaggle.com/datasets/nikhil7280/weather-type-classification/data</a:t>
            </a:r>
            <a:endParaRPr lang="en-US" sz="2000" dirty="0"/>
          </a:p>
          <a:p>
            <a:endParaRPr lang="en-US" sz="2000" dirty="0"/>
          </a:p>
          <a:p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E240B-6C6A-214C-4A05-8F54EB91E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F3D87-AAFA-26A6-F7EF-088D297E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Please Note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783A6-0CFF-A63D-14FA-0B3FE54D9625}"/>
              </a:ext>
            </a:extLst>
          </p:cNvPr>
          <p:cNvSpPr txBox="1"/>
          <p:nvPr/>
        </p:nvSpPr>
        <p:spPr>
          <a:xfrm>
            <a:off x="6755769" y="1033390"/>
            <a:ext cx="4855037" cy="482540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This dataset is synthetically produced and does not convey real-world weather data. </a:t>
            </a: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It includes intentional outliers to provide opportunities for practicing outlier detection and handling. The values, ranges, and distributions may not accurately represent real-world conditions, and the data should primarily be used for educational and experimental purposes.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AFEB7-B6FB-4926-5225-639045B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2. EDA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1066B-C202-E5B6-F32D-ED63979B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1. DATA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045670-4106-C4BD-C169-348023DAF48E}"/>
              </a:ext>
            </a:extLst>
          </p:cNvPr>
          <p:cNvSpPr txBox="1"/>
          <p:nvPr/>
        </p:nvSpPr>
        <p:spPr>
          <a:xfrm>
            <a:off x="764110" y="2052084"/>
            <a:ext cx="3033249" cy="3856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b="1" dirty="0">
                <a:solidFill>
                  <a:srgbClr val="FFFFFF"/>
                </a:solidFill>
              </a:rPr>
              <a:t>Target data distribution: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b="1" dirty="0">
                <a:solidFill>
                  <a:srgbClr val="FFFFFF"/>
                </a:solidFill>
              </a:rPr>
              <a:t>Nicely balanced.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600" b="1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b="1" dirty="0">
                <a:solidFill>
                  <a:srgbClr val="FFFFFF"/>
                </a:solidFill>
              </a:rPr>
              <a:t>13,200 data points in total,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b="1" dirty="0">
                <a:solidFill>
                  <a:srgbClr val="FFFFFF"/>
                </a:solidFill>
              </a:rPr>
              <a:t>11 columns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600" b="1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b="1" dirty="0">
                <a:solidFill>
                  <a:srgbClr val="FFFFFF"/>
                </a:solidFill>
              </a:rPr>
              <a:t>11 indexes: temperature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humidity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wind speed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precipitation percentage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cloud cover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atmospheric pressure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UV index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season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visibility</a:t>
            </a:r>
            <a:r>
              <a:rPr lang="en-US" sz="1600" dirty="0">
                <a:solidFill>
                  <a:srgbClr val="FFFFFF"/>
                </a:solidFill>
              </a:rPr>
              <a:t>, and </a:t>
            </a:r>
            <a:r>
              <a:rPr lang="en-US" sz="1600" b="1" dirty="0">
                <a:solidFill>
                  <a:srgbClr val="FFFFFF"/>
                </a:solidFill>
              </a:rPr>
              <a:t>location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600" b="1" dirty="0">
              <a:solidFill>
                <a:srgbClr val="FFFFFF"/>
              </a:solidFill>
            </a:endParaRPr>
          </a:p>
        </p:txBody>
      </p:sp>
      <p:pic>
        <p:nvPicPr>
          <p:cNvPr id="6" name="Picture 5" descr="A graph showing different colors of weather&#10;&#10;Description automatically generated">
            <a:extLst>
              <a:ext uri="{FF2B5EF4-FFF2-40B4-BE49-F238E27FC236}">
                <a16:creationId xmlns:a16="http://schemas.microsoft.com/office/drawing/2014/main" id="{3CB8A640-B3E0-7112-B1BB-4B3C4268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30" y="948413"/>
            <a:ext cx="6358846" cy="49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33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6D89BD-B877-092D-1CEA-1C89644D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2. Data Type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EB0E64-F508-E3DA-8149-6FECECB8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</a:rPr>
              <a:t>Contains both continuous and categorical variables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97F472B-92D8-ABF4-5D80-87ABC3AC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2003563"/>
            <a:ext cx="6866506" cy="28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1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06BAC-E4B4-75ED-A9F7-9A7EE00E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3. Check the nunique value of each column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EB35A7-80CC-6C59-B15B-0A9121F5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Only atmospheric pressure has a lot values, but it really plays a vital role in weather prediction, so I </a:t>
            </a:r>
            <a:r>
              <a:rPr lang="en-US" sz="1600" b="1" dirty="0">
                <a:solidFill>
                  <a:srgbClr val="FFFFFF"/>
                </a:solidFill>
              </a:rPr>
              <a:t>will not drop it.</a:t>
            </a:r>
          </a:p>
        </p:txBody>
      </p:sp>
      <p:pic>
        <p:nvPicPr>
          <p:cNvPr id="4" name="Content Placeholder 3" descr="A graph with text on it&#10;&#10;Description automatically generated">
            <a:extLst>
              <a:ext uri="{FF2B5EF4-FFF2-40B4-BE49-F238E27FC236}">
                <a16:creationId xmlns:a16="http://schemas.microsoft.com/office/drawing/2014/main" id="{558D3CEB-D23A-3563-9832-8727183B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00" y="1376995"/>
            <a:ext cx="6866506" cy="41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7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FE94271-2EF7-4007-211A-42D6AC11E0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443"/>
          <a:stretch/>
        </p:blipFill>
        <p:spPr>
          <a:xfrm>
            <a:off x="1631051" y="1047665"/>
            <a:ext cx="5115289" cy="503038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03FD3-6956-4FFE-A12A-0724DE54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4. Categorical values play roles in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B3DBCA-FD7F-01EA-ECFC-09708237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Different column has different distribution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(A example here)</a:t>
            </a:r>
          </a:p>
        </p:txBody>
      </p:sp>
    </p:spTree>
    <p:extLst>
      <p:ext uri="{BB962C8B-B14F-4D97-AF65-F5344CB8AC3E}">
        <p14:creationId xmlns:p14="http://schemas.microsoft.com/office/powerpoint/2010/main" val="20755483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9396</TotalTime>
  <Words>889</Words>
  <Application>Microsoft Macintosh PowerPoint</Application>
  <PresentationFormat>Widescreen</PresentationFormat>
  <Paragraphs>69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Gill Sans MT</vt:lpstr>
      <vt:lpstr>Wingdings 2</vt:lpstr>
      <vt:lpstr>Dividend</vt:lpstr>
      <vt:lpstr>Weather Type Classification</vt:lpstr>
      <vt:lpstr>1. INtro</vt:lpstr>
      <vt:lpstr>Intro: A classification Problem</vt:lpstr>
      <vt:lpstr>Please Note</vt:lpstr>
      <vt:lpstr>2. EDA</vt:lpstr>
      <vt:lpstr>1. DATA</vt:lpstr>
      <vt:lpstr>2. Data Type</vt:lpstr>
      <vt:lpstr>3. Check the nunique value of each column</vt:lpstr>
      <vt:lpstr>4. Categorical values play roles in model</vt:lpstr>
      <vt:lpstr>5. 6 Continuous  values are useful</vt:lpstr>
      <vt:lpstr>3. Splitting</vt:lpstr>
      <vt:lpstr>Stratified shuffle split</vt:lpstr>
      <vt:lpstr>4. Preprocessing</vt:lpstr>
      <vt:lpstr>Preprocessors that I used</vt:lpstr>
      <vt:lpstr>Features’ difference after preprocessing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Ma, Yucheng</dc:creator>
  <cp:lastModifiedBy>Ma, Yucheng</cp:lastModifiedBy>
  <cp:revision>21</cp:revision>
  <cp:lastPrinted>2024-10-25T17:42:23Z</cp:lastPrinted>
  <dcterms:created xsi:type="dcterms:W3CDTF">2024-10-18T04:12:57Z</dcterms:created>
  <dcterms:modified xsi:type="dcterms:W3CDTF">2024-10-25T18:04:31Z</dcterms:modified>
</cp:coreProperties>
</file>