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73" r:id="rId6"/>
    <p:sldId id="274" r:id="rId7"/>
    <p:sldId id="276" r:id="rId8"/>
    <p:sldId id="261" r:id="rId9"/>
    <p:sldId id="267" r:id="rId10"/>
    <p:sldId id="268" r:id="rId11"/>
    <p:sldId id="271" r:id="rId12"/>
    <p:sldId id="263" r:id="rId13"/>
    <p:sldId id="275" r:id="rId14"/>
    <p:sldId id="277" r:id="rId15"/>
    <p:sldId id="270" r:id="rId16"/>
    <p:sldId id="264" r:id="rId17"/>
    <p:sldId id="272" r:id="rId18"/>
    <p:sldId id="260" r:id="rId19"/>
    <p:sldId id="26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1C49F-B02B-0000-CB2E-2A6D5B4B0312}" v="874" dt="2021-05-04T01:56:11.936"/>
    <p1510:client id="{58156A58-785C-4D6F-6FBE-C9E21B9D6016}" v="1353" dt="2021-05-04T06:47:33.171"/>
    <p1510:client id="{5952D548-4D2B-9501-79CB-8C58CA3A7F1F}" v="23" dt="2021-05-04T09:03:30.487"/>
    <p1510:client id="{8A76C49F-A0CB-0000-CB2E-2AA0A294E514}" v="186" dt="2021-05-04T02:59:43.266"/>
    <p1510:client id="{A223144B-2A89-4EF0-AE68-D551650444E8}" v="730" dt="2021-05-04T13:03:00.579"/>
    <p1510:client id="{AE555380-7894-4352-9350-63B4D161AF96}" v="2218" dt="2021-05-04T04:26:1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24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76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30D-A2EF-4D85-8EE6-35B772D7546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6EC591-C53C-4B64-BD32-79283B32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cdc.gov/covid-data-tracker/#vaccination-demographic" TargetMode="External"/><Relationship Id="rId2" Type="http://schemas.openxmlformats.org/officeDocument/2006/relationships/hyperlink" Target="https://covid.cdc.gov/covid-data-tracker/#demographic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09D2-6B6A-411E-B81E-4F0AA5185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DB01-18B1-4332-9040-FCFF5E6D4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Alvin Chen, Gabriel Fleming, Mark </a:t>
            </a:r>
            <a:r>
              <a:rPr lang="en-US" err="1"/>
              <a:t>Garas</a:t>
            </a:r>
            <a:r>
              <a:rPr lang="en-US"/>
              <a:t>, </a:t>
            </a:r>
            <a:r>
              <a:rPr lang="en-US" err="1"/>
              <a:t>Kaiqi</a:t>
            </a:r>
            <a:r>
              <a:rPr lang="en-US"/>
              <a:t> Yang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97679-33C1-4C37-ACED-5433C82E545E}"/>
              </a:ext>
            </a:extLst>
          </p:cNvPr>
          <p:cNvSpPr txBox="1"/>
          <p:nvPr/>
        </p:nvSpPr>
        <p:spPr>
          <a:xfrm>
            <a:off x="11556123" y="57807"/>
            <a:ext cx="1954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334923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F5F5-B506-44CE-91F2-6B190D0D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DataTypeInfo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AF99-7272-4E85-BF7C-3E273C69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Supporting class for </a:t>
            </a:r>
            <a:r>
              <a:rPr lang="en-US" err="1">
                <a:cs typeface="Calibri"/>
              </a:rPr>
              <a:t>SearchQuery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Maps certain </a:t>
            </a:r>
            <a:r>
              <a:rPr lang="en-US" err="1">
                <a:cs typeface="Calibri"/>
              </a:rPr>
              <a:t>dataTypes</a:t>
            </a:r>
            <a:r>
              <a:rPr lang="en-US">
                <a:cs typeface="Calibri"/>
              </a:rPr>
              <a:t> Strings selected on the interfaces to data that is more useful to </a:t>
            </a:r>
            <a:r>
              <a:rPr lang="en-US" err="1">
                <a:cs typeface="Calibri"/>
              </a:rPr>
              <a:t>searchQuery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"</a:t>
            </a:r>
            <a:r>
              <a:rPr lang="en-US">
                <a:ea typeface="+mn-lt"/>
                <a:cs typeface="+mn-lt"/>
              </a:rPr>
              <a:t>Percent of all cases" - makes sense to the user, but not to SearchQuery</a:t>
            </a:r>
          </a:p>
          <a:p>
            <a:r>
              <a:rPr lang="en-US">
                <a:ea typeface="+mn-lt"/>
                <a:cs typeface="+mn-lt"/>
              </a:rPr>
              <a:t>Two corresponding strings are mapped to:</a:t>
            </a:r>
          </a:p>
          <a:p>
            <a:pPr lvl="1"/>
            <a:r>
              <a:rPr lang="en-US">
                <a:ea typeface="+mn-lt"/>
                <a:cs typeface="+mn-lt"/>
              </a:rPr>
              <a:t>1. statisticType (e.g. "PercentOfAll")</a:t>
            </a:r>
          </a:p>
          <a:p>
            <a:pPr lvl="1"/>
            <a:r>
              <a:rPr lang="en-US">
                <a:ea typeface="+mn-lt"/>
                <a:cs typeface="+mn-lt"/>
              </a:rPr>
              <a:t>2. dataCategory (e.g. "CASES")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13A18-74B3-4C69-A41E-F05D2A56E255}"/>
              </a:ext>
            </a:extLst>
          </p:cNvPr>
          <p:cNvSpPr txBox="1"/>
          <p:nvPr/>
        </p:nvSpPr>
        <p:spPr>
          <a:xfrm>
            <a:off x="11344893" y="1227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G.F.</a:t>
            </a:r>
          </a:p>
        </p:txBody>
      </p:sp>
    </p:spTree>
    <p:extLst>
      <p:ext uri="{BB962C8B-B14F-4D97-AF65-F5344CB8AC3E}">
        <p14:creationId xmlns:p14="http://schemas.microsoft.com/office/powerpoint/2010/main" val="2150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32BC-C8E7-436F-A153-856A768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Page (</a:t>
            </a:r>
            <a:r>
              <a:rPr lang="en-US" err="1"/>
              <a:t>CDCJSP.jsp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FE82-F647-4C8B-9A70-FD1E9060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user interface</a:t>
            </a:r>
          </a:p>
          <a:p>
            <a:r>
              <a:rPr lang="en-US"/>
              <a:t>Uses radio buttons, dropdown menus</a:t>
            </a:r>
          </a:p>
          <a:p>
            <a:r>
              <a:rPr lang="en-US"/>
              <a:t>Takes up to 2 search queries</a:t>
            </a:r>
          </a:p>
          <a:p>
            <a:r>
              <a:rPr lang="en-US"/>
              <a:t>Submits all the info to the servlet</a:t>
            </a:r>
          </a:p>
          <a:p>
            <a:r>
              <a:rPr lang="en-US"/>
              <a:t>Gets an output string ready to be displayed from the servlet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5319F-9771-4B14-8F7A-A96263D54F33}"/>
              </a:ext>
            </a:extLst>
          </p:cNvPr>
          <p:cNvSpPr txBox="1"/>
          <p:nvPr/>
        </p:nvSpPr>
        <p:spPr>
          <a:xfrm>
            <a:off x="11557234" y="98738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130243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9CC4-E888-4519-9796-7B0BD03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Servlet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0292-87E4-4CEB-8C5F-9CC33916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Gets the user input from the JSP</a:t>
            </a:r>
          </a:p>
          <a:p>
            <a:r>
              <a:rPr lang="en-US"/>
              <a:t>Makes a new </a:t>
            </a:r>
            <a:r>
              <a:rPr lang="en-US" err="1"/>
              <a:t>SearchQuery</a:t>
            </a:r>
            <a:r>
              <a:rPr lang="en-US"/>
              <a:t> object and uses its methods to get a results string</a:t>
            </a:r>
          </a:p>
          <a:p>
            <a:r>
              <a:rPr lang="en-US"/>
              <a:t>Makes the string more readable on the HTML/JSP page but adding spaces </a:t>
            </a:r>
          </a:p>
          <a:p>
            <a:r>
              <a:rPr lang="en-US"/>
              <a:t>Resets form on submission (with the results from the last search)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81306-48C9-44A9-A158-F9CFD9BC45EA}"/>
              </a:ext>
            </a:extLst>
          </p:cNvPr>
          <p:cNvSpPr txBox="1"/>
          <p:nvPr/>
        </p:nvSpPr>
        <p:spPr>
          <a:xfrm>
            <a:off x="11653826" y="66541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167138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80C8DA-94D5-4702-9FFD-4EE3B3C35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" y="0"/>
            <a:ext cx="107611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1C7E0-FE99-4E99-BBA6-F13FEBBA7B4A}"/>
              </a:ext>
            </a:extLst>
          </p:cNvPr>
          <p:cNvSpPr txBox="1"/>
          <p:nvPr/>
        </p:nvSpPr>
        <p:spPr>
          <a:xfrm>
            <a:off x="11600164" y="34344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390745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0313C5-18E6-4330-A8F1-7D9DC4094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08129" cy="201947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38599F-7A6F-4778-ABB4-D025D61D9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6188"/>
            <a:ext cx="2385267" cy="4061812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B1E497-A085-455E-B5AF-3D085EF99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27" y="0"/>
            <a:ext cx="9449173" cy="6691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5E4FF-2BCA-458B-A69F-44352C8169BB}"/>
              </a:ext>
            </a:extLst>
          </p:cNvPr>
          <p:cNvSpPr txBox="1"/>
          <p:nvPr/>
        </p:nvSpPr>
        <p:spPr>
          <a:xfrm>
            <a:off x="11331854" y="420710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39256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AA10-2B5F-4C17-944B-170E37CE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GUI：Interface</a:t>
            </a:r>
          </a:p>
        </p:txBody>
      </p:sp>
      <p:pic>
        <p:nvPicPr>
          <p:cNvPr id="8" name="图片 9" descr="图形用户界面, 文本, 应用程序, 电子邮件&#10;&#10;已自动生成说明">
            <a:extLst>
              <a:ext uri="{FF2B5EF4-FFF2-40B4-BE49-F238E27FC236}">
                <a16:creationId xmlns:a16="http://schemas.microsoft.com/office/drawing/2014/main" id="{8E7CC3B0-5544-4393-97B1-808BB2E7E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525" y="2160588"/>
            <a:ext cx="7780987" cy="38814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65D09-4CEB-4FB9-8282-8C32985FC6C3}"/>
              </a:ext>
            </a:extLst>
          </p:cNvPr>
          <p:cNvSpPr txBox="1"/>
          <p:nvPr/>
        </p:nvSpPr>
        <p:spPr>
          <a:xfrm>
            <a:off x="11503572" y="152400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KY</a:t>
            </a:r>
          </a:p>
        </p:txBody>
      </p:sp>
    </p:spTree>
    <p:extLst>
      <p:ext uri="{BB962C8B-B14F-4D97-AF65-F5344CB8AC3E}">
        <p14:creationId xmlns:p14="http://schemas.microsoft.com/office/powerpoint/2010/main" val="403796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AA10-2B5F-4C17-944B-170E37CE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GUI：Input</a:t>
            </a:r>
          </a:p>
        </p:txBody>
      </p:sp>
      <p:pic>
        <p:nvPicPr>
          <p:cNvPr id="5" name="图片 5" descr="文本&#10;&#10;已自动生成说明">
            <a:extLst>
              <a:ext uri="{FF2B5EF4-FFF2-40B4-BE49-F238E27FC236}">
                <a16:creationId xmlns:a16="http://schemas.microsoft.com/office/drawing/2014/main" id="{8129F793-101E-45D1-9B3A-A597711F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2" y="3119419"/>
            <a:ext cx="1807899" cy="1365886"/>
          </a:xfrm>
        </p:spPr>
      </p:pic>
      <p:pic>
        <p:nvPicPr>
          <p:cNvPr id="6" name="图片 6" descr="图形用户界面, 文本, 应用程序&#10;&#10;已自动生成说明">
            <a:extLst>
              <a:ext uri="{FF2B5EF4-FFF2-40B4-BE49-F238E27FC236}">
                <a16:creationId xmlns:a16="http://schemas.microsoft.com/office/drawing/2014/main" id="{CE93A710-D24B-47B8-BDD4-56FF305E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34" y="2993661"/>
            <a:ext cx="1965103" cy="1831444"/>
          </a:xfrm>
          <a:prstGeom prst="rect">
            <a:avLst/>
          </a:prstGeom>
        </p:spPr>
      </p:pic>
      <p:pic>
        <p:nvPicPr>
          <p:cNvPr id="7" name="图片 8" descr="图形用户界面, 文本, 应用程序&#10;&#10;已自动生成说明">
            <a:extLst>
              <a:ext uri="{FF2B5EF4-FFF2-40B4-BE49-F238E27FC236}">
                <a16:creationId xmlns:a16="http://schemas.microsoft.com/office/drawing/2014/main" id="{2012085A-BB22-47A7-849F-10FC85FC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475" y="3005095"/>
            <a:ext cx="2616344" cy="1671307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0FE5229-835C-4409-81E7-39B81709B0F6}"/>
              </a:ext>
            </a:extLst>
          </p:cNvPr>
          <p:cNvSpPr/>
          <p:nvPr/>
        </p:nvSpPr>
        <p:spPr>
          <a:xfrm>
            <a:off x="2102026" y="3632186"/>
            <a:ext cx="610459" cy="3374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0A215FD-88C3-465C-B304-E93576B7DF47}"/>
              </a:ext>
            </a:extLst>
          </p:cNvPr>
          <p:cNvSpPr/>
          <p:nvPr/>
        </p:nvSpPr>
        <p:spPr>
          <a:xfrm>
            <a:off x="8756110" y="3632186"/>
            <a:ext cx="610459" cy="3374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3" descr="图形用户界面, 文本, 应用程序&#10;&#10;已自动生成说明">
            <a:extLst>
              <a:ext uri="{FF2B5EF4-FFF2-40B4-BE49-F238E27FC236}">
                <a16:creationId xmlns:a16="http://schemas.microsoft.com/office/drawing/2014/main" id="{F496106E-AF42-49F6-B96B-3E0B20E31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202" y="3017548"/>
            <a:ext cx="1879244" cy="1783454"/>
          </a:xfrm>
          <a:prstGeom prst="rect">
            <a:avLst/>
          </a:prstGeom>
        </p:spPr>
      </p:pic>
      <p:pic>
        <p:nvPicPr>
          <p:cNvPr id="14" name="图片 14">
            <a:extLst>
              <a:ext uri="{FF2B5EF4-FFF2-40B4-BE49-F238E27FC236}">
                <a16:creationId xmlns:a16="http://schemas.microsoft.com/office/drawing/2014/main" id="{863B261C-6901-4538-8972-53A0BF413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851" y="3000330"/>
            <a:ext cx="1541173" cy="1817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27C18-2F7F-49C0-94FF-3E24BC0A9248}"/>
              </a:ext>
            </a:extLst>
          </p:cNvPr>
          <p:cNvSpPr txBox="1"/>
          <p:nvPr/>
        </p:nvSpPr>
        <p:spPr>
          <a:xfrm>
            <a:off x="11503572" y="152400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KY</a:t>
            </a:r>
          </a:p>
        </p:txBody>
      </p:sp>
    </p:spTree>
    <p:extLst>
      <p:ext uri="{BB962C8B-B14F-4D97-AF65-F5344CB8AC3E}">
        <p14:creationId xmlns:p14="http://schemas.microsoft.com/office/powerpoint/2010/main" val="110512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AA10-2B5F-4C17-944B-170E37CE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GUI:Output</a:t>
            </a:r>
          </a:p>
        </p:txBody>
      </p:sp>
      <p:pic>
        <p:nvPicPr>
          <p:cNvPr id="8" name="图片 9" descr="图形用户界面, 文本&#10;&#10;已自动生成说明">
            <a:extLst>
              <a:ext uri="{FF2B5EF4-FFF2-40B4-BE49-F238E27FC236}">
                <a16:creationId xmlns:a16="http://schemas.microsoft.com/office/drawing/2014/main" id="{375DF30C-0512-4E85-AEBD-E259FD7F5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559451"/>
            <a:ext cx="8596312" cy="10837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56697-94B5-4474-B17B-EAB5F27C1218}"/>
              </a:ext>
            </a:extLst>
          </p:cNvPr>
          <p:cNvSpPr txBox="1"/>
          <p:nvPr/>
        </p:nvSpPr>
        <p:spPr>
          <a:xfrm>
            <a:off x="11503572" y="152400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KY</a:t>
            </a:r>
          </a:p>
        </p:txBody>
      </p:sp>
    </p:spTree>
    <p:extLst>
      <p:ext uri="{BB962C8B-B14F-4D97-AF65-F5344CB8AC3E}">
        <p14:creationId xmlns:p14="http://schemas.microsoft.com/office/powerpoint/2010/main" val="333432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120-CE01-4494-9872-99C69AD8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8955-4733-4555-9260-3CDDE9ED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420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Communication</a:t>
            </a:r>
          </a:p>
          <a:p>
            <a:pPr lvl="1"/>
            <a:r>
              <a:rPr lang="en-US">
                <a:cs typeface="Calibri"/>
              </a:rPr>
              <a:t>Finding times to meet</a:t>
            </a:r>
          </a:p>
          <a:p>
            <a:pPr lvl="1"/>
            <a:r>
              <a:rPr lang="en-US">
                <a:cs typeface="Calibri"/>
              </a:rPr>
              <a:t>Contacting each other</a:t>
            </a:r>
          </a:p>
          <a:p>
            <a:r>
              <a:rPr lang="en-US">
                <a:cs typeface="Calibri"/>
              </a:rPr>
              <a:t>Logistics</a:t>
            </a:r>
          </a:p>
          <a:p>
            <a:pPr lvl="1"/>
            <a:r>
              <a:rPr lang="en-US">
                <a:cs typeface="Calibri"/>
              </a:rPr>
              <a:t>Making sure files were up to date</a:t>
            </a:r>
          </a:p>
          <a:p>
            <a:pPr lvl="1"/>
            <a:r>
              <a:rPr lang="en-US">
                <a:ea typeface="+mn-lt"/>
                <a:cs typeface="+mn-lt"/>
              </a:rPr>
              <a:t>Hard to make small changes</a:t>
            </a:r>
          </a:p>
          <a:p>
            <a:pPr lvl="1"/>
            <a:r>
              <a:rPr lang="en-US">
                <a:cs typeface="Calibri"/>
              </a:rPr>
              <a:t>Waiting for dependencies</a:t>
            </a:r>
          </a:p>
          <a:p>
            <a:r>
              <a:rPr lang="en-US">
                <a:cs typeface="Calibri"/>
              </a:rPr>
              <a:t>Date base</a:t>
            </a:r>
          </a:p>
          <a:p>
            <a:pPr lvl="1"/>
            <a:r>
              <a:rPr lang="en-US">
                <a:cs typeface="Calibri"/>
              </a:rPr>
              <a:t>Making sure everyone got the data in correctly</a:t>
            </a:r>
          </a:p>
          <a:p>
            <a:pPr lvl="1"/>
            <a:r>
              <a:rPr lang="en-US">
                <a:cs typeface="Calibri"/>
              </a:rPr>
              <a:t>Couldn't get connectivity information from .properties file for the web project</a:t>
            </a:r>
          </a:p>
          <a:p>
            <a:pPr lvl="2"/>
            <a:r>
              <a:rPr lang="en-US">
                <a:cs typeface="Calibri"/>
              </a:rPr>
              <a:t>Had to hard code it in to DBWorker instead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CC444-4CA3-476F-BB66-9C606A0F80AF}"/>
              </a:ext>
            </a:extLst>
          </p:cNvPr>
          <p:cNvSpPr txBox="1"/>
          <p:nvPr/>
        </p:nvSpPr>
        <p:spPr>
          <a:xfrm>
            <a:off x="11493062" y="99848"/>
            <a:ext cx="1545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G.F.</a:t>
            </a:r>
          </a:p>
        </p:txBody>
      </p:sp>
    </p:spTree>
    <p:extLst>
      <p:ext uri="{BB962C8B-B14F-4D97-AF65-F5344CB8AC3E}">
        <p14:creationId xmlns:p14="http://schemas.microsoft.com/office/powerpoint/2010/main" val="27356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FEFF-DFC8-40B6-BC55-9B7F17E3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Successes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1CFB-80E3-4C9D-861F-FB19CE2F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Project Successes </a:t>
            </a:r>
          </a:p>
          <a:p>
            <a:pPr lvl="1"/>
            <a:r>
              <a:rPr lang="en-US">
                <a:cs typeface="Calibri"/>
              </a:rPr>
              <a:t>Met due date </a:t>
            </a:r>
            <a:endParaRPr lang="en-US"/>
          </a:p>
          <a:p>
            <a:pPr lvl="1"/>
            <a:r>
              <a:rPr lang="en-US">
                <a:cs typeface="Calibri"/>
              </a:rPr>
              <a:t>Met requirements </a:t>
            </a:r>
          </a:p>
          <a:p>
            <a:pPr lvl="1"/>
            <a:r>
              <a:rPr lang="en-US">
                <a:cs typeface="Calibri"/>
              </a:rPr>
              <a:t>Project came together when all the parts were combined </a:t>
            </a:r>
          </a:p>
          <a:p>
            <a:pPr lvl="1"/>
            <a:r>
              <a:rPr lang="en-US">
                <a:ea typeface="+mn-lt"/>
                <a:cs typeface="+mn-lt"/>
              </a:rPr>
              <a:t>Incorporated MVC model successfully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Team/Communications Successes </a:t>
            </a:r>
          </a:p>
          <a:p>
            <a:pPr lvl="1"/>
            <a:r>
              <a:rPr lang="en-US">
                <a:cs typeface="Calibri"/>
              </a:rPr>
              <a:t>Good Work Ethic amongst group members </a:t>
            </a:r>
          </a:p>
          <a:p>
            <a:pPr lvl="1"/>
            <a:r>
              <a:rPr lang="en-US">
                <a:cs typeface="Calibri"/>
              </a:rPr>
              <a:t>Set up productive meetings so stay on track with group</a:t>
            </a:r>
          </a:p>
          <a:p>
            <a:pPr lvl="1"/>
            <a:r>
              <a:rPr lang="en-US">
                <a:cs typeface="Calibri"/>
              </a:rPr>
              <a:t>Work was distributed evenly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D4E2B-1319-435F-9FF4-09D78B999EA3}"/>
              </a:ext>
            </a:extLst>
          </p:cNvPr>
          <p:cNvSpPr txBox="1"/>
          <p:nvPr/>
        </p:nvSpPr>
        <p:spPr>
          <a:xfrm>
            <a:off x="11577144" y="78828"/>
            <a:ext cx="211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AYC</a:t>
            </a:r>
          </a:p>
        </p:txBody>
      </p:sp>
    </p:spTree>
    <p:extLst>
      <p:ext uri="{BB962C8B-B14F-4D97-AF65-F5344CB8AC3E}">
        <p14:creationId xmlns:p14="http://schemas.microsoft.com/office/powerpoint/2010/main" val="3730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BB1C-D67A-4AD9-B164-36239A34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6AA8-9500-40AB-84F3-9F748F7D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2937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Introductions</a:t>
            </a:r>
          </a:p>
          <a:p>
            <a:r>
              <a:rPr lang="en-US">
                <a:cs typeface="Calibri"/>
              </a:rPr>
              <a:t>Alvin</a:t>
            </a:r>
          </a:p>
          <a:p>
            <a:pPr lvl="1"/>
            <a:r>
              <a:rPr lang="en-US">
                <a:cs typeface="Calibri"/>
              </a:rPr>
              <a:t>Data/Data Overview </a:t>
            </a:r>
          </a:p>
          <a:p>
            <a:pPr lvl="1"/>
            <a:r>
              <a:rPr lang="en-US">
                <a:cs typeface="Calibri"/>
              </a:rPr>
              <a:t>DBWorker.java Class and Outputs</a:t>
            </a:r>
          </a:p>
          <a:p>
            <a:r>
              <a:rPr lang="en-US">
                <a:cs typeface="Calibri"/>
              </a:rPr>
              <a:t>Gabriel</a:t>
            </a:r>
          </a:p>
          <a:p>
            <a:pPr lvl="1"/>
            <a:r>
              <a:rPr lang="en-US">
                <a:cs typeface="Calibri"/>
              </a:rPr>
              <a:t>Internal Class Design</a:t>
            </a:r>
          </a:p>
          <a:p>
            <a:pPr lvl="1"/>
            <a:r>
              <a:rPr lang="en-US">
                <a:cs typeface="Calibri"/>
              </a:rPr>
              <a:t>SearchQuery.java and DataTypeInfo.java </a:t>
            </a:r>
          </a:p>
          <a:p>
            <a:r>
              <a:rPr lang="en-US">
                <a:cs typeface="Calibri"/>
              </a:rPr>
              <a:t>Mark</a:t>
            </a:r>
          </a:p>
          <a:p>
            <a:pPr lvl="1"/>
            <a:r>
              <a:rPr lang="en-US">
                <a:cs typeface="Calibri"/>
              </a:rPr>
              <a:t>Webpage and Servlet</a:t>
            </a:r>
          </a:p>
          <a:p>
            <a:r>
              <a:rPr lang="en-US">
                <a:cs typeface="Calibri"/>
              </a:rPr>
              <a:t>Kaiqi</a:t>
            </a:r>
          </a:p>
          <a:p>
            <a:pPr lvl="1"/>
            <a:r>
              <a:rPr lang="en-US">
                <a:cs typeface="Calibri"/>
              </a:rPr>
              <a:t>GUI Interface, Input, and Output</a:t>
            </a:r>
          </a:p>
          <a:p>
            <a:r>
              <a:rPr lang="en-US">
                <a:cs typeface="Calibri"/>
              </a:rPr>
              <a:t>Challenges</a:t>
            </a:r>
          </a:p>
          <a:p>
            <a:r>
              <a:rPr lang="en-US">
                <a:cs typeface="Calibri"/>
              </a:rPr>
              <a:t>Successes </a:t>
            </a:r>
          </a:p>
          <a:p>
            <a:r>
              <a:rPr lang="en-US">
                <a:cs typeface="Calibri"/>
              </a:rPr>
              <a:t>Summary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C5FF3-2717-4E1A-B0A9-6984E5B01314}"/>
              </a:ext>
            </a:extLst>
          </p:cNvPr>
          <p:cNvSpPr txBox="1"/>
          <p:nvPr/>
        </p:nvSpPr>
        <p:spPr>
          <a:xfrm>
            <a:off x="11514082" y="120869"/>
            <a:ext cx="2017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226687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D35F-4954-4621-B40B-A37851B5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7BDA-400E-4C00-A0E3-14447FBF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546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we learned:</a:t>
            </a:r>
          </a:p>
          <a:p>
            <a:pPr lvl="1"/>
            <a:r>
              <a:rPr lang="en-US"/>
              <a:t>With the right class design, several people can work on a project simultaneously</a:t>
            </a:r>
          </a:p>
          <a:p>
            <a:pPr lvl="1"/>
            <a:r>
              <a:rPr lang="en-US"/>
              <a:t>Best to minimize dependencies for each class</a:t>
            </a:r>
          </a:p>
          <a:p>
            <a:pPr lvl="1"/>
            <a:r>
              <a:rPr lang="en-US"/>
              <a:t>Good communication is very important</a:t>
            </a:r>
          </a:p>
          <a:p>
            <a:pPr lvl="1"/>
            <a:r>
              <a:rPr lang="en-US"/>
              <a:t>There's nothing wrong with getting help from your team</a:t>
            </a:r>
          </a:p>
          <a:p>
            <a:pPr lvl="1"/>
            <a:endParaRPr lang="en-US"/>
          </a:p>
          <a:p>
            <a:r>
              <a:rPr lang="en-US"/>
              <a:t>If we had more time, what would we implement?</a:t>
            </a:r>
          </a:p>
          <a:p>
            <a:pPr lvl="1"/>
            <a:r>
              <a:rPr lang="en-US"/>
              <a:t>Nicer front and end design for the web and GUi interface</a:t>
            </a:r>
          </a:p>
          <a:p>
            <a:pPr lvl="1"/>
            <a:r>
              <a:rPr lang="en-US"/>
              <a:t>More Search types</a:t>
            </a:r>
          </a:p>
          <a:p>
            <a:pPr lvl="1"/>
            <a:r>
              <a:rPr lang="en-US"/>
              <a:t>Less hard-coding</a:t>
            </a:r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40C33-C808-4343-B49A-F723AF934DA5}"/>
              </a:ext>
            </a:extLst>
          </p:cNvPr>
          <p:cNvSpPr txBox="1"/>
          <p:nvPr/>
        </p:nvSpPr>
        <p:spPr>
          <a:xfrm>
            <a:off x="11503572" y="152400"/>
            <a:ext cx="1723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KY</a:t>
            </a:r>
          </a:p>
        </p:txBody>
      </p:sp>
    </p:spTree>
    <p:extLst>
      <p:ext uri="{BB962C8B-B14F-4D97-AF65-F5344CB8AC3E}">
        <p14:creationId xmlns:p14="http://schemas.microsoft.com/office/powerpoint/2010/main" val="292981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09F6-8D86-483E-8139-E05BFE6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DA34-B044-4EC9-A2AC-2AE5531E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Alvin Chen – Code for managing/getting info from database</a:t>
            </a:r>
          </a:p>
          <a:p>
            <a:r>
              <a:rPr lang="en-US">
                <a:cs typeface="Calibri"/>
              </a:rPr>
              <a:t>Gabriel Fleming – Other Internal Classes</a:t>
            </a:r>
          </a:p>
          <a:p>
            <a:r>
              <a:rPr lang="en-US">
                <a:cs typeface="Calibri"/>
              </a:rPr>
              <a:t>Mark Garas – Web interface</a:t>
            </a:r>
          </a:p>
          <a:p>
            <a:r>
              <a:rPr lang="en-US" err="1">
                <a:cs typeface="Calibri"/>
              </a:rPr>
              <a:t>Kaiqi</a:t>
            </a:r>
            <a:r>
              <a:rPr lang="en-US">
                <a:cs typeface="Calibri"/>
              </a:rPr>
              <a:t> Yang – GUI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A6759-10E9-4613-8C44-5D984064FF05}"/>
              </a:ext>
            </a:extLst>
          </p:cNvPr>
          <p:cNvSpPr txBox="1"/>
          <p:nvPr/>
        </p:nvSpPr>
        <p:spPr>
          <a:xfrm>
            <a:off x="11577145" y="131379"/>
            <a:ext cx="2102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8399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3038-E0DF-44CF-9A10-2CBF695B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D0A4A1D-F15D-4A86-A44C-B089FD67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42" y="1862579"/>
            <a:ext cx="11610304" cy="4267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DE7EB-D4D6-40CB-8A21-AB1252026BF8}"/>
              </a:ext>
            </a:extLst>
          </p:cNvPr>
          <p:cNvSpPr txBox="1"/>
          <p:nvPr/>
        </p:nvSpPr>
        <p:spPr>
          <a:xfrm>
            <a:off x="11613932" y="0"/>
            <a:ext cx="567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AYC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3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B39-2847-4823-8777-667A8A9E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Overview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81A9-FA0A-45A9-AC23-B396C8ADD834}"/>
              </a:ext>
            </a:extLst>
          </p:cNvPr>
          <p:cNvSpPr txBox="1"/>
          <p:nvPr/>
        </p:nvSpPr>
        <p:spPr>
          <a:xfrm>
            <a:off x="11624441" y="0"/>
            <a:ext cx="567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AYC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154A5-CDD0-44E0-980A-1F90B9B23821}"/>
              </a:ext>
            </a:extLst>
          </p:cNvPr>
          <p:cNvSpPr txBox="1"/>
          <p:nvPr/>
        </p:nvSpPr>
        <p:spPr>
          <a:xfrm>
            <a:off x="835573" y="1692166"/>
            <a:ext cx="1079937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Demographic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Demographic Type 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DataType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5 main data types</a:t>
            </a: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Sources:</a:t>
            </a: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2"/>
              </a:rPr>
              <a:t>https://covid.cdc.gov/covid-data-tracker/#demographics</a:t>
            </a:r>
            <a:endParaRPr lang="en-US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General data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3"/>
              </a:rPr>
              <a:t>https://covid.cdc.gov/covid-data-tracker/#vaccination-demographic</a:t>
            </a:r>
            <a:endParaRPr lang="en-US">
              <a:cs typeface="Calibri" panose="020F0502020204030204"/>
            </a:endParaRPr>
          </a:p>
          <a:p>
            <a:pPr marL="1200150" lvl="2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Vaccine data </a:t>
            </a:r>
          </a:p>
          <a:p>
            <a:pPr marL="1200150" lvl="2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601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F3AD-42A3-4375-9504-FEDEC9C8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DBWorker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52FAD-EF58-4899-8610-DE20C698FC62}"/>
              </a:ext>
            </a:extLst>
          </p:cNvPr>
          <p:cNvSpPr txBox="1"/>
          <p:nvPr/>
        </p:nvSpPr>
        <p:spPr>
          <a:xfrm>
            <a:off x="11634952" y="0"/>
            <a:ext cx="557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AYC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9CC34-4138-45AF-8D94-7E0C10444D95}"/>
              </a:ext>
            </a:extLst>
          </p:cNvPr>
          <p:cNvSpPr txBox="1"/>
          <p:nvPr/>
        </p:nvSpPr>
        <p:spPr>
          <a:xfrm>
            <a:off x="935420" y="2233449"/>
            <a:ext cx="106995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Database Connection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Methods:</a:t>
            </a:r>
          </a:p>
          <a:p>
            <a:pPr marL="742950" lvl="1" indent="-285750">
              <a:buFont typeface="Arial"/>
              <a:buChar char="•"/>
            </a:pPr>
            <a:r>
              <a:rPr lang="en-US" err="1">
                <a:cs typeface="Calibri"/>
              </a:rPr>
              <a:t>getEntry</a:t>
            </a:r>
            <a:r>
              <a:rPr lang="en-US">
                <a:cs typeface="Calibri"/>
              </a:rPr>
              <a:t>()</a:t>
            </a:r>
          </a:p>
          <a:p>
            <a:pPr marL="1200150" lvl="2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err="1">
                <a:cs typeface="Calibri"/>
              </a:rPr>
              <a:t>getAllData</a:t>
            </a:r>
            <a:r>
              <a:rPr lang="en-US">
                <a:cs typeface="Calibri"/>
              </a:rPr>
              <a:t>()</a:t>
            </a:r>
          </a:p>
          <a:p>
            <a:pPr lvl="1"/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err="1">
                <a:cs typeface="Calibri"/>
              </a:rPr>
              <a:t>sumAllData</a:t>
            </a:r>
            <a:r>
              <a:rPr lang="en-US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84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3321-C945-4A5E-BA0A-FA49A149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DBWorker</a:t>
            </a:r>
            <a:r>
              <a:rPr lang="en-US">
                <a:cs typeface="Calibri Light"/>
              </a:rPr>
              <a:t> – Example Outputs/Situations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D6EDED-FB58-4D86-8EE0-B03208EF4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06" y="1715267"/>
            <a:ext cx="6574190" cy="4351338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03461A9-8829-473A-90A3-7BC536419578}"/>
              </a:ext>
            </a:extLst>
          </p:cNvPr>
          <p:cNvSpPr/>
          <p:nvPr/>
        </p:nvSpPr>
        <p:spPr>
          <a:xfrm>
            <a:off x="7540699" y="3428421"/>
            <a:ext cx="1523999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Outputs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67D6-CFAE-4FD6-8129-AEB178776C8F}"/>
              </a:ext>
            </a:extLst>
          </p:cNvPr>
          <p:cNvSpPr txBox="1"/>
          <p:nvPr/>
        </p:nvSpPr>
        <p:spPr>
          <a:xfrm>
            <a:off x="11566634" y="36786"/>
            <a:ext cx="1692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AYC</a:t>
            </a:r>
          </a:p>
        </p:txBody>
      </p:sp>
    </p:spTree>
    <p:extLst>
      <p:ext uri="{BB962C8B-B14F-4D97-AF65-F5344CB8AC3E}">
        <p14:creationId xmlns:p14="http://schemas.microsoft.com/office/powerpoint/2010/main" val="63589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9A35-BC9F-43C3-B775-67B47C4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Internal Class design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543BB-6859-487D-BF0A-6DECC30DC27D}"/>
              </a:ext>
            </a:extLst>
          </p:cNvPr>
          <p:cNvSpPr txBox="1"/>
          <p:nvPr/>
        </p:nvSpPr>
        <p:spPr>
          <a:xfrm>
            <a:off x="11344893" y="1227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G.F.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EF2A5-F6EB-4845-A225-42F27E79E10F}"/>
              </a:ext>
            </a:extLst>
          </p:cNvPr>
          <p:cNvSpPr txBox="1"/>
          <p:nvPr/>
        </p:nvSpPr>
        <p:spPr>
          <a:xfrm>
            <a:off x="3822879" y="4767330"/>
            <a:ext cx="148750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DBWorker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F628-0ADC-48F1-AD90-D79AA5A30F73}"/>
              </a:ext>
            </a:extLst>
          </p:cNvPr>
          <p:cNvSpPr txBox="1"/>
          <p:nvPr/>
        </p:nvSpPr>
        <p:spPr>
          <a:xfrm>
            <a:off x="3822879" y="6184006"/>
            <a:ext cx="148750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B0B2B-9EA5-4E1E-BC2D-37A8EC2A3B18}"/>
              </a:ext>
            </a:extLst>
          </p:cNvPr>
          <p:cNvSpPr txBox="1"/>
          <p:nvPr/>
        </p:nvSpPr>
        <p:spPr>
          <a:xfrm>
            <a:off x="3254061" y="1740795"/>
            <a:ext cx="299004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Interface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A0B60-3D89-4633-AABD-7D4A9D0A08FE}"/>
              </a:ext>
            </a:extLst>
          </p:cNvPr>
          <p:cNvSpPr txBox="1"/>
          <p:nvPr/>
        </p:nvSpPr>
        <p:spPr>
          <a:xfrm>
            <a:off x="3747752" y="3157470"/>
            <a:ext cx="188460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SearchQuery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8E26D-D492-445A-9112-570FB347F461}"/>
              </a:ext>
            </a:extLst>
          </p:cNvPr>
          <p:cNvSpPr txBox="1"/>
          <p:nvPr/>
        </p:nvSpPr>
        <p:spPr>
          <a:xfrm>
            <a:off x="6935272" y="3157469"/>
            <a:ext cx="188460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DataTypeInfo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A56F8-7112-459D-8C58-EFBD24F1DA6C}"/>
              </a:ext>
            </a:extLst>
          </p:cNvPr>
          <p:cNvCxnSpPr/>
          <p:nvPr/>
        </p:nvCxnSpPr>
        <p:spPr>
          <a:xfrm flipH="1">
            <a:off x="4567708" y="5257800"/>
            <a:ext cx="8585" cy="79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F9A0A-E536-42D8-8008-B76642CE6EF5}"/>
              </a:ext>
            </a:extLst>
          </p:cNvPr>
          <p:cNvCxnSpPr>
            <a:cxnSpLocks/>
          </p:cNvCxnSpPr>
          <p:nvPr/>
        </p:nvCxnSpPr>
        <p:spPr>
          <a:xfrm flipH="1">
            <a:off x="4567708" y="3787462"/>
            <a:ext cx="8585" cy="79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6F85A-B528-44A5-A92D-DBD775B00504}"/>
              </a:ext>
            </a:extLst>
          </p:cNvPr>
          <p:cNvCxnSpPr>
            <a:cxnSpLocks/>
          </p:cNvCxnSpPr>
          <p:nvPr/>
        </p:nvCxnSpPr>
        <p:spPr>
          <a:xfrm flipH="1">
            <a:off x="4621370" y="2220532"/>
            <a:ext cx="8585" cy="79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2F98-D794-4D6A-AC51-0ADAA01F022D}"/>
              </a:ext>
            </a:extLst>
          </p:cNvPr>
          <p:cNvCxnSpPr>
            <a:cxnSpLocks/>
          </p:cNvCxnSpPr>
          <p:nvPr/>
        </p:nvCxnSpPr>
        <p:spPr>
          <a:xfrm>
            <a:off x="5896379" y="3347433"/>
            <a:ext cx="817808" cy="2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8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3B43-27EE-4E7D-9DD0-B69C3E23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SearchQuery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3048-6851-4196-96DB-19664F81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78" y="14090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Class used by the interfaces to search for data</a:t>
            </a:r>
          </a:p>
          <a:p>
            <a:r>
              <a:rPr lang="en-US">
                <a:cs typeface="Calibri"/>
              </a:rPr>
              <a:t>Example Search – Find the percent of 65-74 year olds who are vaccinated</a:t>
            </a:r>
          </a:p>
          <a:p>
            <a:r>
              <a:rPr lang="en-US">
                <a:cs typeface="Calibri"/>
              </a:rPr>
              <a:t>Handles internal calculations</a:t>
            </a:r>
          </a:p>
          <a:p>
            <a:r>
              <a:rPr lang="en-US">
                <a:cs typeface="Calibri"/>
              </a:rPr>
              <a:t>Public String </a:t>
            </a:r>
            <a:r>
              <a:rPr lang="en-US" err="1">
                <a:cs typeface="Calibri"/>
              </a:rPr>
              <a:t>executeSearch</a:t>
            </a:r>
            <a:r>
              <a:rPr lang="en-US">
                <a:cs typeface="Calibri"/>
              </a:rPr>
              <a:t>()  - method used to get the result to the search entered on the interface</a:t>
            </a:r>
          </a:p>
          <a:p>
            <a:r>
              <a:rPr lang="en-US">
                <a:cs typeface="Calibri"/>
              </a:rPr>
              <a:t>Additional methods to get/set class attributes and to get lists of valid values for different datatypes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809243-051D-4534-9A38-6FA7F586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9" y="4321067"/>
            <a:ext cx="5801096" cy="1900982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C0C33B5D-6748-48B1-B691-288F87302FFE}"/>
              </a:ext>
            </a:extLst>
          </p:cNvPr>
          <p:cNvSpPr txBox="1"/>
          <p:nvPr/>
        </p:nvSpPr>
        <p:spPr>
          <a:xfrm>
            <a:off x="422242" y="6128950"/>
            <a:ext cx="945986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Output:</a:t>
            </a:r>
            <a:endParaRPr lang="en-US" sz="1600" b="1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Search type: Percent of all cases     Search Demographic: black people      Search Result: 10.97%</a:t>
            </a:r>
            <a:endParaRPr lang="en-US" sz="16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76B1A-CF11-4AD3-8793-CC6D3FAB9BB7}"/>
              </a:ext>
            </a:extLst>
          </p:cNvPr>
          <p:cNvSpPr txBox="1"/>
          <p:nvPr/>
        </p:nvSpPr>
        <p:spPr>
          <a:xfrm>
            <a:off x="11344893" y="1227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G.F.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06627-3D69-4B7F-9A32-431742993A0C}"/>
              </a:ext>
            </a:extLst>
          </p:cNvPr>
          <p:cNvSpPr txBox="1"/>
          <p:nvPr/>
        </p:nvSpPr>
        <p:spPr>
          <a:xfrm>
            <a:off x="369891" y="387575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Sample program: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9757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597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Final Project Presentation</vt:lpstr>
      <vt:lpstr>Agenda</vt:lpstr>
      <vt:lpstr>Introductions </vt:lpstr>
      <vt:lpstr>Data</vt:lpstr>
      <vt:lpstr>Data Overview </vt:lpstr>
      <vt:lpstr>DBWorker </vt:lpstr>
      <vt:lpstr>DBWorker – Example Outputs/Situations</vt:lpstr>
      <vt:lpstr>Internal Class design</vt:lpstr>
      <vt:lpstr>SearchQuery </vt:lpstr>
      <vt:lpstr>DataTypeInfo</vt:lpstr>
      <vt:lpstr>Web Page (CDCJSP.jsp)</vt:lpstr>
      <vt:lpstr>Servlet</vt:lpstr>
      <vt:lpstr>PowerPoint Presentation</vt:lpstr>
      <vt:lpstr>PowerPoint Presentation</vt:lpstr>
      <vt:lpstr>GUI：Interface</vt:lpstr>
      <vt:lpstr>GUI：Input</vt:lpstr>
      <vt:lpstr>GUI:Output</vt:lpstr>
      <vt:lpstr>Challenges</vt:lpstr>
      <vt:lpstr>Successes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Fleming, Gabriel Francis</dc:creator>
  <cp:lastModifiedBy>Garas, Mark Bahgat</cp:lastModifiedBy>
  <cp:revision>1</cp:revision>
  <dcterms:created xsi:type="dcterms:W3CDTF">2021-04-27T13:33:07Z</dcterms:created>
  <dcterms:modified xsi:type="dcterms:W3CDTF">2021-05-04T13:03:00Z</dcterms:modified>
</cp:coreProperties>
</file>