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Default Extension="gif" ContentType="image/gif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9" r:id="rId4"/>
    <p:sldId id="270" r:id="rId5"/>
    <p:sldId id="278" r:id="rId6"/>
    <p:sldId id="282" r:id="rId7"/>
    <p:sldId id="280" r:id="rId8"/>
    <p:sldId id="265" r:id="rId9"/>
    <p:sldId id="273" r:id="rId10"/>
    <p:sldId id="277" r:id="rId11"/>
    <p:sldId id="281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scaleToFitPaper="1" frameSlides="1"/>
  <p:clrMru>
    <a:srgbClr val="0A2B7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9809" autoAdjust="0"/>
    <p:restoredTop sz="92000" autoAdjust="0"/>
  </p:normalViewPr>
  <p:slideViewPr>
    <p:cSldViewPr snapToObjects="1">
      <p:cViewPr varScale="1">
        <p:scale>
          <a:sx n="89" d="100"/>
          <a:sy n="89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C49A1-DB78-3749-A179-D0CA71E7062F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A6F5-5EBD-C74D-BA5F-44A9BEAE9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9C11-2A1B-2040-AF5A-3C397387AC40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AD3FA-5812-EF48-AED5-8F5184810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 RESONANT FREQUENCIES</a:t>
            </a:r>
            <a:r>
              <a:rPr lang="en-US" baseline="0" dirty="0" smtClean="0"/>
              <a:t> DETERMINED BY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SHAPE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MATERIAL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 </a:t>
            </a:r>
            <a:r>
              <a:rPr lang="en-US" baseline="0" dirty="0" smtClean="0"/>
              <a:t> RESONANT CAVITIES CAN BE USED TO MANIPULATE WAVES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EG: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CONFINE THEM SPACE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CHANGE THEIR FREQUENCIES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Musical instrument or speaker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Waves interfere - standing wave patterns (when at the right frequency)</a:t>
            </a:r>
          </a:p>
          <a:p>
            <a:pPr lvl="0">
              <a:buFontTx/>
              <a:buChar char="-"/>
            </a:pPr>
            <a:r>
              <a:rPr lang="en-US" dirty="0" smtClean="0"/>
              <a:t> Car exhaust</a:t>
            </a:r>
            <a:r>
              <a:rPr lang="en-US" baseline="0" dirty="0" smtClean="0"/>
              <a:t> design, design of recording studios</a:t>
            </a:r>
          </a:p>
          <a:p>
            <a:pPr lvl="0"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buldings</a:t>
            </a:r>
            <a:r>
              <a:rPr lang="en-US" baseline="0" dirty="0" smtClean="0"/>
              <a:t> -&gt; resonators -&gt; seismic wave</a:t>
            </a:r>
          </a:p>
          <a:p>
            <a:pPr lvl="0">
              <a:buFontTx/>
              <a:buChar char="-"/>
            </a:pPr>
            <a:endParaRPr lang="en-US" baseline="0" dirty="0" smtClean="0"/>
          </a:p>
          <a:p>
            <a:pPr lvl="0">
              <a:buFontTx/>
              <a:buChar char="-"/>
            </a:pPr>
            <a:r>
              <a:rPr lang="en-US" baseline="0" dirty="0" smtClean="0"/>
              <a:t>MIGHT NOT BE SO INSTANTLY FAMILIAR WITH EM RES</a:t>
            </a:r>
          </a:p>
          <a:p>
            <a:pPr lvl="0">
              <a:buFontTx/>
              <a:buChar char="-"/>
            </a:pPr>
            <a:r>
              <a:rPr lang="en-US" baseline="0" dirty="0" smtClean="0"/>
              <a:t> TELECOMS, OPTICAL CHIPS, LASERS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cavity res -&gt; hollow metal box -&gt; can be used as a band pass filter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care about dispersive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Elemental</a:t>
            </a:r>
            <a:r>
              <a:rPr lang="en-US" baseline="0" dirty="0" smtClean="0"/>
              <a:t> matrices connected by Flux</a:t>
            </a:r>
          </a:p>
          <a:p>
            <a:r>
              <a:rPr lang="en-US" baseline="0" dirty="0" smtClean="0"/>
              <a:t>	 except </a:t>
            </a:r>
            <a:r>
              <a:rPr lang="en-US" baseline="0" dirty="0" err="1" smtClean="0"/>
              <a:t>fo</a:t>
            </a:r>
            <a:r>
              <a:rPr lang="en-US" baseline="0" dirty="0" smtClean="0"/>
              <a:t> Num Flux – split up… but….connected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comms</a:t>
            </a:r>
            <a:r>
              <a:rPr lang="en-US" baseline="0" dirty="0" smtClean="0">
                <a:sym typeface="Wingdings"/>
              </a:rPr>
              <a:t>, how to </a:t>
            </a:r>
            <a:r>
              <a:rPr lang="en-US" baseline="0" dirty="0" err="1" smtClean="0">
                <a:sym typeface="Wingdings"/>
              </a:rPr>
              <a:t>minimise</a:t>
            </a:r>
            <a:r>
              <a:rPr lang="en-US" baseline="0" dirty="0" smtClean="0">
                <a:sym typeface="Wingdings"/>
              </a:rPr>
              <a:t>?</a:t>
            </a:r>
          </a:p>
          <a:p>
            <a:r>
              <a:rPr lang="en-US" dirty="0" smtClean="0"/>
              <a:t>1 - …</a:t>
            </a:r>
            <a:r>
              <a:rPr lang="en-US" dirty="0" err="1" smtClean="0"/>
              <a:t>comms</a:t>
            </a:r>
            <a:r>
              <a:rPr lang="en-US" dirty="0" smtClean="0"/>
              <a:t> since </a:t>
            </a:r>
            <a:r>
              <a:rPr lang="en-US" dirty="0" err="1" smtClean="0"/>
              <a:t>comms</a:t>
            </a:r>
            <a:r>
              <a:rPr lang="en-US" dirty="0" smtClean="0"/>
              <a:t> expensive….lose </a:t>
            </a:r>
            <a:r>
              <a:rPr lang="en-US" dirty="0" err="1" smtClean="0"/>
              <a:t>advantge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0" dirty="0" smtClean="0"/>
              <a:t> – build up info that we need</a:t>
            </a:r>
          </a:p>
          <a:p>
            <a:r>
              <a:rPr lang="en-US" baseline="0" dirty="0" smtClean="0"/>
              <a:t>3 – </a:t>
            </a:r>
            <a:r>
              <a:rPr lang="en-US" baseline="0" dirty="0" err="1" smtClean="0"/>
              <a:t>parmetis</a:t>
            </a:r>
            <a:r>
              <a:rPr lang="en-US" baseline="0" dirty="0" smtClean="0"/>
              <a:t> – equiv to min </a:t>
            </a:r>
            <a:r>
              <a:rPr lang="en-US" baseline="0" dirty="0" err="1" smtClean="0"/>
              <a:t>comms</a:t>
            </a:r>
            <a:r>
              <a:rPr lang="en-US" baseline="0" dirty="0" smtClean="0"/>
              <a:t> –each color goes to a processor – most of what we need except Num Flux</a:t>
            </a:r>
          </a:p>
          <a:p>
            <a:r>
              <a:rPr lang="en-US" baseline="0" dirty="0" smtClean="0"/>
              <a:t>4 – Each processor also needs values of adjacent elements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get the elements from the graph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go off to assigned processors and ask where they’re going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4 – Send all of this information to destination processors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can now build a local data partition AND communications</a:t>
            </a:r>
          </a:p>
          <a:p>
            <a:r>
              <a:rPr lang="en-US" dirty="0" smtClean="0"/>
              <a:t>5</a:t>
            </a:r>
            <a:r>
              <a:rPr lang="en-US" baseline="0" dirty="0" smtClean="0"/>
              <a:t> – Advance…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3488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with movie showing spectral refinement</a:t>
            </a:r>
            <a:r>
              <a:rPr lang="en-US" baseline="0" dirty="0" smtClean="0"/>
              <a:t> with period…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avoiding any symmetry points of the cavity.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Locate peaks of the spectrum which correspond to resonant frequencies of the cavities.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Blackman</a:t>
            </a:r>
            <a:r>
              <a:rPr lang="en-US" baseline="0" dirty="0" smtClean="0"/>
              <a:t> envelope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Parametric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Convergence of frequencies with meshes – talk about dispersion error dominating (not interpolation error)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Quality</a:t>
            </a:r>
            <a:r>
              <a:rPr lang="en-US" baseline="0" dirty="0" smtClean="0"/>
              <a:t> factor convergence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about peak fitting FFT spectrum </a:t>
            </a:r>
            <a:r>
              <a:rPr lang="en-US" dirty="0" err="1" smtClean="0"/>
              <a:t>vs</a:t>
            </a:r>
            <a:r>
              <a:rPr lang="en-US" dirty="0" smtClean="0"/>
              <a:t> parameterized methods (FDM) =&gt; what are the issues with FFT – usefulness of FFT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Issues: Sources of error ( initial conditions, monitor points 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*** Read about excitation (point source, </a:t>
            </a:r>
            <a:r>
              <a:rPr lang="en-US" dirty="0" err="1" smtClean="0"/>
              <a:t>gaussian</a:t>
            </a:r>
            <a:r>
              <a:rPr lang="en-US" dirty="0" smtClean="0"/>
              <a:t> etc) *****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FE3F-1337-5E4D-AF62-FE64EACBBA6D}" type="datetimeFigureOut">
              <a:rPr lang="en-US" smtClean="0"/>
              <a:pPr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r" defTabSz="4572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41.png"/><Relationship Id="rId6" Type="http://schemas.openxmlformats.org/officeDocument/2006/relationships/image" Target="../media/image4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df"/><Relationship Id="rId13" Type="http://schemas.openxmlformats.org/officeDocument/2006/relationships/image" Target="../media/image14.png"/><Relationship Id="rId14" Type="http://schemas.openxmlformats.org/officeDocument/2006/relationships/image" Target="../media/image15.pdf"/><Relationship Id="rId1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df"/><Relationship Id="rId4" Type="http://schemas.openxmlformats.org/officeDocument/2006/relationships/image" Target="../media/image6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df"/><Relationship Id="rId8" Type="http://schemas.openxmlformats.org/officeDocument/2006/relationships/image" Target="../media/image9.png"/><Relationship Id="rId9" Type="http://schemas.openxmlformats.org/officeDocument/2006/relationships/image" Target="../media/image10.pdf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9.png"/><Relationship Id="rId5" Type="http://schemas.openxmlformats.org/officeDocument/2006/relationships/image" Target="../media/image18.pdf"/><Relationship Id="rId6" Type="http://schemas.openxmlformats.org/officeDocument/2006/relationships/image" Target="../media/image21.png"/><Relationship Id="rId7" Type="http://schemas.openxmlformats.org/officeDocument/2006/relationships/image" Target="../media/image19.gif"/><Relationship Id="rId8" Type="http://schemas.openxmlformats.org/officeDocument/2006/relationships/image" Target="../media/image20.pdf"/><Relationship Id="rId9" Type="http://schemas.openxmlformats.org/officeDocument/2006/relationships/image" Target="../media/image241.png"/><Relationship Id="rId10" Type="http://schemas.openxmlformats.org/officeDocument/2006/relationships/image" Target="../media/image21.pdf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df"/><Relationship Id="rId5" Type="http://schemas.openxmlformats.org/officeDocument/2006/relationships/image" Target="../media/image26.png"/><Relationship Id="rId6" Type="http://schemas.openxmlformats.org/officeDocument/2006/relationships/image" Target="../media/image27.pdf"/><Relationship Id="rId7" Type="http://schemas.openxmlformats.org/officeDocument/2006/relationships/image" Target="../media/image28.png"/><Relationship Id="rId8" Type="http://schemas.openxmlformats.org/officeDocument/2006/relationships/image" Target="../media/image29.pdf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4" Type="http://schemas.openxmlformats.org/officeDocument/2006/relationships/image" Target="../media/image32.png"/><Relationship Id="rId5" Type="http://schemas.openxmlformats.org/officeDocument/2006/relationships/image" Target="../media/image33.pdf"/><Relationship Id="rId6" Type="http://schemas.openxmlformats.org/officeDocument/2006/relationships/image" Target="../media/image34.png"/><Relationship Id="rId7" Type="http://schemas.openxmlformats.org/officeDocument/2006/relationships/image" Target="../media/image35.pdf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df"/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df"/><Relationship Id="rId12" Type="http://schemas.openxmlformats.org/officeDocument/2006/relationships/image" Target="../media/image55.png"/><Relationship Id="rId13" Type="http://schemas.openxmlformats.org/officeDocument/2006/relationships/image" Target="../media/image56.pdf"/><Relationship Id="rId14" Type="http://schemas.openxmlformats.org/officeDocument/2006/relationships/image" Target="../media/image57.png"/><Relationship Id="rId15" Type="http://schemas.openxmlformats.org/officeDocument/2006/relationships/image" Target="../media/image58.pdf"/><Relationship Id="rId16" Type="http://schemas.openxmlformats.org/officeDocument/2006/relationships/image" Target="../media/image59.png"/><Relationship Id="rId17" Type="http://schemas.openxmlformats.org/officeDocument/2006/relationships/image" Target="../media/image60.pdf"/><Relationship Id="rId18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df"/><Relationship Id="rId6" Type="http://schemas.openxmlformats.org/officeDocument/2006/relationships/image" Target="../media/image49.png"/><Relationship Id="rId7" Type="http://schemas.openxmlformats.org/officeDocument/2006/relationships/image" Target="../media/image50.pdf"/><Relationship Id="rId8" Type="http://schemas.openxmlformats.org/officeDocument/2006/relationships/image" Target="../media/image51.png"/><Relationship Id="rId9" Type="http://schemas.openxmlformats.org/officeDocument/2006/relationships/image" Target="../media/image52.pdf"/><Relationship Id="rId1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0134600" cy="7467600"/>
          </a:xfrm>
          <a:prstGeom prst="rect">
            <a:avLst/>
          </a:prstGeom>
          <a:solidFill>
            <a:srgbClr val="0A2B70">
              <a:alpha val="9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pPr algn="ctr"/>
            <a:r>
              <a:rPr dirty="0" smtClean="0">
                <a:solidFill>
                  <a:schemeClr val="bg1"/>
                </a:solidFill>
              </a:rPr>
              <a:t>Computation of resonant modes in cavities with a Discontinuous Galerkin time domain </a:t>
            </a:r>
            <a:r>
              <a:rPr lang="en-GB" dirty="0" smtClean="0">
                <a:solidFill>
                  <a:schemeClr val="bg1"/>
                </a:solidFill>
              </a:rPr>
              <a:t>a</a:t>
            </a:r>
            <a:r>
              <a:rPr dirty="0" smtClean="0">
                <a:solidFill>
                  <a:schemeClr val="bg1"/>
                </a:solidFill>
              </a:rPr>
              <a:t>pproach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371600"/>
          </a:xfrm>
        </p:spPr>
        <p:txBody>
          <a:bodyPr>
            <a:noAutofit/>
          </a:bodyPr>
          <a:lstStyle/>
          <a:p>
            <a:r>
              <a:rPr sz="2000" dirty="0" smtClean="0">
                <a:solidFill>
                  <a:srgbClr val="FFFFFF"/>
                </a:solidFill>
              </a:rPr>
              <a:t>M</a:t>
            </a:r>
            <a:r>
              <a:rPr lang="en-GB" sz="2000" dirty="0" smtClean="0">
                <a:solidFill>
                  <a:srgbClr val="FFFFFF"/>
                </a:solidFill>
              </a:rPr>
              <a:t>ark</a:t>
            </a:r>
            <a:r>
              <a:rPr sz="2000" dirty="0" smtClean="0">
                <a:solidFill>
                  <a:srgbClr val="FFFFFF"/>
                </a:solidFill>
              </a:rPr>
              <a:t> Dawson</a:t>
            </a:r>
            <a:endParaRPr lang="en-GB" sz="2000" dirty="0" smtClean="0">
              <a:solidFill>
                <a:srgbClr val="FFFFFF"/>
              </a:solidFill>
            </a:endParaRPr>
          </a:p>
          <a:p>
            <a:r>
              <a:rPr sz="2000" dirty="0" smtClean="0">
                <a:solidFill>
                  <a:srgbClr val="FFFFFF"/>
                </a:solidFill>
              </a:rPr>
              <a:t>R</a:t>
            </a:r>
            <a:r>
              <a:rPr lang="en-GB" sz="2000" dirty="0" err="1" smtClean="0">
                <a:solidFill>
                  <a:srgbClr val="FFFFFF"/>
                </a:solidFill>
              </a:rPr>
              <a:t>ubén</a:t>
            </a:r>
            <a:r>
              <a:rPr sz="2000" dirty="0" smtClean="0">
                <a:solidFill>
                  <a:srgbClr val="FFFFFF"/>
                </a:solidFill>
              </a:rPr>
              <a:t> Sevilla</a:t>
            </a:r>
            <a:endParaRPr lang="en-GB" sz="2000" dirty="0" smtClean="0">
              <a:solidFill>
                <a:srgbClr val="FFFFFF"/>
              </a:solidFill>
            </a:endParaRPr>
          </a:p>
          <a:p>
            <a:r>
              <a:rPr sz="2000" dirty="0" smtClean="0">
                <a:solidFill>
                  <a:srgbClr val="FFFFFF"/>
                </a:solidFill>
              </a:rPr>
              <a:t>O</a:t>
            </a:r>
            <a:r>
              <a:rPr lang="en-GB" sz="2000" dirty="0" err="1" smtClean="0">
                <a:solidFill>
                  <a:srgbClr val="FFFFFF"/>
                </a:solidFill>
              </a:rPr>
              <a:t>ubay</a:t>
            </a:r>
            <a:r>
              <a:rPr sz="2000" dirty="0" smtClean="0">
                <a:solidFill>
                  <a:srgbClr val="FFFFFF"/>
                </a:solidFill>
              </a:rPr>
              <a:t> Hassan</a:t>
            </a:r>
            <a:endParaRPr lang="en-GB" sz="2000" dirty="0" smtClean="0">
              <a:solidFill>
                <a:srgbClr val="FFFFFF"/>
              </a:solidFill>
            </a:endParaRPr>
          </a:p>
          <a:p>
            <a:r>
              <a:rPr sz="2000" dirty="0" smtClean="0">
                <a:solidFill>
                  <a:srgbClr val="FFFFFF"/>
                </a:solidFill>
              </a:rPr>
              <a:t>K</a:t>
            </a:r>
            <a:r>
              <a:rPr lang="en-GB" sz="2000" dirty="0" err="1" smtClean="0">
                <a:solidFill>
                  <a:srgbClr val="FFFFFF"/>
                </a:solidFill>
              </a:rPr>
              <a:t>enneth</a:t>
            </a:r>
            <a:r>
              <a:rPr sz="2000" dirty="0" smtClean="0">
                <a:solidFill>
                  <a:srgbClr val="FFFFFF"/>
                </a:solidFill>
              </a:rPr>
              <a:t> Morgan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124200"/>
            <a:ext cx="228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ACME April 2015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" name="Picture 9" descr="SwanseaUni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6" y="3200400"/>
            <a:ext cx="3051464" cy="2325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mode shapes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19399" y="2297113"/>
            <a:ext cx="2613025" cy="131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266247" y="2286000"/>
            <a:ext cx="26193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27337" y="3759200"/>
            <a:ext cx="2605087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277359" y="3759200"/>
            <a:ext cx="2608263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27337" y="5221288"/>
            <a:ext cx="26193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313873" y="5221288"/>
            <a:ext cx="2605087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3110" t="22378" r="9558" b="25969"/>
          <a:stretch/>
        </p:blipFill>
        <p:spPr>
          <a:xfrm>
            <a:off x="6176335" y="2298725"/>
            <a:ext cx="2631302" cy="1317600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3110" t="22531" r="9443" b="26122"/>
          <a:stretch/>
        </p:blipFill>
        <p:spPr>
          <a:xfrm>
            <a:off x="6176335" y="3759200"/>
            <a:ext cx="2650886" cy="1317600"/>
          </a:xfrm>
          <a:prstGeom prst="rect">
            <a:avLst/>
          </a:prstGeom>
          <a:effectLst/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2995" t="22378" r="9443" b="25816"/>
          <a:stretch/>
        </p:blipFill>
        <p:spPr>
          <a:xfrm>
            <a:off x="6186121" y="5221288"/>
            <a:ext cx="2631314" cy="1317600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381000" y="914400"/>
            <a:ext cx="838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1F497D"/>
                </a:solidFill>
              </a:rPr>
              <a:t> Mode shapes are obtained by running the time domain solver with a built in </a:t>
            </a:r>
            <a:r>
              <a:rPr lang="en-US" sz="2000" dirty="0" smtClean="0">
                <a:solidFill>
                  <a:srgbClr val="FF0000"/>
                </a:solidFill>
              </a:rPr>
              <a:t>Discrete Fourier Transform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638800" y="1464321"/>
            <a:ext cx="3142422" cy="66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Example: 2D</a:t>
            </a:r>
            <a:r>
              <a:rPr lang="en-US" dirty="0" smtClean="0"/>
              <a:t> Circular Cavity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4446" y="2743200"/>
          <a:ext cx="3407154" cy="144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956"/>
                <a:gridCol w="825066"/>
                <a:gridCol w="825066"/>
                <a:gridCol w="825066"/>
              </a:tblGrid>
              <a:tr h="2539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solidFill>
                            <a:srgbClr val="1F497D"/>
                          </a:solidFill>
                        </a:rPr>
                        <a:t>Analytical Frequency</a:t>
                      </a:r>
                      <a:endParaRPr lang="en-US" sz="1400" b="1" i="0" dirty="0">
                        <a:solidFill>
                          <a:srgbClr val="1F497D"/>
                        </a:solidFill>
                      </a:endParaRPr>
                    </a:p>
                  </a:txBody>
                  <a:tcPr marL="60551" marR="60551" marT="30276" marB="30276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solidFill>
                            <a:srgbClr val="1F497D"/>
                          </a:solidFill>
                        </a:rPr>
                        <a:t>Log10(Error)</a:t>
                      </a:r>
                      <a:endParaRPr lang="en-US" sz="1400" b="1" i="0" dirty="0">
                        <a:solidFill>
                          <a:srgbClr val="1F497D"/>
                        </a:solidFill>
                      </a:endParaRPr>
                    </a:p>
                  </a:txBody>
                  <a:tcPr marL="60551" marR="60551" marT="30276" marB="30276"/>
                </a:tc>
                <a:tc hMerge="1">
                  <a:txBody>
                    <a:bodyPr/>
                    <a:lstStyle/>
                    <a:p>
                      <a:endParaRPr lang="en-US" b="1" i="0" dirty="0">
                        <a:solidFill>
                          <a:srgbClr val="1F497D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rgbClr val="1F497D"/>
                        </a:solidFill>
                      </a:endParaRPr>
                    </a:p>
                  </a:txBody>
                  <a:tcPr marL="60551" marR="60551" marT="30276" marB="30276"/>
                </a:tc>
              </a:tr>
              <a:tr h="2539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solidFill>
                            <a:srgbClr val="1F497D"/>
                          </a:solidFill>
                        </a:rPr>
                        <a:t>p1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solidFill>
                            <a:srgbClr val="1F497D"/>
                          </a:solidFill>
                        </a:rPr>
                        <a:t> p2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F497D"/>
                          </a:solidFill>
                        </a:rPr>
                        <a:t>p3</a:t>
                      </a:r>
                      <a:endParaRPr lang="en-US" sz="1400" dirty="0">
                        <a:solidFill>
                          <a:srgbClr val="1F497D"/>
                        </a:solidFill>
                      </a:endParaRPr>
                    </a:p>
                  </a:txBody>
                  <a:tcPr marL="60551" marR="60551" marT="30276" marB="30276"/>
                </a:tc>
              </a:tr>
              <a:tr h="253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0.382739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10^-</a:t>
                      </a:r>
                      <a:r>
                        <a:rPr lang="en-US" sz="1400" dirty="0" smtClean="0"/>
                        <a:t>3.4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10^-7.1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10^7.2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</a:tr>
              <a:tr h="253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0.609834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10^-3.1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10^-6.6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10^7.8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0551" marR="60551" marT="30276" marB="30276"/>
                </a:tc>
              </a:tr>
              <a:tr h="253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0.878547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10^-2.9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10^-5.9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10^-7.8</a:t>
                      </a:r>
                      <a:endParaRPr lang="en-US" sz="1400" dirty="0"/>
                    </a:p>
                  </a:txBody>
                  <a:tcPr marL="60551" marR="60551" marT="30276" marB="30276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38800" y="130407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Free space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PEC </a:t>
            </a:r>
            <a:r>
              <a:rPr lang="en-US" dirty="0" smtClean="0"/>
              <a:t>boundaries</a:t>
            </a:r>
          </a:p>
          <a:p>
            <a:pPr>
              <a:buFont typeface="Arial"/>
              <a:buChar char="•"/>
            </a:pPr>
            <a:r>
              <a:rPr lang="en-US" dirty="0" smtClean="0"/>
              <a:t> 310 elements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 Unit </a:t>
            </a:r>
            <a:r>
              <a:rPr lang="en-US" dirty="0" smtClean="0"/>
              <a:t>radius</a:t>
            </a:r>
          </a:p>
        </p:txBody>
      </p:sp>
      <p:pic>
        <p:nvPicPr>
          <p:cNvPr id="14" name="Picture 13" descr="mode1.png"/>
          <p:cNvPicPr>
            <a:picLocks noChangeAspect="1"/>
          </p:cNvPicPr>
          <p:nvPr/>
        </p:nvPicPr>
        <p:blipFill>
          <a:blip r:embed="rId3"/>
          <a:srcRect l="15186"/>
          <a:stretch>
            <a:fillRect/>
          </a:stretch>
        </p:blipFill>
        <p:spPr>
          <a:xfrm>
            <a:off x="304809" y="990600"/>
            <a:ext cx="2035546" cy="1800000"/>
          </a:xfrm>
          <a:prstGeom prst="rect">
            <a:avLst/>
          </a:prstGeom>
        </p:spPr>
      </p:pic>
      <p:pic>
        <p:nvPicPr>
          <p:cNvPr id="15" name="Picture 14" descr="mode2-3.png"/>
          <p:cNvPicPr>
            <a:picLocks noChangeAspect="1"/>
          </p:cNvPicPr>
          <p:nvPr/>
        </p:nvPicPr>
        <p:blipFill>
          <a:blip r:embed="rId4"/>
          <a:srcRect l="15186"/>
          <a:stretch>
            <a:fillRect/>
          </a:stretch>
        </p:blipFill>
        <p:spPr>
          <a:xfrm>
            <a:off x="1997767" y="990600"/>
            <a:ext cx="2035534" cy="1800000"/>
          </a:xfrm>
          <a:prstGeom prst="rect">
            <a:avLst/>
          </a:prstGeom>
        </p:spPr>
      </p:pic>
      <p:pic>
        <p:nvPicPr>
          <p:cNvPr id="16" name="Picture 15" descr="mode3.png"/>
          <p:cNvPicPr>
            <a:picLocks noChangeAspect="1"/>
          </p:cNvPicPr>
          <p:nvPr/>
        </p:nvPicPr>
        <p:blipFill>
          <a:blip r:embed="rId5"/>
          <a:srcRect l="15186" r="13920"/>
          <a:stretch>
            <a:fillRect/>
          </a:stretch>
        </p:blipFill>
        <p:spPr>
          <a:xfrm>
            <a:off x="3696009" y="990600"/>
            <a:ext cx="1701452" cy="1800000"/>
          </a:xfrm>
          <a:prstGeom prst="rect">
            <a:avLst/>
          </a:prstGeom>
        </p:spPr>
      </p:pic>
      <p:pic>
        <p:nvPicPr>
          <p:cNvPr id="17" name="Picture 16" descr="mode4.png"/>
          <p:cNvPicPr>
            <a:picLocks noChangeAspect="1"/>
          </p:cNvPicPr>
          <p:nvPr/>
        </p:nvPicPr>
        <p:blipFill>
          <a:blip r:embed="rId6"/>
          <a:srcRect l="15186"/>
          <a:stretch>
            <a:fillRect/>
          </a:stretch>
        </p:blipFill>
        <p:spPr>
          <a:xfrm>
            <a:off x="304800" y="2758800"/>
            <a:ext cx="2035555" cy="1800000"/>
          </a:xfrm>
          <a:prstGeom prst="rect">
            <a:avLst/>
          </a:prstGeom>
        </p:spPr>
      </p:pic>
      <p:pic>
        <p:nvPicPr>
          <p:cNvPr id="18" name="Picture 17" descr="mode5.png"/>
          <p:cNvPicPr>
            <a:picLocks noChangeAspect="1"/>
          </p:cNvPicPr>
          <p:nvPr/>
        </p:nvPicPr>
        <p:blipFill>
          <a:blip r:embed="rId7"/>
          <a:srcRect l="15186"/>
          <a:stretch>
            <a:fillRect/>
          </a:stretch>
        </p:blipFill>
        <p:spPr>
          <a:xfrm>
            <a:off x="1997755" y="2758800"/>
            <a:ext cx="2035546" cy="1800000"/>
          </a:xfrm>
          <a:prstGeom prst="rect">
            <a:avLst/>
          </a:prstGeom>
        </p:spPr>
      </p:pic>
      <p:pic>
        <p:nvPicPr>
          <p:cNvPr id="19" name="Picture 18" descr="mode6-1.png"/>
          <p:cNvPicPr>
            <a:picLocks noChangeAspect="1"/>
          </p:cNvPicPr>
          <p:nvPr/>
        </p:nvPicPr>
        <p:blipFill>
          <a:blip r:embed="rId8"/>
          <a:srcRect l="15186" r="7593"/>
          <a:stretch>
            <a:fillRect/>
          </a:stretch>
        </p:blipFill>
        <p:spPr>
          <a:xfrm>
            <a:off x="3696009" y="2758800"/>
            <a:ext cx="1853297" cy="1800000"/>
          </a:xfrm>
          <a:prstGeom prst="rect">
            <a:avLst/>
          </a:prstGeom>
        </p:spPr>
      </p:pic>
      <p:pic>
        <p:nvPicPr>
          <p:cNvPr id="20" name="Picture 19" descr="mode7.png"/>
          <p:cNvPicPr>
            <a:picLocks noChangeAspect="1"/>
          </p:cNvPicPr>
          <p:nvPr/>
        </p:nvPicPr>
        <p:blipFill>
          <a:blip r:embed="rId9"/>
          <a:srcRect l="15186"/>
          <a:stretch>
            <a:fillRect/>
          </a:stretch>
        </p:blipFill>
        <p:spPr>
          <a:xfrm>
            <a:off x="304809" y="4587600"/>
            <a:ext cx="2035546" cy="1800000"/>
          </a:xfrm>
          <a:prstGeom prst="rect">
            <a:avLst/>
          </a:prstGeom>
        </p:spPr>
      </p:pic>
      <p:pic>
        <p:nvPicPr>
          <p:cNvPr id="21" name="Picture 20" descr="mode8.png"/>
          <p:cNvPicPr>
            <a:picLocks noChangeAspect="1"/>
          </p:cNvPicPr>
          <p:nvPr/>
        </p:nvPicPr>
        <p:blipFill>
          <a:blip r:embed="rId10"/>
          <a:srcRect l="15186"/>
          <a:stretch>
            <a:fillRect/>
          </a:stretch>
        </p:blipFill>
        <p:spPr>
          <a:xfrm>
            <a:off x="1997755" y="4587600"/>
            <a:ext cx="2035546" cy="1800000"/>
          </a:xfrm>
          <a:prstGeom prst="rect">
            <a:avLst/>
          </a:prstGeom>
        </p:spPr>
      </p:pic>
      <p:pic>
        <p:nvPicPr>
          <p:cNvPr id="22" name="Picture 21" descr="mode9.png"/>
          <p:cNvPicPr>
            <a:picLocks noChangeAspect="1"/>
          </p:cNvPicPr>
          <p:nvPr/>
        </p:nvPicPr>
        <p:blipFill>
          <a:blip r:embed="rId11"/>
          <a:srcRect l="15186"/>
          <a:stretch>
            <a:fillRect/>
          </a:stretch>
        </p:blipFill>
        <p:spPr>
          <a:xfrm>
            <a:off x="3696009" y="4587600"/>
            <a:ext cx="2035546" cy="1800000"/>
          </a:xfrm>
          <a:prstGeom prst="rect">
            <a:avLst/>
          </a:prstGeom>
        </p:spPr>
      </p:pic>
      <p:pic>
        <p:nvPicPr>
          <p:cNvPr id="23" name="Picture 22" descr="mode10.png"/>
          <p:cNvPicPr>
            <a:picLocks noChangeAspect="1"/>
          </p:cNvPicPr>
          <p:nvPr/>
        </p:nvPicPr>
        <p:blipFill>
          <a:blip r:embed="rId12"/>
          <a:srcRect l="15186"/>
          <a:stretch>
            <a:fillRect/>
          </a:stretch>
        </p:blipFill>
        <p:spPr>
          <a:xfrm>
            <a:off x="5448600" y="4590600"/>
            <a:ext cx="2035555" cy="1800000"/>
          </a:xfrm>
          <a:prstGeom prst="rect">
            <a:avLst/>
          </a:prstGeom>
        </p:spPr>
      </p:pic>
      <p:pic>
        <p:nvPicPr>
          <p:cNvPr id="24" name="Picture 23" descr="mode11.png"/>
          <p:cNvPicPr>
            <a:picLocks noChangeAspect="1"/>
          </p:cNvPicPr>
          <p:nvPr/>
        </p:nvPicPr>
        <p:blipFill>
          <a:blip r:embed="rId13"/>
          <a:srcRect l="15186" r="15186"/>
          <a:stretch>
            <a:fillRect/>
          </a:stretch>
        </p:blipFill>
        <p:spPr>
          <a:xfrm>
            <a:off x="7184673" y="4590600"/>
            <a:ext cx="1671082" cy="1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Conclusions</a:t>
            </a:r>
          </a:p>
          <a:p>
            <a:pPr lvl="1"/>
            <a:r>
              <a:rPr lang="en-US" dirty="0" smtClean="0"/>
              <a:t>Solution for dispersive media</a:t>
            </a:r>
          </a:p>
          <a:p>
            <a:pPr lvl="1"/>
            <a:r>
              <a:rPr lang="en-US" dirty="0" smtClean="0"/>
              <a:t>Method for obtaining resonant frequencies and mode shapes</a:t>
            </a:r>
          </a:p>
          <a:p>
            <a:pPr lvl="1"/>
            <a:r>
              <a:rPr lang="en-US" dirty="0" smtClean="0"/>
              <a:t>Validation for a simple test cases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Future Work and Objectives</a:t>
            </a:r>
          </a:p>
          <a:p>
            <a:pPr lvl="1"/>
            <a:r>
              <a:rPr lang="en-US" dirty="0" smtClean="0"/>
              <a:t>Simulation of a real 3D dispersive cavities</a:t>
            </a:r>
          </a:p>
          <a:p>
            <a:pPr lvl="1"/>
            <a:r>
              <a:rPr lang="en-US" dirty="0" smtClean="0"/>
              <a:t>Study effect of </a:t>
            </a:r>
            <a:r>
              <a:rPr lang="en-US" dirty="0" err="1" smtClean="0"/>
              <a:t>Nurb</a:t>
            </a:r>
            <a:r>
              <a:rPr lang="en-US" dirty="0" smtClean="0"/>
              <a:t>-Enhanced FEM to exactly represent boundary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287963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2"/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Governing Equations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Numerical Method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Parallelisation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Speed Improvement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Solution</a:t>
            </a:r>
            <a:r>
              <a:rPr lang="en-US" dirty="0" smtClean="0">
                <a:solidFill>
                  <a:schemeClr val="tx2"/>
                </a:solidFill>
              </a:rPr>
              <a:t> With </a:t>
            </a:r>
            <a:r>
              <a:rPr lang="en-US" dirty="0" smtClean="0">
                <a:solidFill>
                  <a:schemeClr val="tx2"/>
                </a:solidFill>
              </a:rPr>
              <a:t>Dispersive Materials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Resonant Frequencies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Obtaining Mode Shapes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Example: 2D</a:t>
            </a:r>
            <a:r>
              <a:rPr lang="en-US" dirty="0" smtClean="0">
                <a:solidFill>
                  <a:schemeClr val="tx2"/>
                </a:solidFill>
              </a:rPr>
              <a:t> Circular Cavity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81600" y="4606680"/>
            <a:ext cx="4876800" cy="383906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Uses in:</a:t>
            </a:r>
          </a:p>
          <a:p>
            <a:pPr lvl="1"/>
            <a:r>
              <a:rPr lang="en-US" dirty="0" err="1" smtClean="0"/>
              <a:t>Nanocavity</a:t>
            </a:r>
            <a:r>
              <a:rPr lang="en-US" dirty="0" smtClean="0"/>
              <a:t> lasers on optical integrated circuits</a:t>
            </a:r>
          </a:p>
          <a:p>
            <a:pPr lvl="1"/>
            <a:r>
              <a:rPr lang="en-US" dirty="0" smtClean="0"/>
              <a:t>Highly selective add-drop wavelength filters</a:t>
            </a:r>
          </a:p>
          <a:p>
            <a:pPr lvl="1"/>
            <a:r>
              <a:rPr lang="en-US" dirty="0" smtClean="0"/>
              <a:t>Optical memory</a:t>
            </a:r>
          </a:p>
          <a:p>
            <a:pPr lvl="1"/>
            <a:r>
              <a:rPr lang="en-US" dirty="0" smtClean="0"/>
              <a:t>Optoelectronic biological sensing</a:t>
            </a:r>
          </a:p>
          <a:p>
            <a:endParaRPr lang="en-US" dirty="0" smtClean="0"/>
          </a:p>
          <a:p>
            <a:r>
              <a:rPr lang="en-US" dirty="0" smtClean="0"/>
              <a:t>Interesting due to:</a:t>
            </a:r>
          </a:p>
          <a:p>
            <a:pPr lvl="1"/>
            <a:r>
              <a:rPr lang="en-US" dirty="0" smtClean="0"/>
              <a:t>Small scale</a:t>
            </a:r>
          </a:p>
          <a:p>
            <a:pPr lvl="1"/>
            <a:r>
              <a:rPr lang="en-US" dirty="0" smtClean="0"/>
              <a:t>High quality factors</a:t>
            </a:r>
          </a:p>
          <a:p>
            <a:pPr lvl="1"/>
            <a:r>
              <a:rPr lang="en-US" dirty="0" smtClean="0"/>
              <a:t>Well defined resonant frequencies</a:t>
            </a:r>
          </a:p>
          <a:p>
            <a:pPr lvl="1"/>
            <a:r>
              <a:rPr lang="en-US" dirty="0" smtClean="0"/>
              <a:t>Large Free Spectral Range</a:t>
            </a:r>
          </a:p>
          <a:p>
            <a:endParaRPr lang="en-US" dirty="0" smtClean="0"/>
          </a:p>
        </p:txBody>
      </p:sp>
      <p:pic>
        <p:nvPicPr>
          <p:cNvPr id="7" name="Picture 6" descr="The Ones to Watch-Nanolasers Are-Breaking-New Ground-and Fast-cropp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926" y="2287097"/>
            <a:ext cx="2057400" cy="3839066"/>
          </a:xfrm>
          <a:prstGeom prst="rect">
            <a:avLst/>
          </a:prstGeom>
        </p:spPr>
      </p:pic>
      <p:pic>
        <p:nvPicPr>
          <p:cNvPr id="8" name="Picture 7" descr="Lasing in metal-insulator-metal sub-wavelength plasmonic waveguides-cropp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343" y="5181600"/>
            <a:ext cx="2003383" cy="1344613"/>
          </a:xfrm>
          <a:prstGeom prst="rect">
            <a:avLst/>
          </a:prstGeom>
        </p:spPr>
      </p:pic>
      <p:pic>
        <p:nvPicPr>
          <p:cNvPr id="4" name="Picture 3" descr="MicroToroidalSens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926" y="977900"/>
            <a:ext cx="2552700" cy="168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769203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 resonant cavity is a device which has </a:t>
            </a:r>
            <a:r>
              <a:rPr lang="en-US" sz="2400" i="1" dirty="0" smtClean="0">
                <a:solidFill>
                  <a:srgbClr val="FF0000"/>
                </a:solidFill>
              </a:rPr>
              <a:t>natural frequencies</a:t>
            </a:r>
            <a:r>
              <a:rPr lang="en-US" sz="2400" i="1" dirty="0" smtClean="0"/>
              <a:t>, at which waves oscillate with </a:t>
            </a:r>
            <a:r>
              <a:rPr lang="en-US" sz="2400" i="1" dirty="0" smtClean="0">
                <a:solidFill>
                  <a:srgbClr val="FF0000"/>
                </a:solidFill>
              </a:rPr>
              <a:t>larger amplitudes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239589" y="6826295"/>
            <a:ext cx="4876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[1] Science 10 August 2007: Vol. 317 no. 5839 pp. 783-787 </a:t>
            </a:r>
          </a:p>
          <a:p>
            <a:r>
              <a:rPr lang="en-US" sz="1100" dirty="0" smtClean="0"/>
              <a:t>[2] </a:t>
            </a:r>
            <a:r>
              <a:rPr lang="en-US" sz="1100" i="1" dirty="0" err="1" smtClean="0"/>
              <a:t>Nanophotonics</a:t>
            </a:r>
            <a:r>
              <a:rPr lang="en-US" sz="1100" i="1" dirty="0" smtClean="0"/>
              <a:t>, vol. 1, no. 1, pp. 23--29, Jan. 2012</a:t>
            </a:r>
            <a:endParaRPr lang="en-US" sz="1100" dirty="0" smtClean="0"/>
          </a:p>
          <a:p>
            <a:r>
              <a:rPr lang="en-US" sz="1100" dirty="0" smtClean="0"/>
              <a:t>[3] Optics Express, Vol. 17, Issue 13, pp. 11107-11112 (2009) 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39501" y="914400"/>
            <a:ext cx="34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[1]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35126" y="2209800"/>
            <a:ext cx="34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[2]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9239589" y="4843790"/>
            <a:ext cx="34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[3]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-3733800" y="624750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RUBEN: </a:t>
            </a:r>
            <a:r>
              <a:rPr dirty="0" smtClean="0"/>
              <a:t>The first sentence is not appropriate. You cannot focus on resonators only. This is just one example of a cavity, what you are doing is more general. Find examples of different cavities. Put a sentence on each one of them and why do we want to solve these problems I cannot find anything about how how people solve these problems (reference to FDTD and frequency domain solvers must be made) and say that we do something different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828800"/>
            <a:ext cx="3962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1F497D"/>
                </a:solidFill>
              </a:rPr>
              <a:t>ACOUSTICS &amp; VIBRATIONS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Musical instrument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Speaker boxes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Car exhausts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Theatre or recording studios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Buildings and structures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8200" y="1828800"/>
            <a:ext cx="4191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1F497D"/>
                </a:solidFill>
              </a:rPr>
              <a:t>ELECTROMAGNETICS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Band-pass filter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Multiplexing (add-drop) filters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Particle accelerator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Biological/chemical sensors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Laser and </a:t>
            </a:r>
            <a:r>
              <a:rPr lang="en-US" sz="2600" dirty="0" err="1" smtClean="0"/>
              <a:t>Nanolasers</a:t>
            </a:r>
            <a:endParaRPr lang="en-US" sz="2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5075872"/>
            <a:ext cx="3685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QUESTIONS:</a:t>
            </a:r>
          </a:p>
          <a:p>
            <a:pPr>
              <a:buFont typeface="Arial"/>
              <a:buChar char="•"/>
            </a:pPr>
            <a:r>
              <a:rPr lang="en-US" dirty="0" smtClean="0"/>
              <a:t> What are the resonant frequencies?  </a:t>
            </a:r>
          </a:p>
          <a:p>
            <a:pPr>
              <a:buFont typeface="Arial"/>
              <a:buChar char="•"/>
            </a:pPr>
            <a:r>
              <a:rPr lang="en-US" dirty="0" smtClean="0"/>
              <a:t> How well does it store energy?</a:t>
            </a:r>
          </a:p>
          <a:p>
            <a:pPr>
              <a:buFont typeface="Arial"/>
              <a:buChar char="•"/>
            </a:pPr>
            <a:r>
              <a:rPr lang="en-US" dirty="0" smtClean="0"/>
              <a:t> How do these resonant waves look?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72576" y="5029200"/>
            <a:ext cx="4142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ANSWER?</a:t>
            </a:r>
          </a:p>
          <a:p>
            <a:pPr>
              <a:buFont typeface="Arial"/>
              <a:buChar char="•"/>
            </a:pPr>
            <a:r>
              <a:rPr lang="en-US" dirty="0" smtClean="0"/>
              <a:t> Experimental prototyping</a:t>
            </a:r>
          </a:p>
          <a:p>
            <a:pPr>
              <a:buFont typeface="Arial"/>
              <a:buChar char="•"/>
            </a:pPr>
            <a:r>
              <a:rPr lang="en-US" dirty="0" smtClean="0"/>
              <a:t> Numerical simulations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Frequency domain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Finite Difference Time Domain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29200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 (Body)"/>
                <a:cs typeface="Calibri (Body)"/>
              </a:rPr>
              <a:t>Maxwell’s curl equations </a:t>
            </a:r>
            <a:r>
              <a:rPr lang="en-US" sz="1600" dirty="0" smtClean="0">
                <a:latin typeface="Calibri (Body)"/>
                <a:cs typeface="Calibri (Body)"/>
              </a:rPr>
              <a:t>in dimensionless conservation form</a:t>
            </a:r>
            <a:r>
              <a:rPr lang="en-US" sz="1600" dirty="0" smtClean="0">
                <a:latin typeface="Calibri (Body)"/>
                <a:cs typeface="Calibri (Body)"/>
              </a:rPr>
              <a:t>:</a:t>
            </a: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pPr>
              <a:buNone/>
            </a:pPr>
            <a:endParaRPr lang="en-US" sz="1400" dirty="0" smtClean="0">
              <a:latin typeface="Calibri (Body)"/>
              <a:cs typeface="Calibri (Body)"/>
            </a:endParaRPr>
          </a:p>
          <a:p>
            <a:pPr>
              <a:buNone/>
            </a:pPr>
            <a:endParaRPr lang="en-US" sz="1600" dirty="0" smtClean="0">
              <a:latin typeface="Calibri (Body)"/>
              <a:cs typeface="Calibri (Body)"/>
            </a:endParaRPr>
          </a:p>
          <a:p>
            <a:r>
              <a:rPr lang="en-US" sz="1600" dirty="0" smtClean="0">
                <a:latin typeface="Calibri (Body)"/>
                <a:cs typeface="Calibri (Body)"/>
              </a:rPr>
              <a:t>We use </a:t>
            </a:r>
            <a:r>
              <a:rPr lang="en-US" sz="1600" dirty="0" smtClean="0">
                <a:solidFill>
                  <a:srgbClr val="FF0000"/>
                </a:solidFill>
                <a:latin typeface="Calibri (Body)"/>
                <a:cs typeface="Calibri (Body)"/>
              </a:rPr>
              <a:t>Discontinuous </a:t>
            </a:r>
            <a:r>
              <a:rPr lang="en-US" sz="1600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Galerkin</a:t>
            </a:r>
            <a:r>
              <a:rPr lang="en-US" sz="1600" dirty="0" smtClean="0">
                <a:latin typeface="Calibri (Body)"/>
                <a:cs typeface="Calibri (Body)"/>
              </a:rPr>
              <a:t> in space and explicit</a:t>
            </a:r>
            <a:r>
              <a:rPr lang="en-US" sz="1600" dirty="0" smtClean="0">
                <a:latin typeface="Calibri (Body)"/>
                <a:cs typeface="Calibri (Body)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libri (Body)"/>
                <a:cs typeface="Calibri (Body)"/>
              </a:rPr>
              <a:t>4</a:t>
            </a:r>
            <a:r>
              <a:rPr lang="en-US" sz="1600" baseline="30000" dirty="0" smtClean="0">
                <a:solidFill>
                  <a:srgbClr val="FF0000"/>
                </a:solidFill>
                <a:latin typeface="Calibri (Body)"/>
                <a:cs typeface="Calibri (Body)"/>
              </a:rPr>
              <a:t>th</a:t>
            </a:r>
            <a:r>
              <a:rPr lang="en-US" sz="1600" dirty="0" smtClean="0">
                <a:solidFill>
                  <a:srgbClr val="FF0000"/>
                </a:solidFill>
                <a:latin typeface="Calibri (Body)"/>
                <a:cs typeface="Calibri (Body)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libri (Body)"/>
                <a:cs typeface="Calibri (Body)"/>
              </a:rPr>
              <a:t>o</a:t>
            </a:r>
            <a:r>
              <a:rPr lang="en-US" sz="1600" dirty="0" smtClean="0">
                <a:solidFill>
                  <a:srgbClr val="FF0000"/>
                </a:solidFill>
                <a:latin typeface="Calibri (Body)"/>
                <a:cs typeface="Calibri (Body)"/>
              </a:rPr>
              <a:t>rder </a:t>
            </a:r>
            <a:r>
              <a:rPr lang="en-US" sz="1600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Runge-</a:t>
            </a:r>
            <a:r>
              <a:rPr lang="en-US" sz="1600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Kutta</a:t>
            </a:r>
            <a:r>
              <a:rPr lang="en-US" sz="1600" dirty="0" smtClean="0">
                <a:solidFill>
                  <a:srgbClr val="FF0000"/>
                </a:solidFill>
                <a:latin typeface="Calibri (Body)"/>
                <a:cs typeface="Calibri (Body)"/>
              </a:rPr>
              <a:t> </a:t>
            </a:r>
            <a:r>
              <a:rPr lang="en-US" sz="1600" dirty="0" smtClean="0">
                <a:latin typeface="Calibri (Body)"/>
                <a:cs typeface="Calibri (Body)"/>
              </a:rPr>
              <a:t>in time</a:t>
            </a: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r>
              <a:rPr lang="en-US" sz="1600" dirty="0" smtClean="0">
                <a:latin typeface="Calibri (Body)"/>
                <a:cs typeface="Calibri (Body)"/>
              </a:rPr>
              <a:t>B</a:t>
            </a:r>
            <a:r>
              <a:rPr lang="en-US" sz="1600" dirty="0" smtClean="0">
                <a:latin typeface="Calibri (Body)"/>
                <a:cs typeface="Calibri (Body)"/>
              </a:rPr>
              <a:t>y </a:t>
            </a:r>
            <a:r>
              <a:rPr lang="en-US" sz="1600" dirty="0" smtClean="0">
                <a:latin typeface="Calibri (Body)"/>
                <a:cs typeface="Calibri (Body)"/>
              </a:rPr>
              <a:t>flux splitting we employ an </a:t>
            </a:r>
            <a:r>
              <a:rPr lang="en-US" sz="1600" b="1" dirty="0" smtClean="0">
                <a:solidFill>
                  <a:srgbClr val="1F497D"/>
                </a:solidFill>
                <a:latin typeface="Calibri (Body)"/>
                <a:cs typeface="Calibri (Body)"/>
              </a:rPr>
              <a:t>upwind numerical </a:t>
            </a:r>
            <a:r>
              <a:rPr lang="en-US" sz="1600" b="1" dirty="0" smtClean="0">
                <a:solidFill>
                  <a:srgbClr val="1F497D"/>
                </a:solidFill>
                <a:latin typeface="Calibri (Body)"/>
                <a:cs typeface="Calibri (Body)"/>
              </a:rPr>
              <a:t>flux</a:t>
            </a:r>
            <a:endParaRPr lang="en-US" sz="1400" dirty="0" smtClean="0">
              <a:latin typeface="Calibri (Body)"/>
              <a:cs typeface="Calibri (Body)"/>
            </a:endParaRPr>
          </a:p>
          <a:p>
            <a:pPr>
              <a:buNone/>
            </a:pPr>
            <a:endParaRPr lang="en-US" sz="1400" dirty="0" smtClean="0">
              <a:latin typeface="Calibri (Body)"/>
              <a:cs typeface="Calibri (Body)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401" y="1495097"/>
            <a:ext cx="2665041" cy="86710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274801" y="12452715"/>
            <a:ext cx="4876800" cy="1239472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427201" y="12605115"/>
            <a:ext cx="4876800" cy="12394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448800" y="609600"/>
            <a:ext cx="335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Mention that a dispersive material has </a:t>
            </a:r>
            <a:r>
              <a:rPr lang="en-US" dirty="0" err="1" smtClean="0"/>
              <a:t>maerial</a:t>
            </a:r>
            <a:r>
              <a:rPr lang="en-US" dirty="0" smtClean="0"/>
              <a:t> parameters which depend on frequency, mention. Say what the </a:t>
            </a:r>
            <a:r>
              <a:rPr lang="en-US" dirty="0" err="1" smtClean="0"/>
              <a:t>polarisation</a:t>
            </a:r>
            <a:r>
              <a:rPr lang="en-US" dirty="0" smtClean="0"/>
              <a:t> vector is, (very, very briefly) how it arises from material finite response time, is obtained directly from the </a:t>
            </a:r>
            <a:r>
              <a:rPr lang="en-US" dirty="0" err="1" smtClean="0"/>
              <a:t>drude</a:t>
            </a:r>
            <a:r>
              <a:rPr lang="en-US" dirty="0" smtClean="0"/>
              <a:t> model and outline the meaning of quantities omega and gamma (briefly).  Mention how a transform to time domain results in a coupled ODE and show the final resulting total system.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886200" y="838201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Again, remove resonators please! Regarding the message that you have on the side</a:t>
            </a:r>
            <a:r>
              <a:rPr lang="en-GB" dirty="0" smtClean="0"/>
              <a:t>. </a:t>
            </a:r>
            <a:r>
              <a:rPr dirty="0" smtClean="0"/>
              <a:t>Can you show first U, F1,..F2, S for free-space and how this changes when a dispersive material is considered.</a:t>
            </a:r>
            <a:endParaRPr lang="en-GB" dirty="0" smtClean="0"/>
          </a:p>
          <a:p>
            <a:endParaRPr lang="en-GB" dirty="0" smtClean="0"/>
          </a:p>
          <a:p>
            <a:r>
              <a:rPr dirty="0" smtClean="0"/>
              <a:t>Things are not defined (</a:t>
            </a:r>
            <a:r>
              <a:rPr lang="en-GB" dirty="0" err="1" smtClean="0"/>
              <a:t>w</a:t>
            </a:r>
            <a:r>
              <a:rPr dirty="0" smtClean="0"/>
              <a:t>hat is E, H, J) The source that you have introduced is only valid for free-space, write the one for dielectrics instead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3505200" y="49530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only curl/divergence </a:t>
            </a:r>
            <a:r>
              <a:rPr lang="en-US" dirty="0" err="1" smtClean="0"/>
              <a:t>eqtns</a:t>
            </a:r>
            <a:r>
              <a:rPr lang="en-US" dirty="0" smtClean="0"/>
              <a:t>?? Differential </a:t>
            </a:r>
            <a:r>
              <a:rPr lang="en-US" dirty="0" err="1" smtClean="0"/>
              <a:t>vs</a:t>
            </a:r>
            <a:r>
              <a:rPr lang="en-US" dirty="0" smtClean="0"/>
              <a:t> integral formulation? How do I handle </a:t>
            </a:r>
            <a:r>
              <a:rPr lang="en-US" dirty="0" err="1" smtClean="0"/>
              <a:t>BCs</a:t>
            </a:r>
            <a:r>
              <a:rPr lang="en-US" dirty="0" smtClean="0"/>
              <a:t>. </a:t>
            </a:r>
            <a:r>
              <a:rPr dirty="0" smtClean="0"/>
              <a:t>Freq vs Time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High order approx of </a:t>
            </a:r>
            <a:r>
              <a:rPr lang="en-GB" dirty="0" err="1" smtClean="0"/>
              <a:t>soltn</a:t>
            </a:r>
            <a:r>
              <a:rPr lang="en-GB" dirty="0" smtClean="0"/>
              <a:t>, capture </a:t>
            </a:r>
            <a:r>
              <a:rPr lang="en-GB" dirty="0" err="1" smtClean="0"/>
              <a:t>boundries</a:t>
            </a:r>
            <a:endParaRPr dirty="0" smtClean="0"/>
          </a:p>
          <a:p>
            <a:endParaRPr lang="en-US" dirty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85800" y="1600200"/>
            <a:ext cx="2351302" cy="597600"/>
          </a:xfrm>
          <a:prstGeom prst="rect">
            <a:avLst/>
          </a:prstGeom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7853" y="1295401"/>
            <a:ext cx="5185147" cy="134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tangle 33"/>
          <p:cNvSpPr/>
          <p:nvPr/>
        </p:nvSpPr>
        <p:spPr>
          <a:xfrm>
            <a:off x="3429000" y="1219200"/>
            <a:ext cx="4098835" cy="1005375"/>
          </a:xfrm>
          <a:prstGeom prst="rect">
            <a:avLst/>
          </a:prstGeom>
          <a:noFill/>
          <a:ln>
            <a:solidFill>
              <a:schemeClr val="tx2">
                <a:alpha val="47000"/>
              </a:schemeClr>
            </a:solidFill>
            <a:prstDash val="sysDot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latexit-dra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rcRect t="92377"/>
              <a:stretch>
                <a:fillRect/>
              </a:stretch>
            </p:blipFill>
          </mc:Choice>
          <mc:Fallback>
            <p:blipFill>
              <a:blip r:embed="rId8"/>
              <a:srcRect t="92377"/>
              <a:stretch>
                <a:fillRect/>
              </a:stretch>
            </p:blipFill>
          </mc:Fallback>
        </mc:AlternateContent>
        <p:spPr>
          <a:xfrm>
            <a:off x="1676400" y="5917508"/>
            <a:ext cx="4103561" cy="40709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90600" y="2794379"/>
            <a:ext cx="7425760" cy="177421"/>
            <a:chOff x="346640" y="2793600"/>
            <a:chExt cx="7425760" cy="177421"/>
          </a:xfrm>
        </p:grpSpPr>
        <p:pic>
          <p:nvPicPr>
            <p:cNvPr id="36" name="Picture 35" descr="latexit-drag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rcRect b="57459"/>
                <a:stretch>
                  <a:fillRect/>
                </a:stretch>
              </p:blipFill>
            </mc:Choice>
            <mc:Fallback>
              <p:blipFill>
                <a:blip r:embed="rId10"/>
                <a:srcRect b="57459"/>
                <a:stretch>
                  <a:fillRect/>
                </a:stretch>
              </p:blipFill>
            </mc:Fallback>
          </mc:AlternateContent>
          <p:spPr>
            <a:xfrm>
              <a:off x="346640" y="2819400"/>
              <a:ext cx="5215960" cy="151621"/>
            </a:xfrm>
            <a:prstGeom prst="rect">
              <a:avLst/>
            </a:prstGeom>
          </p:spPr>
        </p:pic>
        <p:pic>
          <p:nvPicPr>
            <p:cNvPr id="37" name="Picture 36" descr="latexit-drag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rcRect l="58237" t="57459"/>
                <a:stretch>
                  <a:fillRect/>
                </a:stretch>
              </p:blipFill>
            </mc:Choice>
            <mc:Fallback>
              <p:blipFill>
                <a:blip r:embed="rId10"/>
                <a:srcRect l="58237" t="57459"/>
                <a:stretch>
                  <a:fillRect/>
                </a:stretch>
              </p:blipFill>
            </mc:Fallback>
          </mc:AlternateContent>
          <p:spPr>
            <a:xfrm>
              <a:off x="5594050" y="2793600"/>
              <a:ext cx="2178350" cy="151621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1"/>
          <a:srcRect t="5153" b="818"/>
          <a:stretch/>
        </p:blipFill>
        <p:spPr>
          <a:xfrm>
            <a:off x="6781800" y="4724400"/>
            <a:ext cx="1828800" cy="18680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5" name="Group 34"/>
          <p:cNvGrpSpPr/>
          <p:nvPr/>
        </p:nvGrpSpPr>
        <p:grpSpPr>
          <a:xfrm>
            <a:off x="533401" y="3688799"/>
            <a:ext cx="8229599" cy="1492801"/>
            <a:chOff x="533401" y="4069799"/>
            <a:chExt cx="8229599" cy="1492801"/>
          </a:xfrm>
        </p:grpSpPr>
        <p:grpSp>
          <p:nvGrpSpPr>
            <p:cNvPr id="28" name="Group 27"/>
            <p:cNvGrpSpPr/>
            <p:nvPr/>
          </p:nvGrpSpPr>
          <p:grpSpPr>
            <a:xfrm>
              <a:off x="533401" y="4069799"/>
              <a:ext cx="8229599" cy="1482290"/>
              <a:chOff x="-156568" y="4044837"/>
              <a:chExt cx="9272658" cy="1670163"/>
            </a:xfrm>
            <a:solidFill>
              <a:schemeClr val="bg1"/>
            </a:solidFill>
          </p:grpSpPr>
          <p:sp>
            <p:nvSpPr>
              <p:cNvPr id="24" name="Rectangle 23"/>
              <p:cNvSpPr/>
              <p:nvPr/>
            </p:nvSpPr>
            <p:spPr>
              <a:xfrm>
                <a:off x="439033" y="5095799"/>
                <a:ext cx="2667000" cy="61920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156568" y="4044837"/>
                <a:ext cx="9272658" cy="82342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 descr="latexit-drag.eps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947930" y="5183372"/>
                <a:ext cx="1777104" cy="442800"/>
              </a:xfrm>
              <a:prstGeom prst="rect">
                <a:avLst/>
              </a:prstGeom>
              <a:grpFill/>
            </p:spPr>
          </p:pic>
          <p:sp>
            <p:nvSpPr>
              <p:cNvPr id="27" name="Down Arrow 26"/>
              <p:cNvSpPr/>
              <p:nvPr/>
            </p:nvSpPr>
            <p:spPr>
              <a:xfrm>
                <a:off x="1564254" y="4798828"/>
                <a:ext cx="429966" cy="381291"/>
              </a:xfrm>
              <a:prstGeom prst="downArrow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733800" y="4977824"/>
              <a:ext cx="265970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1600" dirty="0" smtClean="0"/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M</a:t>
              </a:r>
              <a:r>
                <a:rPr lang="en-US" sz="1600" dirty="0" smtClean="0"/>
                <a:t> is block diagonal</a:t>
              </a:r>
            </a:p>
            <a:p>
              <a:pPr>
                <a:buFont typeface="Arial"/>
                <a:buChar char="•"/>
              </a:pPr>
              <a:r>
                <a:rPr lang="en-US" sz="1600" dirty="0" smtClean="0"/>
                <a:t> Weak form</a:t>
              </a:r>
              <a:r>
                <a:rPr lang="en-US" sz="1600" dirty="0" smtClean="0"/>
                <a:t> on </a:t>
              </a:r>
              <a:r>
                <a:rPr lang="en-US" sz="1600" dirty="0" smtClean="0"/>
                <a:t>each element</a:t>
              </a:r>
              <a:endParaRPr lang="en-US" sz="1600" dirty="0"/>
            </a:p>
          </p:txBody>
        </p:sp>
      </p:grpSp>
      <p:pic>
        <p:nvPicPr>
          <p:cNvPr id="42" name="Picture 41" descr="latexit-dra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609600" y="3810001"/>
            <a:ext cx="8053660" cy="502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33400" y="1354264"/>
            <a:ext cx="8227200" cy="93173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" y="4642010"/>
            <a:ext cx="3960000" cy="182332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flipH="1">
            <a:off x="4179600" y="5166536"/>
            <a:ext cx="648000" cy="648000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00600" y="4642010"/>
            <a:ext cx="3960000" cy="182332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6373800" y="4316400"/>
            <a:ext cx="648000" cy="648000"/>
          </a:xfrm>
          <a:prstGeom prst="down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00600" y="2487410"/>
            <a:ext cx="3960000" cy="1821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467600" y="3032936"/>
            <a:ext cx="648000" cy="648000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" y="2487410"/>
            <a:ext cx="3960000" cy="1821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Parallelisation</a:t>
            </a:r>
            <a:endParaRPr lang="en-US" dirty="0"/>
          </a:p>
        </p:txBody>
      </p:sp>
      <p:pic>
        <p:nvPicPr>
          <p:cNvPr id="13" name="Picture 12" descr="UnpartitionedCircl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rcRect l="15186" r="13920" b="6749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15186" r="13920" b="6749"/>
              <a:stretch>
                <a:fillRect/>
              </a:stretch>
            </p:blipFill>
          </mc:Fallback>
        </mc:AlternateContent>
        <p:spPr>
          <a:xfrm>
            <a:off x="592169" y="2639810"/>
            <a:ext cx="1390327" cy="1371600"/>
          </a:xfrm>
          <a:prstGeom prst="rect">
            <a:avLst/>
          </a:prstGeom>
        </p:spPr>
      </p:pic>
      <p:pic>
        <p:nvPicPr>
          <p:cNvPr id="8" name="Picture 7" descr="PartitionedCircleCG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rcRect l="17717" r="12655" b="1012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6"/>
              <a:srcRect l="17717" r="12655" b="10124"/>
              <a:stretch>
                <a:fillRect/>
              </a:stretch>
            </p:blipFill>
          </mc:Fallback>
        </mc:AlternateContent>
        <p:spPr>
          <a:xfrm>
            <a:off x="7334207" y="2639810"/>
            <a:ext cx="1338002" cy="1295400"/>
          </a:xfrm>
          <a:prstGeom prst="rect">
            <a:avLst/>
          </a:prstGeom>
        </p:spPr>
      </p:pic>
      <p:pic>
        <p:nvPicPr>
          <p:cNvPr id="9" name="Picture 8" descr="PartitionedCircleCG.red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0" y="4800600"/>
            <a:ext cx="1447800" cy="157369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01200" y="117692"/>
            <a:ext cx="510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Mention (very briefly) that we’ll see later that long times are necessary – justify the need for </a:t>
            </a:r>
            <a:r>
              <a:rPr lang="en-US" dirty="0" err="1" smtClean="0"/>
              <a:t>Parallelisation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Bottom Left:</a:t>
            </a:r>
          </a:p>
          <a:p>
            <a:r>
              <a:rPr lang="en-US" dirty="0" smtClean="0"/>
              <a:t>Talk about the issues of element ordering (contribution to face integral from gauss points need to be summed in the correct order so that numerical flux contributions are equal).</a:t>
            </a:r>
          </a:p>
          <a:p>
            <a:endParaRPr lang="en-US" dirty="0" smtClean="0"/>
          </a:p>
          <a:p>
            <a:r>
              <a:rPr lang="en-US" dirty="0" smtClean="0"/>
              <a:t>Bottom Right:</a:t>
            </a:r>
          </a:p>
          <a:p>
            <a:r>
              <a:rPr lang="en-US" dirty="0" smtClean="0"/>
              <a:t>briefly mention the partitioning of X and T – and how data node coordinates are used and reordered to calculate faces integrals.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3505200" y="6096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The first comment is adequate but must be linked to the fact that we use explicit time marching. I will ask you the following question next Thursday and in the conference if necessary: what if we want to use implicit? Can you transform the steps into a flowchart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01744" y="2776108"/>
            <a:ext cx="22416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 Read a </a:t>
            </a:r>
            <a:r>
              <a:rPr lang="en-US" sz="1600" dirty="0" smtClean="0">
                <a:solidFill>
                  <a:srgbClr val="FF0000"/>
                </a:solidFill>
              </a:rPr>
              <a:t>part of mesh </a:t>
            </a:r>
            <a:r>
              <a:rPr lang="en-US" sz="1600" dirty="0" smtClean="0"/>
              <a:t>into each processor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 Partition based on element numbering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105400" y="2781048"/>
            <a:ext cx="239405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 use </a:t>
            </a:r>
            <a:r>
              <a:rPr lang="en-US" sz="1600" dirty="0" err="1" smtClean="0">
                <a:solidFill>
                  <a:srgbClr val="FF0000"/>
                </a:solidFill>
              </a:rPr>
              <a:t>ParMetis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Minimised</a:t>
            </a:r>
            <a:r>
              <a:rPr lang="en-US" sz="1600" dirty="0" smtClean="0"/>
              <a:t> </a:t>
            </a:r>
            <a:r>
              <a:rPr lang="en-US" sz="1600" b="1" dirty="0" smtClean="0"/>
              <a:t>shared faces </a:t>
            </a:r>
            <a:r>
              <a:rPr lang="en-US" sz="1600" dirty="0" smtClean="0"/>
              <a:t>and </a:t>
            </a:r>
            <a:r>
              <a:rPr lang="en-US" sz="1600" b="1" dirty="0" smtClean="0"/>
              <a:t>communication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97344" y="4923472"/>
            <a:ext cx="2394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 Rearrange elements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 Duplicate interface elements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 Create communication arrays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905000" y="4800600"/>
            <a:ext cx="22860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 Advance solution in time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Update </a:t>
            </a:r>
            <a:r>
              <a:rPr lang="en-US" sz="1600" dirty="0" smtClean="0"/>
              <a:t>at each stage of the RK4</a:t>
            </a:r>
            <a:endParaRPr lang="en-US" sz="1600" dirty="0"/>
          </a:p>
        </p:txBody>
      </p:sp>
      <p:pic>
        <p:nvPicPr>
          <p:cNvPr id="44" name="Picture 43" descr="ElementSwap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685800" y="4788932"/>
            <a:ext cx="1004391" cy="1540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1000" y="838200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Explicit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time marching + weak form stated on each element = </a:t>
            </a:r>
            <a:r>
              <a:rPr lang="en-US" dirty="0" smtClean="0">
                <a:solidFill>
                  <a:srgbClr val="FF0000"/>
                </a:solidFill>
              </a:rPr>
              <a:t>inherently parallel scheme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6" name="Picture 25" descr="latexit-dra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05006" y="1571400"/>
            <a:ext cx="7729394" cy="4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Up: 2D Rectangular Cavity</a:t>
            </a:r>
            <a:endParaRPr lang="en-US" dirty="0"/>
          </a:p>
        </p:txBody>
      </p:sp>
      <p:pic>
        <p:nvPicPr>
          <p:cNvPr id="4" name="Content Placeholder 3" descr="50Element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6057"/>
              <a:stretch>
                <a:fillRect/>
              </a:stretch>
            </p:blipFill>
          </mc:Choice>
          <mc:Fallback>
            <p:blipFill>
              <a:blip r:embed="rId3"/>
              <a:srcRect t="6057"/>
              <a:stretch>
                <a:fillRect/>
              </a:stretch>
            </p:blipFill>
          </mc:Fallback>
        </mc:AlternateContent>
        <p:spPr>
          <a:xfrm>
            <a:off x="9138" y="1295400"/>
            <a:ext cx="4538269" cy="2340000"/>
          </a:xfrm>
        </p:spPr>
      </p:pic>
      <p:pic>
        <p:nvPicPr>
          <p:cNvPr id="5" name="Picture 4" descr="3200Elemen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t="6057"/>
              <a:stretch>
                <a:fillRect/>
              </a:stretch>
            </p:blipFill>
          </mc:Choice>
          <mc:Fallback>
            <p:blipFill>
              <a:blip r:embed="rId5"/>
              <a:srcRect t="6057"/>
              <a:stretch>
                <a:fillRect/>
              </a:stretch>
            </p:blipFill>
          </mc:Fallback>
        </mc:AlternateContent>
        <p:spPr>
          <a:xfrm>
            <a:off x="4377191" y="4232686"/>
            <a:ext cx="4538209" cy="2340000"/>
          </a:xfrm>
          <a:prstGeom prst="rect">
            <a:avLst/>
          </a:prstGeom>
        </p:spPr>
      </p:pic>
      <p:pic>
        <p:nvPicPr>
          <p:cNvPr id="6" name="Picture 5" descr="200Elemen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 t="6057"/>
              <a:stretch>
                <a:fillRect/>
              </a:stretch>
            </p:blipFill>
          </mc:Choice>
          <mc:Fallback>
            <p:blipFill>
              <a:blip r:embed="rId7"/>
              <a:srcRect t="6057"/>
              <a:stretch>
                <a:fillRect/>
              </a:stretch>
            </p:blipFill>
          </mc:Fallback>
        </mc:AlternateContent>
        <p:spPr>
          <a:xfrm>
            <a:off x="4343400" y="1339466"/>
            <a:ext cx="4538207" cy="2340000"/>
          </a:xfrm>
          <a:prstGeom prst="rect">
            <a:avLst/>
          </a:prstGeom>
        </p:spPr>
      </p:pic>
      <p:pic>
        <p:nvPicPr>
          <p:cNvPr id="7" name="Picture 6" descr="800Elemen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rcRect t="6057"/>
              <a:stretch>
                <a:fillRect/>
              </a:stretch>
            </p:blipFill>
          </mc:Choice>
          <mc:Fallback>
            <p:blipFill>
              <a:blip r:embed="rId9"/>
              <a:srcRect t="6057"/>
              <a:stretch>
                <a:fillRect/>
              </a:stretch>
            </p:blipFill>
          </mc:Fallback>
        </mc:AlternateContent>
        <p:spPr>
          <a:xfrm>
            <a:off x="0" y="4225546"/>
            <a:ext cx="4538205" cy="23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914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50 Elements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3243" y="914400"/>
            <a:ext cx="145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200 Elements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3821668"/>
            <a:ext cx="145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800 Elements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8649" y="3810000"/>
            <a:ext cx="157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3200 Elements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2vsH_TE_edited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67200" y="1198736"/>
            <a:ext cx="4419600" cy="543066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33400" y="1295400"/>
            <a:ext cx="4114800" cy="272084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1" y="4397246"/>
            <a:ext cx="4114799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334962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Time domain solution</a:t>
            </a:r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6" name="Content Placeholder 5" descr="DispersiveCavityPlotE_1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5"/>
              <a:srcRect l="16480" r="24087" b="13498"/>
              <a:stretch>
                <a:fillRect/>
              </a:stretch>
            </p:blipFill>
          </mc:Choice>
          <mc:Fallback>
            <p:blipFill>
              <a:blip r:embed="rId6"/>
              <a:srcRect l="16480" r="24087" b="13498"/>
              <a:stretch>
                <a:fillRect/>
              </a:stretch>
            </p:blipFill>
          </mc:Fallback>
        </mc:AlternateContent>
        <p:spPr>
          <a:xfrm>
            <a:off x="3228491" y="4702046"/>
            <a:ext cx="1114909" cy="1219200"/>
          </a:xfrm>
        </p:spPr>
      </p:pic>
      <p:pic>
        <p:nvPicPr>
          <p:cNvPr id="8" name="Picture 7" descr="DispersiveCavityPlotE_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rcRect l="20284" t="11811" r="25355" b="16873"/>
              <a:stretch>
                <a:fillRect/>
              </a:stretch>
            </p:blipFill>
          </mc:Choice>
          <mc:Fallback>
            <p:blipFill>
              <a:blip r:embed="rId8"/>
              <a:srcRect l="20284" t="11811" r="25355" b="16873"/>
              <a:stretch>
                <a:fillRect/>
              </a:stretch>
            </p:blipFill>
          </mc:Fallback>
        </mc:AlternateContent>
        <p:spPr>
          <a:xfrm>
            <a:off x="2009291" y="4893406"/>
            <a:ext cx="1030771" cy="1016000"/>
          </a:xfrm>
          <a:prstGeom prst="rect">
            <a:avLst/>
          </a:prstGeom>
        </p:spPr>
      </p:pic>
      <p:pic>
        <p:nvPicPr>
          <p:cNvPr id="10" name="Picture 9" descr="DispersiveCavityPlotE_3.png"/>
          <p:cNvPicPr>
            <a:picLocks noChangeAspect="1"/>
          </p:cNvPicPr>
          <p:nvPr/>
        </p:nvPicPr>
        <p:blipFill>
          <a:blip r:embed="rId9"/>
          <a:srcRect l="20247" t="11811" r="25309" b="15186"/>
          <a:stretch>
            <a:fillRect/>
          </a:stretch>
        </p:blipFill>
        <p:spPr>
          <a:xfrm>
            <a:off x="741983" y="4884511"/>
            <a:ext cx="1030834" cy="1036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8691" y="4447874"/>
            <a:ext cx="49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100" dirty="0" smtClean="0"/>
              <a:t>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4447874"/>
            <a:ext cx="4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100" dirty="0" smtClean="0"/>
              <a:t>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4397246"/>
            <a:ext cx="5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100" dirty="0" smtClean="0"/>
              <a:t>3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1" y="1399401"/>
            <a:ext cx="380999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Dispersive, unit length square 2D cavity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Filled with </a:t>
            </a:r>
            <a:r>
              <a:rPr lang="en-US" dirty="0" smtClean="0">
                <a:solidFill>
                  <a:srgbClr val="FF0000"/>
                </a:solidFill>
              </a:rPr>
              <a:t>silver</a:t>
            </a:r>
            <a:r>
              <a:rPr lang="en-US" dirty="0" smtClean="0"/>
              <a:t> medium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Dirichlet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boundary conditions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Unstructured triangular </a:t>
            </a:r>
            <a:r>
              <a:rPr lang="en-US" dirty="0" smtClean="0"/>
              <a:t>meshes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Optimal </a:t>
            </a:r>
            <a:r>
              <a:rPr lang="en-US" dirty="0" smtClean="0">
                <a:solidFill>
                  <a:srgbClr val="FF0000"/>
                </a:solidFill>
              </a:rPr>
              <a:t>convergence of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+ 1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achieved </a:t>
            </a:r>
            <a:r>
              <a:rPr lang="en-US" dirty="0" smtClean="0"/>
              <a:t>for </a:t>
            </a:r>
            <a:r>
              <a:rPr lang="en-US" dirty="0" smtClean="0"/>
              <a:t>all </a:t>
            </a:r>
            <a:r>
              <a:rPr lang="en-US" dirty="0" err="1" smtClean="0"/>
              <a:t>p</a:t>
            </a:r>
            <a:r>
              <a:rPr lang="en-US" dirty="0" smtClean="0"/>
              <a:t> and all components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81686" y="4937400"/>
            <a:ext cx="8557514" cy="169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776400" y="4601400"/>
            <a:ext cx="795600" cy="684000"/>
          </a:xfrm>
          <a:prstGeom prst="down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1686" y="2956200"/>
            <a:ext cx="8557514" cy="169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776400" y="2610000"/>
            <a:ext cx="795600" cy="684000"/>
          </a:xfrm>
          <a:prstGeom prst="down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1686" y="987165"/>
            <a:ext cx="8557514" cy="169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ignal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3047999"/>
            <a:ext cx="2947939" cy="15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resonant frequencies</a:t>
            </a:r>
            <a:endParaRPr lang="en-US" dirty="0"/>
          </a:p>
        </p:txBody>
      </p:sp>
      <p:pic>
        <p:nvPicPr>
          <p:cNvPr id="6" name="Picture 5" descr="GaussianInitCond.png"/>
          <p:cNvPicPr>
            <a:picLocks noChangeAspect="1"/>
          </p:cNvPicPr>
          <p:nvPr/>
        </p:nvPicPr>
        <p:blipFill>
          <a:blip r:embed="rId5"/>
          <a:srcRect l="6644" b="18365"/>
          <a:stretch>
            <a:fillRect/>
          </a:stretch>
        </p:blipFill>
        <p:spPr>
          <a:xfrm>
            <a:off x="414146" y="1066800"/>
            <a:ext cx="3677917" cy="1501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091795" y="22507574"/>
            <a:ext cx="2608263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289550" y="22431375"/>
            <a:ext cx="261302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888450"/>
            <a:ext cx="261937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244195" y="22659974"/>
            <a:ext cx="2608263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441950" y="22583775"/>
            <a:ext cx="261302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2040850"/>
            <a:ext cx="261937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xmlns:mv="urn:schemas-microsoft-com:mac:vml" xmlns:mc="http://schemas.openxmlformats.org/markup-compatibility/2006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648200" y="1143000"/>
            <a:ext cx="398821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Excite cavity with an </a:t>
            </a:r>
            <a:r>
              <a:rPr lang="en-US" sz="1600" dirty="0" smtClean="0">
                <a:solidFill>
                  <a:srgbClr val="FF0000"/>
                </a:solidFill>
              </a:rPr>
              <a:t>initial condition </a:t>
            </a:r>
            <a:r>
              <a:rPr lang="en-US" sz="1600" dirty="0" smtClean="0"/>
              <a:t>at a selected point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Ensure point is not a symmetry point of the cavity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4114800" y="1371600"/>
            <a:ext cx="3886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As an illustration I think you can just plot one component. If you can do a "smaller plot" (less range of frequencies) this might fit horizontally This will allow you to detail the steps on top and three figures on the bottom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48201" y="3127635"/>
            <a:ext cx="398821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Allow solution to evolve in time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Record value at a point </a:t>
            </a:r>
            <a:r>
              <a:rPr lang="en-US" sz="1600" dirty="0" smtClean="0"/>
              <a:t>at every </a:t>
            </a:r>
            <a:r>
              <a:rPr lang="en-US" sz="1600" dirty="0" err="1" smtClean="0"/>
              <a:t>timestep</a:t>
            </a:r>
            <a:endParaRPr lang="en-US" sz="1600" dirty="0" smtClean="0"/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Avoid symmetry points 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endParaRPr lang="en-US" sz="1600" dirty="0" smtClean="0"/>
          </a:p>
          <a:p>
            <a:pPr marL="914400" lvl="1" indent="-457200">
              <a:spcAft>
                <a:spcPts val="600"/>
              </a:spcAft>
            </a:pP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5203906"/>
            <a:ext cx="41910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 Use </a:t>
            </a:r>
            <a:r>
              <a:rPr lang="en-US" sz="1600" dirty="0" smtClean="0">
                <a:solidFill>
                  <a:srgbClr val="FF0000"/>
                </a:solidFill>
              </a:rPr>
              <a:t>Fast Fourier Transform </a:t>
            </a:r>
            <a:r>
              <a:rPr lang="en-US" sz="1600" dirty="0" smtClean="0"/>
              <a:t>to obtain frequency intensity spectrum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Broadband</a:t>
            </a:r>
            <a:r>
              <a:rPr lang="en-US" sz="1600" dirty="0" smtClean="0"/>
              <a:t> frequency response</a:t>
            </a:r>
          </a:p>
        </p:txBody>
      </p:sp>
      <p:pic>
        <p:nvPicPr>
          <p:cNvPr id="42" name="Picture 41" descr="Short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21439" y="5113200"/>
            <a:ext cx="2807561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14358" y="4881117"/>
            <a:ext cx="7820042" cy="174828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14358" y="2442717"/>
            <a:ext cx="3798126" cy="220980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14358" y="2442718"/>
            <a:ext cx="7820042" cy="418668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resolution and cut-off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11600" y="18416587"/>
            <a:ext cx="6096000" cy="3141728"/>
            <a:chOff x="3911600" y="18322859"/>
            <a:chExt cx="6096000" cy="3141728"/>
          </a:xfrm>
        </p:grpSpPr>
        <p:pic>
          <p:nvPicPr>
            <p:cNvPr id="11" name="Picture 10" descr="tmp_h2_p3_2013-09-17 at  17 Sep  13.58.41.png"/>
            <p:cNvPicPr>
              <a:picLocks noChangeAspect="1"/>
            </p:cNvPicPr>
            <p:nvPr/>
          </p:nvPicPr>
          <p:blipFill>
            <a:blip r:embed="rId3"/>
            <a:srcRect r="33951"/>
            <a:stretch>
              <a:fillRect/>
            </a:stretch>
          </p:blipFill>
          <p:spPr>
            <a:xfrm>
              <a:off x="6327578" y="18322859"/>
              <a:ext cx="3680022" cy="2532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Oval 13"/>
            <p:cNvSpPr/>
            <p:nvPr/>
          </p:nvSpPr>
          <p:spPr bwMode="auto">
            <a:xfrm>
              <a:off x="6654800" y="19635787"/>
              <a:ext cx="533400" cy="1219200"/>
            </a:xfrm>
            <a:prstGeom prst="ellipse">
              <a:avLst/>
            </a:prstGeom>
            <a:noFill/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5" name="Straight Connector 14"/>
            <p:cNvCxnSpPr>
              <a:endCxn id="14" idx="0"/>
            </p:cNvCxnSpPr>
            <p:nvPr/>
          </p:nvCxnSpPr>
          <p:spPr bwMode="auto">
            <a:xfrm>
              <a:off x="5207000" y="18645187"/>
              <a:ext cx="171450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endCxn id="14" idx="4"/>
            </p:cNvCxnSpPr>
            <p:nvPr/>
          </p:nvCxnSpPr>
          <p:spPr bwMode="auto">
            <a:xfrm flipV="1">
              <a:off x="5130800" y="20854987"/>
              <a:ext cx="179070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7" name="Picture 16" descr="TS11_iFreq1_comp1_p1_H3_0.4buffer copy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1600" y="18340387"/>
              <a:ext cx="1934510" cy="31242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064000" y="18568987"/>
            <a:ext cx="6096000" cy="3141728"/>
            <a:chOff x="3911600" y="18322859"/>
            <a:chExt cx="6096000" cy="3141728"/>
          </a:xfrm>
        </p:grpSpPr>
        <p:pic>
          <p:nvPicPr>
            <p:cNvPr id="19" name="Picture 18" descr="tmp_h2_p3_2013-09-17 at  17 Sep  13.58.41.png"/>
            <p:cNvPicPr>
              <a:picLocks noChangeAspect="1"/>
            </p:cNvPicPr>
            <p:nvPr/>
          </p:nvPicPr>
          <p:blipFill>
            <a:blip r:embed="rId3"/>
            <a:srcRect r="33951"/>
            <a:stretch>
              <a:fillRect/>
            </a:stretch>
          </p:blipFill>
          <p:spPr>
            <a:xfrm>
              <a:off x="6327578" y="18322859"/>
              <a:ext cx="3680022" cy="2532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Oval 19"/>
            <p:cNvSpPr/>
            <p:nvPr/>
          </p:nvSpPr>
          <p:spPr bwMode="auto">
            <a:xfrm>
              <a:off x="6654800" y="19635787"/>
              <a:ext cx="533400" cy="1219200"/>
            </a:xfrm>
            <a:prstGeom prst="ellipse">
              <a:avLst/>
            </a:prstGeom>
            <a:noFill/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>
              <a:endCxn id="20" idx="0"/>
            </p:cNvCxnSpPr>
            <p:nvPr/>
          </p:nvCxnSpPr>
          <p:spPr bwMode="auto">
            <a:xfrm>
              <a:off x="5207000" y="18645187"/>
              <a:ext cx="171450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20" idx="4"/>
            </p:cNvCxnSpPr>
            <p:nvPr/>
          </p:nvCxnSpPr>
          <p:spPr bwMode="auto">
            <a:xfrm flipV="1">
              <a:off x="5130800" y="20854987"/>
              <a:ext cx="179070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3" name="Picture 22" descr="TS11_iFreq1_comp1_p1_H3_0.4buffer copy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1600" y="18340387"/>
              <a:ext cx="1934510" cy="3124200"/>
            </a:xfrm>
            <a:prstGeom prst="rect">
              <a:avLst/>
            </a:prstGeom>
          </p:spPr>
        </p:pic>
      </p:grpSp>
      <p:pic>
        <p:nvPicPr>
          <p:cNvPr id="24" name="Picture 23" descr="TS11_iFreq1_comp1_p1_H3_0.4buffer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8738915"/>
            <a:ext cx="1934510" cy="3124200"/>
          </a:xfrm>
          <a:prstGeom prst="rect">
            <a:avLst/>
          </a:prstGeom>
        </p:spPr>
      </p:pic>
      <p:pic>
        <p:nvPicPr>
          <p:cNvPr id="25" name="Picture 24" descr="TS11_iFreq1_comp1_p1_H3_0.4buffer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18891315"/>
            <a:ext cx="1934510" cy="3124200"/>
          </a:xfrm>
          <a:prstGeom prst="rect">
            <a:avLst/>
          </a:prstGeom>
        </p:spPr>
      </p:pic>
      <p:pic>
        <p:nvPicPr>
          <p:cNvPr id="26" name="Picture 25" descr="TS11_iFreq1_comp1_p1_H3_0.4buffer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19043715"/>
            <a:ext cx="1934510" cy="3124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76800" y="2442717"/>
            <a:ext cx="348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F497D"/>
                </a:solidFill>
              </a:rPr>
              <a:t>Frequency resolution improves with T</a:t>
            </a:r>
            <a:endParaRPr lang="en-US" sz="1400" dirty="0">
              <a:solidFill>
                <a:srgbClr val="1F497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2635" y="5029200"/>
            <a:ext cx="320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Required time can be reduced by using parametric methods, such as the </a:t>
            </a:r>
            <a:r>
              <a:rPr lang="en-US" b="1" dirty="0" smtClean="0">
                <a:solidFill>
                  <a:srgbClr val="FF0000"/>
                </a:solidFill>
              </a:rPr>
              <a:t>Filter </a:t>
            </a:r>
            <a:r>
              <a:rPr lang="en-US" b="1" dirty="0" err="1" smtClean="0">
                <a:solidFill>
                  <a:srgbClr val="FF0000"/>
                </a:solidFill>
              </a:rPr>
              <a:t>Diagonalisation</a:t>
            </a:r>
            <a:r>
              <a:rPr lang="en-US" b="1" dirty="0" smtClean="0">
                <a:solidFill>
                  <a:srgbClr val="FF0000"/>
                </a:solidFill>
              </a:rPr>
              <a:t> Method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" name="Picture 12" descr="FDM+FDM_H1_p1_U5_freq3-eps-converted-t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b="7562"/>
              <a:stretch>
                <a:fillRect/>
              </a:stretch>
            </p:blipFill>
          </mc:Choice>
          <mc:Fallback>
            <p:blipFill>
              <a:blip r:embed="rId6"/>
              <a:srcRect b="7562"/>
              <a:stretch>
                <a:fillRect/>
              </a:stretch>
            </p:blipFill>
          </mc:Fallback>
        </mc:AlternateContent>
        <p:spPr>
          <a:xfrm>
            <a:off x="4805566" y="4857550"/>
            <a:ext cx="3576434" cy="16956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448800" y="838200"/>
            <a:ext cx="198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Discuss how accuracy is affected by final time. Mention how </a:t>
            </a:r>
            <a:r>
              <a:rPr lang="en-US" dirty="0" err="1" smtClean="0"/>
              <a:t>parallelisation</a:t>
            </a:r>
            <a:r>
              <a:rPr lang="en-US" dirty="0" smtClean="0"/>
              <a:t> helps achieve this.</a:t>
            </a:r>
          </a:p>
          <a:p>
            <a:endParaRPr lang="en-US" dirty="0" smtClean="0"/>
          </a:p>
          <a:p>
            <a:r>
              <a:rPr lang="en-US" dirty="0" smtClean="0"/>
              <a:t>Discuss FDM improvement – use the fitting of the FFT as (additional) motivation.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4724400" y="20574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You need to mention here the expressions of the paper explaining how the time domain parameters affect the resolution Then you demonstrate this with figures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98099" y="2442717"/>
            <a:ext cx="344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F497D"/>
                </a:solidFill>
              </a:rPr>
              <a:t>Highest frequency depends on time step</a:t>
            </a:r>
            <a:endParaRPr lang="en-US" sz="1400" dirty="0">
              <a:solidFill>
                <a:srgbClr val="1F497D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14400" y="1352703"/>
            <a:ext cx="7086600" cy="857097"/>
            <a:chOff x="-40776" y="913637"/>
            <a:chExt cx="8196734" cy="991363"/>
          </a:xfrm>
        </p:grpSpPr>
        <p:pic>
          <p:nvPicPr>
            <p:cNvPr id="34" name="Picture 33" descr="latexit-drag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3039414" y="913637"/>
              <a:ext cx="819149" cy="469900"/>
            </a:xfrm>
            <a:prstGeom prst="rect">
              <a:avLst/>
            </a:prstGeom>
          </p:spPr>
        </p:pic>
        <p:pic>
          <p:nvPicPr>
            <p:cNvPr id="35" name="Picture 34" descr="latexit-drag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2977194" y="1435100"/>
              <a:ext cx="1231900" cy="4699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33252" y="962732"/>
              <a:ext cx="2314309" cy="391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Frequency resolution: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40776" y="1491553"/>
              <a:ext cx="2758603" cy="391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Niquist</a:t>
              </a:r>
              <a:r>
                <a:rPr lang="en-US" sz="1600" dirty="0" smtClean="0"/>
                <a:t>-Shannon theorem:</a:t>
              </a:r>
              <a:endParaRPr lang="en-US" sz="1600" dirty="0"/>
            </a:p>
          </p:txBody>
        </p:sp>
        <p:pic>
          <p:nvPicPr>
            <p:cNvPr id="45" name="Picture 44" descr="latexit-drag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"/>
                <a:stretch>
                  <a:fillRect/>
                </a:stretch>
              </p:blipFill>
            </mc:Choice>
            <mc:Fallback>
              <p:blipFill>
                <a:blip r:embed="rId12"/>
                <a:stretch>
                  <a:fillRect/>
                </a:stretch>
              </p:blipFill>
            </mc:Fallback>
          </mc:AlternateContent>
          <p:spPr>
            <a:xfrm>
              <a:off x="5335576" y="989228"/>
              <a:ext cx="2820382" cy="915772"/>
            </a:xfrm>
            <a:prstGeom prst="rect">
              <a:avLst/>
            </a:prstGeom>
          </p:spPr>
        </p:pic>
      </p:grpSp>
      <p:pic>
        <p:nvPicPr>
          <p:cNvPr id="39" name="Picture 38" descr="DeltaTRefinementAnalytical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rcRect l="3537" r="6485"/>
              <a:stretch>
                <a:fillRect/>
              </a:stretch>
            </p:blipFill>
          </mc:Choice>
          <mc:Fallback>
            <p:blipFill>
              <a:blip r:embed="rId14"/>
              <a:srcRect l="3537" r="6485"/>
              <a:stretch>
                <a:fillRect/>
              </a:stretch>
            </p:blipFill>
          </mc:Fallback>
        </mc:AlternateContent>
        <p:spPr>
          <a:xfrm>
            <a:off x="1134987" y="2750494"/>
            <a:ext cx="2979813" cy="1642069"/>
          </a:xfrm>
          <a:prstGeom prst="rect">
            <a:avLst/>
          </a:prstGeom>
        </p:spPr>
      </p:pic>
      <p:pic>
        <p:nvPicPr>
          <p:cNvPr id="47" name="Picture 46" descr="FDM_p1_U5_freq3_edited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rcRect r="6095"/>
              <a:stretch>
                <a:fillRect/>
              </a:stretch>
            </p:blipFill>
          </mc:Choice>
          <mc:Fallback>
            <p:blipFill>
              <a:blip r:embed="rId16"/>
              <a:srcRect r="6095"/>
              <a:stretch>
                <a:fillRect/>
              </a:stretch>
            </p:blipFill>
          </mc:Fallback>
        </mc:AlternateContent>
        <p:spPr>
          <a:xfrm>
            <a:off x="4648200" y="2817606"/>
            <a:ext cx="3630597" cy="1982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85800" y="849868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 Quality of spectrum affected by simulation </a:t>
            </a:r>
            <a:r>
              <a:rPr lang="en-US" dirty="0" smtClean="0">
                <a:solidFill>
                  <a:srgbClr val="FF0000"/>
                </a:solidFill>
              </a:rPr>
              <a:t>run </a:t>
            </a:r>
            <a:r>
              <a:rPr lang="en-US" dirty="0" smtClean="0">
                <a:solidFill>
                  <a:srgbClr val="FF0000"/>
                </a:solidFill>
              </a:rPr>
              <a:t>time </a:t>
            </a:r>
            <a:r>
              <a:rPr lang="en-US" dirty="0" smtClean="0">
                <a:solidFill>
                  <a:srgbClr val="1F497D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time step</a:t>
            </a:r>
            <a:r>
              <a:rPr lang="en-US" dirty="0" smtClean="0">
                <a:solidFill>
                  <a:srgbClr val="1F497D"/>
                </a:solidFill>
              </a:rPr>
              <a:t>.</a:t>
            </a:r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50" name="Picture 49" descr="DeltaTRefinementAnalytical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906117" y="2743200"/>
            <a:ext cx="3361083" cy="1798076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 flipV="1">
            <a:off x="714358" y="4724399"/>
            <a:ext cx="7820042" cy="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4" idx="0"/>
          </p:cNvCxnSpPr>
          <p:nvPr/>
        </p:nvCxnSpPr>
        <p:spPr>
          <a:xfrm rot="16200000" flipH="1" flipV="1">
            <a:off x="3465690" y="3565711"/>
            <a:ext cx="2281683" cy="3569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13073</TotalTime>
  <Words>1524</Words>
  <Application>Microsoft Macintosh PowerPoint</Application>
  <PresentationFormat>On-screen Show (4:3)</PresentationFormat>
  <Paragraphs>218</Paragraphs>
  <Slides>12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Computation of resonant modes in cavities with a Discontinuous Galerkin time domain approach </vt:lpstr>
      <vt:lpstr>Outline</vt:lpstr>
      <vt:lpstr>Motivation</vt:lpstr>
      <vt:lpstr>Governing equations</vt:lpstr>
      <vt:lpstr>Parallelisation</vt:lpstr>
      <vt:lpstr>Speed Up: 2D Rectangular Cavity</vt:lpstr>
      <vt:lpstr>Time domain solution</vt:lpstr>
      <vt:lpstr>Computing resonant frequencies</vt:lpstr>
      <vt:lpstr>Frequency resolution and cut-off</vt:lpstr>
      <vt:lpstr>Obtaining mode shapes</vt:lpstr>
      <vt:lpstr>Numerical Example: 2D Circular Cavity</vt:lpstr>
      <vt:lpstr>Conclusions</vt:lpstr>
    </vt:vector>
  </TitlesOfParts>
  <Company>(none)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(none)</dc:creator>
  <cp:lastModifiedBy>(none)</cp:lastModifiedBy>
  <cp:revision>984</cp:revision>
  <cp:lastPrinted>2015-03-19T15:31:03Z</cp:lastPrinted>
  <dcterms:created xsi:type="dcterms:W3CDTF">2015-03-31T12:41:54Z</dcterms:created>
  <dcterms:modified xsi:type="dcterms:W3CDTF">2015-04-01T18:47:07Z</dcterms:modified>
</cp:coreProperties>
</file>