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60" r:id="rId6"/>
    <p:sldId id="264"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3A50B6-585F-47A7-909D-EDFF85F7CD22}">
          <p14:sldIdLst>
            <p14:sldId id="256"/>
            <p14:sldId id="257"/>
            <p14:sldId id="258"/>
            <p14:sldId id="263"/>
            <p14:sldId id="260"/>
            <p14:sldId id="264"/>
            <p14:sldId id="259"/>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D9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13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274955C-6647-4EC9-950B-E412CE359464}"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31957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99200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00481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347865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870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1675433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2166082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144491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359187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4955C-6647-4EC9-950B-E412CE359464}"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413823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74955C-6647-4EC9-950B-E412CE35946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269786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74955C-6647-4EC9-950B-E412CE359464}"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332345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74955C-6647-4EC9-950B-E412CE359464}"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25956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4955C-6647-4EC9-950B-E412CE359464}"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309821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74955C-6647-4EC9-950B-E412CE35946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272614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74955C-6647-4EC9-950B-E412CE359464}"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55BD3-D8DD-4A59-8433-F9CB5B911FDB}" type="slidenum">
              <a:rPr lang="en-US" smtClean="0"/>
              <a:t>‹#›</a:t>
            </a:fld>
            <a:endParaRPr lang="en-US"/>
          </a:p>
        </p:txBody>
      </p:sp>
    </p:spTree>
    <p:extLst>
      <p:ext uri="{BB962C8B-B14F-4D97-AF65-F5344CB8AC3E}">
        <p14:creationId xmlns:p14="http://schemas.microsoft.com/office/powerpoint/2010/main" val="62643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274955C-6647-4EC9-950B-E412CE359464}" type="datetimeFigureOut">
              <a:rPr lang="en-US" smtClean="0"/>
              <a:t>10/7/2023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4B55BD3-D8DD-4A59-8433-F9CB5B911FDB}" type="slidenum">
              <a:rPr lang="en-US" smtClean="0"/>
              <a:t>‹#›</a:t>
            </a:fld>
            <a:endParaRPr lang="en-US"/>
          </a:p>
        </p:txBody>
      </p:sp>
    </p:spTree>
    <p:extLst>
      <p:ext uri="{BB962C8B-B14F-4D97-AF65-F5344CB8AC3E}">
        <p14:creationId xmlns:p14="http://schemas.microsoft.com/office/powerpoint/2010/main" val="27694518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A004-F01C-5281-35D5-E5F2DDD2D6D9}"/>
              </a:ext>
            </a:extLst>
          </p:cNvPr>
          <p:cNvSpPr>
            <a:spLocks noGrp="1"/>
          </p:cNvSpPr>
          <p:nvPr>
            <p:ph type="ctrTitle"/>
          </p:nvPr>
        </p:nvSpPr>
        <p:spPr>
          <a:xfrm>
            <a:off x="684212" y="317242"/>
            <a:ext cx="8441127" cy="1947334"/>
          </a:xfrm>
        </p:spPr>
        <p:txBody>
          <a:bodyPr>
            <a:normAutofit/>
          </a:bodyPr>
          <a:lstStyle/>
          <a:p>
            <a:r>
              <a:rPr lang="en-US" sz="6000" b="1" i="1" dirty="0"/>
              <a:t>Satisfaction of Airline</a:t>
            </a:r>
          </a:p>
        </p:txBody>
      </p:sp>
      <p:pic>
        <p:nvPicPr>
          <p:cNvPr id="5" name="Picture 4">
            <a:extLst>
              <a:ext uri="{FF2B5EF4-FFF2-40B4-BE49-F238E27FC236}">
                <a16:creationId xmlns:a16="http://schemas.microsoft.com/office/drawing/2014/main" id="{8CE99206-9BEC-959D-875A-1C217BEAB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71" y="2405069"/>
            <a:ext cx="5781886" cy="3613679"/>
          </a:xfrm>
          <a:prstGeom prst="rect">
            <a:avLst/>
          </a:prstGeom>
        </p:spPr>
      </p:pic>
    </p:spTree>
    <p:extLst>
      <p:ext uri="{BB962C8B-B14F-4D97-AF65-F5344CB8AC3E}">
        <p14:creationId xmlns:p14="http://schemas.microsoft.com/office/powerpoint/2010/main" val="276093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38B8C-5710-9179-E2DC-3A933D0B0CB2}"/>
              </a:ext>
            </a:extLst>
          </p:cNvPr>
          <p:cNvSpPr txBox="1"/>
          <p:nvPr/>
        </p:nvSpPr>
        <p:spPr>
          <a:xfrm>
            <a:off x="503853" y="4917232"/>
            <a:ext cx="8098971" cy="1754326"/>
          </a:xfrm>
          <a:prstGeom prst="rect">
            <a:avLst/>
          </a:prstGeom>
          <a:noFill/>
        </p:spPr>
        <p:txBody>
          <a:bodyPr wrap="square" rtlCol="0">
            <a:spAutoFit/>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An airline can be defined as a company that offers regular services for transporting passengers or goods via the air. These companies are said to comprise the airline industry, which is also regarded as a sub-sector of the aviation sector and the wider travel industry. In this post, you will learn everything you need to know about airlines.</a:t>
            </a:r>
          </a:p>
          <a:p>
            <a:endParaRPr lang="en-US" dirty="0"/>
          </a:p>
        </p:txBody>
      </p:sp>
      <p:pic>
        <p:nvPicPr>
          <p:cNvPr id="4" name="Picture 3">
            <a:extLst>
              <a:ext uri="{FF2B5EF4-FFF2-40B4-BE49-F238E27FC236}">
                <a16:creationId xmlns:a16="http://schemas.microsoft.com/office/drawing/2014/main" id="{3118BC8C-B23B-E425-B737-CF75ACCAF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204" y="211525"/>
            <a:ext cx="8257592" cy="4260917"/>
          </a:xfrm>
          <a:prstGeom prst="rect">
            <a:avLst/>
          </a:prstGeom>
        </p:spPr>
      </p:pic>
    </p:spTree>
    <p:extLst>
      <p:ext uri="{BB962C8B-B14F-4D97-AF65-F5344CB8AC3E}">
        <p14:creationId xmlns:p14="http://schemas.microsoft.com/office/powerpoint/2010/main" val="254477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1AA467-63BC-CF6E-5C1F-55B519E85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654" y="233880"/>
            <a:ext cx="7914692" cy="4048258"/>
          </a:xfrm>
          <a:prstGeom prst="rect">
            <a:avLst/>
          </a:prstGeom>
        </p:spPr>
      </p:pic>
      <p:sp>
        <p:nvSpPr>
          <p:cNvPr id="5" name="TextBox 4">
            <a:extLst>
              <a:ext uri="{FF2B5EF4-FFF2-40B4-BE49-F238E27FC236}">
                <a16:creationId xmlns:a16="http://schemas.microsoft.com/office/drawing/2014/main" id="{3B1D57D1-020A-B583-577A-3EFFD206480C}"/>
              </a:ext>
            </a:extLst>
          </p:cNvPr>
          <p:cNvSpPr txBox="1"/>
          <p:nvPr/>
        </p:nvSpPr>
        <p:spPr>
          <a:xfrm>
            <a:off x="2138654" y="3429000"/>
            <a:ext cx="7914692" cy="646331"/>
          </a:xfrm>
          <a:prstGeom prst="rect">
            <a:avLst/>
          </a:prstGeom>
          <a:noFill/>
        </p:spPr>
        <p:txBody>
          <a:bodyPr wrap="square" rtlCol="0">
            <a:spAutoFit/>
          </a:bodyPr>
          <a:lstStyle/>
          <a:p>
            <a:pPr lvl="2"/>
            <a:r>
              <a:rPr lang="en-US" sz="3600" b="1" dirty="0">
                <a:effectLst>
                  <a:outerShdw blurRad="38100" dist="38100" dir="2700000" algn="tl">
                    <a:srgbClr val="000000">
                      <a:alpha val="43137"/>
                    </a:srgbClr>
                  </a:outerShdw>
                </a:effectLst>
              </a:rPr>
              <a:t>Why are Airlines Important?</a:t>
            </a:r>
          </a:p>
        </p:txBody>
      </p:sp>
      <p:sp>
        <p:nvSpPr>
          <p:cNvPr id="6" name="TextBox 5">
            <a:extLst>
              <a:ext uri="{FF2B5EF4-FFF2-40B4-BE49-F238E27FC236}">
                <a16:creationId xmlns:a16="http://schemas.microsoft.com/office/drawing/2014/main" id="{32E7CABB-9689-E96A-1157-0921949149B5}"/>
              </a:ext>
            </a:extLst>
          </p:cNvPr>
          <p:cNvSpPr txBox="1"/>
          <p:nvPr/>
        </p:nvSpPr>
        <p:spPr>
          <a:xfrm>
            <a:off x="559837" y="4823927"/>
            <a:ext cx="8574832"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It generates economic growth, creates jobs, and facilitates international trade and tourism.</a:t>
            </a:r>
          </a:p>
        </p:txBody>
      </p:sp>
    </p:spTree>
    <p:extLst>
      <p:ext uri="{BB962C8B-B14F-4D97-AF65-F5344CB8AC3E}">
        <p14:creationId xmlns:p14="http://schemas.microsoft.com/office/powerpoint/2010/main" val="140936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437599-B2B7-3EF8-E3B4-DC9D005A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38" y="270589"/>
            <a:ext cx="9778091" cy="3158412"/>
          </a:xfrm>
          <a:prstGeom prst="rect">
            <a:avLst/>
          </a:prstGeom>
        </p:spPr>
      </p:pic>
      <p:sp>
        <p:nvSpPr>
          <p:cNvPr id="4" name="TextBox 3">
            <a:extLst>
              <a:ext uri="{FF2B5EF4-FFF2-40B4-BE49-F238E27FC236}">
                <a16:creationId xmlns:a16="http://schemas.microsoft.com/office/drawing/2014/main" id="{4D62EA57-47A2-CE8B-60C6-22B142F3C501}"/>
              </a:ext>
            </a:extLst>
          </p:cNvPr>
          <p:cNvSpPr txBox="1"/>
          <p:nvPr/>
        </p:nvSpPr>
        <p:spPr>
          <a:xfrm>
            <a:off x="11070380" y="1126520"/>
            <a:ext cx="506963" cy="1446550"/>
          </a:xfrm>
          <a:prstGeom prst="rect">
            <a:avLst/>
          </a:prstGeom>
          <a:noFill/>
        </p:spPr>
        <p:txBody>
          <a:bodyPr wrap="square" rtlCol="0">
            <a:spAutoFit/>
          </a:bodyPr>
          <a:lstStyle/>
          <a:p>
            <a:r>
              <a:rPr lang="en-US" sz="8800" b="1" dirty="0">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F59A051F-34BF-2DB0-4EEE-F5D82B383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138" y="3526971"/>
            <a:ext cx="9778090" cy="2976466"/>
          </a:xfrm>
          <a:prstGeom prst="rect">
            <a:avLst/>
          </a:prstGeom>
        </p:spPr>
      </p:pic>
    </p:spTree>
    <p:extLst>
      <p:ext uri="{BB962C8B-B14F-4D97-AF65-F5344CB8AC3E}">
        <p14:creationId xmlns:p14="http://schemas.microsoft.com/office/powerpoint/2010/main" val="170221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279C0B-A4F7-E5C8-3DFC-F142C122A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55" y="398105"/>
            <a:ext cx="10842171" cy="3570513"/>
          </a:xfrm>
          <a:prstGeom prst="rect">
            <a:avLst/>
          </a:prstGeom>
        </p:spPr>
      </p:pic>
      <p:sp>
        <p:nvSpPr>
          <p:cNvPr id="4" name="TextBox 3">
            <a:extLst>
              <a:ext uri="{FF2B5EF4-FFF2-40B4-BE49-F238E27FC236}">
                <a16:creationId xmlns:a16="http://schemas.microsoft.com/office/drawing/2014/main" id="{DD478926-8240-8580-0D79-C1A8DC5D2304}"/>
              </a:ext>
            </a:extLst>
          </p:cNvPr>
          <p:cNvSpPr txBox="1"/>
          <p:nvPr/>
        </p:nvSpPr>
        <p:spPr>
          <a:xfrm>
            <a:off x="1273627" y="4721291"/>
            <a:ext cx="9060025" cy="95410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How is satisfaction related to flight distances and age demographics?</a:t>
            </a:r>
          </a:p>
        </p:txBody>
      </p:sp>
    </p:spTree>
    <p:extLst>
      <p:ext uri="{BB962C8B-B14F-4D97-AF65-F5344CB8AC3E}">
        <p14:creationId xmlns:p14="http://schemas.microsoft.com/office/powerpoint/2010/main" val="107043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35815F-607E-E86D-484B-D0757241C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94" y="289228"/>
            <a:ext cx="11272935" cy="4198796"/>
          </a:xfrm>
          <a:prstGeom prst="rect">
            <a:avLst/>
          </a:prstGeom>
        </p:spPr>
      </p:pic>
      <p:sp>
        <p:nvSpPr>
          <p:cNvPr id="8" name="TextBox 7">
            <a:extLst>
              <a:ext uri="{FF2B5EF4-FFF2-40B4-BE49-F238E27FC236}">
                <a16:creationId xmlns:a16="http://schemas.microsoft.com/office/drawing/2014/main" id="{323EC78D-6DD3-5DA3-30C8-15784A38B024}"/>
              </a:ext>
            </a:extLst>
          </p:cNvPr>
          <p:cNvSpPr txBox="1"/>
          <p:nvPr/>
        </p:nvSpPr>
        <p:spPr>
          <a:xfrm>
            <a:off x="671804" y="5141168"/>
            <a:ext cx="9862457" cy="95410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How does Class of Airline Different the Satisfaction of the Customer ?</a:t>
            </a:r>
          </a:p>
        </p:txBody>
      </p:sp>
    </p:spTree>
    <p:extLst>
      <p:ext uri="{BB962C8B-B14F-4D97-AF65-F5344CB8AC3E}">
        <p14:creationId xmlns:p14="http://schemas.microsoft.com/office/powerpoint/2010/main" val="166258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07EAA3-209F-413E-C8C4-3B6F9A860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7" y="254746"/>
            <a:ext cx="10011748" cy="4397742"/>
          </a:xfrm>
          <a:prstGeom prst="rect">
            <a:avLst/>
          </a:prstGeom>
        </p:spPr>
      </p:pic>
      <p:sp>
        <p:nvSpPr>
          <p:cNvPr id="4" name="TextBox 3">
            <a:extLst>
              <a:ext uri="{FF2B5EF4-FFF2-40B4-BE49-F238E27FC236}">
                <a16:creationId xmlns:a16="http://schemas.microsoft.com/office/drawing/2014/main" id="{F639570A-2834-A90A-7328-C58C217E91E1}"/>
              </a:ext>
            </a:extLst>
          </p:cNvPr>
          <p:cNvSpPr txBox="1"/>
          <p:nvPr/>
        </p:nvSpPr>
        <p:spPr>
          <a:xfrm>
            <a:off x="1329612" y="4991877"/>
            <a:ext cx="8192277" cy="954107"/>
          </a:xfrm>
          <a:prstGeom prst="rect">
            <a:avLst/>
          </a:prstGeom>
          <a:noFill/>
        </p:spPr>
        <p:txBody>
          <a:bodyPr wrap="square" rtlCol="0">
            <a:spAutoFit/>
          </a:bodyPr>
          <a:lstStyle/>
          <a:p>
            <a:r>
              <a:rPr lang="en-US" sz="2800" b="1" i="1" dirty="0">
                <a:latin typeface="Calibri" panose="020F0502020204030204" pitchFamily="34" charset="0"/>
                <a:cs typeface="Calibri" panose="020F0502020204030204" pitchFamily="34" charset="0"/>
              </a:rPr>
              <a:t>How does overall satisfaction compare between loyal and disloyal customers?</a:t>
            </a:r>
          </a:p>
        </p:txBody>
      </p:sp>
    </p:spTree>
    <p:extLst>
      <p:ext uri="{BB962C8B-B14F-4D97-AF65-F5344CB8AC3E}">
        <p14:creationId xmlns:p14="http://schemas.microsoft.com/office/powerpoint/2010/main" val="40881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9965C-2E98-64AA-DFC9-BBF85336D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10" y="336259"/>
            <a:ext cx="10932379" cy="6008557"/>
          </a:xfrm>
          <a:prstGeom prst="rect">
            <a:avLst/>
          </a:prstGeom>
        </p:spPr>
      </p:pic>
    </p:spTree>
    <p:extLst>
      <p:ext uri="{BB962C8B-B14F-4D97-AF65-F5344CB8AC3E}">
        <p14:creationId xmlns:p14="http://schemas.microsoft.com/office/powerpoint/2010/main" val="98825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B5CC24-0827-058D-D4B9-4D0CA358F28B}"/>
              </a:ext>
            </a:extLst>
          </p:cNvPr>
          <p:cNvSpPr txBox="1"/>
          <p:nvPr/>
        </p:nvSpPr>
        <p:spPr>
          <a:xfrm>
            <a:off x="363894" y="373224"/>
            <a:ext cx="5402424" cy="769441"/>
          </a:xfrm>
          <a:prstGeom prst="rect">
            <a:avLst/>
          </a:prstGeom>
          <a:noFill/>
        </p:spPr>
        <p:txBody>
          <a:bodyPr wrap="square" rtlCol="0">
            <a:spAutoFit/>
          </a:bodyPr>
          <a:lstStyle/>
          <a:p>
            <a:r>
              <a:rPr lang="en-US" sz="4400" b="1" i="1" u="sng" dirty="0"/>
              <a:t>Conclusion:</a:t>
            </a:r>
          </a:p>
        </p:txBody>
      </p:sp>
      <p:sp>
        <p:nvSpPr>
          <p:cNvPr id="5" name="TextBox 4">
            <a:extLst>
              <a:ext uri="{FF2B5EF4-FFF2-40B4-BE49-F238E27FC236}">
                <a16:creationId xmlns:a16="http://schemas.microsoft.com/office/drawing/2014/main" id="{E88F7345-FB23-E11C-63D6-FEB5822C6044}"/>
              </a:ext>
            </a:extLst>
          </p:cNvPr>
          <p:cNvSpPr txBox="1"/>
          <p:nvPr/>
        </p:nvSpPr>
        <p:spPr>
          <a:xfrm>
            <a:off x="363893" y="1259633"/>
            <a:ext cx="8789437" cy="5509200"/>
          </a:xfrm>
          <a:prstGeom prst="rect">
            <a:avLst/>
          </a:prstGeom>
          <a:noFill/>
        </p:spPr>
        <p:txBody>
          <a:bodyPr wrap="square" rtlCol="0">
            <a:spAutoFi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-The Airline Passenger Satisfaction data set provides many insights into the factors that contribute to passenger satisfaction and dissatisfaction in air travel, which can be used by airlines to improve their services and enhance their customers’ travel experience. Our analysis of the data set has revealed several important findings. We found that there were many relationships between overall passenger satisfaction and the variables tested. </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we found that most of the features were in fact associated with passenger satisfaction. From here, we used a mosaic plot and a chi-square test of independence to find that satisfaction and customer type are dependent, and overall satisfaction tends to be significantly higher for loyal customers, and lower for disloyal customers. Upon inspecting how flight distances and age demographics are related to satisfaction.</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-we found that both age and flight distance are in fact dependent on flight satisfaction. Passenger satisfaction seems to be associated with passengers between the ages of around 30 to 60 years old, and for passengers outside of this range they tend to be more dissatisfied. Relatively speaking, shorter flight distances have much more passenger dissatisfaction, and longer flight distances have higher passenger satisfaction. Next, when we analyzed how delays impact customer overall satisfaction with the timing of their flights using a heat map, unsurprisingly we found that there is a strong linear relationship between arrival and departure delays, and that longer delays are associated with lower satisfaction. Lastly, in our investigation of whether higher class passengers are more satisfied than lower class passengers based on flight distance and age using a heat map, we found that satisfied customers have a stronger relationship between age and class.</a:t>
            </a:r>
          </a:p>
        </p:txBody>
      </p:sp>
    </p:spTree>
    <p:extLst>
      <p:ext uri="{BB962C8B-B14F-4D97-AF65-F5344CB8AC3E}">
        <p14:creationId xmlns:p14="http://schemas.microsoft.com/office/powerpoint/2010/main" val="1294688043"/>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51</TotalTime>
  <Words>425</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3</vt:lpstr>
      <vt:lpstr>Slice</vt:lpstr>
      <vt:lpstr>Satisfaction of Airline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Satisfaction of Airline</dc:title>
  <dc:creator>Mark Geo.</dc:creator>
  <cp:lastModifiedBy>Mark Geo.</cp:lastModifiedBy>
  <cp:revision>1</cp:revision>
  <dcterms:created xsi:type="dcterms:W3CDTF">2023-10-07T16:33:03Z</dcterms:created>
  <dcterms:modified xsi:type="dcterms:W3CDTF">2023-10-07T17:24:14Z</dcterms:modified>
</cp:coreProperties>
</file>