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6" r:id="rId5"/>
    <p:sldId id="257" r:id="rId6"/>
    <p:sldId id="264" r:id="rId7"/>
    <p:sldId id="266" r:id="rId8"/>
    <p:sldId id="267" r:id="rId9"/>
    <p:sldId id="258" r:id="rId10"/>
    <p:sldId id="265" r:id="rId11"/>
    <p:sldId id="268" r:id="rId12"/>
    <p:sldId id="260" r:id="rId13"/>
    <p:sldId id="261" r:id="rId14"/>
    <p:sldId id="262" r:id="rId15"/>
    <p:sldId id="263" r:id="rId16"/>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90" d="100"/>
          <a:sy n="90" d="100"/>
        </p:scale>
        <p:origin x="14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a:p>
        </p:txBody>
      </p:sp>
    </p:spTree>
    <p:extLst>
      <p:ext uri="{BB962C8B-B14F-4D97-AF65-F5344CB8AC3E}">
        <p14:creationId xmlns:p14="http://schemas.microsoft.com/office/powerpoint/2010/main" val="208430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a:p>
        </p:txBody>
      </p:sp>
    </p:spTree>
    <p:extLst>
      <p:ext uri="{BB962C8B-B14F-4D97-AF65-F5344CB8AC3E}">
        <p14:creationId xmlns:p14="http://schemas.microsoft.com/office/powerpoint/2010/main" val="212394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5</a:t>
            </a:fld>
            <a:endParaRPr lang="en-US"/>
          </a:p>
        </p:txBody>
      </p:sp>
    </p:spTree>
    <p:extLst>
      <p:ext uri="{BB962C8B-B14F-4D97-AF65-F5344CB8AC3E}">
        <p14:creationId xmlns:p14="http://schemas.microsoft.com/office/powerpoint/2010/main" val="195121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7</a:t>
            </a:fld>
            <a:endParaRPr lang="en-US"/>
          </a:p>
        </p:txBody>
      </p:sp>
    </p:spTree>
    <p:extLst>
      <p:ext uri="{BB962C8B-B14F-4D97-AF65-F5344CB8AC3E}">
        <p14:creationId xmlns:p14="http://schemas.microsoft.com/office/powerpoint/2010/main" val="286581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8</a:t>
            </a:fld>
            <a:endParaRPr lang="en-US"/>
          </a:p>
        </p:txBody>
      </p:sp>
    </p:spTree>
    <p:extLst>
      <p:ext uri="{BB962C8B-B14F-4D97-AF65-F5344CB8AC3E}">
        <p14:creationId xmlns:p14="http://schemas.microsoft.com/office/powerpoint/2010/main" val="646779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022929-9408-4F5B-B80A-55646DCF29F9}"/>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5CE90-18D1-4C2B-A71E-130466AA69B1}"/>
              </a:ext>
            </a:extLst>
          </p:cNvPr>
          <p:cNvSpPr/>
          <p:nvPr userDrawn="1"/>
        </p:nvSpPr>
        <p:spPr>
          <a:xfrm>
            <a:off x="0" y="0"/>
            <a:ext cx="9144000" cy="403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722376" y="2209800"/>
            <a:ext cx="7772400" cy="1828800"/>
          </a:xfrm>
        </p:spPr>
        <p:txBody>
          <a:bodyPr lIns="45720" rIns="45720" bIns="45720"/>
          <a:lstStyle>
            <a:lvl1pPr algn="l">
              <a:defRPr sz="4500" b="0">
                <a:solidFill>
                  <a:schemeClr val="bg1"/>
                </a:solidFill>
                <a:effectLst/>
              </a:defRPr>
            </a:lvl1pPr>
          </a:lstStyle>
          <a:p>
            <a:r>
              <a:rPr lang="en-US"/>
              <a:t>Click to edit Master title style</a:t>
            </a:r>
            <a:endParaRPr lang="en-US" dirty="0"/>
          </a:p>
        </p:txBody>
      </p:sp>
      <p:sp>
        <p:nvSpPr>
          <p:cNvPr id="20" name="Subtitle 19"/>
          <p:cNvSpPr>
            <a:spLocks noGrp="1"/>
          </p:cNvSpPr>
          <p:nvPr>
            <p:ph type="subTitle" idx="1"/>
          </p:nvPr>
        </p:nvSpPr>
        <p:spPr>
          <a:xfrm>
            <a:off x="722376" y="4191000"/>
            <a:ext cx="7772400" cy="914400"/>
          </a:xfrm>
        </p:spPr>
        <p:txBody>
          <a:bodyPr lIns="182880" tIns="0"/>
          <a:lstStyle>
            <a:lvl1pPr marL="36576" indent="0" algn="l">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9" name="Date Placeholder 18"/>
          <p:cNvSpPr>
            <a:spLocks noGrp="1"/>
          </p:cNvSpPr>
          <p:nvPr>
            <p:ph type="dt" sz="half" idx="10"/>
          </p:nvPr>
        </p:nvSpPr>
        <p:spPr>
          <a:xfrm>
            <a:off x="3776328" y="6400800"/>
            <a:ext cx="2286000" cy="365125"/>
          </a:xfrm>
        </p:spPr>
        <p:txBody>
          <a:bodyPr/>
          <a:lstStyle>
            <a:lvl1pPr>
              <a:defRPr>
                <a:solidFill>
                  <a:schemeClr val="tx1"/>
                </a:solidFill>
              </a:defRPr>
            </a:lvl1pPr>
          </a:lstStyle>
          <a:p>
            <a:fld id="{633EFA78-DE0E-433D-8CFA-D9FBF0D95DCD}" type="datetime1">
              <a:rPr lang="en-US" smtClean="0"/>
              <a:pPr/>
              <a:t>2/14/2018</a:t>
            </a:fld>
            <a:endParaRPr lang="en-US" dirty="0"/>
          </a:p>
        </p:txBody>
      </p:sp>
      <p:sp>
        <p:nvSpPr>
          <p:cNvPr id="8" name="Footer Placeholder 7"/>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dirty="0"/>
          </a:p>
        </p:txBody>
      </p:sp>
      <p:sp>
        <p:nvSpPr>
          <p:cNvPr id="11" name="Slide Number Placeholder 10"/>
          <p:cNvSpPr>
            <a:spLocks noGrp="1"/>
          </p:cNvSpPr>
          <p:nvPr>
            <p:ph type="sldNum" sz="quarter" idx="12"/>
          </p:nvPr>
        </p:nvSpPr>
        <p:spPr>
          <a:xfrm>
            <a:off x="8348328" y="6400800"/>
            <a:ext cx="457200" cy="365125"/>
          </a:xfrm>
        </p:spPr>
        <p:txBody>
          <a:bodyPr/>
          <a:lstStyle>
            <a:lvl1pPr>
              <a:defRPr>
                <a:solidFill>
                  <a:schemeClr val="tx1"/>
                </a:solidFill>
              </a:defRPr>
            </a:lvl1pPr>
          </a:lstStyle>
          <a:p>
            <a:fld id="{E7F13AF2-DCC4-4842-96BC-1B9869901C37}" type="slidenum">
              <a:rPr lang="en-US" smtClean="0"/>
              <a:pPr/>
              <a:t>‹#›</a:t>
            </a:fld>
            <a:endParaRPr lang="en-US"/>
          </a:p>
        </p:txBody>
      </p:sp>
      <p:sp>
        <p:nvSpPr>
          <p:cNvPr id="2" name="Isosceles Triangle 1">
            <a:extLst>
              <a:ext uri="{FF2B5EF4-FFF2-40B4-BE49-F238E27FC236}">
                <a16:creationId xmlns:a16="http://schemas.microsoft.com/office/drawing/2014/main" id="{EC6AA5EA-3626-4B43-86D4-5B6226CC46A4}"/>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FFA21-88D5-4090-AE34-A717F3009131}" type="datetime1">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en-US"/>
              <a:t>Click icon to add picture</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022929-9408-4F5B-B80A-55646DCF29F9}"/>
              </a:ext>
            </a:extLst>
          </p:cNvPr>
          <p:cNvSpPr/>
          <p:nvPr userDrawn="1"/>
        </p:nvSpPr>
        <p:spPr>
          <a:xfrm>
            <a:off x="0" y="6400800"/>
            <a:ext cx="9144000" cy="457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5CE90-18D1-4C2B-A71E-130466AA69B1}"/>
              </a:ext>
            </a:extLst>
          </p:cNvPr>
          <p:cNvSpPr/>
          <p:nvPr userDrawn="1"/>
        </p:nvSpPr>
        <p:spPr>
          <a:xfrm>
            <a:off x="0" y="0"/>
            <a:ext cx="9144000" cy="403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722376" y="2209800"/>
            <a:ext cx="7772400" cy="1828800"/>
          </a:xfrm>
        </p:spPr>
        <p:txBody>
          <a:bodyPr lIns="45720" rIns="45720" bIns="45720"/>
          <a:lstStyle>
            <a:lvl1pPr algn="l">
              <a:defRPr sz="4500" b="0">
                <a:solidFill>
                  <a:schemeClr val="bg1"/>
                </a:solidFill>
                <a:effectLst/>
              </a:defRPr>
            </a:lvl1pPr>
          </a:lstStyle>
          <a:p>
            <a:r>
              <a:rPr lang="en-US"/>
              <a:t>Click to edit Master title style</a:t>
            </a:r>
            <a:endParaRPr lang="en-US" dirty="0"/>
          </a:p>
        </p:txBody>
      </p:sp>
      <p:sp>
        <p:nvSpPr>
          <p:cNvPr id="20" name="Subtitle 19"/>
          <p:cNvSpPr>
            <a:spLocks noGrp="1"/>
          </p:cNvSpPr>
          <p:nvPr>
            <p:ph type="subTitle" idx="1"/>
          </p:nvPr>
        </p:nvSpPr>
        <p:spPr>
          <a:xfrm>
            <a:off x="722376" y="4191000"/>
            <a:ext cx="7772400" cy="914400"/>
          </a:xfrm>
        </p:spPr>
        <p:txBody>
          <a:bodyPr lIns="182880" tIns="0"/>
          <a:lstStyle>
            <a:lvl1pPr marL="36576" indent="0" algn="l">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9" name="Date Placeholder 18"/>
          <p:cNvSpPr>
            <a:spLocks noGrp="1"/>
          </p:cNvSpPr>
          <p:nvPr>
            <p:ph type="dt" sz="half" idx="10"/>
          </p:nvPr>
        </p:nvSpPr>
        <p:spPr>
          <a:xfrm>
            <a:off x="3776328" y="6400800"/>
            <a:ext cx="2286000" cy="365125"/>
          </a:xfrm>
        </p:spPr>
        <p:txBody>
          <a:bodyPr/>
          <a:lstStyle>
            <a:lvl1pPr>
              <a:defRPr>
                <a:solidFill>
                  <a:schemeClr val="tx1"/>
                </a:solidFill>
              </a:defRPr>
            </a:lvl1pPr>
          </a:lstStyle>
          <a:p>
            <a:fld id="{633EFA78-DE0E-433D-8CFA-D9FBF0D95DCD}" type="datetime1">
              <a:rPr lang="en-US" smtClean="0"/>
              <a:pPr/>
              <a:t>2/14/2018</a:t>
            </a:fld>
            <a:endParaRPr lang="en-US" dirty="0"/>
          </a:p>
        </p:txBody>
      </p:sp>
      <p:sp>
        <p:nvSpPr>
          <p:cNvPr id="8" name="Footer Placeholder 7"/>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dirty="0"/>
          </a:p>
        </p:txBody>
      </p:sp>
      <p:sp>
        <p:nvSpPr>
          <p:cNvPr id="11" name="Slide Number Placeholder 10"/>
          <p:cNvSpPr>
            <a:spLocks noGrp="1"/>
          </p:cNvSpPr>
          <p:nvPr>
            <p:ph type="sldNum" sz="quarter" idx="12"/>
          </p:nvPr>
        </p:nvSpPr>
        <p:spPr>
          <a:xfrm>
            <a:off x="8348328" y="6400800"/>
            <a:ext cx="457200" cy="365125"/>
          </a:xfrm>
        </p:spPr>
        <p:txBody>
          <a:bodyPr/>
          <a:lstStyle>
            <a:lvl1pPr>
              <a:defRPr>
                <a:solidFill>
                  <a:schemeClr val="tx1"/>
                </a:solidFill>
              </a:defRPr>
            </a:lvl1pPr>
          </a:lstStyle>
          <a:p>
            <a:fld id="{E7F13AF2-DCC4-4842-96BC-1B9869901C37}" type="slidenum">
              <a:rPr lang="en-US" smtClean="0"/>
              <a:pPr/>
              <a:t>‹#›</a:t>
            </a:fld>
            <a:endParaRPr lang="en-US"/>
          </a:p>
        </p:txBody>
      </p:sp>
      <p:sp>
        <p:nvSpPr>
          <p:cNvPr id="2" name="Isosceles Triangle 1">
            <a:extLst>
              <a:ext uri="{FF2B5EF4-FFF2-40B4-BE49-F238E27FC236}">
                <a16:creationId xmlns:a16="http://schemas.microsoft.com/office/drawing/2014/main" id="{EC6AA5EA-3626-4B43-86D4-5B6226CC46A4}"/>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0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20" y="534471"/>
            <a:ext cx="8183880" cy="684729"/>
          </a:xfrm>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2/14/2018</a:t>
            </a:fld>
            <a:endParaRPr lang="en-US"/>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a:p>
        </p:txBody>
      </p:sp>
      <p:sp>
        <p:nvSpPr>
          <p:cNvPr id="11" name="Text Placeholder 16">
            <a:extLst>
              <a:ext uri="{FF2B5EF4-FFF2-40B4-BE49-F238E27FC236}">
                <a16:creationId xmlns:a16="http://schemas.microsoft.com/office/drawing/2014/main" id="{64FB5F53-FF75-45AA-B00D-E26647458E32}"/>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2" name="Text Placeholder 19">
            <a:extLst>
              <a:ext uri="{FF2B5EF4-FFF2-40B4-BE49-F238E27FC236}">
                <a16:creationId xmlns:a16="http://schemas.microsoft.com/office/drawing/2014/main" id="{1009BE2F-3305-4974-9545-AD98A2B6C8B9}"/>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3" name="Text Placeholder 21">
            <a:extLst>
              <a:ext uri="{FF2B5EF4-FFF2-40B4-BE49-F238E27FC236}">
                <a16:creationId xmlns:a16="http://schemas.microsoft.com/office/drawing/2014/main" id="{750E4B0F-2627-4011-8C06-77E6E0EE3386}"/>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20" y="534471"/>
            <a:ext cx="8183880" cy="684729"/>
          </a:xfrm>
        </p:spPr>
        <p:txBody>
          <a:bodyPr/>
          <a:lstStyle>
            <a:lvl1pPr>
              <a:defRPr>
                <a:solidFill>
                  <a:schemeClr val="tx2"/>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2/14/2018</a:t>
            </a:fld>
            <a:endParaRPr lang="en-US"/>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a:p>
        </p:txBody>
      </p:sp>
      <p:sp>
        <p:nvSpPr>
          <p:cNvPr id="13" name="Text Placeholder 16">
            <a:extLst>
              <a:ext uri="{FF2B5EF4-FFF2-40B4-BE49-F238E27FC236}">
                <a16:creationId xmlns:a16="http://schemas.microsoft.com/office/drawing/2014/main" id="{03F2C829-D4FC-4522-8F81-3EE63787A0FC}"/>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4" name="Text Placeholder 19">
            <a:extLst>
              <a:ext uri="{FF2B5EF4-FFF2-40B4-BE49-F238E27FC236}">
                <a16:creationId xmlns:a16="http://schemas.microsoft.com/office/drawing/2014/main" id="{69DA3F2B-EEDB-435E-BF3D-BD81CA979020}"/>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8" name="Text Placeholder 21">
            <a:extLst>
              <a:ext uri="{FF2B5EF4-FFF2-40B4-BE49-F238E27FC236}">
                <a16:creationId xmlns:a16="http://schemas.microsoft.com/office/drawing/2014/main" id="{724D06DB-16B6-4447-80D7-E3F12741D170}"/>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185486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20" y="534471"/>
            <a:ext cx="8183880" cy="684729"/>
          </a:xfrm>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2/14/2018</a:t>
            </a:fld>
            <a:endParaRPr lang="en-US"/>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a:p>
        </p:txBody>
      </p:sp>
      <p:sp>
        <p:nvSpPr>
          <p:cNvPr id="17" name="Text Placeholder 16">
            <a:extLst>
              <a:ext uri="{FF2B5EF4-FFF2-40B4-BE49-F238E27FC236}">
                <a16:creationId xmlns:a16="http://schemas.microsoft.com/office/drawing/2014/main" id="{42768ECE-5E91-42D8-9F95-B91671A2B268}"/>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20" name="Text Placeholder 19">
            <a:extLst>
              <a:ext uri="{FF2B5EF4-FFF2-40B4-BE49-F238E27FC236}">
                <a16:creationId xmlns:a16="http://schemas.microsoft.com/office/drawing/2014/main" id="{AD316310-4FD9-4500-A4BE-BD7BC699161D}"/>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27" name="Text Placeholder 21">
            <a:extLst>
              <a:ext uri="{FF2B5EF4-FFF2-40B4-BE49-F238E27FC236}">
                <a16:creationId xmlns:a16="http://schemas.microsoft.com/office/drawing/2014/main" id="{D2D13E1C-C5A0-4BB6-A3B2-B12F46371504}"/>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141709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44" y="1066800"/>
            <a:ext cx="8183880" cy="676656"/>
          </a:xfrm>
        </p:spPr>
        <p:txBody>
          <a:bodyPr lIns="91440" bIns="0" anchor="b"/>
          <a:lstStyle>
            <a:lvl1pPr algn="l">
              <a:buNone/>
              <a:defRPr sz="3600" b="0" cap="none" baseline="0">
                <a:solidFill>
                  <a:schemeClr val="bg2">
                    <a:shade val="25000"/>
                  </a:schemeClr>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468344" y="1748600"/>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en-US"/>
              <a:t>Click to edit Master title style</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B85F57-6490-4460-90DC-FC5EE5C36A66}" type="datetime1">
              <a:rPr lang="en-US" smtClean="0"/>
              <a:pPr/>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502920" y="530352"/>
            <a:ext cx="8183880" cy="1051560"/>
          </a:xfrm>
          <a:prstGeom prst="rect">
            <a:avLst/>
          </a:prstGeom>
        </p:spPr>
        <p:txBody>
          <a:bodyPr vert="horz" anchor="b">
            <a:normAutofit/>
          </a:bodyPr>
          <a:lstStyle/>
          <a:p>
            <a:r>
              <a:rPr lang="en-US"/>
              <a:t>Click to edit Master title style</a:t>
            </a:r>
            <a:endParaRPr lang="en-US" dirty="0"/>
          </a:p>
        </p:txBody>
      </p:sp>
      <p:sp>
        <p:nvSpPr>
          <p:cNvPr id="4" name="Text Placeholder 3"/>
          <p:cNvSpPr>
            <a:spLocks noGrp="1"/>
          </p:cNvSpPr>
          <p:nvPr>
            <p:ph type="body" idx="1"/>
          </p:nvPr>
        </p:nvSpPr>
        <p:spPr>
          <a:xfrm>
            <a:off x="502920" y="1784127"/>
            <a:ext cx="8183880" cy="4187952"/>
          </a:xfrm>
          <a:prstGeom prst="rect">
            <a:avLst/>
          </a:prstGeom>
        </p:spPr>
        <p:txBody>
          <a:bodyPr vert="horz" lIns="182880" tIns="9144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2/14/2018</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8" r:id="rId4"/>
    <p:sldLayoutId id="2147483659" r:id="rId5"/>
    <p:sldLayoutId id="2147483651" r:id="rId6"/>
    <p:sldLayoutId id="2147483652" r:id="rId7"/>
    <p:sldLayoutId id="2147483653" r:id="rId8"/>
    <p:sldLayoutId id="2147483654" r:id="rId9"/>
    <p:sldLayoutId id="2147483655" r:id="rId10"/>
    <p:sldLayoutId id="2147483656" r:id="rId11"/>
    <p:sldLayoutId id="2147483657" r:id="rId12"/>
  </p:sldLayoutIdLst>
  <p:txStyles>
    <p:titleStyle>
      <a:lvl1pPr algn="l" rtl="0" eaLnBrk="1" latinLnBrk="0" hangingPunct="1">
        <a:spcBef>
          <a:spcPct val="0"/>
        </a:spcBef>
        <a:buNone/>
        <a:defRPr sz="3600" b="0" kern="1200">
          <a:solidFill>
            <a:schemeClr val="accent1">
              <a:tint val="88000"/>
              <a:satMod val="150000"/>
            </a:schemeClr>
          </a:solidFill>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b="1" dirty="0" err="1"/>
              <a:t>MBran</a:t>
            </a:r>
            <a:r>
              <a:rPr lang="en-US" b="1" dirty="0"/>
              <a:t> Components (</a:t>
            </a:r>
            <a:r>
              <a:rPr lang="en-US" b="1" dirty="0" err="1"/>
              <a:t>FHelix</a:t>
            </a:r>
            <a:r>
              <a:rPr lang="en-US" b="1" dirty="0"/>
              <a:t>)</a:t>
            </a:r>
          </a:p>
        </p:txBody>
      </p:sp>
      <p:sp>
        <p:nvSpPr>
          <p:cNvPr id="3" name="Rectangle 2"/>
          <p:cNvSpPr>
            <a:spLocks noGrp="1"/>
          </p:cNvSpPr>
          <p:nvPr>
            <p:ph type="subTitle" idx="1"/>
          </p:nvPr>
        </p:nvSpPr>
        <p:spPr>
          <a:xfrm>
            <a:off x="722376" y="4267200"/>
            <a:ext cx="7772400" cy="914400"/>
          </a:xfrm>
        </p:spPr>
        <p:txBody>
          <a:bodyPr>
            <a:normAutofit lnSpcReduction="10000"/>
          </a:bodyPr>
          <a:lstStyle/>
          <a:p>
            <a:r>
              <a:rPr lang="en-US" dirty="0"/>
              <a:t>Convert your Umbraco pages to modular contents</a:t>
            </a:r>
            <a:br>
              <a:rPr lang="en-US" dirty="0"/>
            </a:br>
            <a:br>
              <a:rPr lang="en-US" dirty="0"/>
            </a:br>
            <a:r>
              <a:rPr lang="en-US" dirty="0"/>
              <a:t>*Fake Helix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Two</a:t>
            </a:r>
          </a:p>
        </p:txBody>
      </p:sp>
      <p:sp>
        <p:nvSpPr>
          <p:cNvPr id="3" name="Content Placeholder 2"/>
          <p:cNvSpPr>
            <a:spLocks noGrp="1"/>
          </p:cNvSpPr>
          <p:nvPr>
            <p:ph type="subTitle" idx="1"/>
          </p:nvPr>
        </p:nvSpPr>
        <p:spPr/>
        <p:txBody>
          <a:bodyPr>
            <a:normAutofit lnSpcReduction="10000"/>
          </a:bodyPr>
          <a:lstStyle/>
          <a:p>
            <a:r>
              <a:rPr lang="en-US" dirty="0"/>
              <a:t>Explain this topic</a:t>
            </a:r>
          </a:p>
          <a:p>
            <a:r>
              <a:rPr lang="en-US" dirty="0"/>
              <a:t>Give an example</a:t>
            </a:r>
          </a:p>
          <a:p>
            <a:r>
              <a:rPr lang="en-US" dirty="0"/>
              <a:t>Provide an exercise to reinforce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Summary</a:t>
            </a:r>
          </a:p>
        </p:txBody>
      </p:sp>
      <p:sp>
        <p:nvSpPr>
          <p:cNvPr id="3" name="Rectangle 2"/>
          <p:cNvSpPr>
            <a:spLocks noGrp="1"/>
          </p:cNvSpPr>
          <p:nvPr>
            <p:ph type="body" sz="quarter" idx="14"/>
          </p:nvPr>
        </p:nvSpPr>
        <p:spPr>
          <a:xfrm>
            <a:off x="503238" y="1905001"/>
            <a:ext cx="4754562" cy="684730"/>
          </a:xfrm>
        </p:spPr>
        <p:txBody>
          <a:bodyPr>
            <a:normAutofit/>
          </a:bodyPr>
          <a:lstStyle/>
          <a:p>
            <a:r>
              <a:rPr lang="en-US" dirty="0"/>
              <a:t>List the topics that were covered</a:t>
            </a:r>
          </a:p>
        </p:txBody>
      </p:sp>
      <p:sp>
        <p:nvSpPr>
          <p:cNvPr id="7" name="Text Placeholder 6">
            <a:extLst>
              <a:ext uri="{FF2B5EF4-FFF2-40B4-BE49-F238E27FC236}">
                <a16:creationId xmlns:a16="http://schemas.microsoft.com/office/drawing/2014/main" id="{11E66CD6-5908-4AEC-8CDE-F5E9BE79AE57}"/>
              </a:ext>
            </a:extLst>
          </p:cNvPr>
          <p:cNvSpPr>
            <a:spLocks noGrp="1"/>
          </p:cNvSpPr>
          <p:nvPr>
            <p:ph type="body" sz="quarter" idx="15"/>
          </p:nvPr>
        </p:nvSpPr>
        <p:spPr>
          <a:xfrm>
            <a:off x="503238" y="2589731"/>
            <a:ext cx="4754562" cy="2134669"/>
          </a:xfrm>
        </p:spPr>
        <p:txBody>
          <a:bodyPr/>
          <a:lstStyle/>
          <a:p>
            <a:pPr marL="285750" indent="-285750">
              <a:buFont typeface="Arial" panose="020B0604020202020204" pitchFamily="34" charset="0"/>
              <a:buChar char="•"/>
            </a:pPr>
            <a:r>
              <a:rPr lang="en-US" dirty="0"/>
              <a:t>Explain any requirements for applying this training on the job</a:t>
            </a:r>
          </a:p>
          <a:p>
            <a:endParaRPr lang="en-US" dirty="0"/>
          </a:p>
        </p:txBody>
      </p:sp>
      <p:sp>
        <p:nvSpPr>
          <p:cNvPr id="8" name="Text Placeholder 7">
            <a:extLst>
              <a:ext uri="{FF2B5EF4-FFF2-40B4-BE49-F238E27FC236}">
                <a16:creationId xmlns:a16="http://schemas.microsoft.com/office/drawing/2014/main" id="{2F12C048-0A1C-4AEA-B066-7199B8924DBA}"/>
              </a:ext>
            </a:extLst>
          </p:cNvPr>
          <p:cNvSpPr>
            <a:spLocks noGrp="1"/>
          </p:cNvSpPr>
          <p:nvPr>
            <p:ph type="body" sz="quarter" idx="16"/>
          </p:nvPr>
        </p:nvSpPr>
        <p:spPr/>
        <p:txBody>
          <a:bodyPr/>
          <a:lstStyle/>
          <a:p>
            <a:r>
              <a:rPr lang="en-US" dirty="0"/>
              <a:t>Request feedback about this training session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More information</a:t>
            </a:r>
          </a:p>
        </p:txBody>
      </p:sp>
      <p:sp>
        <p:nvSpPr>
          <p:cNvPr id="3" name="Rectangle 2"/>
          <p:cNvSpPr>
            <a:spLocks noGrp="1"/>
          </p:cNvSpPr>
          <p:nvPr>
            <p:ph type="body" sz="quarter" idx="14"/>
          </p:nvPr>
        </p:nvSpPr>
        <p:spPr/>
        <p:txBody>
          <a:bodyPr>
            <a:normAutofit/>
          </a:bodyPr>
          <a:lstStyle/>
          <a:p>
            <a:r>
              <a:rPr lang="en-US" dirty="0"/>
              <a:t>List other training sessions</a:t>
            </a:r>
          </a:p>
        </p:txBody>
      </p:sp>
      <p:sp>
        <p:nvSpPr>
          <p:cNvPr id="7" name="Text Placeholder 6">
            <a:extLst>
              <a:ext uri="{FF2B5EF4-FFF2-40B4-BE49-F238E27FC236}">
                <a16:creationId xmlns:a16="http://schemas.microsoft.com/office/drawing/2014/main" id="{1447EDD5-A066-41F4-BBA3-CAC1576624BB}"/>
              </a:ext>
            </a:extLst>
          </p:cNvPr>
          <p:cNvSpPr>
            <a:spLocks noGrp="1"/>
          </p:cNvSpPr>
          <p:nvPr>
            <p:ph type="body" sz="quarter" idx="15"/>
          </p:nvPr>
        </p:nvSpPr>
        <p:spPr>
          <a:xfrm>
            <a:off x="503238" y="2590800"/>
            <a:ext cx="4754562" cy="2133600"/>
          </a:xfrm>
        </p:spPr>
        <p:txBody>
          <a:bodyPr/>
          <a:lstStyle/>
          <a:p>
            <a:pPr marL="285750" indent="-285750">
              <a:buFont typeface="Arial" panose="020B0604020202020204" pitchFamily="34" charset="0"/>
              <a:buChar char="•"/>
            </a:pPr>
            <a:r>
              <a:rPr lang="en-US" dirty="0"/>
              <a:t>List books, articles, and online sources</a:t>
            </a:r>
          </a:p>
          <a:p>
            <a:endParaRPr lang="en-US" dirty="0"/>
          </a:p>
        </p:txBody>
      </p:sp>
      <p:sp>
        <p:nvSpPr>
          <p:cNvPr id="8" name="Text Placeholder 7">
            <a:extLst>
              <a:ext uri="{FF2B5EF4-FFF2-40B4-BE49-F238E27FC236}">
                <a16:creationId xmlns:a16="http://schemas.microsoft.com/office/drawing/2014/main" id="{713A851B-32FF-4EF4-B233-1878B71DEF07}"/>
              </a:ext>
            </a:extLst>
          </p:cNvPr>
          <p:cNvSpPr>
            <a:spLocks noGrp="1"/>
          </p:cNvSpPr>
          <p:nvPr>
            <p:ph type="body" sz="quarter" idx="16"/>
          </p:nvPr>
        </p:nvSpPr>
        <p:spPr/>
        <p:txBody>
          <a:bodyPr/>
          <a:lstStyle/>
          <a:p>
            <a:r>
              <a:rPr lang="en-US" dirty="0"/>
              <a:t>List consulting services and other sources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Umbraco –The friendliest CMS</a:t>
            </a:r>
          </a:p>
        </p:txBody>
      </p:sp>
      <p:sp>
        <p:nvSpPr>
          <p:cNvPr id="3" name="Rectangle 2"/>
          <p:cNvSpPr>
            <a:spLocks noGrp="1"/>
          </p:cNvSpPr>
          <p:nvPr>
            <p:ph type="body" sz="quarter" idx="14"/>
          </p:nvPr>
        </p:nvSpPr>
        <p:spPr>
          <a:xfrm>
            <a:off x="1296776" y="2256437"/>
            <a:ext cx="6596168" cy="1050032"/>
          </a:xfrm>
        </p:spPr>
        <p:txBody>
          <a:bodyPr>
            <a:normAutofit fontScale="85000" lnSpcReduction="20000"/>
          </a:bodyPr>
          <a:lstStyle/>
          <a:p>
            <a:pPr marL="342900" indent="-342900">
              <a:buFontTx/>
              <a:buChar char="-"/>
            </a:pPr>
            <a:r>
              <a:rPr lang="en-US" dirty="0"/>
              <a:t>separation of data (doctypes) and views (templates)</a:t>
            </a:r>
          </a:p>
          <a:p>
            <a:pPr marL="342900" indent="-342900">
              <a:buFontTx/>
              <a:buChar char="-"/>
            </a:pPr>
            <a:r>
              <a:rPr lang="en-US" dirty="0"/>
              <a:t>“empty shell” – you can do pretty much what you want</a:t>
            </a:r>
          </a:p>
          <a:p>
            <a:pPr marL="342900" indent="-342900">
              <a:buFontTx/>
              <a:buChar char="-"/>
            </a:pPr>
            <a:r>
              <a:rPr lang="en-US" dirty="0"/>
              <a:t>MVC – cleaner and efficient</a:t>
            </a:r>
          </a:p>
        </p:txBody>
      </p:sp>
      <p:sp>
        <p:nvSpPr>
          <p:cNvPr id="11" name="Text Placeholder 10">
            <a:extLst>
              <a:ext uri="{FF2B5EF4-FFF2-40B4-BE49-F238E27FC236}">
                <a16:creationId xmlns:a16="http://schemas.microsoft.com/office/drawing/2014/main" id="{2A8AE44F-E619-4085-86B0-B0B5C8523641}"/>
              </a:ext>
            </a:extLst>
          </p:cNvPr>
          <p:cNvSpPr>
            <a:spLocks noGrp="1"/>
          </p:cNvSpPr>
          <p:nvPr>
            <p:ph type="body" sz="quarter" idx="15"/>
          </p:nvPr>
        </p:nvSpPr>
        <p:spPr>
          <a:xfrm>
            <a:off x="1296776" y="3891244"/>
            <a:ext cx="6443575" cy="2562092"/>
          </a:xfrm>
        </p:spPr>
        <p:txBody>
          <a:bodyPr>
            <a:normAutofit lnSpcReduction="10000"/>
          </a:bodyPr>
          <a:lstStyle/>
          <a:p>
            <a:pPr marL="285750" indent="-285750">
              <a:buFontTx/>
              <a:buChar char="-"/>
            </a:pPr>
            <a:r>
              <a:rPr lang="en-US" dirty="0"/>
              <a:t>cluttered document types</a:t>
            </a:r>
          </a:p>
          <a:p>
            <a:pPr marL="285750" indent="-285750">
              <a:buFontTx/>
              <a:buChar char="-"/>
            </a:pPr>
            <a:r>
              <a:rPr lang="en-US" dirty="0"/>
              <a:t>partial views everywhere</a:t>
            </a:r>
          </a:p>
          <a:p>
            <a:pPr marL="285750" indent="-285750">
              <a:buFontTx/>
              <a:buChar char="-"/>
            </a:pPr>
            <a:r>
              <a:rPr lang="en-US" dirty="0"/>
              <a:t>constant strings for view paths</a:t>
            </a:r>
          </a:p>
          <a:p>
            <a:pPr marL="285750" indent="-285750">
              <a:buFontTx/>
              <a:buChar char="-"/>
            </a:pPr>
            <a:r>
              <a:rPr lang="en-US" dirty="0"/>
              <a:t>dynamic models for views</a:t>
            </a:r>
          </a:p>
          <a:p>
            <a:pPr marL="285750" indent="-285750">
              <a:buFontTx/>
              <a:buChar char="-"/>
            </a:pPr>
            <a:r>
              <a:rPr lang="en-US" dirty="0"/>
              <a:t>code logic on views</a:t>
            </a:r>
          </a:p>
          <a:p>
            <a:pPr marL="285750" indent="-285750">
              <a:buFontTx/>
              <a:buChar char="-"/>
            </a:pPr>
            <a:r>
              <a:rPr lang="en-US" dirty="0"/>
              <a:t>debugging is a nightmare</a:t>
            </a:r>
          </a:p>
          <a:p>
            <a:pPr marL="285750" indent="-285750">
              <a:buFontTx/>
              <a:buChar char="-"/>
            </a:pPr>
            <a:r>
              <a:rPr lang="en-US" dirty="0"/>
              <a:t>hard to add or edit a new feature without adding complexity to the existing codes</a:t>
            </a:r>
          </a:p>
          <a:p>
            <a:pPr marL="285750" indent="-285750">
              <a:buFontTx/>
              <a:buChar char="-"/>
            </a:pPr>
            <a:r>
              <a:rPr lang="en-US" dirty="0"/>
              <a:t>spaghetti codes</a:t>
            </a:r>
          </a:p>
        </p:txBody>
      </p:sp>
      <p:sp>
        <p:nvSpPr>
          <p:cNvPr id="6" name="Rectangle 5">
            <a:extLst>
              <a:ext uri="{FF2B5EF4-FFF2-40B4-BE49-F238E27FC236}">
                <a16:creationId xmlns:a16="http://schemas.microsoft.com/office/drawing/2014/main" id="{3A856480-75C7-42DF-A173-44F05877571E}"/>
              </a:ext>
            </a:extLst>
          </p:cNvPr>
          <p:cNvSpPr/>
          <p:nvPr/>
        </p:nvSpPr>
        <p:spPr>
          <a:xfrm>
            <a:off x="2493788" y="1671662"/>
            <a:ext cx="3980578"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What’s so good?</a:t>
            </a:r>
          </a:p>
        </p:txBody>
      </p:sp>
      <p:sp>
        <p:nvSpPr>
          <p:cNvPr id="9" name="Rectangle 8">
            <a:extLst>
              <a:ext uri="{FF2B5EF4-FFF2-40B4-BE49-F238E27FC236}">
                <a16:creationId xmlns:a16="http://schemas.microsoft.com/office/drawing/2014/main" id="{8475BE3E-6EFE-4405-B752-5E6FE1DE96D7}"/>
              </a:ext>
            </a:extLst>
          </p:cNvPr>
          <p:cNvSpPr/>
          <p:nvPr/>
        </p:nvSpPr>
        <p:spPr>
          <a:xfrm>
            <a:off x="1893221" y="3259144"/>
            <a:ext cx="5357557"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What could go wrong?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Vocabulary</a:t>
            </a:r>
          </a:p>
        </p:txBody>
      </p:sp>
      <p:sp>
        <p:nvSpPr>
          <p:cNvPr id="6" name="Rectangle 2">
            <a:extLst>
              <a:ext uri="{FF2B5EF4-FFF2-40B4-BE49-F238E27FC236}">
                <a16:creationId xmlns:a16="http://schemas.microsoft.com/office/drawing/2014/main" id="{A211BC02-1A61-47A7-A96A-FBC95371C25B}"/>
              </a:ext>
            </a:extLst>
          </p:cNvPr>
          <p:cNvSpPr txBox="1">
            <a:spLocks/>
          </p:cNvSpPr>
          <p:nvPr/>
        </p:nvSpPr>
        <p:spPr>
          <a:xfrm>
            <a:off x="502920" y="4581128"/>
            <a:ext cx="7669162" cy="1155385"/>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how web pages are presented to the users</a:t>
            </a:r>
          </a:p>
          <a:p>
            <a:pPr marL="342900" indent="-342900">
              <a:buFontTx/>
              <a:buChar char="-"/>
            </a:pPr>
            <a:r>
              <a:rPr lang="en-US" dirty="0"/>
              <a:t>the view layer</a:t>
            </a:r>
          </a:p>
          <a:p>
            <a:pPr marL="342900" indent="-342900">
              <a:buFontTx/>
              <a:buChar char="-"/>
            </a:pPr>
            <a:r>
              <a:rPr lang="en-US" dirty="0"/>
              <a:t>rendering of content</a:t>
            </a:r>
          </a:p>
        </p:txBody>
      </p:sp>
      <p:sp>
        <p:nvSpPr>
          <p:cNvPr id="7" name="Rectangle 2">
            <a:extLst>
              <a:ext uri="{FF2B5EF4-FFF2-40B4-BE49-F238E27FC236}">
                <a16:creationId xmlns:a16="http://schemas.microsoft.com/office/drawing/2014/main" id="{6AE24318-E416-42A4-9B84-705C67568B9F}"/>
              </a:ext>
            </a:extLst>
          </p:cNvPr>
          <p:cNvSpPr txBox="1">
            <a:spLocks/>
          </p:cNvSpPr>
          <p:nvPr/>
        </p:nvSpPr>
        <p:spPr>
          <a:xfrm>
            <a:off x="376327" y="3912341"/>
            <a:ext cx="7669162" cy="515888"/>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Templates</a:t>
            </a:r>
          </a:p>
        </p:txBody>
      </p:sp>
      <p:sp>
        <p:nvSpPr>
          <p:cNvPr id="10" name="Rectangle 2">
            <a:extLst>
              <a:ext uri="{FF2B5EF4-FFF2-40B4-BE49-F238E27FC236}">
                <a16:creationId xmlns:a16="http://schemas.microsoft.com/office/drawing/2014/main" id="{D2CC293E-7BF9-4E1F-8FC1-4974E3F803DE}"/>
              </a:ext>
            </a:extLst>
          </p:cNvPr>
          <p:cNvSpPr txBox="1">
            <a:spLocks/>
          </p:cNvSpPr>
          <p:nvPr/>
        </p:nvSpPr>
        <p:spPr>
          <a:xfrm>
            <a:off x="395536" y="2205491"/>
            <a:ext cx="7669162" cy="1528354"/>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the web page</a:t>
            </a:r>
          </a:p>
          <a:p>
            <a:pPr marL="342900" indent="-342900">
              <a:buFontTx/>
              <a:buChar char="-"/>
            </a:pPr>
            <a:r>
              <a:rPr lang="en-US" dirty="0"/>
              <a:t>what visitors see on the website</a:t>
            </a:r>
          </a:p>
          <a:p>
            <a:pPr marL="342900" indent="-342900">
              <a:buFontTx/>
              <a:buChar char="-"/>
            </a:pPr>
            <a:r>
              <a:rPr lang="en-US" dirty="0"/>
              <a:t>contains user contents</a:t>
            </a:r>
          </a:p>
          <a:p>
            <a:pPr marL="342900" indent="-342900">
              <a:buFontTx/>
              <a:buChar char="-"/>
            </a:pPr>
            <a:r>
              <a:rPr lang="en-US" dirty="0"/>
              <a:t>composed of components or modules</a:t>
            </a:r>
          </a:p>
        </p:txBody>
      </p:sp>
      <p:sp>
        <p:nvSpPr>
          <p:cNvPr id="11" name="Rectangle 2">
            <a:extLst>
              <a:ext uri="{FF2B5EF4-FFF2-40B4-BE49-F238E27FC236}">
                <a16:creationId xmlns:a16="http://schemas.microsoft.com/office/drawing/2014/main" id="{348D8CC6-C3F0-49CE-9718-3741755D8CC6}"/>
              </a:ext>
            </a:extLst>
          </p:cNvPr>
          <p:cNvSpPr txBox="1">
            <a:spLocks/>
          </p:cNvSpPr>
          <p:nvPr/>
        </p:nvSpPr>
        <p:spPr>
          <a:xfrm>
            <a:off x="395536" y="1769051"/>
            <a:ext cx="7669162" cy="684729"/>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Pages</a:t>
            </a:r>
          </a:p>
        </p:txBody>
      </p:sp>
    </p:spTree>
    <p:extLst>
      <p:ext uri="{BB962C8B-B14F-4D97-AF65-F5344CB8AC3E}">
        <p14:creationId xmlns:p14="http://schemas.microsoft.com/office/powerpoint/2010/main" val="43552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Vocabulary</a:t>
            </a:r>
          </a:p>
        </p:txBody>
      </p:sp>
      <p:sp>
        <p:nvSpPr>
          <p:cNvPr id="10" name="Rectangle 2">
            <a:extLst>
              <a:ext uri="{FF2B5EF4-FFF2-40B4-BE49-F238E27FC236}">
                <a16:creationId xmlns:a16="http://schemas.microsoft.com/office/drawing/2014/main" id="{D2CC293E-7BF9-4E1F-8FC1-4974E3F803DE}"/>
              </a:ext>
            </a:extLst>
          </p:cNvPr>
          <p:cNvSpPr txBox="1">
            <a:spLocks/>
          </p:cNvSpPr>
          <p:nvPr/>
        </p:nvSpPr>
        <p:spPr>
          <a:xfrm>
            <a:off x="521401" y="3186432"/>
            <a:ext cx="7669162" cy="1528354"/>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data structure</a:t>
            </a:r>
          </a:p>
          <a:p>
            <a:pPr marL="342900" indent="-342900">
              <a:buFontTx/>
              <a:buChar char="-"/>
            </a:pPr>
            <a:r>
              <a:rPr lang="en-US" dirty="0"/>
              <a:t>comprised of 1 or more data types</a:t>
            </a:r>
          </a:p>
          <a:p>
            <a:pPr marL="342900" indent="-342900">
              <a:buFontTx/>
              <a:buChar char="-"/>
            </a:pPr>
            <a:r>
              <a:rPr lang="en-US" dirty="0"/>
              <a:t>independent. not tied to a view.</a:t>
            </a:r>
          </a:p>
          <a:p>
            <a:pPr marL="342900" indent="-342900">
              <a:buFontTx/>
              <a:buChar char="-"/>
            </a:pPr>
            <a:r>
              <a:rPr lang="en-US" dirty="0"/>
              <a:t>can be the “Page”, or comprise a page</a:t>
            </a:r>
          </a:p>
        </p:txBody>
      </p:sp>
      <p:sp>
        <p:nvSpPr>
          <p:cNvPr id="11" name="Rectangle 2">
            <a:extLst>
              <a:ext uri="{FF2B5EF4-FFF2-40B4-BE49-F238E27FC236}">
                <a16:creationId xmlns:a16="http://schemas.microsoft.com/office/drawing/2014/main" id="{348D8CC6-C3F0-49CE-9718-3741755D8CC6}"/>
              </a:ext>
            </a:extLst>
          </p:cNvPr>
          <p:cNvSpPr txBox="1">
            <a:spLocks/>
          </p:cNvSpPr>
          <p:nvPr/>
        </p:nvSpPr>
        <p:spPr>
          <a:xfrm>
            <a:off x="395536" y="2711054"/>
            <a:ext cx="7669162" cy="516248"/>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Doc Types</a:t>
            </a:r>
          </a:p>
        </p:txBody>
      </p:sp>
      <p:sp>
        <p:nvSpPr>
          <p:cNvPr id="8" name="Rectangle 2">
            <a:extLst>
              <a:ext uri="{FF2B5EF4-FFF2-40B4-BE49-F238E27FC236}">
                <a16:creationId xmlns:a16="http://schemas.microsoft.com/office/drawing/2014/main" id="{65DE7E98-EECE-406B-8E44-96744FB3D5B3}"/>
              </a:ext>
            </a:extLst>
          </p:cNvPr>
          <p:cNvSpPr txBox="1">
            <a:spLocks/>
          </p:cNvSpPr>
          <p:nvPr/>
        </p:nvSpPr>
        <p:spPr>
          <a:xfrm>
            <a:off x="395536" y="1716320"/>
            <a:ext cx="7669162" cy="684729"/>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Data Types</a:t>
            </a:r>
          </a:p>
        </p:txBody>
      </p:sp>
      <p:sp>
        <p:nvSpPr>
          <p:cNvPr id="9" name="Rectangle 2">
            <a:extLst>
              <a:ext uri="{FF2B5EF4-FFF2-40B4-BE49-F238E27FC236}">
                <a16:creationId xmlns:a16="http://schemas.microsoft.com/office/drawing/2014/main" id="{78F6F59D-10E6-4B1E-B4FB-43E43947A118}"/>
              </a:ext>
            </a:extLst>
          </p:cNvPr>
          <p:cNvSpPr txBox="1">
            <a:spLocks/>
          </p:cNvSpPr>
          <p:nvPr/>
        </p:nvSpPr>
        <p:spPr>
          <a:xfrm>
            <a:off x="611560" y="1872735"/>
            <a:ext cx="7669162" cy="825950"/>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endParaRPr lang="en-US" dirty="0"/>
          </a:p>
          <a:p>
            <a:pPr marL="342900" indent="-342900">
              <a:buFontTx/>
              <a:buChar char="-"/>
            </a:pPr>
            <a:r>
              <a:rPr lang="en-US" dirty="0"/>
              <a:t>field or property types. i.e. </a:t>
            </a:r>
            <a:r>
              <a:rPr lang="en-US" dirty="0" err="1"/>
              <a:t>Textstring</a:t>
            </a:r>
            <a:endParaRPr lang="en-US" dirty="0"/>
          </a:p>
        </p:txBody>
      </p:sp>
      <p:sp>
        <p:nvSpPr>
          <p:cNvPr id="12" name="Rectangle 2">
            <a:extLst>
              <a:ext uri="{FF2B5EF4-FFF2-40B4-BE49-F238E27FC236}">
                <a16:creationId xmlns:a16="http://schemas.microsoft.com/office/drawing/2014/main" id="{68795166-ED43-465A-B954-54FADBE620C3}"/>
              </a:ext>
            </a:extLst>
          </p:cNvPr>
          <p:cNvSpPr txBox="1">
            <a:spLocks/>
          </p:cNvSpPr>
          <p:nvPr/>
        </p:nvSpPr>
        <p:spPr>
          <a:xfrm>
            <a:off x="380064" y="4706787"/>
            <a:ext cx="7669162" cy="516248"/>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Nested Contents</a:t>
            </a:r>
          </a:p>
        </p:txBody>
      </p:sp>
      <p:sp>
        <p:nvSpPr>
          <p:cNvPr id="13" name="Rectangle 2">
            <a:extLst>
              <a:ext uri="{FF2B5EF4-FFF2-40B4-BE49-F238E27FC236}">
                <a16:creationId xmlns:a16="http://schemas.microsoft.com/office/drawing/2014/main" id="{59BE232A-EA7E-4285-8596-D02B8BC642C7}"/>
              </a:ext>
            </a:extLst>
          </p:cNvPr>
          <p:cNvSpPr txBox="1">
            <a:spLocks/>
          </p:cNvSpPr>
          <p:nvPr/>
        </p:nvSpPr>
        <p:spPr>
          <a:xfrm>
            <a:off x="450733" y="5119760"/>
            <a:ext cx="7669162" cy="685504"/>
          </a:xfrm>
          <a:prstGeom prst="rect">
            <a:avLst/>
          </a:prstGeom>
        </p:spPr>
        <p:txBody>
          <a:bodyPr vert="horz" lIns="182880" tIns="91440">
            <a:normAutofit fontScale="92500" lnSpcReduction="1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A set of doc types that can be created dynamically on a page</a:t>
            </a:r>
          </a:p>
        </p:txBody>
      </p:sp>
    </p:spTree>
    <p:extLst>
      <p:ext uri="{BB962C8B-B14F-4D97-AF65-F5344CB8AC3E}">
        <p14:creationId xmlns:p14="http://schemas.microsoft.com/office/powerpoint/2010/main" val="395077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Challenges</a:t>
            </a:r>
          </a:p>
        </p:txBody>
      </p:sp>
      <p:sp>
        <p:nvSpPr>
          <p:cNvPr id="7" name="Rectangle 2">
            <a:extLst>
              <a:ext uri="{FF2B5EF4-FFF2-40B4-BE49-F238E27FC236}">
                <a16:creationId xmlns:a16="http://schemas.microsoft.com/office/drawing/2014/main" id="{6AE24318-E416-42A4-9B84-705C67568B9F}"/>
              </a:ext>
            </a:extLst>
          </p:cNvPr>
          <p:cNvSpPr txBox="1">
            <a:spLocks/>
          </p:cNvSpPr>
          <p:nvPr/>
        </p:nvSpPr>
        <p:spPr>
          <a:xfrm>
            <a:off x="395536" y="3773951"/>
            <a:ext cx="7669162" cy="515888"/>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endParaRPr lang="en-US" b="1" dirty="0"/>
          </a:p>
        </p:txBody>
      </p:sp>
      <p:sp>
        <p:nvSpPr>
          <p:cNvPr id="10" name="Rectangle 2">
            <a:extLst>
              <a:ext uri="{FF2B5EF4-FFF2-40B4-BE49-F238E27FC236}">
                <a16:creationId xmlns:a16="http://schemas.microsoft.com/office/drawing/2014/main" id="{D2CC293E-7BF9-4E1F-8FC1-4974E3F803DE}"/>
              </a:ext>
            </a:extLst>
          </p:cNvPr>
          <p:cNvSpPr txBox="1">
            <a:spLocks/>
          </p:cNvSpPr>
          <p:nvPr/>
        </p:nvSpPr>
        <p:spPr>
          <a:xfrm>
            <a:off x="476890" y="1900645"/>
            <a:ext cx="8183880" cy="4192651"/>
          </a:xfrm>
          <a:prstGeom prst="rect">
            <a:avLst/>
          </a:prstGeom>
        </p:spPr>
        <p:txBody>
          <a:bodyPr vert="horz" lIns="182880" tIns="91440">
            <a:normAutofit lnSpcReduction="1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when components are implemented as part of the page or as a composition, content editors cannot dictate its rendering or move its position other than let a developer update its template</a:t>
            </a:r>
          </a:p>
          <a:p>
            <a:endParaRPr lang="en-US" dirty="0"/>
          </a:p>
          <a:p>
            <a:pPr marL="342900" indent="-342900">
              <a:buFontTx/>
              <a:buChar char="-"/>
            </a:pPr>
            <a:r>
              <a:rPr lang="en-US" dirty="0"/>
              <a:t>when components are implemented as a content picker, content editors can change the order of its display, but cannot dictate its rendering</a:t>
            </a:r>
          </a:p>
          <a:p>
            <a:pPr marL="342900" indent="-342900">
              <a:buFontTx/>
              <a:buChar char="-"/>
            </a:pPr>
            <a:endParaRPr lang="en-US" dirty="0"/>
          </a:p>
          <a:p>
            <a:pPr marL="342900" indent="-342900">
              <a:buFontTx/>
              <a:buChar char="-"/>
            </a:pPr>
            <a:r>
              <a:rPr lang="en-US" dirty="0"/>
              <a:t>when a new feature or change of logic is required, it is hard to deploy the update without affecting the existing behavior or codes. This could lead to spaghetti codes, orphan views, or potential errors due to changes not being synced properly.</a:t>
            </a:r>
          </a:p>
          <a:p>
            <a:pPr marL="342900" indent="-342900">
              <a:buFontTx/>
              <a:buChar char="-"/>
            </a:pPr>
            <a:endParaRPr lang="en-US" dirty="0"/>
          </a:p>
          <a:p>
            <a:pPr lvl="1"/>
            <a:endParaRPr lang="en-US" dirty="0"/>
          </a:p>
        </p:txBody>
      </p:sp>
    </p:spTree>
    <p:extLst>
      <p:ext uri="{BB962C8B-B14F-4D97-AF65-F5344CB8AC3E}">
        <p14:creationId xmlns:p14="http://schemas.microsoft.com/office/powerpoint/2010/main" val="258246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Overview</a:t>
            </a:r>
          </a:p>
        </p:txBody>
      </p:sp>
      <p:sp>
        <p:nvSpPr>
          <p:cNvPr id="3" name="Rectangle 2"/>
          <p:cNvSpPr>
            <a:spLocks noGrp="1"/>
          </p:cNvSpPr>
          <p:nvPr>
            <p:ph type="body" sz="quarter" idx="14"/>
          </p:nvPr>
        </p:nvSpPr>
        <p:spPr>
          <a:xfrm>
            <a:off x="503238" y="1905000"/>
            <a:ext cx="8183562" cy="1240673"/>
          </a:xfrm>
        </p:spPr>
        <p:txBody>
          <a:bodyPr>
            <a:normAutofit/>
          </a:bodyPr>
          <a:lstStyle/>
          <a:p>
            <a:r>
              <a:rPr lang="en-US" b="1" dirty="0" err="1"/>
              <a:t>MBran</a:t>
            </a:r>
            <a:r>
              <a:rPr lang="en-US" b="1" dirty="0"/>
              <a:t> Components </a:t>
            </a:r>
            <a:r>
              <a:rPr lang="en-US" dirty="0"/>
              <a:t>is a convention to help developers create reusable page components and provide a modular approach for creating contents. </a:t>
            </a:r>
          </a:p>
        </p:txBody>
      </p:sp>
      <p:sp>
        <p:nvSpPr>
          <p:cNvPr id="6" name="Text Placeholder 5">
            <a:extLst>
              <a:ext uri="{FF2B5EF4-FFF2-40B4-BE49-F238E27FC236}">
                <a16:creationId xmlns:a16="http://schemas.microsoft.com/office/drawing/2014/main" id="{3D497874-DB7D-4884-AE00-052825BF940D}"/>
              </a:ext>
            </a:extLst>
          </p:cNvPr>
          <p:cNvSpPr>
            <a:spLocks noGrp="1"/>
          </p:cNvSpPr>
          <p:nvPr>
            <p:ph type="body" sz="quarter" idx="15"/>
          </p:nvPr>
        </p:nvSpPr>
        <p:spPr>
          <a:xfrm>
            <a:off x="1115616" y="3217028"/>
            <a:ext cx="6984776" cy="2948276"/>
          </a:xfrm>
        </p:spPr>
        <p:txBody>
          <a:bodyPr>
            <a:normAutofit lnSpcReduction="10000"/>
          </a:bodyPr>
          <a:lstStyle/>
          <a:p>
            <a:pPr marL="285750" indent="-285750">
              <a:buFont typeface="Arial" panose="020B0604020202020204" pitchFamily="34" charset="0"/>
              <a:buChar char="•"/>
            </a:pPr>
            <a:r>
              <a:rPr lang="en-US" dirty="0"/>
              <a:t>Is not another framework</a:t>
            </a:r>
          </a:p>
          <a:p>
            <a:pPr marL="285750" indent="-285750">
              <a:buFont typeface="Arial" panose="020B0604020202020204" pitchFamily="34" charset="0"/>
              <a:buChar char="•"/>
            </a:pPr>
            <a:r>
              <a:rPr lang="en-US" dirty="0"/>
              <a:t>Does not affect existing codes</a:t>
            </a:r>
          </a:p>
          <a:p>
            <a:pPr marL="285750" indent="-285750">
              <a:buFont typeface="Arial" panose="020B0604020202020204" pitchFamily="34" charset="0"/>
              <a:buChar char="•"/>
            </a:pPr>
            <a:r>
              <a:rPr lang="en-US" dirty="0"/>
              <a:t>Can be used at any starter kit</a:t>
            </a:r>
          </a:p>
          <a:p>
            <a:pPr marL="285750" indent="-285750">
              <a:buFont typeface="Arial" panose="020B0604020202020204" pitchFamily="34" charset="0"/>
              <a:buChar char="•"/>
            </a:pPr>
            <a:r>
              <a:rPr lang="en-US" dirty="0"/>
              <a:t>Can be used to create a starter kit</a:t>
            </a:r>
          </a:p>
          <a:p>
            <a:pPr marL="285750" indent="-285750">
              <a:buFont typeface="Arial" panose="020B0604020202020204" pitchFamily="34" charset="0"/>
              <a:buChar char="•"/>
            </a:pPr>
            <a:r>
              <a:rPr lang="en-US" dirty="0"/>
              <a:t>Can be used to create a “module” and install on multiple projects</a:t>
            </a:r>
          </a:p>
          <a:p>
            <a:pPr marL="285750" indent="-285750">
              <a:buFont typeface="Arial" panose="020B0604020202020204" pitchFamily="34" charset="0"/>
              <a:buChar char="•"/>
            </a:pPr>
            <a:r>
              <a:rPr lang="en-US" dirty="0"/>
              <a:t>Enforce consistency on structure</a:t>
            </a:r>
          </a:p>
          <a:p>
            <a:pPr marL="285750" indent="-285750">
              <a:buFont typeface="Arial" panose="020B0604020202020204" pitchFamily="34" charset="0"/>
              <a:buChar char="•"/>
            </a:pPr>
            <a:r>
              <a:rPr lang="en-US" dirty="0"/>
              <a:t>Easy to add, remove, update or debug a feature</a:t>
            </a:r>
          </a:p>
          <a:p>
            <a:pPr marL="285750" indent="-285750">
              <a:buFont typeface="Arial" panose="020B0604020202020204" pitchFamily="34" charset="0"/>
              <a:buChar char="•"/>
            </a:pPr>
            <a:r>
              <a:rPr lang="en-US" dirty="0"/>
              <a:t>Works with out-of-the-box Umbraco</a:t>
            </a:r>
          </a:p>
          <a:p>
            <a:pPr marL="285750" indent="-285750">
              <a:buFont typeface="Arial" panose="020B0604020202020204" pitchFamily="34" charset="0"/>
              <a:buChar char="•"/>
            </a:pPr>
            <a:r>
              <a:rPr lang="en-US" dirty="0"/>
              <a:t>Compatible with Umbraco’s Model Builder or POCOs</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Goal</a:t>
            </a:r>
          </a:p>
        </p:txBody>
      </p:sp>
      <p:sp>
        <p:nvSpPr>
          <p:cNvPr id="6" name="Rectangle 2">
            <a:extLst>
              <a:ext uri="{FF2B5EF4-FFF2-40B4-BE49-F238E27FC236}">
                <a16:creationId xmlns:a16="http://schemas.microsoft.com/office/drawing/2014/main" id="{A211BC02-1A61-47A7-A96A-FBC95371C25B}"/>
              </a:ext>
            </a:extLst>
          </p:cNvPr>
          <p:cNvSpPr txBox="1">
            <a:spLocks/>
          </p:cNvSpPr>
          <p:nvPr/>
        </p:nvSpPr>
        <p:spPr>
          <a:xfrm>
            <a:off x="363275" y="3989709"/>
            <a:ext cx="7669162" cy="692088"/>
          </a:xfrm>
          <a:prstGeom prst="rect">
            <a:avLst/>
          </a:prstGeom>
        </p:spPr>
        <p:txBody>
          <a:bodyPr vert="horz" lIns="182880" tIns="91440">
            <a:normAutofit lnSpcReduction="1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editors should be able to apply different renderings on a particular component across or within pages</a:t>
            </a:r>
          </a:p>
        </p:txBody>
      </p:sp>
      <p:sp>
        <p:nvSpPr>
          <p:cNvPr id="7" name="Rectangle 2">
            <a:extLst>
              <a:ext uri="{FF2B5EF4-FFF2-40B4-BE49-F238E27FC236}">
                <a16:creationId xmlns:a16="http://schemas.microsoft.com/office/drawing/2014/main" id="{6AE24318-E416-42A4-9B84-705C67568B9F}"/>
              </a:ext>
            </a:extLst>
          </p:cNvPr>
          <p:cNvSpPr txBox="1">
            <a:spLocks/>
          </p:cNvSpPr>
          <p:nvPr/>
        </p:nvSpPr>
        <p:spPr>
          <a:xfrm>
            <a:off x="251520" y="3618086"/>
            <a:ext cx="7669162" cy="429514"/>
          </a:xfrm>
          <a:prstGeom prst="rect">
            <a:avLst/>
          </a:prstGeom>
        </p:spPr>
        <p:txBody>
          <a:bodyPr vert="horz" lIns="182880" tIns="91440">
            <a:normAutofit lnSpcReduction="1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Flexibility</a:t>
            </a:r>
          </a:p>
        </p:txBody>
      </p:sp>
      <p:sp>
        <p:nvSpPr>
          <p:cNvPr id="10" name="Rectangle 2">
            <a:extLst>
              <a:ext uri="{FF2B5EF4-FFF2-40B4-BE49-F238E27FC236}">
                <a16:creationId xmlns:a16="http://schemas.microsoft.com/office/drawing/2014/main" id="{D2CC293E-7BF9-4E1F-8FC1-4974E3F803DE}"/>
              </a:ext>
            </a:extLst>
          </p:cNvPr>
          <p:cNvSpPr txBox="1">
            <a:spLocks/>
          </p:cNvSpPr>
          <p:nvPr/>
        </p:nvSpPr>
        <p:spPr>
          <a:xfrm>
            <a:off x="395536" y="2158986"/>
            <a:ext cx="7669162" cy="1459099"/>
          </a:xfrm>
          <a:prstGeom prst="rect">
            <a:avLst/>
          </a:prstGeom>
        </p:spPr>
        <p:txBody>
          <a:bodyPr vert="horz" lIns="182880" tIns="91440">
            <a:normAutofit fontScale="92500" lnSpcReduction="2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Should be able to move around components anywhere on the page or across different pages without requiring developer’s time</a:t>
            </a:r>
          </a:p>
          <a:p>
            <a:pPr marL="342900" indent="-342900">
              <a:buFontTx/>
              <a:buChar char="-"/>
            </a:pPr>
            <a:r>
              <a:rPr lang="en-US" dirty="0"/>
              <a:t>Should be able to use or deploy the same component on different websites without changing the codes</a:t>
            </a:r>
          </a:p>
          <a:p>
            <a:pPr marL="690372" lvl="1" indent="-342900">
              <a:buFontTx/>
              <a:buChar char="-"/>
            </a:pPr>
            <a:endParaRPr lang="en-US" dirty="0"/>
          </a:p>
          <a:p>
            <a:pPr lvl="1"/>
            <a:endParaRPr lang="en-US" dirty="0"/>
          </a:p>
        </p:txBody>
      </p:sp>
      <p:sp>
        <p:nvSpPr>
          <p:cNvPr id="11" name="Rectangle 2">
            <a:extLst>
              <a:ext uri="{FF2B5EF4-FFF2-40B4-BE49-F238E27FC236}">
                <a16:creationId xmlns:a16="http://schemas.microsoft.com/office/drawing/2014/main" id="{348D8CC6-C3F0-49CE-9718-3741755D8CC6}"/>
              </a:ext>
            </a:extLst>
          </p:cNvPr>
          <p:cNvSpPr txBox="1">
            <a:spLocks/>
          </p:cNvSpPr>
          <p:nvPr/>
        </p:nvSpPr>
        <p:spPr>
          <a:xfrm>
            <a:off x="251520" y="1756915"/>
            <a:ext cx="7669162" cy="684729"/>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Reusability</a:t>
            </a:r>
          </a:p>
        </p:txBody>
      </p:sp>
      <p:sp>
        <p:nvSpPr>
          <p:cNvPr id="8" name="Rectangle 2">
            <a:extLst>
              <a:ext uri="{FF2B5EF4-FFF2-40B4-BE49-F238E27FC236}">
                <a16:creationId xmlns:a16="http://schemas.microsoft.com/office/drawing/2014/main" id="{3D108CEE-CBC3-48BA-99AF-5A29D2380B93}"/>
              </a:ext>
            </a:extLst>
          </p:cNvPr>
          <p:cNvSpPr txBox="1">
            <a:spLocks/>
          </p:cNvSpPr>
          <p:nvPr/>
        </p:nvSpPr>
        <p:spPr>
          <a:xfrm>
            <a:off x="235170" y="4741503"/>
            <a:ext cx="7669162" cy="515888"/>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Independent</a:t>
            </a:r>
          </a:p>
        </p:txBody>
      </p:sp>
      <p:sp>
        <p:nvSpPr>
          <p:cNvPr id="9" name="Rectangle 2">
            <a:extLst>
              <a:ext uri="{FF2B5EF4-FFF2-40B4-BE49-F238E27FC236}">
                <a16:creationId xmlns:a16="http://schemas.microsoft.com/office/drawing/2014/main" id="{418B5159-D643-474A-8171-66CFB631F8A5}"/>
              </a:ext>
            </a:extLst>
          </p:cNvPr>
          <p:cNvSpPr txBox="1">
            <a:spLocks/>
          </p:cNvSpPr>
          <p:nvPr/>
        </p:nvSpPr>
        <p:spPr>
          <a:xfrm>
            <a:off x="328080" y="5191481"/>
            <a:ext cx="7669162" cy="1132048"/>
          </a:xfrm>
          <a:prstGeom prst="rect">
            <a:avLst/>
          </a:prstGeom>
        </p:spPr>
        <p:txBody>
          <a:bodyPr vert="horz" lIns="182880" tIns="91440">
            <a:normAutofit fontScale="92500" lnSpcReduction="20000"/>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pPr marL="342900" indent="-342900">
              <a:buFontTx/>
              <a:buChar char="-"/>
            </a:pPr>
            <a:r>
              <a:rPr lang="en-US" dirty="0"/>
              <a:t>a component can be added or removed at any time without affecting other parts</a:t>
            </a:r>
          </a:p>
          <a:p>
            <a:pPr marL="342900" indent="-342900">
              <a:buFontTx/>
              <a:buChar char="-"/>
            </a:pPr>
            <a:r>
              <a:rPr lang="en-US" dirty="0"/>
              <a:t>any change on a component should not alter other existing logic</a:t>
            </a:r>
          </a:p>
          <a:p>
            <a:pPr marL="342900" indent="-342900">
              <a:buFontTx/>
              <a:buChar char="-"/>
            </a:pPr>
            <a:endParaRPr lang="en-US" dirty="0"/>
          </a:p>
        </p:txBody>
      </p:sp>
    </p:spTree>
    <p:extLst>
      <p:ext uri="{BB962C8B-B14F-4D97-AF65-F5344CB8AC3E}">
        <p14:creationId xmlns:p14="http://schemas.microsoft.com/office/powerpoint/2010/main" val="101842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Concepts</a:t>
            </a:r>
          </a:p>
        </p:txBody>
      </p:sp>
      <p:sp>
        <p:nvSpPr>
          <p:cNvPr id="11" name="Rectangle 2">
            <a:extLst>
              <a:ext uri="{FF2B5EF4-FFF2-40B4-BE49-F238E27FC236}">
                <a16:creationId xmlns:a16="http://schemas.microsoft.com/office/drawing/2014/main" id="{348D8CC6-C3F0-49CE-9718-3741755D8CC6}"/>
              </a:ext>
            </a:extLst>
          </p:cNvPr>
          <p:cNvSpPr txBox="1">
            <a:spLocks/>
          </p:cNvSpPr>
          <p:nvPr/>
        </p:nvSpPr>
        <p:spPr>
          <a:xfrm>
            <a:off x="395536" y="5336524"/>
            <a:ext cx="7669162" cy="576064"/>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Renderings</a:t>
            </a:r>
          </a:p>
        </p:txBody>
      </p:sp>
      <p:sp>
        <p:nvSpPr>
          <p:cNvPr id="8" name="Rectangle 2">
            <a:extLst>
              <a:ext uri="{FF2B5EF4-FFF2-40B4-BE49-F238E27FC236}">
                <a16:creationId xmlns:a16="http://schemas.microsoft.com/office/drawing/2014/main" id="{CAA0346A-707E-492F-978F-9F3C02F4FE8D}"/>
              </a:ext>
            </a:extLst>
          </p:cNvPr>
          <p:cNvSpPr txBox="1">
            <a:spLocks/>
          </p:cNvSpPr>
          <p:nvPr/>
        </p:nvSpPr>
        <p:spPr>
          <a:xfrm>
            <a:off x="395536" y="1847756"/>
            <a:ext cx="7669162" cy="576064"/>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Components</a:t>
            </a:r>
          </a:p>
        </p:txBody>
      </p:sp>
      <p:sp>
        <p:nvSpPr>
          <p:cNvPr id="9" name="Rectangle 2">
            <a:extLst>
              <a:ext uri="{FF2B5EF4-FFF2-40B4-BE49-F238E27FC236}">
                <a16:creationId xmlns:a16="http://schemas.microsoft.com/office/drawing/2014/main" id="{AEC26519-7F08-4EE1-A092-D2875BFD969C}"/>
              </a:ext>
            </a:extLst>
          </p:cNvPr>
          <p:cNvSpPr txBox="1">
            <a:spLocks/>
          </p:cNvSpPr>
          <p:nvPr/>
        </p:nvSpPr>
        <p:spPr>
          <a:xfrm>
            <a:off x="395536" y="3592140"/>
            <a:ext cx="7669162" cy="576064"/>
          </a:xfrm>
          <a:prstGeom prst="rect">
            <a:avLst/>
          </a:prstGeom>
        </p:spPr>
        <p:txBody>
          <a:bodyPr vert="horz" lIns="182880" tIns="91440">
            <a:normAutofit/>
          </a:bodyPr>
          <a:lstStyle>
            <a:lvl1pPr marL="0" indent="0" algn="l" rtl="0" eaLnBrk="1" latinLnBrk="0" hangingPunct="1">
              <a:spcBef>
                <a:spcPts val="250"/>
              </a:spcBef>
              <a:buClr>
                <a:schemeClr val="accent1"/>
              </a:buClr>
              <a:buSzPct val="80000"/>
              <a:buFont typeface="Wingdings 2"/>
              <a:buNone/>
              <a:defRPr sz="2000" kern="1200">
                <a:solidFill>
                  <a:schemeClr val="tx1"/>
                </a:solidFill>
                <a:effectLst/>
                <a:latin typeface="+mn-lt"/>
                <a:ea typeface="+mn-ea"/>
                <a:cs typeface="+mn-cs"/>
              </a:defRPr>
            </a:lvl1pPr>
            <a:lvl2pPr marL="347472" indent="0" algn="l" rtl="0" eaLnBrk="1" latinLnBrk="0" hangingPunct="1">
              <a:spcBef>
                <a:spcPts val="250"/>
              </a:spcBef>
              <a:buClr>
                <a:schemeClr val="accent1"/>
              </a:buClr>
              <a:buSzPct val="100000"/>
              <a:buFont typeface="Verdana"/>
              <a:buNone/>
              <a:defRPr sz="2400" kern="1200">
                <a:solidFill>
                  <a:schemeClr val="tx1"/>
                </a:solidFill>
                <a:latin typeface="+mn-lt"/>
                <a:ea typeface="+mn-ea"/>
                <a:cs typeface="+mn-cs"/>
              </a:defRPr>
            </a:lvl2pPr>
            <a:lvl3pPr marL="603504" indent="0" algn="l" rtl="0" eaLnBrk="1" latinLnBrk="0" hangingPunct="1">
              <a:spcBef>
                <a:spcPts val="250"/>
              </a:spcBef>
              <a:buClr>
                <a:schemeClr val="accent2">
                  <a:tint val="85000"/>
                  <a:satMod val="285000"/>
                </a:schemeClr>
              </a:buClr>
              <a:buSzPct val="100000"/>
              <a:buFont typeface="Wingdings 2"/>
              <a:buNone/>
              <a:defRPr sz="2200" kern="1200">
                <a:solidFill>
                  <a:schemeClr val="tx1"/>
                </a:solidFill>
                <a:latin typeface="+mn-lt"/>
                <a:ea typeface="+mn-ea"/>
                <a:cs typeface="+mn-cs"/>
              </a:defRPr>
            </a:lvl3pPr>
            <a:lvl4pPr marL="841248" indent="0" algn="l" rtl="0" eaLnBrk="1" latinLnBrk="0" hangingPunct="1">
              <a:spcBef>
                <a:spcPts val="230"/>
              </a:spcBef>
              <a:buClr>
                <a:schemeClr val="accent2">
                  <a:tint val="85000"/>
                  <a:satMod val="285000"/>
                </a:schemeClr>
              </a:buClr>
              <a:buSzPct val="112000"/>
              <a:buFont typeface="Verdana"/>
              <a:buNone/>
              <a:defRPr sz="1900" kern="1200">
                <a:solidFill>
                  <a:schemeClr val="tx1"/>
                </a:solidFill>
                <a:latin typeface="+mn-lt"/>
                <a:ea typeface="+mn-ea"/>
                <a:cs typeface="+mn-cs"/>
              </a:defRPr>
            </a:lvl4pPr>
            <a:lvl5pPr marL="1097280" indent="0" algn="l" rtl="0" eaLnBrk="1" latinLnBrk="0" hangingPunct="1">
              <a:spcBef>
                <a:spcPts val="250"/>
              </a:spcBef>
              <a:buClr>
                <a:schemeClr val="accent3">
                  <a:tint val="85000"/>
                  <a:satMod val="275000"/>
                </a:schemeClr>
              </a:buClr>
              <a:buSzPct val="100000"/>
              <a:buFont typeface="Wingdings 2"/>
              <a:buNone/>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a:lstStyle>
          <a:p>
            <a:r>
              <a:rPr lang="en-US" b="1" dirty="0"/>
              <a:t>Modules</a:t>
            </a:r>
          </a:p>
        </p:txBody>
      </p:sp>
    </p:spTree>
    <p:extLst>
      <p:ext uri="{BB962C8B-B14F-4D97-AF65-F5344CB8AC3E}">
        <p14:creationId xmlns:p14="http://schemas.microsoft.com/office/powerpoint/2010/main" val="183146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Data Layer</a:t>
            </a:r>
          </a:p>
        </p:txBody>
      </p:sp>
      <p:sp>
        <p:nvSpPr>
          <p:cNvPr id="3" name="Rectangle 2"/>
          <p:cNvSpPr>
            <a:spLocks noGrp="1"/>
          </p:cNvSpPr>
          <p:nvPr>
            <p:ph type="subTitle" idx="1"/>
          </p:nvPr>
        </p:nvSpPr>
        <p:spPr/>
        <p:txBody>
          <a:bodyPr>
            <a:normAutofit lnSpcReduction="10000"/>
          </a:bodyPr>
          <a:lstStyle/>
          <a:p>
            <a:r>
              <a:rPr lang="en-US" dirty="0"/>
              <a:t>Explain this topic</a:t>
            </a:r>
          </a:p>
          <a:p>
            <a:r>
              <a:rPr lang="en-US" dirty="0"/>
              <a:t>Give an example</a:t>
            </a:r>
          </a:p>
          <a:p>
            <a:r>
              <a:rPr lang="en-US" dirty="0"/>
              <a:t>Provide an exercise to reinforce learning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6">
      <a:dk1>
        <a:sysClr val="windowText" lastClr="000000"/>
      </a:dk1>
      <a:lt1>
        <a:sysClr val="window" lastClr="FFFFFF"/>
      </a:lt1>
      <a:dk2>
        <a:srgbClr val="505046"/>
      </a:dk2>
      <a:lt2>
        <a:srgbClr val="EEECE1"/>
      </a:lt2>
      <a:accent1>
        <a:srgbClr val="E84C22"/>
      </a:accent1>
      <a:accent2>
        <a:srgbClr val="FFBD47"/>
      </a:accent2>
      <a:accent3>
        <a:srgbClr val="418111"/>
      </a:accent3>
      <a:accent4>
        <a:srgbClr val="FF8427"/>
      </a:accent4>
      <a:accent5>
        <a:srgbClr val="CC9900"/>
      </a:accent5>
      <a:accent6>
        <a:srgbClr val="B22600"/>
      </a:accent6>
      <a:hlink>
        <a:srgbClr val="CC9900"/>
      </a:hlink>
      <a:folHlink>
        <a:srgbClr val="666699"/>
      </a:folHlink>
    </a:clrScheme>
    <a:fontScheme name="Custom 8">
      <a:majorFont>
        <a:latin typeface="Calibri"/>
        <a:ea typeface=""/>
        <a:cs typeface=""/>
      </a:majorFont>
      <a:minorFont>
        <a:latin typeface="Verdana"/>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extLst>
    <a:ext uri="{05A4C25C-085E-4340-85A3-A5531E510DB2}">
      <thm15:themeFamily xmlns:thm15="http://schemas.microsoft.com/office/thememl/2012/main" name="Presentation2" id="{E67CCE70-FD31-434A-A326-B2091680B82E}" vid="{08A3AE60-F09A-460C-BFCE-B87221C691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Staff training presentation</TPFriendlyName>
    <BusinessGroup xmlns="4873beb7-5857-4685-be1f-d57550cc96cc" xsi:nil="true"/>
    <APEditor xmlns="4873beb7-5857-4685-be1f-d57550cc96cc">
      <UserInfo>
        <DisplayName>REDMOND\v-luannv</DisplayName>
        <AccountId>92</AccountId>
        <AccountType/>
      </UserInfo>
    </APEditor>
    <SourceTitle xmlns="4873beb7-5857-4685-be1f-d57550cc96cc">Staff training presentation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264800</Value>
      <Value>1317039</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TimesCloned xmlns="4873beb7-5857-4685-be1f-d57550cc96cc" xsi:nil="true"/>
    <EditorialStatus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2009-05-30T20:43:57+00:00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UANotes xmlns="4873beb7-5857-4685-be1f-d57550cc96cc">online onlyFedEx</UANotes>
    <TemplateStatus xmlns="4873beb7-5857-4685-be1f-d57550cc96cc">Complete</TemplateStatus>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TP010167128</AssetId>
    <TPApplication xmlns="4873beb7-5857-4685-be1f-d57550cc96cc">PowerPoint</TPApplication>
    <TPLaunchHelpLink xmlns="4873beb7-5857-4685-be1f-d57550cc96cc" xsi:nil="true"/>
    <IntlLocPriority xmlns="4873beb7-5857-4685-be1f-d57550cc96cc" xsi:nil="true"/>
    <CrawlForDependencies xmlns="4873beb7-5857-4685-be1f-d57550cc96cc">false</CrawlForDependencies>
    <IntlLangReviewer xmlns="4873beb7-5857-4685-be1f-d57550cc96cc" xsi:nil="true"/>
    <HandoffToMSDN xmlns="4873beb7-5857-4685-be1f-d57550cc96cc" xsi:nil="true"/>
    <PlannedPubDate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116885</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03C36621-6C65-4A61-A938-FD74A2B05B6D}">
  <ds:schemaRefs>
    <ds:schemaRef ds:uri="http://schemas.microsoft.com/sharepoint/v3/contenttype/forms"/>
  </ds:schemaRefs>
</ds:datastoreItem>
</file>

<file path=customXml/itemProps2.xml><?xml version="1.0" encoding="utf-8"?>
<ds:datastoreItem xmlns:ds="http://schemas.openxmlformats.org/officeDocument/2006/customXml" ds:itemID="{1CBA9694-26DF-45B8-BF2C-F755491EF2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C7D299-2CAB-46D2-9D27-21E1A60B59DD}">
  <ds:schemaRefs>
    <ds:schemaRef ds:uri="http://schemas.microsoft.com/office/2006/documentManagement/types"/>
    <ds:schemaRef ds:uri="http://www.w3.org/XML/1998/namespace"/>
    <ds:schemaRef ds:uri="http://purl.org/dc/terms/"/>
    <ds:schemaRef ds:uri="http://purl.org/dc/elements/1.1/"/>
    <ds:schemaRef ds:uri="http://purl.org/dc/dcmitype/"/>
    <ds:schemaRef ds:uri="4873beb7-5857-4685-be1f-d57550cc96cc"/>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Staff training presentation</Template>
  <TotalTime>0</TotalTime>
  <Words>544</Words>
  <Application>Microsoft Office PowerPoint</Application>
  <PresentationFormat>On-screen Show (4:3)</PresentationFormat>
  <Paragraphs>95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Verdana</vt:lpstr>
      <vt:lpstr>Wingdings 2</vt:lpstr>
      <vt:lpstr>Aspect</vt:lpstr>
      <vt:lpstr>MBran Components (FHelix)</vt:lpstr>
      <vt:lpstr>Umbraco –The friendliest CMS</vt:lpstr>
      <vt:lpstr>Vocabulary</vt:lpstr>
      <vt:lpstr>Vocabulary</vt:lpstr>
      <vt:lpstr>Challenges</vt:lpstr>
      <vt:lpstr>Overview</vt:lpstr>
      <vt:lpstr>Goal</vt:lpstr>
      <vt:lpstr>Concepts</vt:lpstr>
      <vt:lpstr>Data Layer</vt:lpstr>
      <vt:lpstr>Topic Two</vt:lpstr>
      <vt:lpstr>Summary</vt:lpstr>
      <vt:lpstr>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2018-02-14T03:01:01Z</dcterms:created>
  <dcterms:modified xsi:type="dcterms:W3CDTF">2018-02-14T06:44:53Z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65;#zpp120;#419;#zpp140;#79;#tpl120</vt:lpwstr>
  </property>
  <property fmtid="{D5CDD505-2E9C-101B-9397-08002B2CF9AE}" pid="8" name="PolicheckCounter">
    <vt:lpwstr>0</vt:lpwstr>
  </property>
  <property fmtid="{D5CDD505-2E9C-101B-9397-08002B2CF9AE}" pid="9" name="APTrustLevel">
    <vt:r8>1</vt:r8>
  </property>
</Properties>
</file>