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4" r:id="rId7"/>
    <p:sldId id="266" r:id="rId8"/>
    <p:sldId id="267" r:id="rId9"/>
    <p:sldId id="272" r:id="rId10"/>
    <p:sldId id="270" r:id="rId11"/>
    <p:sldId id="271" r:id="rId12"/>
    <p:sldId id="258" r:id="rId13"/>
    <p:sldId id="265" r:id="rId14"/>
    <p:sldId id="268" r:id="rId15"/>
    <p:sldId id="260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1" d="100"/>
          <a:sy n="101" d="100"/>
        </p:scale>
        <p:origin x="14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4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79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0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022929-9408-4F5B-B80A-55646DCF29F9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5CE90-18D1-4C2B-A71E-130466AA69B1}"/>
              </a:ext>
            </a:extLst>
          </p:cNvPr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2209800"/>
            <a:ext cx="7772400" cy="1828800"/>
          </a:xfrm>
        </p:spPr>
        <p:txBody>
          <a:bodyPr lIns="45720" rIns="45720" bIns="45720"/>
          <a:lstStyle>
            <a:lvl1pPr algn="l">
              <a:defRPr sz="45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4191000"/>
            <a:ext cx="7772400" cy="914400"/>
          </a:xfrm>
        </p:spPr>
        <p:txBody>
          <a:bodyPr lIns="182880" tIns="0"/>
          <a:lstStyle>
            <a:lvl1pPr marL="36576" indent="0" algn="l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33EFA78-DE0E-433D-8CFA-D9FBF0D95DCD}" type="datetime1">
              <a:rPr lang="en-US" smtClean="0"/>
              <a:pPr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C6AA5EA-3626-4B43-86D4-5B6226CC46A4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3F2C829-D4FC-4522-8F81-3EE63787A0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9DA3F2B-EEDB-435E-BF3D-BD81CA9790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24D06DB-16B6-4447-80D7-E3F12741D1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8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768ECE-5E91-42D8-9F95-B91671A2B2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D316310-4FD9-4500-A4BE-BD7BC69916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D2D13E1C-C5A0-4BB6-A3B2-B12F46371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70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1066800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748600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784127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2/18/2018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8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rtl="0" eaLnBrk="1" latinLnBrk="0" hangingPunct="1">
        <a:spcBef>
          <a:spcPct val="0"/>
        </a:spcBef>
        <a:buNone/>
        <a:defRPr sz="3600" b="0" kern="1200">
          <a:solidFill>
            <a:schemeClr val="accent1">
              <a:tint val="88000"/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MBran</a:t>
            </a:r>
            <a:r>
              <a:rPr lang="en-US" b="1" dirty="0"/>
              <a:t> Components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42672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Convert your Umbraco pages to modular contents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11BC02-1A61-47A7-A96A-FBC95371C25B}"/>
              </a:ext>
            </a:extLst>
          </p:cNvPr>
          <p:cNvSpPr txBox="1">
            <a:spLocks/>
          </p:cNvSpPr>
          <p:nvPr/>
        </p:nvSpPr>
        <p:spPr>
          <a:xfrm>
            <a:off x="363275" y="3989709"/>
            <a:ext cx="7669162" cy="692088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editors should be able to apply different renderings on a particular component within or across pages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251520" y="3618086"/>
            <a:ext cx="7669162" cy="429514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Flexibility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395536" y="2158986"/>
            <a:ext cx="7669162" cy="1459099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Should be able to move around components anywhere on the page or across pages without requiring a developer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Should be able to use or deploy the same component on multiple websites</a:t>
            </a:r>
          </a:p>
          <a:p>
            <a:pPr lvl="1"/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251520" y="1756915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Reusability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108CEE-CBC3-48BA-99AF-5A29D2380B93}"/>
              </a:ext>
            </a:extLst>
          </p:cNvPr>
          <p:cNvSpPr txBox="1">
            <a:spLocks/>
          </p:cNvSpPr>
          <p:nvPr/>
        </p:nvSpPr>
        <p:spPr>
          <a:xfrm>
            <a:off x="235170" y="4741503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Independent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18B5159-D643-474A-8171-66CFB631F8A5}"/>
              </a:ext>
            </a:extLst>
          </p:cNvPr>
          <p:cNvSpPr txBox="1">
            <a:spLocks/>
          </p:cNvSpPr>
          <p:nvPr/>
        </p:nvSpPr>
        <p:spPr>
          <a:xfrm>
            <a:off x="328080" y="5191481"/>
            <a:ext cx="7669162" cy="1132048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component can be added or removed at any time without affecting other parts of the page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any change on a component should not affect other existing components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2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161355" y="1638435"/>
            <a:ext cx="4082463" cy="401472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Renderings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A0346A-707E-492F-978F-9F3C02F4FE8D}"/>
              </a:ext>
            </a:extLst>
          </p:cNvPr>
          <p:cNvSpPr txBox="1">
            <a:spLocks/>
          </p:cNvSpPr>
          <p:nvPr/>
        </p:nvSpPr>
        <p:spPr>
          <a:xfrm>
            <a:off x="161355" y="3363398"/>
            <a:ext cx="3528392" cy="5760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Components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C26519-7F08-4EE1-A092-D2875BFD969C}"/>
              </a:ext>
            </a:extLst>
          </p:cNvPr>
          <p:cNvSpPr txBox="1">
            <a:spLocks/>
          </p:cNvSpPr>
          <p:nvPr/>
        </p:nvSpPr>
        <p:spPr>
          <a:xfrm>
            <a:off x="4243818" y="3362635"/>
            <a:ext cx="2088232" cy="5760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Modules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814E4EC-056A-4C07-A595-DAB2A7E43C88}"/>
              </a:ext>
            </a:extLst>
          </p:cNvPr>
          <p:cNvSpPr txBox="1">
            <a:spLocks/>
          </p:cNvSpPr>
          <p:nvPr/>
        </p:nvSpPr>
        <p:spPr>
          <a:xfrm>
            <a:off x="277529" y="3747227"/>
            <a:ext cx="3746247" cy="245467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single and simple content feature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very specific behavior</a:t>
            </a:r>
          </a:p>
          <a:p>
            <a:pPr marL="690372" lvl="1" indent="-342900">
              <a:buFont typeface="Wingdings" panose="05000000000000000000" pitchFamily="2" charset="2"/>
              <a:buChar char="q"/>
            </a:pPr>
            <a:r>
              <a:rPr lang="en-US" sz="1200" dirty="0"/>
              <a:t>i.e. Text and Image – Left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Text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Image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View Rendering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  <a:p>
            <a:pPr lvl="1"/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4A24035-9FF9-4259-BDEE-B98D040BF6E2}"/>
              </a:ext>
            </a:extLst>
          </p:cNvPr>
          <p:cNvSpPr txBox="1">
            <a:spLocks/>
          </p:cNvSpPr>
          <p:nvPr/>
        </p:nvSpPr>
        <p:spPr>
          <a:xfrm>
            <a:off x="4347989" y="3747227"/>
            <a:ext cx="4322311" cy="2220402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 complex content feature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can comprise one or more components</a:t>
            </a:r>
          </a:p>
          <a:p>
            <a:pPr marL="690372" lvl="1" indent="-342900">
              <a:buFont typeface="Wingdings" panose="05000000000000000000" pitchFamily="2" charset="2"/>
              <a:buChar char="q"/>
            </a:pPr>
            <a:r>
              <a:rPr lang="en-US" sz="1400" dirty="0"/>
              <a:t>i.e. Product Info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Text and Image – Left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Text Block</a:t>
            </a:r>
          </a:p>
          <a:p>
            <a:pPr marL="946404" lvl="2" indent="-342900">
              <a:buFont typeface="Arial" panose="020B0604020202020204" pitchFamily="34" charset="0"/>
              <a:buChar char="•"/>
            </a:pPr>
            <a:r>
              <a:rPr lang="en-US" sz="1200" dirty="0"/>
              <a:t>Gallery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5750BD6-9ABB-46BF-8676-C3055AFB185A}"/>
              </a:ext>
            </a:extLst>
          </p:cNvPr>
          <p:cNvSpPr txBox="1">
            <a:spLocks/>
          </p:cNvSpPr>
          <p:nvPr/>
        </p:nvSpPr>
        <p:spPr>
          <a:xfrm>
            <a:off x="161355" y="2006199"/>
            <a:ext cx="3978597" cy="1356436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view rendering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strongly-typed models based on doc types or POCOs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display directly on views with locations based on convention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94C3FD-8573-4049-BFA4-774AFD6D9F12}"/>
              </a:ext>
            </a:extLst>
          </p:cNvPr>
          <p:cNvSpPr txBox="1">
            <a:spLocks/>
          </p:cNvSpPr>
          <p:nvPr/>
        </p:nvSpPr>
        <p:spPr>
          <a:xfrm>
            <a:off x="4116607" y="1911561"/>
            <a:ext cx="4570193" cy="145107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controller rendering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controller class controls the logic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controller can override </a:t>
            </a:r>
            <a:r>
              <a:rPr lang="en-US" sz="1400"/>
              <a:t>the location </a:t>
            </a:r>
            <a:r>
              <a:rPr lang="en-US" sz="1400" dirty="0"/>
              <a:t>of </a:t>
            </a:r>
            <a:r>
              <a:rPr lang="en-US" sz="1400"/>
              <a:t>view paths </a:t>
            </a:r>
            <a:r>
              <a:rPr lang="en-US" sz="1400" dirty="0"/>
              <a:t>to use</a:t>
            </a:r>
          </a:p>
        </p:txBody>
      </p:sp>
    </p:spTree>
    <p:extLst>
      <p:ext uri="{BB962C8B-B14F-4D97-AF65-F5344CB8AC3E}">
        <p14:creationId xmlns:p14="http://schemas.microsoft.com/office/powerpoint/2010/main" val="183146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Layer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Explain this topic</a:t>
            </a:r>
          </a:p>
          <a:p>
            <a:r>
              <a:rPr lang="en-US" dirty="0"/>
              <a:t>Give an example</a:t>
            </a:r>
          </a:p>
          <a:p>
            <a:r>
              <a:rPr lang="en-US" dirty="0"/>
              <a:t>Provide an exercise to reinforce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503238" y="1905001"/>
            <a:ext cx="4754562" cy="684730"/>
          </a:xfrm>
        </p:spPr>
        <p:txBody>
          <a:bodyPr>
            <a:normAutofit/>
          </a:bodyPr>
          <a:lstStyle/>
          <a:p>
            <a:r>
              <a:rPr lang="en-US" dirty="0"/>
              <a:t>List the topics that were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CD6-5908-4AEC-8CDE-F5E9BE79A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89731"/>
            <a:ext cx="4754562" cy="21346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any requirements for applying this training on the job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12C048-0A1C-4AEA-B066-7199B8924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Request feedback about this training session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other training sessions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7EDD5-A066-41F4-BBA3-CAC157662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238" y="2590800"/>
            <a:ext cx="4754562" cy="2133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books, articles, and online sources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3A851B-32FF-4EF4-B233-1878B71DEF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List consulting services and other 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Umbraco –The friendliest CMS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1296776" y="2217091"/>
            <a:ext cx="6596168" cy="923877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separation of data (doctypes) and views (templates)</a:t>
            </a:r>
          </a:p>
          <a:p>
            <a:pPr marL="342900" indent="-342900">
              <a:buFontTx/>
              <a:buChar char="-"/>
            </a:pPr>
            <a:r>
              <a:rPr lang="en-US" dirty="0"/>
              <a:t>“empty shell” – you can do pretty much what you want</a:t>
            </a:r>
          </a:p>
          <a:p>
            <a:pPr marL="342900" indent="-342900">
              <a:buFontTx/>
              <a:buChar char="-"/>
            </a:pPr>
            <a:r>
              <a:rPr lang="en-US" dirty="0"/>
              <a:t>MVC – cleaner and efficient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8AE44F-E619-4085-86B0-B0B5C85236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6776" y="3891244"/>
            <a:ext cx="6443575" cy="243228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(all depends on the programmer or team standards)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cluttered document types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partial views everywhere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constant strings for view paths</a:t>
            </a:r>
          </a:p>
          <a:p>
            <a:pPr marL="285750" indent="-285750">
              <a:buFontTx/>
              <a:buChar char="-"/>
            </a:pPr>
            <a:r>
              <a:rPr lang="en-US" dirty="0"/>
              <a:t>dynamic models for 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logic on views</a:t>
            </a:r>
          </a:p>
          <a:p>
            <a:pPr marL="285750" indent="-285750">
              <a:buFontTx/>
              <a:buChar char="-"/>
            </a:pPr>
            <a:r>
              <a:rPr lang="en-US" dirty="0"/>
              <a:t>debugging can be a nightmare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hard to add or edit a new feature without adding complexity to the existing codes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spaghetti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56480-75C7-42DF-A173-44F05877571E}"/>
              </a:ext>
            </a:extLst>
          </p:cNvPr>
          <p:cNvSpPr/>
          <p:nvPr/>
        </p:nvSpPr>
        <p:spPr>
          <a:xfrm>
            <a:off x="2411760" y="1671662"/>
            <a:ext cx="3980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What’s so good?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5BE3E-6EFE-4405-B752-5E6FE1DE96D7}"/>
              </a:ext>
            </a:extLst>
          </p:cNvPr>
          <p:cNvSpPr/>
          <p:nvPr/>
        </p:nvSpPr>
        <p:spPr>
          <a:xfrm>
            <a:off x="1893221" y="3259144"/>
            <a:ext cx="53575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could go wrong?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11BC02-1A61-47A7-A96A-FBC95371C25B}"/>
              </a:ext>
            </a:extLst>
          </p:cNvPr>
          <p:cNvSpPr txBox="1">
            <a:spLocks/>
          </p:cNvSpPr>
          <p:nvPr/>
        </p:nvSpPr>
        <p:spPr>
          <a:xfrm>
            <a:off x="502920" y="4581128"/>
            <a:ext cx="7669162" cy="1155385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how web pages are presented to the users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view layer</a:t>
            </a:r>
          </a:p>
          <a:p>
            <a:pPr marL="342900" indent="-342900">
              <a:buFontTx/>
              <a:buChar char="-"/>
            </a:pPr>
            <a:r>
              <a:rPr lang="en-US" dirty="0"/>
              <a:t>rendering of content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76327" y="391234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Templates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395536" y="2205491"/>
            <a:ext cx="7669162" cy="152835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the web page</a:t>
            </a:r>
          </a:p>
          <a:p>
            <a:pPr marL="342900" indent="-342900">
              <a:buFontTx/>
              <a:buChar char="-"/>
            </a:pPr>
            <a:r>
              <a:rPr lang="en-US" dirty="0"/>
              <a:t>what visitors see on the website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contains user contents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composed of components or modules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395536" y="1769051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3552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521401" y="3186432"/>
            <a:ext cx="7669162" cy="152835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data structure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comprised of one or more data types</a:t>
            </a:r>
          </a:p>
          <a:p>
            <a:pPr marL="342900" indent="-342900">
              <a:buFontTx/>
              <a:buChar char="-"/>
            </a:pPr>
            <a:r>
              <a:rPr lang="en-US" dirty="0"/>
              <a:t>independent. not tied to a view.</a:t>
            </a:r>
          </a:p>
          <a:p>
            <a:pPr marL="342900" indent="-342900">
              <a:buFontTx/>
              <a:buChar char="-"/>
            </a:pPr>
            <a:r>
              <a:rPr lang="en-US" dirty="0"/>
              <a:t>can be the “Page”, or can comprise a page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48D8CC6-C3F0-49CE-9718-3741755D8CC6}"/>
              </a:ext>
            </a:extLst>
          </p:cNvPr>
          <p:cNvSpPr txBox="1">
            <a:spLocks/>
          </p:cNvSpPr>
          <p:nvPr/>
        </p:nvSpPr>
        <p:spPr>
          <a:xfrm>
            <a:off x="395536" y="2711054"/>
            <a:ext cx="7669162" cy="51624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Doc Types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5DE7E98-EECE-406B-8E44-96744FB3D5B3}"/>
              </a:ext>
            </a:extLst>
          </p:cNvPr>
          <p:cNvSpPr txBox="1">
            <a:spLocks/>
          </p:cNvSpPr>
          <p:nvPr/>
        </p:nvSpPr>
        <p:spPr>
          <a:xfrm>
            <a:off x="395536" y="1716320"/>
            <a:ext cx="7669162" cy="68472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Types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F6F59D-10E6-4B1E-B4FB-43E43947A118}"/>
              </a:ext>
            </a:extLst>
          </p:cNvPr>
          <p:cNvSpPr txBox="1">
            <a:spLocks/>
          </p:cNvSpPr>
          <p:nvPr/>
        </p:nvSpPr>
        <p:spPr>
          <a:xfrm>
            <a:off x="611560" y="1872735"/>
            <a:ext cx="7669162" cy="82595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field or property types. i.e. </a:t>
            </a:r>
            <a:r>
              <a:rPr lang="en-US" dirty="0" err="1"/>
              <a:t>Textstring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8795166-ED43-465A-B954-54FADBE620C3}"/>
              </a:ext>
            </a:extLst>
          </p:cNvPr>
          <p:cNvSpPr txBox="1">
            <a:spLocks/>
          </p:cNvSpPr>
          <p:nvPr/>
        </p:nvSpPr>
        <p:spPr>
          <a:xfrm>
            <a:off x="380064" y="4706787"/>
            <a:ext cx="7669162" cy="51624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Nested Contents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9BE232A-EA7E-4285-8596-D02B8BC642C7}"/>
              </a:ext>
            </a:extLst>
          </p:cNvPr>
          <p:cNvSpPr txBox="1">
            <a:spLocks/>
          </p:cNvSpPr>
          <p:nvPr/>
        </p:nvSpPr>
        <p:spPr>
          <a:xfrm>
            <a:off x="450733" y="5119760"/>
            <a:ext cx="7669162" cy="685504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/>
              <a:t>A set of doc types that can be created dynamically on a page</a:t>
            </a:r>
          </a:p>
        </p:txBody>
      </p:sp>
    </p:spTree>
    <p:extLst>
      <p:ext uri="{BB962C8B-B14F-4D97-AF65-F5344CB8AC3E}">
        <p14:creationId xmlns:p14="http://schemas.microsoft.com/office/powerpoint/2010/main" val="395077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95536" y="377395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900645"/>
            <a:ext cx="8183880" cy="4192651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Editors should be able to change the rendering of a component without creating new content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Front-end should be able to override component rendering on a page level with less codes </a:t>
            </a:r>
            <a:r>
              <a:rPr lang="en-US"/>
              <a:t>and easy-to-trace path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246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95536" y="377395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900645"/>
            <a:ext cx="8183880" cy="4192651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components are implemented as part of the page or as a composition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cannot dictate its rendering. tied to page template 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are unable to manage its display position on the page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(page) 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Title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Image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(template)</a:t>
            </a:r>
          </a:p>
          <a:p>
            <a:pPr marL="946404" lvl="2" indent="-342900">
              <a:buFont typeface="Wingdings" panose="05000000000000000000" pitchFamily="2" charset="2"/>
              <a:buChar char="Ø"/>
            </a:pPr>
            <a:r>
              <a:rPr lang="en-US" dirty="0"/>
              <a:t>Image on left, Title and Summary on right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0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E24318-E416-42A4-9B84-705C67568B9F}"/>
              </a:ext>
            </a:extLst>
          </p:cNvPr>
          <p:cNvSpPr txBox="1">
            <a:spLocks/>
          </p:cNvSpPr>
          <p:nvPr/>
        </p:nvSpPr>
        <p:spPr>
          <a:xfrm>
            <a:off x="395536" y="3773951"/>
            <a:ext cx="7669162" cy="51588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900645"/>
            <a:ext cx="8183880" cy="4192651"/>
          </a:xfrm>
          <a:prstGeom prst="rect">
            <a:avLst/>
          </a:prstGeom>
        </p:spPr>
        <p:txBody>
          <a:bodyPr vert="horz" lIns="182880" tIns="91440">
            <a:normAutofit fontScale="85000" lnSpcReduction="2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components are implemented as a content picker (or nested content)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editors can change the order of its display but cannot change rendering without converting or creating a new content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(page)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dirty="0"/>
              <a:t>Ticket Info (content picker)</a:t>
            </a:r>
          </a:p>
          <a:p>
            <a:pPr marL="1440180" lvl="4" indent="-342900">
              <a:buFont typeface="Wingdings" panose="05000000000000000000" pitchFamily="2" charset="2"/>
              <a:buChar char="Ø"/>
            </a:pPr>
            <a:r>
              <a:rPr lang="en-US" dirty="0"/>
              <a:t>Text and Image – Left (points to page id 100)</a:t>
            </a:r>
          </a:p>
          <a:p>
            <a:pPr marL="1440180" lvl="4" indent="-342900">
              <a:buFont typeface="Wingdings" panose="05000000000000000000" pitchFamily="2" charset="2"/>
              <a:buChar char="Ø"/>
            </a:pPr>
            <a:r>
              <a:rPr lang="en-US" dirty="0"/>
              <a:t>Text Block (points to page id 101)</a:t>
            </a:r>
          </a:p>
          <a:p>
            <a:pPr lvl="1"/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dirty="0"/>
              <a:t>Home (template)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dirty="0"/>
              <a:t>If doc type = text and image left =&gt; render partial </a:t>
            </a:r>
            <a:r>
              <a:rPr lang="en-US" dirty="0" err="1"/>
              <a:t>ImageTextLeft</a:t>
            </a:r>
            <a:endParaRPr lang="en-US" dirty="0"/>
          </a:p>
          <a:p>
            <a:pPr marL="946404" lvl="2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To change display to right, editors need to create a new content with Text and Image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6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CC293E-7BF9-4E1F-8FC1-4974E3F803DE}"/>
              </a:ext>
            </a:extLst>
          </p:cNvPr>
          <p:cNvSpPr txBox="1">
            <a:spLocks/>
          </p:cNvSpPr>
          <p:nvPr/>
        </p:nvSpPr>
        <p:spPr>
          <a:xfrm>
            <a:off x="476890" y="1700808"/>
            <a:ext cx="8183880" cy="4824536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>
            <a:lvl1pPr marL="0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7472" indent="0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3504" indent="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when a new feature or change of logic is required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old and new logic can hardly co-exist which is hard to revive or reuse an old behavior</a:t>
            </a:r>
          </a:p>
          <a:p>
            <a:pPr marL="804672" lvl="1" indent="-457200">
              <a:buFont typeface="Verdana" panose="020B0604030504040204" pitchFamily="34" charset="0"/>
              <a:buChar char="×"/>
            </a:pPr>
            <a:r>
              <a:rPr lang="en-US" sz="1900" dirty="0"/>
              <a:t>could lead to spaghetti codes, orphan views, or potential errors due to changes not being synced properly.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sz="1700" dirty="0"/>
              <a:t>Home (page)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sz="1700" dirty="0"/>
              <a:t>Movie Details (tab)</a:t>
            </a:r>
          </a:p>
          <a:p>
            <a:pPr marL="1440180" lvl="4" indent="-342900">
              <a:buFont typeface="Wingdings" panose="05000000000000000000" pitchFamily="2" charset="2"/>
              <a:buChar char="Ø"/>
            </a:pPr>
            <a:r>
              <a:rPr lang="en-US" sz="1700" dirty="0"/>
              <a:t>Title, Director, Poster, Release Date, Ticket Prices</a:t>
            </a:r>
          </a:p>
          <a:p>
            <a:pPr lvl="4"/>
            <a:endParaRPr lang="en-US" sz="1700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sz="1700" dirty="0"/>
              <a:t>Home (template) </a:t>
            </a:r>
          </a:p>
          <a:p>
            <a:pPr marL="946404" lvl="2" indent="-342900">
              <a:buFont typeface="Wingdings" panose="05000000000000000000" pitchFamily="2" charset="2"/>
              <a:buChar char="v"/>
            </a:pPr>
            <a:r>
              <a:rPr lang="en-US" sz="1700" dirty="0"/>
              <a:t>Movie Partial =&gt; Movie Layout 1</a:t>
            </a:r>
          </a:p>
          <a:p>
            <a:pPr marL="1184148" lvl="3" indent="-342900">
              <a:buFont typeface="Wingdings" panose="05000000000000000000" pitchFamily="2" charset="2"/>
              <a:buChar char="v"/>
            </a:pPr>
            <a:endParaRPr lang="en-US" sz="1700" dirty="0"/>
          </a:p>
          <a:p>
            <a:pPr marL="690372" lvl="1" indent="-342900">
              <a:buFont typeface="Wingdings" panose="05000000000000000000" pitchFamily="2" charset="2"/>
              <a:buChar char="v"/>
            </a:pPr>
            <a:r>
              <a:rPr lang="en-US" sz="1700" dirty="0"/>
              <a:t>New Logic / Change</a:t>
            </a:r>
          </a:p>
          <a:p>
            <a:pPr marL="946404" lvl="2" indent="-342900">
              <a:buFont typeface="Courier New" panose="02070309020205020404" pitchFamily="49" charset="0"/>
              <a:buChar char="o"/>
            </a:pPr>
            <a:r>
              <a:rPr lang="en-US" sz="1700" dirty="0"/>
              <a:t>Implement Movie Layout 2</a:t>
            </a:r>
          </a:p>
          <a:p>
            <a:pPr marL="1184148" lvl="3" indent="-342900">
              <a:buFont typeface="Wingdings" panose="05000000000000000000" pitchFamily="2" charset="2"/>
              <a:buChar char="q"/>
            </a:pPr>
            <a:r>
              <a:rPr lang="en-US" sz="1700" dirty="0"/>
              <a:t>Either update movie layout 1</a:t>
            </a:r>
          </a:p>
          <a:p>
            <a:pPr marL="1184148" lvl="3" indent="-342900">
              <a:buFont typeface="Wingdings" panose="05000000000000000000" pitchFamily="2" charset="2"/>
              <a:buChar char="q"/>
            </a:pPr>
            <a:r>
              <a:rPr lang="en-US" sz="1700" dirty="0"/>
              <a:t>Or create new partial Movie Layout 2</a:t>
            </a:r>
          </a:p>
          <a:p>
            <a:pPr marL="1184148" lvl="3" indent="-342900">
              <a:buFont typeface="Wingdings" panose="05000000000000000000" pitchFamily="2" charset="2"/>
              <a:buChar char="ü"/>
            </a:pPr>
            <a:r>
              <a:rPr lang="en-US" sz="1700" dirty="0"/>
              <a:t>Then update home template to use the new layout</a:t>
            </a:r>
          </a:p>
          <a:p>
            <a:pPr marL="946404" lvl="2" indent="-342900">
              <a:buFont typeface="Courier New" panose="02070309020205020404" pitchFamily="49" charset="0"/>
              <a:buChar char="o"/>
            </a:pPr>
            <a:r>
              <a:rPr lang="en-US" sz="1500" dirty="0"/>
              <a:t>Once complete, editors will have no option to render back layout 1 other than to add option for type of layout to render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4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quarter" idx="14"/>
          </p:nvPr>
        </p:nvSpPr>
        <p:spPr>
          <a:xfrm>
            <a:off x="503238" y="1905000"/>
            <a:ext cx="8183562" cy="1240673"/>
          </a:xfrm>
        </p:spPr>
        <p:txBody>
          <a:bodyPr>
            <a:normAutofit/>
          </a:bodyPr>
          <a:lstStyle/>
          <a:p>
            <a:r>
              <a:rPr lang="en-US" b="1" dirty="0" err="1"/>
              <a:t>MBran</a:t>
            </a:r>
            <a:r>
              <a:rPr lang="en-US" b="1" dirty="0"/>
              <a:t> Components </a:t>
            </a:r>
            <a:r>
              <a:rPr lang="en-US" dirty="0"/>
              <a:t>is a convention to help developers create reusable page components and provide a modular approach for creating contents.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97874-DB7D-4884-AE00-052825BF94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5616" y="3217028"/>
            <a:ext cx="6984776" cy="29482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not another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affect existing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at any starter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a starter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used to create a “module” and install on multiple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 consistency 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add, remove, update or debug a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out-of-the-box Umbraco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Compatible with Umbraco’s Model Builder or POCOs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6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418111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8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67CCE70-FD31-434A-A326-B2091680B82E}" vid="{08A3AE60-F09A-460C-BFCE-B87221C691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C7D299-2CAB-46D2-9D27-21E1A60B59DD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0</TotalTime>
  <Words>854</Words>
  <Application>Microsoft Office PowerPoint</Application>
  <PresentationFormat>On-screen Show (4:3)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Verdana</vt:lpstr>
      <vt:lpstr>Wingdings</vt:lpstr>
      <vt:lpstr>Wingdings 2</vt:lpstr>
      <vt:lpstr>Aspect</vt:lpstr>
      <vt:lpstr>MBran Components</vt:lpstr>
      <vt:lpstr>Umbraco –The friendliest CMS</vt:lpstr>
      <vt:lpstr>Vocabulary</vt:lpstr>
      <vt:lpstr>Vocabulary</vt:lpstr>
      <vt:lpstr>Challenges</vt:lpstr>
      <vt:lpstr>Challenges</vt:lpstr>
      <vt:lpstr>Challenges</vt:lpstr>
      <vt:lpstr>Challenges</vt:lpstr>
      <vt:lpstr>Overview</vt:lpstr>
      <vt:lpstr>Goal</vt:lpstr>
      <vt:lpstr>Concepts</vt:lpstr>
      <vt:lpstr>Data Layer</vt:lpstr>
      <vt:lpstr>Topic Two</vt:lpstr>
      <vt:lpstr>Summary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2018-02-14T03:01:01Z</dcterms:created>
  <dcterms:modified xsi:type="dcterms:W3CDTF">2018-02-18T03:47:02Z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