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89" r:id="rId4"/>
    <p:sldId id="257" r:id="rId5"/>
    <p:sldId id="274" r:id="rId6"/>
    <p:sldId id="287" r:id="rId7"/>
    <p:sldId id="290" r:id="rId8"/>
    <p:sldId id="288" r:id="rId9"/>
    <p:sldId id="275" r:id="rId10"/>
    <p:sldId id="276" r:id="rId11"/>
    <p:sldId id="277" r:id="rId12"/>
    <p:sldId id="278" r:id="rId13"/>
    <p:sldId id="299" r:id="rId14"/>
    <p:sldId id="295" r:id="rId15"/>
    <p:sldId id="297" r:id="rId16"/>
    <p:sldId id="296" r:id="rId17"/>
    <p:sldId id="298" r:id="rId18"/>
    <p:sldId id="300" r:id="rId19"/>
    <p:sldId id="291" r:id="rId20"/>
    <p:sldId id="271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Gossa" initials="MG" lastIdx="1" clrIdx="0">
    <p:extLst>
      <p:ext uri="{19B8F6BF-5375-455C-9EA6-DF929625EA0E}">
        <p15:presenceInfo xmlns:p15="http://schemas.microsoft.com/office/powerpoint/2012/main" userId="31ffd4239bdf4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69381" autoAdjust="0"/>
  </p:normalViewPr>
  <p:slideViewPr>
    <p:cSldViewPr snapToGrid="0">
      <p:cViewPr varScale="1">
        <p:scale>
          <a:sx n="95" d="100"/>
          <a:sy n="95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3A3E-02C8-44E0-A167-A9E6EEC85CB9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5A3F-76D1-4FF6-A976-303945A70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5123-DEC5-40C7-B7D1-0442CFA3575D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637C3-F3CF-4F75-B64C-9D3DEB022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8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resource is a component of your infrastructure e.g. resource group, virtual network, subnet, virtual machine</a:t>
            </a:r>
          </a:p>
          <a:p>
            <a:r>
              <a:rPr lang="en-GB" dirty="0" smtClean="0"/>
              <a:t>Resources have a TYPE and NAME</a:t>
            </a:r>
          </a:p>
          <a:p>
            <a:r>
              <a:rPr lang="en-GB" dirty="0" smtClean="0"/>
              <a:t>Resource configuration is inside {}</a:t>
            </a:r>
          </a:p>
          <a:p>
            <a:r>
              <a:rPr lang="en-GB" dirty="0" smtClean="0"/>
              <a:t>Multiple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07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resources created at the same time,</a:t>
            </a:r>
            <a:r>
              <a:rPr lang="en-GB" baseline="0" dirty="0" smtClean="0"/>
              <a:t> if possible. It can create resources very quickly e.g. parallel VM deployments.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e.g. creates</a:t>
            </a:r>
            <a:r>
              <a:rPr lang="en-GB" baseline="0" dirty="0" smtClean="0"/>
              <a:t> a network after the resource group is created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6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Tfstate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keeps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track of what’s been deployed to Azure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will destroy infrastructure if you remove it from your terraform configuration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tfstate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 must have this to prevent others running the configuration at the same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modify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lose the terraform state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9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Service principal - </a:t>
            </a:r>
            <a:r>
              <a:rPr lang="en-GB" dirty="0" smtClean="0"/>
              <a:t>You</a:t>
            </a:r>
            <a:r>
              <a:rPr lang="en-GB" baseline="0" dirty="0" smtClean="0"/>
              <a:t> need to pass a service principal to Terraform so that it can authenticate with Azure (</a:t>
            </a:r>
            <a:r>
              <a:rPr lang="en-GB" baseline="0" dirty="0" err="1" smtClean="0"/>
              <a:t>client_id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client_secret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subscription_id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tenant_id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Azure DevOps – you can sign up for free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Build agent – hosted included in your Azure DevOps subscription (including free subscription)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8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Edit code in </a:t>
            </a:r>
            <a:r>
              <a:rPr lang="en-GB" dirty="0" err="1" smtClean="0"/>
              <a:t>VSCode</a:t>
            </a:r>
            <a:r>
              <a:rPr lang="en-GB" dirty="0" smtClean="0"/>
              <a:t>, Visual Studio,</a:t>
            </a:r>
            <a:r>
              <a:rPr lang="en-GB" baseline="0" dirty="0" smtClean="0"/>
              <a:t> notepad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dirty="0" smtClean="0"/>
              <a:t>Commit</a:t>
            </a:r>
            <a:r>
              <a:rPr lang="en-GB" baseline="0" dirty="0" smtClean="0"/>
              <a:t> and push to source control. Doesn’t have to be Azure DevOps.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CI = build/compile the code and run unit tests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CD = deploy into environment and run integration tests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Terraform validate</a:t>
            </a:r>
            <a:r>
              <a:rPr lang="en-GB" baseline="0" dirty="0" smtClean="0"/>
              <a:t> = terraform checks the configuration is valid, including whether parameters are specified of the correct type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Other unit testing. You can look into other tools like kitchen-terraform and </a:t>
            </a:r>
            <a:r>
              <a:rPr lang="en-GB" baseline="0" dirty="0" err="1" smtClean="0"/>
              <a:t>terratest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77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Integration tests can be anything. Can use PowerShell Pester</a:t>
            </a:r>
            <a:r>
              <a:rPr lang="en-GB" baseline="0" dirty="0" smtClean="0"/>
              <a:t> or Chef </a:t>
            </a:r>
            <a:r>
              <a:rPr lang="en-GB" baseline="0" dirty="0" err="1" smtClean="0"/>
              <a:t>InSpec</a:t>
            </a:r>
            <a:r>
              <a:rPr lang="en-GB" baseline="0" dirty="0" smtClean="0"/>
              <a:t>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65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deploy our infrastructure using Terraform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4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7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things DevOps</a:t>
            </a:r>
          </a:p>
          <a:p>
            <a:r>
              <a:rPr lang="en-GB" dirty="0" smtClean="0"/>
              <a:t>Infrastructure</a:t>
            </a:r>
            <a:r>
              <a:rPr lang="en-GB" baseline="0" dirty="0" smtClean="0"/>
              <a:t> as code</a:t>
            </a:r>
          </a:p>
          <a:p>
            <a:r>
              <a:rPr lang="en-GB" baseline="0" dirty="0" smtClean="0"/>
              <a:t>Mostly </a:t>
            </a:r>
            <a:r>
              <a:rPr lang="en-GB" baseline="0" dirty="0" err="1" smtClean="0"/>
              <a:t>serverless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Why are Microsoft investing heavily in terraform - https://azure.microsoft.com/en-gb/blog/investing-deeply-in-terraform-on-azure/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Microsoft are maintaining the Terraform Azure plugin</a:t>
            </a:r>
            <a:endParaRPr lang="en-GB" dirty="0" smtClean="0"/>
          </a:p>
          <a:p>
            <a:endParaRPr lang="en-GB" dirty="0" smtClean="0"/>
          </a:p>
          <a:p>
            <a:r>
              <a:rPr lang="en-GB" baseline="0" dirty="0" smtClean="0"/>
              <a:t>What’s the point? </a:t>
            </a:r>
          </a:p>
          <a:p>
            <a:r>
              <a:rPr lang="en-GB" baseline="0" dirty="0" smtClean="0"/>
              <a:t>Why use it?</a:t>
            </a:r>
          </a:p>
          <a:p>
            <a:r>
              <a:rPr lang="en-GB" baseline="0" dirty="0" smtClean="0"/>
              <a:t>Why not use something else?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3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Who’s heard</a:t>
            </a:r>
            <a:r>
              <a:rPr lang="en-GB" baseline="0" dirty="0" smtClean="0"/>
              <a:t> of terraform?</a:t>
            </a:r>
          </a:p>
          <a:p>
            <a:r>
              <a:rPr lang="en-GB" baseline="0" dirty="0" smtClean="0"/>
              <a:t>Who’s tested terraform?</a:t>
            </a:r>
          </a:p>
          <a:p>
            <a:r>
              <a:rPr lang="en-GB" baseline="0" dirty="0" smtClean="0"/>
              <a:t>Who uses terraform in production?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Infrastructure</a:t>
            </a:r>
            <a:r>
              <a:rPr lang="en-GB" baseline="0" dirty="0" smtClean="0"/>
              <a:t> as Code – you basically write out code that defines what your infrastructure will look like</a:t>
            </a:r>
          </a:p>
          <a:p>
            <a:endParaRPr lang="en-GB" baseline="0" dirty="0" smtClean="0"/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Cost reduction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Prevents snowflake servers/configuration drift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Idempotent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Speed/faster execution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Removes errors through manual misconfiguration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Repeatable</a:t>
            </a:r>
          </a:p>
          <a:p>
            <a:pPr marL="171450" indent="-171450" algn="l" fontAlgn="ctr">
              <a:buFontTx/>
              <a:buChar char="-"/>
            </a:pPr>
            <a:r>
              <a:rPr lang="en-GB" dirty="0" smtClean="0"/>
              <a:t>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8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Easy</a:t>
            </a:r>
            <a:r>
              <a:rPr lang="en-GB" baseline="0" dirty="0" smtClean="0"/>
              <a:t> to read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 management server required, like </a:t>
            </a:r>
            <a:r>
              <a:rPr lang="en-GB" baseline="0" dirty="0" err="1" smtClean="0"/>
              <a:t>Ansible</a:t>
            </a:r>
            <a:r>
              <a:rPr lang="en-GB" baseline="0" dirty="0" smtClean="0"/>
              <a:t>, Chef, Puppet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Good online documentation. Open source/GitHub.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Terraform = declarative (like ARM templates, PowerShell DSC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). PowerShell is imperative. Declarative = what the end should be like so just make it so. Imperative = all the steps to get from the current state to the end goal.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 installation needed for terraform 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Multi-cloud: AWS, Azure, Google Cloud, VMware etc. Modules available for each vendor. Although</a:t>
            </a:r>
            <a:r>
              <a:rPr lang="en-GB" baseline="0" dirty="0" smtClean="0"/>
              <a:t> you’re now learning another language (HCL), you can use it for all clouds.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 are many ways you can deploy</a:t>
            </a:r>
            <a:r>
              <a:rPr lang="en-GB" baseline="0" dirty="0" smtClean="0"/>
              <a:t> Azure infrastructure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want to move away from imperative tools and this includes PowerShell, REST API and .NET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tried to make an Azure ‘DSC’ module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want to move away from doing things manually so you get the benefits of infrastructure as code: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Faster deployment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Repeatibility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Source control/change tracking/auditability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Ability to deploy multiple identical environments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Self service</a:t>
            </a:r>
          </a:p>
          <a:p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This leaves ARM templates as the main competitor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9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Language:</a:t>
            </a:r>
            <a:r>
              <a:rPr lang="en-GB" baseline="0" dirty="0" smtClean="0"/>
              <a:t> Both have </a:t>
            </a:r>
            <a:r>
              <a:rPr lang="en-GB" baseline="0" dirty="0" err="1" smtClean="0"/>
              <a:t>VSCode</a:t>
            </a:r>
            <a:r>
              <a:rPr lang="en-GB" baseline="0" dirty="0" smtClean="0"/>
              <a:t> extension. </a:t>
            </a:r>
            <a:r>
              <a:rPr lang="en-GB" dirty="0" smtClean="0"/>
              <a:t>With</a:t>
            </a:r>
            <a:r>
              <a:rPr lang="en-GB" baseline="0" dirty="0" smtClean="0"/>
              <a:t> Terraform, you only need to learn HCL and you can use it with Azure, VMware, Google Cloud, AWS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ARM templates don’t keep a state file to improve deployment performance and keep track of metadata</a:t>
            </a:r>
          </a:p>
          <a:p>
            <a:endParaRPr lang="en-GB" baseline="0" dirty="0" smtClean="0"/>
          </a:p>
          <a:p>
            <a:r>
              <a:rPr lang="en-GB" baseline="0" dirty="0" smtClean="0"/>
              <a:t>Both have Azure DevOps integration and reusable modules. ARM templates use nested ARM templates.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ARM templates are just for Azure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Terraform can provide a plan of what it’ll do before it does it so you can check what it’s going to 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2" descr="Image result for vanquis b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54" y="480868"/>
            <a:ext cx="1572939" cy="6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6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2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6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7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4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01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5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@markgossa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9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 smtClean="0"/>
              <a:t>Hey look! A text box!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@markgossa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2" name="Picture 2" descr="Image result for vanquis bank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54" y="480868"/>
            <a:ext cx="1572939" cy="6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8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701" r:id="rId28"/>
    <p:sldLayoutId id="2147483703" r:id="rId2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gossa.blogspo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mailto:markgossa@blogspot.com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7" y="1803405"/>
            <a:ext cx="9972877" cy="1825096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Getting started with terraform and Azure Pipelines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Mark Gossa</a:t>
            </a:r>
          </a:p>
          <a:p>
            <a:r>
              <a:rPr lang="en-GB" dirty="0" smtClean="0"/>
              <a:t>Infrastructure Engineering Lead, Vanquis 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05" y="3230289"/>
            <a:ext cx="8650888" cy="21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072661" cy="3416300"/>
          </a:xfrm>
        </p:spPr>
        <p:txBody>
          <a:bodyPr/>
          <a:lstStyle/>
          <a:p>
            <a:r>
              <a:rPr lang="en-GB" dirty="0" smtClean="0"/>
              <a:t>Terraform creates all resources at the same time</a:t>
            </a:r>
          </a:p>
          <a:p>
            <a:r>
              <a:rPr lang="en-GB" dirty="0" smtClean="0"/>
              <a:t>Ensures that resources are created in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76" y="2603500"/>
            <a:ext cx="7127792" cy="31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state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6518" b="40871"/>
          <a:stretch/>
        </p:blipFill>
        <p:spPr>
          <a:xfrm>
            <a:off x="483919" y="2563883"/>
            <a:ext cx="11246934" cy="34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362592"/>
            <a:ext cx="4081153" cy="4833257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tx1"/>
                </a:solidFill>
              </a:rPr>
              <a:t>Demo</a:t>
            </a:r>
            <a:endParaRPr lang="en-GB" sz="6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microsoft windows demo 98 fail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70" y="1362592"/>
            <a:ext cx="6505575" cy="4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685800" y="883285"/>
            <a:ext cx="10006914" cy="103879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Terraform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you need:</a:t>
            </a:r>
          </a:p>
          <a:p>
            <a:pPr lvl="1"/>
            <a:r>
              <a:rPr lang="en-GB" dirty="0" smtClean="0"/>
              <a:t>Azure subscription</a:t>
            </a:r>
          </a:p>
          <a:p>
            <a:pPr lvl="1"/>
            <a:r>
              <a:rPr lang="en-GB" dirty="0" smtClean="0"/>
              <a:t>Service Principal</a:t>
            </a:r>
          </a:p>
          <a:p>
            <a:pPr lvl="1"/>
            <a:r>
              <a:rPr lang="en-GB" dirty="0" smtClean="0"/>
              <a:t>Azure DevOps</a:t>
            </a:r>
          </a:p>
          <a:p>
            <a:pPr lvl="1"/>
            <a:r>
              <a:rPr lang="en-GB" dirty="0" smtClean="0"/>
              <a:t>Build agent (hosted or private)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azure pip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41" y="2475515"/>
            <a:ext cx="3687554" cy="36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" y="2341357"/>
            <a:ext cx="10178534" cy="2207028"/>
          </a:xfrm>
        </p:spPr>
      </p:pic>
    </p:spTree>
    <p:extLst>
      <p:ext uri="{BB962C8B-B14F-4D97-AF65-F5344CB8AC3E}">
        <p14:creationId xmlns:p14="http://schemas.microsoft.com/office/powerpoint/2010/main" val="11443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5181604"/>
            <a:ext cx="2570923" cy="120032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</a:t>
            </a:r>
            <a:r>
              <a:rPr lang="en-GB" dirty="0" err="1" smtClean="0"/>
              <a:t>init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validate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Publish </a:t>
            </a:r>
            <a:r>
              <a:rPr lang="en-GB" dirty="0" err="1" smtClean="0"/>
              <a:t>artifact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" y="2341357"/>
            <a:ext cx="10178534" cy="2207028"/>
          </a:xfrm>
        </p:spPr>
      </p:pic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5247862" y="4548384"/>
            <a:ext cx="152400" cy="6332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5181604"/>
            <a:ext cx="2570923" cy="923330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</a:t>
            </a:r>
            <a:r>
              <a:rPr lang="en-GB" dirty="0" err="1" smtClean="0"/>
              <a:t>init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validate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123043" y="5181604"/>
            <a:ext cx="2484782" cy="1477328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</a:t>
            </a:r>
            <a:r>
              <a:rPr lang="en-GB" dirty="0" err="1" smtClean="0"/>
              <a:t>init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plan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Terraform apply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Integration tests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8" y="2341357"/>
            <a:ext cx="10178534" cy="2207028"/>
          </a:xfrm>
        </p:spPr>
      </p:pic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5247862" y="4548384"/>
            <a:ext cx="152400" cy="6332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7858538" y="4548384"/>
            <a:ext cx="506896" cy="6332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599" y="2841349"/>
            <a:ext cx="3914899" cy="3500074"/>
          </a:xfrm>
        </p:spPr>
        <p:txBody>
          <a:bodyPr anchor="t">
            <a:normAutofit/>
          </a:bodyPr>
          <a:lstStyle/>
          <a:p>
            <a:r>
              <a:rPr lang="en-GB" sz="6600" dirty="0" smtClean="0">
                <a:solidFill>
                  <a:schemeClr val="tx1"/>
                </a:solidFill>
              </a:rPr>
              <a:t>Demo</a:t>
            </a:r>
            <a:endParaRPr lang="en-GB" sz="6600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epic fails ahe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/>
          <a:stretch/>
        </p:blipFill>
        <p:spPr bwMode="auto">
          <a:xfrm>
            <a:off x="4868883" y="1666482"/>
            <a:ext cx="6567050" cy="43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85800" y="883285"/>
            <a:ext cx="10006914" cy="103879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Azure Pipelines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Who’s using terraform?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u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9" y="2831618"/>
            <a:ext cx="3144216" cy="20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rbu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67" y="2831618"/>
            <a:ext cx="2246979" cy="227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nancial ti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62" y="2831618"/>
            <a:ext cx="2387052" cy="23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 Gossa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markgossa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https://markgossa.blogspot.com</a:t>
            </a:r>
            <a:endParaRPr lang="en-GB" dirty="0" smtClean="0"/>
          </a:p>
          <a:p>
            <a:r>
              <a:rPr lang="en-GB" dirty="0" smtClean="0"/>
              <a:t>Github.com/</a:t>
            </a:r>
            <a:r>
              <a:rPr lang="en-GB" dirty="0" err="1" smtClean="0"/>
              <a:t>markgossa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About me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terraform and why use it?</a:t>
            </a:r>
          </a:p>
          <a:p>
            <a:r>
              <a:rPr lang="en-GB" dirty="0" smtClean="0"/>
              <a:t>Terraform:</a:t>
            </a:r>
          </a:p>
          <a:p>
            <a:pPr lvl="1"/>
            <a:r>
              <a:rPr lang="en-GB" dirty="0" smtClean="0"/>
              <a:t>Configuration</a:t>
            </a:r>
          </a:p>
          <a:p>
            <a:pPr lvl="1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Backend</a:t>
            </a:r>
          </a:p>
          <a:p>
            <a:pPr lvl="1"/>
            <a:r>
              <a:rPr lang="en-GB" dirty="0" smtClean="0"/>
              <a:t>Remote state</a:t>
            </a:r>
          </a:p>
          <a:p>
            <a:r>
              <a:rPr lang="en-GB" dirty="0" smtClean="0"/>
              <a:t>How to deploy terraform</a:t>
            </a:r>
          </a:p>
          <a:p>
            <a:pPr lvl="1"/>
            <a:r>
              <a:rPr lang="en-GB" dirty="0" smtClean="0"/>
              <a:t>Azure Cloud Shell</a:t>
            </a:r>
          </a:p>
          <a:p>
            <a:pPr lvl="1"/>
            <a:r>
              <a:rPr lang="en-GB" dirty="0" smtClean="0"/>
              <a:t>Azure Pipelines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Summary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71730"/>
            <a:ext cx="10820400" cy="1381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i="1" dirty="0" smtClean="0"/>
              <a:t>“Why don’t you test it out?”</a:t>
            </a:r>
          </a:p>
        </p:txBody>
      </p:sp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4" y="511143"/>
            <a:ext cx="9914858" cy="49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 Gossa</a:t>
            </a:r>
          </a:p>
          <a:p>
            <a:r>
              <a:rPr lang="en-GB" dirty="0"/>
              <a:t>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dirty="0">
                <a:hlinkClick r:id="rId2"/>
              </a:rPr>
              <a:t>markgossa@blogspot.com</a:t>
            </a:r>
            <a:endParaRPr lang="en-GB" dirty="0"/>
          </a:p>
          <a:p>
            <a:r>
              <a:rPr lang="en-GB" dirty="0" smtClean="0"/>
              <a:t>github.com/</a:t>
            </a:r>
            <a:r>
              <a:rPr lang="en-GB" dirty="0" err="1" smtClean="0"/>
              <a:t>markgossa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Thanks!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66" y="2325204"/>
            <a:ext cx="3069729" cy="39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71730"/>
            <a:ext cx="10820400" cy="1381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i="1" dirty="0" smtClean="0"/>
              <a:t>“Investing </a:t>
            </a:r>
            <a:r>
              <a:rPr lang="en-GB" sz="3600" i="1" dirty="0"/>
              <a:t>deeply in Terraform on </a:t>
            </a:r>
            <a:r>
              <a:rPr lang="en-GB" sz="3600" i="1" dirty="0" smtClean="0"/>
              <a:t>Azure”</a:t>
            </a:r>
          </a:p>
          <a:p>
            <a:pPr marL="0" indent="0" algn="ctr">
              <a:buNone/>
            </a:pPr>
            <a:r>
              <a:rPr lang="en-GB" sz="2400" dirty="0"/>
              <a:t>	</a:t>
            </a:r>
            <a:r>
              <a:rPr lang="en-GB" sz="2400" dirty="0" smtClean="0"/>
              <a:t>												-Microsoft</a:t>
            </a:r>
            <a:endParaRPr lang="en-GB" sz="2400" dirty="0"/>
          </a:p>
        </p:txBody>
      </p:sp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4" y="511143"/>
            <a:ext cx="9914858" cy="49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Terraform?</a:t>
            </a:r>
          </a:p>
          <a:p>
            <a:r>
              <a:rPr lang="en-GB" dirty="0" smtClean="0"/>
              <a:t>Why Terraform?</a:t>
            </a:r>
          </a:p>
          <a:p>
            <a:r>
              <a:rPr lang="en-GB" dirty="0" smtClean="0"/>
              <a:t>Other options?</a:t>
            </a:r>
          </a:p>
          <a:p>
            <a:r>
              <a:rPr lang="en-GB" dirty="0" smtClean="0"/>
              <a:t>How it works</a:t>
            </a:r>
          </a:p>
          <a:p>
            <a:r>
              <a:rPr lang="en-GB" dirty="0" smtClean="0"/>
              <a:t>Azure Pipelines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Infrastructure as Code</a:t>
            </a:r>
          </a:p>
          <a:p>
            <a:r>
              <a:rPr lang="en-GB" dirty="0" smtClean="0"/>
              <a:t>HCL</a:t>
            </a:r>
          </a:p>
          <a:p>
            <a:r>
              <a:rPr lang="en-GB" dirty="0" smtClean="0"/>
              <a:t>Multi-provider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Terraform?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04" y="2336700"/>
            <a:ext cx="7022044" cy="39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Why Terraform?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no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18" y="2402435"/>
            <a:ext cx="1976818" cy="17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barcoderesource.com/images/ExcelBarcodeHumanReadableTex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278"/>
          <a:stretch/>
        </p:blipFill>
        <p:spPr bwMode="auto">
          <a:xfrm>
            <a:off x="848646" y="3275192"/>
            <a:ext cx="2874704" cy="6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658" y="2838236"/>
            <a:ext cx="2342681" cy="408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4772" y="3404266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JSON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140866" y="2821733"/>
            <a:ext cx="22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HCL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8" idx="1"/>
            <a:endCxn id="1030" idx="3"/>
          </p:cNvCxnSpPr>
          <p:nvPr/>
        </p:nvCxnSpPr>
        <p:spPr>
          <a:xfrm flipH="1">
            <a:off x="3723350" y="3588932"/>
            <a:ext cx="451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eclarat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3" y="4558501"/>
            <a:ext cx="2736480" cy="20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o inst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42" y="4558501"/>
            <a:ext cx="2930326" cy="19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3723350" y="3008812"/>
            <a:ext cx="417516" cy="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a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31" y="5452682"/>
            <a:ext cx="1475196" cy="7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73" y="4838596"/>
            <a:ext cx="1457425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ogle clou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801" y="4670352"/>
            <a:ext cx="1173495" cy="7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vmware vsphe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1" y="5613107"/>
            <a:ext cx="2106505" cy="5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282763" y="4558501"/>
            <a:ext cx="3678865" cy="1714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4" name="Picture 20" descr="Image result for instruction manu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63" y="2402435"/>
            <a:ext cx="2903728" cy="1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Other options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7106"/>
          <a:stretch/>
        </p:blipFill>
        <p:spPr>
          <a:xfrm>
            <a:off x="2745958" y="4724870"/>
            <a:ext cx="1507066" cy="1486359"/>
          </a:xfrm>
          <a:prstGeom prst="rect">
            <a:avLst/>
          </a:prstGeom>
        </p:spPr>
      </p:pic>
      <p:pic>
        <p:nvPicPr>
          <p:cNvPr id="2050" name="Picture 2" descr="Image result for powersh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9" y="2397412"/>
            <a:ext cx="2109162" cy="21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zure rest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0" y="2418252"/>
            <a:ext cx="2105585" cy="151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335" y="4659373"/>
            <a:ext cx="2777183" cy="1858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19" y="2397412"/>
            <a:ext cx="3495675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2460" y="3969757"/>
            <a:ext cx="194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Azure REST API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29449" y="6179395"/>
            <a:ext cx="194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ARM Templates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463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61987"/>
              </p:ext>
            </p:extLst>
          </p:nvPr>
        </p:nvGraphicFramePr>
        <p:xfrm>
          <a:off x="1155700" y="2603500"/>
          <a:ext cx="9112102" cy="3880884"/>
        </p:xfrm>
        <a:graphic>
          <a:graphicData uri="http://schemas.openxmlformats.org/drawingml/2006/table">
            <a:tbl>
              <a:tblPr/>
              <a:tblGrid>
                <a:gridCol w="5279511">
                  <a:extLst>
                    <a:ext uri="{9D8B030D-6E8A-4147-A177-3AD203B41FA5}">
                      <a16:colId xmlns:a16="http://schemas.microsoft.com/office/drawing/2014/main" val="3223665536"/>
                    </a:ext>
                  </a:extLst>
                </a:gridCol>
                <a:gridCol w="1656394">
                  <a:extLst>
                    <a:ext uri="{9D8B030D-6E8A-4147-A177-3AD203B41FA5}">
                      <a16:colId xmlns:a16="http://schemas.microsoft.com/office/drawing/2014/main" val="2475798230"/>
                    </a:ext>
                  </a:extLst>
                </a:gridCol>
                <a:gridCol w="2176197">
                  <a:extLst>
                    <a:ext uri="{9D8B030D-6E8A-4147-A177-3AD203B41FA5}">
                      <a16:colId xmlns:a16="http://schemas.microsoft.com/office/drawing/2014/main" val="3708086996"/>
                    </a:ext>
                  </a:extLst>
                </a:gridCol>
              </a:tblGrid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Terraform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ARM Templates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72563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34243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  <a:latin typeface="Calibri" panose="020F0502020204030204" pitchFamily="34" charset="0"/>
                        </a:rPr>
                        <a:t>State file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68101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Integration with Azure DevOps pipelines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45291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Reusable modules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93502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Multi-cloud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65976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Plan output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001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vs </a:t>
            </a:r>
            <a:r>
              <a:rPr lang="en-GB" dirty="0" smtClean="0">
                <a:solidFill>
                  <a:schemeClr val="bg1"/>
                </a:solidFill>
              </a:rPr>
              <a:t>ARM templates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endParaRPr lang="en-GB" smtClean="0"/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Terraform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8285"/>
              </p:ext>
            </p:extLst>
          </p:nvPr>
        </p:nvGraphicFramePr>
        <p:xfrm>
          <a:off x="1047550" y="2402957"/>
          <a:ext cx="9898744" cy="382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259">
                  <a:extLst>
                    <a:ext uri="{9D8B030D-6E8A-4147-A177-3AD203B41FA5}">
                      <a16:colId xmlns:a16="http://schemas.microsoft.com/office/drawing/2014/main" val="2696043184"/>
                    </a:ext>
                  </a:extLst>
                </a:gridCol>
                <a:gridCol w="6589485">
                  <a:extLst>
                    <a:ext uri="{9D8B030D-6E8A-4147-A177-3AD203B41FA5}">
                      <a16:colId xmlns:a16="http://schemas.microsoft.com/office/drawing/2014/main" val="543914921"/>
                    </a:ext>
                  </a:extLst>
                </a:gridCol>
              </a:tblGrid>
              <a:tr h="484270">
                <a:tc>
                  <a:txBody>
                    <a:bodyPr/>
                    <a:lstStyle/>
                    <a:p>
                      <a:r>
                        <a:rPr lang="en-GB" dirty="0" smtClean="0"/>
                        <a:t>Command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56250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r>
                        <a:rPr lang="en-GB" dirty="0" smtClean="0"/>
                        <a:t>terraform </a:t>
                      </a:r>
                      <a:r>
                        <a:rPr lang="en-GB" dirty="0" err="1" smtClean="0"/>
                        <a:t>init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Downloads terraform plugins/modules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0295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terraform</a:t>
                      </a:r>
                      <a:r>
                        <a:rPr lang="en-GB" baseline="0" dirty="0" smtClean="0"/>
                        <a:t> plan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Displays a list of actions that terraform will</a:t>
                      </a:r>
                      <a:r>
                        <a:rPr lang="en-GB" baseline="0" dirty="0" smtClean="0"/>
                        <a:t> perform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0160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terraform</a:t>
                      </a:r>
                      <a:r>
                        <a:rPr lang="en-GB" baseline="0" dirty="0" smtClean="0"/>
                        <a:t> apply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Applies changes to infrastructure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09555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r>
                        <a:rPr lang="en-GB" dirty="0" smtClean="0"/>
                        <a:t>terraform destroy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Destroys infrastructure</a:t>
                      </a:r>
                      <a:r>
                        <a:rPr lang="en-GB" baseline="0" dirty="0" smtClean="0"/>
                        <a:t> that was created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4626</TotalTime>
  <Words>907</Words>
  <Application>Microsoft Office PowerPoint</Application>
  <PresentationFormat>Widescreen</PresentationFormat>
  <Paragraphs>215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Getting started with terraform and Azure 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Workshops</dc:title>
  <dc:creator>Mark Gossa</dc:creator>
  <cp:lastModifiedBy>Mark Gossa</cp:lastModifiedBy>
  <cp:revision>270</cp:revision>
  <dcterms:created xsi:type="dcterms:W3CDTF">2018-08-20T14:14:25Z</dcterms:created>
  <dcterms:modified xsi:type="dcterms:W3CDTF">2019-01-10T09:22:23Z</dcterms:modified>
</cp:coreProperties>
</file>