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285" r:id="rId4"/>
    <p:sldId id="333" r:id="rId5"/>
    <p:sldId id="301" r:id="rId6"/>
    <p:sldId id="320" r:id="rId7"/>
    <p:sldId id="321" r:id="rId8"/>
    <p:sldId id="325" r:id="rId9"/>
    <p:sldId id="323" r:id="rId10"/>
    <p:sldId id="326" r:id="rId11"/>
    <p:sldId id="328" r:id="rId12"/>
    <p:sldId id="327" r:id="rId13"/>
    <p:sldId id="329" r:id="rId14"/>
    <p:sldId id="334" r:id="rId15"/>
    <p:sldId id="300" r:id="rId16"/>
    <p:sldId id="330" r:id="rId17"/>
    <p:sldId id="331" r:id="rId18"/>
    <p:sldId id="332" r:id="rId19"/>
    <p:sldId id="315" r:id="rId20"/>
    <p:sldId id="322" r:id="rId21"/>
    <p:sldId id="309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Gossa" initials="MG" lastIdx="1" clrIdx="0">
    <p:extLst>
      <p:ext uri="{19B8F6BF-5375-455C-9EA6-DF929625EA0E}">
        <p15:presenceInfo xmlns:p15="http://schemas.microsoft.com/office/powerpoint/2012/main" userId="31ffd4239bdf4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69381" autoAdjust="0"/>
  </p:normalViewPr>
  <p:slideViewPr>
    <p:cSldViewPr snapToGrid="0">
      <p:cViewPr varScale="1">
        <p:scale>
          <a:sx n="69" d="100"/>
          <a:sy n="69" d="100"/>
        </p:scale>
        <p:origin x="6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01205-1537-4363-B8DA-CB4546A52B1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977D43-07D0-4E39-82BC-2122273605FB}">
      <dgm:prSet custT="1"/>
      <dgm:spPr/>
      <dgm:t>
        <a:bodyPr/>
        <a:lstStyle/>
        <a:p>
          <a:pPr marL="285750" indent="-285750" algn="l" defTabSz="457200" rtl="0" eaLnBrk="1" latinLnBrk="0" hangingPunct="1">
            <a:spcBef>
              <a:spcPct val="2000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Char char="•"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Benefits of Serverless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gm:t>
    </dgm:pt>
    <dgm:pt modelId="{1A3C5059-8EF4-4FB6-A71B-11808E769523}" type="parTrans" cxnId="{29CF822E-E0A1-41BB-BA96-D7015439CD68}">
      <dgm:prSet/>
      <dgm:spPr/>
      <dgm:t>
        <a:bodyPr/>
        <a:lstStyle/>
        <a:p>
          <a:endParaRPr lang="en-US"/>
        </a:p>
      </dgm:t>
    </dgm:pt>
    <dgm:pt modelId="{F4EB2B5A-E189-4712-ADCE-DFB1E5304D26}" type="sibTrans" cxnId="{29CF822E-E0A1-41BB-BA96-D7015439CD68}">
      <dgm:prSet/>
      <dgm:spPr/>
      <dgm:t>
        <a:bodyPr/>
        <a:lstStyle/>
        <a:p>
          <a:endParaRPr lang="en-US"/>
        </a:p>
      </dgm:t>
    </dgm:pt>
    <dgm:pt modelId="{98C9FD18-38D1-4935-9C6E-FDFEF1833D28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Functions</a:t>
          </a:r>
        </a:p>
      </dgm:t>
    </dgm:pt>
    <dgm:pt modelId="{1E7DE82C-FD53-411E-BFFF-7E4CEC228FC6}" type="parTrans" cxnId="{0C3326AB-F452-4E45-BD82-55AE1E65850F}">
      <dgm:prSet/>
      <dgm:spPr/>
      <dgm:t>
        <a:bodyPr/>
        <a:lstStyle/>
        <a:p>
          <a:endParaRPr lang="en-US"/>
        </a:p>
      </dgm:t>
    </dgm:pt>
    <dgm:pt modelId="{B92CA976-4C61-42C2-9C8D-14FCD69DECA5}" type="sibTrans" cxnId="{0C3326AB-F452-4E45-BD82-55AE1E65850F}">
      <dgm:prSet/>
      <dgm:spPr/>
      <dgm:t>
        <a:bodyPr/>
        <a:lstStyle/>
        <a:p>
          <a:endParaRPr lang="en-US"/>
        </a:p>
      </dgm:t>
    </dgm:pt>
    <dgm:pt modelId="{4B407663-5D48-43D1-95C8-921E46C7708C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Durable Functions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3A353B87-8212-4E32-BAD5-1FEFD2B9B326}" type="parTrans" cxnId="{7B5A4718-5275-4055-A4AF-D5CCF6DB9F76}">
      <dgm:prSet/>
      <dgm:spPr/>
      <dgm:t>
        <a:bodyPr/>
        <a:lstStyle/>
        <a:p>
          <a:endParaRPr lang="en-US"/>
        </a:p>
      </dgm:t>
    </dgm:pt>
    <dgm:pt modelId="{EBEBF834-1B8E-4666-B34B-24BB594E3CA3}" type="sibTrans" cxnId="{7B5A4718-5275-4055-A4AF-D5CCF6DB9F76}">
      <dgm:prSet/>
      <dgm:spPr/>
      <dgm:t>
        <a:bodyPr/>
        <a:lstStyle/>
        <a:p>
          <a:endParaRPr lang="en-US"/>
        </a:p>
      </dgm:t>
    </dgm:pt>
    <dgm:pt modelId="{6A248EFC-286D-4B3E-A2F6-DD4145380CE8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How to get started</a:t>
          </a:r>
        </a:p>
      </dgm:t>
    </dgm:pt>
    <dgm:pt modelId="{18D6CCB3-0C81-433A-976C-99BA26168F99}" type="parTrans" cxnId="{53D3F324-9A14-47F5-B637-2C5C9F52322B}">
      <dgm:prSet/>
      <dgm:spPr/>
      <dgm:t>
        <a:bodyPr/>
        <a:lstStyle/>
        <a:p>
          <a:endParaRPr lang="en-GB"/>
        </a:p>
      </dgm:t>
    </dgm:pt>
    <dgm:pt modelId="{459DBAC0-0CFA-421E-9972-C40B51A03D57}" type="sibTrans" cxnId="{53D3F324-9A14-47F5-B637-2C5C9F52322B}">
      <dgm:prSet/>
      <dgm:spPr/>
      <dgm:t>
        <a:bodyPr/>
        <a:lstStyle/>
        <a:p>
          <a:endParaRPr lang="en-GB"/>
        </a:p>
      </dgm:t>
    </dgm:pt>
    <dgm:pt modelId="{AF19DC53-26CB-444A-8230-4E61373592E3}" type="pres">
      <dgm:prSet presAssocID="{C3401205-1537-4363-B8DA-CB4546A52B10}" presName="vert0" presStyleCnt="0">
        <dgm:presLayoutVars>
          <dgm:dir/>
          <dgm:animOne val="branch"/>
          <dgm:animLvl val="lvl"/>
        </dgm:presLayoutVars>
      </dgm:prSet>
      <dgm:spPr/>
    </dgm:pt>
    <dgm:pt modelId="{FE839C4D-F884-4144-B903-7B8448C05F03}" type="pres">
      <dgm:prSet presAssocID="{03977D43-07D0-4E39-82BC-2122273605FB}" presName="thickLine" presStyleLbl="alignNode1" presStyleIdx="0" presStyleCnt="4"/>
      <dgm:spPr/>
    </dgm:pt>
    <dgm:pt modelId="{804AAA0C-1E49-4A43-9599-D42355184CF9}" type="pres">
      <dgm:prSet presAssocID="{03977D43-07D0-4E39-82BC-2122273605FB}" presName="horz1" presStyleCnt="0"/>
      <dgm:spPr/>
    </dgm:pt>
    <dgm:pt modelId="{BA2A0BD2-5A2E-4B3B-906B-A688E182AAE3}" type="pres">
      <dgm:prSet presAssocID="{03977D43-07D0-4E39-82BC-2122273605FB}" presName="tx1" presStyleLbl="revTx" presStyleIdx="0" presStyleCnt="4"/>
      <dgm:spPr/>
    </dgm:pt>
    <dgm:pt modelId="{DBC4B822-57C3-484E-B612-975AF72082F1}" type="pres">
      <dgm:prSet presAssocID="{03977D43-07D0-4E39-82BC-2122273605FB}" presName="vert1" presStyleCnt="0"/>
      <dgm:spPr/>
    </dgm:pt>
    <dgm:pt modelId="{BF5B5A21-2938-4472-B436-F24B9BA1EB05}" type="pres">
      <dgm:prSet presAssocID="{98C9FD18-38D1-4935-9C6E-FDFEF1833D28}" presName="thickLine" presStyleLbl="alignNode1" presStyleIdx="1" presStyleCnt="4"/>
      <dgm:spPr/>
    </dgm:pt>
    <dgm:pt modelId="{E5874A8D-4104-4E28-BF7D-C27A9DAF93CC}" type="pres">
      <dgm:prSet presAssocID="{98C9FD18-38D1-4935-9C6E-FDFEF1833D28}" presName="horz1" presStyleCnt="0"/>
      <dgm:spPr/>
    </dgm:pt>
    <dgm:pt modelId="{615D7A09-A61F-4478-BA38-505A6BB3E376}" type="pres">
      <dgm:prSet presAssocID="{98C9FD18-38D1-4935-9C6E-FDFEF1833D28}" presName="tx1" presStyleLbl="revTx" presStyleIdx="1" presStyleCnt="4"/>
      <dgm:spPr/>
    </dgm:pt>
    <dgm:pt modelId="{08AD4917-9A6D-49EE-B302-94FEFBF65E76}" type="pres">
      <dgm:prSet presAssocID="{98C9FD18-38D1-4935-9C6E-FDFEF1833D28}" presName="vert1" presStyleCnt="0"/>
      <dgm:spPr/>
    </dgm:pt>
    <dgm:pt modelId="{E714F8A1-69D7-4D67-984A-D012896484C1}" type="pres">
      <dgm:prSet presAssocID="{4B407663-5D48-43D1-95C8-921E46C7708C}" presName="thickLine" presStyleLbl="alignNode1" presStyleIdx="2" presStyleCnt="4"/>
      <dgm:spPr/>
    </dgm:pt>
    <dgm:pt modelId="{708A9682-ED91-4B66-B26E-A98932E8D71D}" type="pres">
      <dgm:prSet presAssocID="{4B407663-5D48-43D1-95C8-921E46C7708C}" presName="horz1" presStyleCnt="0"/>
      <dgm:spPr/>
    </dgm:pt>
    <dgm:pt modelId="{C59AA571-1C80-4727-8CE2-DCBEF4F2F869}" type="pres">
      <dgm:prSet presAssocID="{4B407663-5D48-43D1-95C8-921E46C7708C}" presName="tx1" presStyleLbl="revTx" presStyleIdx="2" presStyleCnt="4"/>
      <dgm:spPr/>
    </dgm:pt>
    <dgm:pt modelId="{61E8DAE5-9266-436C-8639-73F8C174A1DA}" type="pres">
      <dgm:prSet presAssocID="{4B407663-5D48-43D1-95C8-921E46C7708C}" presName="vert1" presStyleCnt="0"/>
      <dgm:spPr/>
    </dgm:pt>
    <dgm:pt modelId="{964A7ABB-AF42-4B99-887C-2005A04197F4}" type="pres">
      <dgm:prSet presAssocID="{6A248EFC-286D-4B3E-A2F6-DD4145380CE8}" presName="thickLine" presStyleLbl="alignNode1" presStyleIdx="3" presStyleCnt="4"/>
      <dgm:spPr/>
    </dgm:pt>
    <dgm:pt modelId="{9B0A820D-69EF-40DC-BA3B-C3FCA31DFFF5}" type="pres">
      <dgm:prSet presAssocID="{6A248EFC-286D-4B3E-A2F6-DD4145380CE8}" presName="horz1" presStyleCnt="0"/>
      <dgm:spPr/>
    </dgm:pt>
    <dgm:pt modelId="{6E453EC9-2BAA-426E-9E3F-822B2553C3C4}" type="pres">
      <dgm:prSet presAssocID="{6A248EFC-286D-4B3E-A2F6-DD4145380CE8}" presName="tx1" presStyleLbl="revTx" presStyleIdx="3" presStyleCnt="4"/>
      <dgm:spPr/>
    </dgm:pt>
    <dgm:pt modelId="{AD11F203-A64A-4B17-B521-C8201D06A49D}" type="pres">
      <dgm:prSet presAssocID="{6A248EFC-286D-4B3E-A2F6-DD4145380CE8}" presName="vert1" presStyleCnt="0"/>
      <dgm:spPr/>
    </dgm:pt>
  </dgm:ptLst>
  <dgm:cxnLst>
    <dgm:cxn modelId="{53501115-AD16-41CF-83E9-A48B940CC276}" type="presOf" srcId="{6A248EFC-286D-4B3E-A2F6-DD4145380CE8}" destId="{6E453EC9-2BAA-426E-9E3F-822B2553C3C4}" srcOrd="0" destOrd="0" presId="urn:microsoft.com/office/officeart/2008/layout/LinedList"/>
    <dgm:cxn modelId="{7B5A4718-5275-4055-A4AF-D5CCF6DB9F76}" srcId="{C3401205-1537-4363-B8DA-CB4546A52B10}" destId="{4B407663-5D48-43D1-95C8-921E46C7708C}" srcOrd="2" destOrd="0" parTransId="{3A353B87-8212-4E32-BAD5-1FEFD2B9B326}" sibTransId="{EBEBF834-1B8E-4666-B34B-24BB594E3CA3}"/>
    <dgm:cxn modelId="{53D3F324-9A14-47F5-B637-2C5C9F52322B}" srcId="{C3401205-1537-4363-B8DA-CB4546A52B10}" destId="{6A248EFC-286D-4B3E-A2F6-DD4145380CE8}" srcOrd="3" destOrd="0" parTransId="{18D6CCB3-0C81-433A-976C-99BA26168F99}" sibTransId="{459DBAC0-0CFA-421E-9972-C40B51A03D57}"/>
    <dgm:cxn modelId="{29CF822E-E0A1-41BB-BA96-D7015439CD68}" srcId="{C3401205-1537-4363-B8DA-CB4546A52B10}" destId="{03977D43-07D0-4E39-82BC-2122273605FB}" srcOrd="0" destOrd="0" parTransId="{1A3C5059-8EF4-4FB6-A71B-11808E769523}" sibTransId="{F4EB2B5A-E189-4712-ADCE-DFB1E5304D26}"/>
    <dgm:cxn modelId="{D865F2A2-1C27-4466-BE64-4720141A88CA}" type="presOf" srcId="{98C9FD18-38D1-4935-9C6E-FDFEF1833D28}" destId="{615D7A09-A61F-4478-BA38-505A6BB3E376}" srcOrd="0" destOrd="0" presId="urn:microsoft.com/office/officeart/2008/layout/LinedList"/>
    <dgm:cxn modelId="{0C3326AB-F452-4E45-BD82-55AE1E65850F}" srcId="{C3401205-1537-4363-B8DA-CB4546A52B10}" destId="{98C9FD18-38D1-4935-9C6E-FDFEF1833D28}" srcOrd="1" destOrd="0" parTransId="{1E7DE82C-FD53-411E-BFFF-7E4CEC228FC6}" sibTransId="{B92CA976-4C61-42C2-9C8D-14FCD69DECA5}"/>
    <dgm:cxn modelId="{B16387C4-BF5C-4EFC-8FA8-32B2A902E061}" type="presOf" srcId="{03977D43-07D0-4E39-82BC-2122273605FB}" destId="{BA2A0BD2-5A2E-4B3B-906B-A688E182AAE3}" srcOrd="0" destOrd="0" presId="urn:microsoft.com/office/officeart/2008/layout/LinedList"/>
    <dgm:cxn modelId="{079D17FE-5F59-4A48-AFB8-9BAE5A4A208D}" type="presOf" srcId="{4B407663-5D48-43D1-95C8-921E46C7708C}" destId="{C59AA571-1C80-4727-8CE2-DCBEF4F2F869}" srcOrd="0" destOrd="0" presId="urn:microsoft.com/office/officeart/2008/layout/LinedList"/>
    <dgm:cxn modelId="{BB3106FF-C2FC-441F-8559-52E765B1586B}" type="presOf" srcId="{C3401205-1537-4363-B8DA-CB4546A52B10}" destId="{AF19DC53-26CB-444A-8230-4E61373592E3}" srcOrd="0" destOrd="0" presId="urn:microsoft.com/office/officeart/2008/layout/LinedList"/>
    <dgm:cxn modelId="{6581A371-3933-40B1-BCDF-B0B18B2F6F87}" type="presParOf" srcId="{AF19DC53-26CB-444A-8230-4E61373592E3}" destId="{FE839C4D-F884-4144-B903-7B8448C05F03}" srcOrd="0" destOrd="0" presId="urn:microsoft.com/office/officeart/2008/layout/LinedList"/>
    <dgm:cxn modelId="{5AE538D2-2E5F-42D7-B4B0-05A1EBA5840E}" type="presParOf" srcId="{AF19DC53-26CB-444A-8230-4E61373592E3}" destId="{804AAA0C-1E49-4A43-9599-D42355184CF9}" srcOrd="1" destOrd="0" presId="urn:microsoft.com/office/officeart/2008/layout/LinedList"/>
    <dgm:cxn modelId="{047E7816-6948-4AB0-B320-46131847797D}" type="presParOf" srcId="{804AAA0C-1E49-4A43-9599-D42355184CF9}" destId="{BA2A0BD2-5A2E-4B3B-906B-A688E182AAE3}" srcOrd="0" destOrd="0" presId="urn:microsoft.com/office/officeart/2008/layout/LinedList"/>
    <dgm:cxn modelId="{3B3E96E4-20C8-4595-BDE4-B03030F89441}" type="presParOf" srcId="{804AAA0C-1E49-4A43-9599-D42355184CF9}" destId="{DBC4B822-57C3-484E-B612-975AF72082F1}" srcOrd="1" destOrd="0" presId="urn:microsoft.com/office/officeart/2008/layout/LinedList"/>
    <dgm:cxn modelId="{9FA3264F-F3FA-4C9B-9AA2-BD69401E5B4E}" type="presParOf" srcId="{AF19DC53-26CB-444A-8230-4E61373592E3}" destId="{BF5B5A21-2938-4472-B436-F24B9BA1EB05}" srcOrd="2" destOrd="0" presId="urn:microsoft.com/office/officeart/2008/layout/LinedList"/>
    <dgm:cxn modelId="{286D33F3-3F5E-4E0A-AE62-B4FF2265CEC1}" type="presParOf" srcId="{AF19DC53-26CB-444A-8230-4E61373592E3}" destId="{E5874A8D-4104-4E28-BF7D-C27A9DAF93CC}" srcOrd="3" destOrd="0" presId="urn:microsoft.com/office/officeart/2008/layout/LinedList"/>
    <dgm:cxn modelId="{70D4BE00-BF42-438B-AFE3-C9AD23738181}" type="presParOf" srcId="{E5874A8D-4104-4E28-BF7D-C27A9DAF93CC}" destId="{615D7A09-A61F-4478-BA38-505A6BB3E376}" srcOrd="0" destOrd="0" presId="urn:microsoft.com/office/officeart/2008/layout/LinedList"/>
    <dgm:cxn modelId="{86E3B8F3-8AD1-4F8F-98D9-B496EFD65AD8}" type="presParOf" srcId="{E5874A8D-4104-4E28-BF7D-C27A9DAF93CC}" destId="{08AD4917-9A6D-49EE-B302-94FEFBF65E76}" srcOrd="1" destOrd="0" presId="urn:microsoft.com/office/officeart/2008/layout/LinedList"/>
    <dgm:cxn modelId="{1B95C216-1A74-42ED-9F9F-228ABBFF927D}" type="presParOf" srcId="{AF19DC53-26CB-444A-8230-4E61373592E3}" destId="{E714F8A1-69D7-4D67-984A-D012896484C1}" srcOrd="4" destOrd="0" presId="urn:microsoft.com/office/officeart/2008/layout/LinedList"/>
    <dgm:cxn modelId="{0A000D9A-EECD-46AB-BD29-9E58866DF309}" type="presParOf" srcId="{AF19DC53-26CB-444A-8230-4E61373592E3}" destId="{708A9682-ED91-4B66-B26E-A98932E8D71D}" srcOrd="5" destOrd="0" presId="urn:microsoft.com/office/officeart/2008/layout/LinedList"/>
    <dgm:cxn modelId="{15D57F1E-18EF-4078-B55D-DA80B3C5616D}" type="presParOf" srcId="{708A9682-ED91-4B66-B26E-A98932E8D71D}" destId="{C59AA571-1C80-4727-8CE2-DCBEF4F2F869}" srcOrd="0" destOrd="0" presId="urn:microsoft.com/office/officeart/2008/layout/LinedList"/>
    <dgm:cxn modelId="{140F7ADB-D10E-497B-9F20-8B58638FDD08}" type="presParOf" srcId="{708A9682-ED91-4B66-B26E-A98932E8D71D}" destId="{61E8DAE5-9266-436C-8639-73F8C174A1DA}" srcOrd="1" destOrd="0" presId="urn:microsoft.com/office/officeart/2008/layout/LinedList"/>
    <dgm:cxn modelId="{98B4B2D2-F8B9-430A-A0CB-39F7E06D8AF7}" type="presParOf" srcId="{AF19DC53-26CB-444A-8230-4E61373592E3}" destId="{964A7ABB-AF42-4B99-887C-2005A04197F4}" srcOrd="6" destOrd="0" presId="urn:microsoft.com/office/officeart/2008/layout/LinedList"/>
    <dgm:cxn modelId="{9FA5FA36-1756-42B3-8747-61450EA9F03E}" type="presParOf" srcId="{AF19DC53-26CB-444A-8230-4E61373592E3}" destId="{9B0A820D-69EF-40DC-BA3B-C3FCA31DFFF5}" srcOrd="7" destOrd="0" presId="urn:microsoft.com/office/officeart/2008/layout/LinedList"/>
    <dgm:cxn modelId="{6757708C-9B2E-4C99-8B03-CEB2A8C09723}" type="presParOf" srcId="{9B0A820D-69EF-40DC-BA3B-C3FCA31DFFF5}" destId="{6E453EC9-2BAA-426E-9E3F-822B2553C3C4}" srcOrd="0" destOrd="0" presId="urn:microsoft.com/office/officeart/2008/layout/LinedList"/>
    <dgm:cxn modelId="{CA188FE7-02AC-42DD-8F00-B14EBCE9A550}" type="presParOf" srcId="{9B0A820D-69EF-40DC-BA3B-C3FCA31DFFF5}" destId="{AD11F203-A64A-4B17-B521-C8201D06A4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1205-1537-4363-B8DA-CB4546A52B1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977D43-07D0-4E39-82BC-2122273605FB}">
      <dgm:prSet custT="1"/>
      <dgm:spPr/>
      <dgm:t>
        <a:bodyPr/>
        <a:lstStyle/>
        <a:p>
          <a:pPr marL="285750" indent="-285750" algn="l" defTabSz="457200" rtl="0" eaLnBrk="1" latinLnBrk="0" hangingPunct="1">
            <a:spcBef>
              <a:spcPct val="2000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Char char="•"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Benefits of Serverless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gm:t>
    </dgm:pt>
    <dgm:pt modelId="{1A3C5059-8EF4-4FB6-A71B-11808E769523}" type="parTrans" cxnId="{29CF822E-E0A1-41BB-BA96-D7015439CD68}">
      <dgm:prSet/>
      <dgm:spPr/>
      <dgm:t>
        <a:bodyPr/>
        <a:lstStyle/>
        <a:p>
          <a:endParaRPr lang="en-US"/>
        </a:p>
      </dgm:t>
    </dgm:pt>
    <dgm:pt modelId="{F4EB2B5A-E189-4712-ADCE-DFB1E5304D26}" type="sibTrans" cxnId="{29CF822E-E0A1-41BB-BA96-D7015439CD68}">
      <dgm:prSet/>
      <dgm:spPr/>
      <dgm:t>
        <a:bodyPr/>
        <a:lstStyle/>
        <a:p>
          <a:endParaRPr lang="en-US"/>
        </a:p>
      </dgm:t>
    </dgm:pt>
    <dgm:pt modelId="{98C9FD18-38D1-4935-9C6E-FDFEF1833D28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Functions: </a:t>
          </a:r>
          <a:r>
            <a:rPr lang="en-US" sz="32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plans, triggers, security, monitoring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E7DE82C-FD53-411E-BFFF-7E4CEC228FC6}" type="parTrans" cxnId="{0C3326AB-F452-4E45-BD82-55AE1E65850F}">
      <dgm:prSet/>
      <dgm:spPr/>
      <dgm:t>
        <a:bodyPr/>
        <a:lstStyle/>
        <a:p>
          <a:endParaRPr lang="en-US"/>
        </a:p>
      </dgm:t>
    </dgm:pt>
    <dgm:pt modelId="{B92CA976-4C61-42C2-9C8D-14FCD69DECA5}" type="sibTrans" cxnId="{0C3326AB-F452-4E45-BD82-55AE1E65850F}">
      <dgm:prSet/>
      <dgm:spPr/>
      <dgm:t>
        <a:bodyPr/>
        <a:lstStyle/>
        <a:p>
          <a:endParaRPr lang="en-US"/>
        </a:p>
      </dgm:t>
    </dgm:pt>
    <dgm:pt modelId="{4B407663-5D48-43D1-95C8-921E46C7708C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Durable Functions: </a:t>
          </a:r>
          <a:r>
            <a:rPr lang="en-GB" sz="32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patterns, demo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3A353B87-8212-4E32-BAD5-1FEFD2B9B326}" type="parTrans" cxnId="{7B5A4718-5275-4055-A4AF-D5CCF6DB9F76}">
      <dgm:prSet/>
      <dgm:spPr/>
      <dgm:t>
        <a:bodyPr/>
        <a:lstStyle/>
        <a:p>
          <a:endParaRPr lang="en-US"/>
        </a:p>
      </dgm:t>
    </dgm:pt>
    <dgm:pt modelId="{EBEBF834-1B8E-4666-B34B-24BB594E3CA3}" type="sibTrans" cxnId="{7B5A4718-5275-4055-A4AF-D5CCF6DB9F76}">
      <dgm:prSet/>
      <dgm:spPr/>
      <dgm:t>
        <a:bodyPr/>
        <a:lstStyle/>
        <a:p>
          <a:endParaRPr lang="en-US"/>
        </a:p>
      </dgm:t>
    </dgm:pt>
    <dgm:pt modelId="{6A248EFC-286D-4B3E-A2F6-DD4145380CE8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How to get started</a:t>
          </a:r>
        </a:p>
      </dgm:t>
    </dgm:pt>
    <dgm:pt modelId="{18D6CCB3-0C81-433A-976C-99BA26168F99}" type="parTrans" cxnId="{53D3F324-9A14-47F5-B637-2C5C9F52322B}">
      <dgm:prSet/>
      <dgm:spPr/>
      <dgm:t>
        <a:bodyPr/>
        <a:lstStyle/>
        <a:p>
          <a:endParaRPr lang="en-GB"/>
        </a:p>
      </dgm:t>
    </dgm:pt>
    <dgm:pt modelId="{459DBAC0-0CFA-421E-9972-C40B51A03D57}" type="sibTrans" cxnId="{53D3F324-9A14-47F5-B637-2C5C9F52322B}">
      <dgm:prSet/>
      <dgm:spPr/>
      <dgm:t>
        <a:bodyPr/>
        <a:lstStyle/>
        <a:p>
          <a:endParaRPr lang="en-GB"/>
        </a:p>
      </dgm:t>
    </dgm:pt>
    <dgm:pt modelId="{AF19DC53-26CB-444A-8230-4E61373592E3}" type="pres">
      <dgm:prSet presAssocID="{C3401205-1537-4363-B8DA-CB4546A52B10}" presName="vert0" presStyleCnt="0">
        <dgm:presLayoutVars>
          <dgm:dir/>
          <dgm:animOne val="branch"/>
          <dgm:animLvl val="lvl"/>
        </dgm:presLayoutVars>
      </dgm:prSet>
      <dgm:spPr/>
    </dgm:pt>
    <dgm:pt modelId="{FE839C4D-F884-4144-B903-7B8448C05F03}" type="pres">
      <dgm:prSet presAssocID="{03977D43-07D0-4E39-82BC-2122273605FB}" presName="thickLine" presStyleLbl="alignNode1" presStyleIdx="0" presStyleCnt="4"/>
      <dgm:spPr/>
    </dgm:pt>
    <dgm:pt modelId="{804AAA0C-1E49-4A43-9599-D42355184CF9}" type="pres">
      <dgm:prSet presAssocID="{03977D43-07D0-4E39-82BC-2122273605FB}" presName="horz1" presStyleCnt="0"/>
      <dgm:spPr/>
    </dgm:pt>
    <dgm:pt modelId="{BA2A0BD2-5A2E-4B3B-906B-A688E182AAE3}" type="pres">
      <dgm:prSet presAssocID="{03977D43-07D0-4E39-82BC-2122273605FB}" presName="tx1" presStyleLbl="revTx" presStyleIdx="0" presStyleCnt="4"/>
      <dgm:spPr/>
    </dgm:pt>
    <dgm:pt modelId="{DBC4B822-57C3-484E-B612-975AF72082F1}" type="pres">
      <dgm:prSet presAssocID="{03977D43-07D0-4E39-82BC-2122273605FB}" presName="vert1" presStyleCnt="0"/>
      <dgm:spPr/>
    </dgm:pt>
    <dgm:pt modelId="{BF5B5A21-2938-4472-B436-F24B9BA1EB05}" type="pres">
      <dgm:prSet presAssocID="{98C9FD18-38D1-4935-9C6E-FDFEF1833D28}" presName="thickLine" presStyleLbl="alignNode1" presStyleIdx="1" presStyleCnt="4"/>
      <dgm:spPr/>
    </dgm:pt>
    <dgm:pt modelId="{E5874A8D-4104-4E28-BF7D-C27A9DAF93CC}" type="pres">
      <dgm:prSet presAssocID="{98C9FD18-38D1-4935-9C6E-FDFEF1833D28}" presName="horz1" presStyleCnt="0"/>
      <dgm:spPr/>
    </dgm:pt>
    <dgm:pt modelId="{615D7A09-A61F-4478-BA38-505A6BB3E376}" type="pres">
      <dgm:prSet presAssocID="{98C9FD18-38D1-4935-9C6E-FDFEF1833D28}" presName="tx1" presStyleLbl="revTx" presStyleIdx="1" presStyleCnt="4"/>
      <dgm:spPr/>
    </dgm:pt>
    <dgm:pt modelId="{08AD4917-9A6D-49EE-B302-94FEFBF65E76}" type="pres">
      <dgm:prSet presAssocID="{98C9FD18-38D1-4935-9C6E-FDFEF1833D28}" presName="vert1" presStyleCnt="0"/>
      <dgm:spPr/>
    </dgm:pt>
    <dgm:pt modelId="{E714F8A1-69D7-4D67-984A-D012896484C1}" type="pres">
      <dgm:prSet presAssocID="{4B407663-5D48-43D1-95C8-921E46C7708C}" presName="thickLine" presStyleLbl="alignNode1" presStyleIdx="2" presStyleCnt="4"/>
      <dgm:spPr/>
    </dgm:pt>
    <dgm:pt modelId="{708A9682-ED91-4B66-B26E-A98932E8D71D}" type="pres">
      <dgm:prSet presAssocID="{4B407663-5D48-43D1-95C8-921E46C7708C}" presName="horz1" presStyleCnt="0"/>
      <dgm:spPr/>
    </dgm:pt>
    <dgm:pt modelId="{C59AA571-1C80-4727-8CE2-DCBEF4F2F869}" type="pres">
      <dgm:prSet presAssocID="{4B407663-5D48-43D1-95C8-921E46C7708C}" presName="tx1" presStyleLbl="revTx" presStyleIdx="2" presStyleCnt="4"/>
      <dgm:spPr/>
    </dgm:pt>
    <dgm:pt modelId="{61E8DAE5-9266-436C-8639-73F8C174A1DA}" type="pres">
      <dgm:prSet presAssocID="{4B407663-5D48-43D1-95C8-921E46C7708C}" presName="vert1" presStyleCnt="0"/>
      <dgm:spPr/>
    </dgm:pt>
    <dgm:pt modelId="{964A7ABB-AF42-4B99-887C-2005A04197F4}" type="pres">
      <dgm:prSet presAssocID="{6A248EFC-286D-4B3E-A2F6-DD4145380CE8}" presName="thickLine" presStyleLbl="alignNode1" presStyleIdx="3" presStyleCnt="4"/>
      <dgm:spPr/>
    </dgm:pt>
    <dgm:pt modelId="{9B0A820D-69EF-40DC-BA3B-C3FCA31DFFF5}" type="pres">
      <dgm:prSet presAssocID="{6A248EFC-286D-4B3E-A2F6-DD4145380CE8}" presName="horz1" presStyleCnt="0"/>
      <dgm:spPr/>
    </dgm:pt>
    <dgm:pt modelId="{6E453EC9-2BAA-426E-9E3F-822B2553C3C4}" type="pres">
      <dgm:prSet presAssocID="{6A248EFC-286D-4B3E-A2F6-DD4145380CE8}" presName="tx1" presStyleLbl="revTx" presStyleIdx="3" presStyleCnt="4"/>
      <dgm:spPr/>
    </dgm:pt>
    <dgm:pt modelId="{AD11F203-A64A-4B17-B521-C8201D06A49D}" type="pres">
      <dgm:prSet presAssocID="{6A248EFC-286D-4B3E-A2F6-DD4145380CE8}" presName="vert1" presStyleCnt="0"/>
      <dgm:spPr/>
    </dgm:pt>
  </dgm:ptLst>
  <dgm:cxnLst>
    <dgm:cxn modelId="{53501115-AD16-41CF-83E9-A48B940CC276}" type="presOf" srcId="{6A248EFC-286D-4B3E-A2F6-DD4145380CE8}" destId="{6E453EC9-2BAA-426E-9E3F-822B2553C3C4}" srcOrd="0" destOrd="0" presId="urn:microsoft.com/office/officeart/2008/layout/LinedList"/>
    <dgm:cxn modelId="{7B5A4718-5275-4055-A4AF-D5CCF6DB9F76}" srcId="{C3401205-1537-4363-B8DA-CB4546A52B10}" destId="{4B407663-5D48-43D1-95C8-921E46C7708C}" srcOrd="2" destOrd="0" parTransId="{3A353B87-8212-4E32-BAD5-1FEFD2B9B326}" sibTransId="{EBEBF834-1B8E-4666-B34B-24BB594E3CA3}"/>
    <dgm:cxn modelId="{53D3F324-9A14-47F5-B637-2C5C9F52322B}" srcId="{C3401205-1537-4363-B8DA-CB4546A52B10}" destId="{6A248EFC-286D-4B3E-A2F6-DD4145380CE8}" srcOrd="3" destOrd="0" parTransId="{18D6CCB3-0C81-433A-976C-99BA26168F99}" sibTransId="{459DBAC0-0CFA-421E-9972-C40B51A03D57}"/>
    <dgm:cxn modelId="{29CF822E-E0A1-41BB-BA96-D7015439CD68}" srcId="{C3401205-1537-4363-B8DA-CB4546A52B10}" destId="{03977D43-07D0-4E39-82BC-2122273605FB}" srcOrd="0" destOrd="0" parTransId="{1A3C5059-8EF4-4FB6-A71B-11808E769523}" sibTransId="{F4EB2B5A-E189-4712-ADCE-DFB1E5304D26}"/>
    <dgm:cxn modelId="{D865F2A2-1C27-4466-BE64-4720141A88CA}" type="presOf" srcId="{98C9FD18-38D1-4935-9C6E-FDFEF1833D28}" destId="{615D7A09-A61F-4478-BA38-505A6BB3E376}" srcOrd="0" destOrd="0" presId="urn:microsoft.com/office/officeart/2008/layout/LinedList"/>
    <dgm:cxn modelId="{0C3326AB-F452-4E45-BD82-55AE1E65850F}" srcId="{C3401205-1537-4363-B8DA-CB4546A52B10}" destId="{98C9FD18-38D1-4935-9C6E-FDFEF1833D28}" srcOrd="1" destOrd="0" parTransId="{1E7DE82C-FD53-411E-BFFF-7E4CEC228FC6}" sibTransId="{B92CA976-4C61-42C2-9C8D-14FCD69DECA5}"/>
    <dgm:cxn modelId="{B16387C4-BF5C-4EFC-8FA8-32B2A902E061}" type="presOf" srcId="{03977D43-07D0-4E39-82BC-2122273605FB}" destId="{BA2A0BD2-5A2E-4B3B-906B-A688E182AAE3}" srcOrd="0" destOrd="0" presId="urn:microsoft.com/office/officeart/2008/layout/LinedList"/>
    <dgm:cxn modelId="{079D17FE-5F59-4A48-AFB8-9BAE5A4A208D}" type="presOf" srcId="{4B407663-5D48-43D1-95C8-921E46C7708C}" destId="{C59AA571-1C80-4727-8CE2-DCBEF4F2F869}" srcOrd="0" destOrd="0" presId="urn:microsoft.com/office/officeart/2008/layout/LinedList"/>
    <dgm:cxn modelId="{BB3106FF-C2FC-441F-8559-52E765B1586B}" type="presOf" srcId="{C3401205-1537-4363-B8DA-CB4546A52B10}" destId="{AF19DC53-26CB-444A-8230-4E61373592E3}" srcOrd="0" destOrd="0" presId="urn:microsoft.com/office/officeart/2008/layout/LinedList"/>
    <dgm:cxn modelId="{6581A371-3933-40B1-BCDF-B0B18B2F6F87}" type="presParOf" srcId="{AF19DC53-26CB-444A-8230-4E61373592E3}" destId="{FE839C4D-F884-4144-B903-7B8448C05F03}" srcOrd="0" destOrd="0" presId="urn:microsoft.com/office/officeart/2008/layout/LinedList"/>
    <dgm:cxn modelId="{5AE538D2-2E5F-42D7-B4B0-05A1EBA5840E}" type="presParOf" srcId="{AF19DC53-26CB-444A-8230-4E61373592E3}" destId="{804AAA0C-1E49-4A43-9599-D42355184CF9}" srcOrd="1" destOrd="0" presId="urn:microsoft.com/office/officeart/2008/layout/LinedList"/>
    <dgm:cxn modelId="{047E7816-6948-4AB0-B320-46131847797D}" type="presParOf" srcId="{804AAA0C-1E49-4A43-9599-D42355184CF9}" destId="{BA2A0BD2-5A2E-4B3B-906B-A688E182AAE3}" srcOrd="0" destOrd="0" presId="urn:microsoft.com/office/officeart/2008/layout/LinedList"/>
    <dgm:cxn modelId="{3B3E96E4-20C8-4595-BDE4-B03030F89441}" type="presParOf" srcId="{804AAA0C-1E49-4A43-9599-D42355184CF9}" destId="{DBC4B822-57C3-484E-B612-975AF72082F1}" srcOrd="1" destOrd="0" presId="urn:microsoft.com/office/officeart/2008/layout/LinedList"/>
    <dgm:cxn modelId="{9FA3264F-F3FA-4C9B-9AA2-BD69401E5B4E}" type="presParOf" srcId="{AF19DC53-26CB-444A-8230-4E61373592E3}" destId="{BF5B5A21-2938-4472-B436-F24B9BA1EB05}" srcOrd="2" destOrd="0" presId="urn:microsoft.com/office/officeart/2008/layout/LinedList"/>
    <dgm:cxn modelId="{286D33F3-3F5E-4E0A-AE62-B4FF2265CEC1}" type="presParOf" srcId="{AF19DC53-26CB-444A-8230-4E61373592E3}" destId="{E5874A8D-4104-4E28-BF7D-C27A9DAF93CC}" srcOrd="3" destOrd="0" presId="urn:microsoft.com/office/officeart/2008/layout/LinedList"/>
    <dgm:cxn modelId="{70D4BE00-BF42-438B-AFE3-C9AD23738181}" type="presParOf" srcId="{E5874A8D-4104-4E28-BF7D-C27A9DAF93CC}" destId="{615D7A09-A61F-4478-BA38-505A6BB3E376}" srcOrd="0" destOrd="0" presId="urn:microsoft.com/office/officeart/2008/layout/LinedList"/>
    <dgm:cxn modelId="{86E3B8F3-8AD1-4F8F-98D9-B496EFD65AD8}" type="presParOf" srcId="{E5874A8D-4104-4E28-BF7D-C27A9DAF93CC}" destId="{08AD4917-9A6D-49EE-B302-94FEFBF65E76}" srcOrd="1" destOrd="0" presId="urn:microsoft.com/office/officeart/2008/layout/LinedList"/>
    <dgm:cxn modelId="{1B95C216-1A74-42ED-9F9F-228ABBFF927D}" type="presParOf" srcId="{AF19DC53-26CB-444A-8230-4E61373592E3}" destId="{E714F8A1-69D7-4D67-984A-D012896484C1}" srcOrd="4" destOrd="0" presId="urn:microsoft.com/office/officeart/2008/layout/LinedList"/>
    <dgm:cxn modelId="{0A000D9A-EECD-46AB-BD29-9E58866DF309}" type="presParOf" srcId="{AF19DC53-26CB-444A-8230-4E61373592E3}" destId="{708A9682-ED91-4B66-B26E-A98932E8D71D}" srcOrd="5" destOrd="0" presId="urn:microsoft.com/office/officeart/2008/layout/LinedList"/>
    <dgm:cxn modelId="{15D57F1E-18EF-4078-B55D-DA80B3C5616D}" type="presParOf" srcId="{708A9682-ED91-4B66-B26E-A98932E8D71D}" destId="{C59AA571-1C80-4727-8CE2-DCBEF4F2F869}" srcOrd="0" destOrd="0" presId="urn:microsoft.com/office/officeart/2008/layout/LinedList"/>
    <dgm:cxn modelId="{140F7ADB-D10E-497B-9F20-8B58638FDD08}" type="presParOf" srcId="{708A9682-ED91-4B66-B26E-A98932E8D71D}" destId="{61E8DAE5-9266-436C-8639-73F8C174A1DA}" srcOrd="1" destOrd="0" presId="urn:microsoft.com/office/officeart/2008/layout/LinedList"/>
    <dgm:cxn modelId="{98B4B2D2-F8B9-430A-A0CB-39F7E06D8AF7}" type="presParOf" srcId="{AF19DC53-26CB-444A-8230-4E61373592E3}" destId="{964A7ABB-AF42-4B99-887C-2005A04197F4}" srcOrd="6" destOrd="0" presId="urn:microsoft.com/office/officeart/2008/layout/LinedList"/>
    <dgm:cxn modelId="{9FA5FA36-1756-42B3-8747-61450EA9F03E}" type="presParOf" srcId="{AF19DC53-26CB-444A-8230-4E61373592E3}" destId="{9B0A820D-69EF-40DC-BA3B-C3FCA31DFFF5}" srcOrd="7" destOrd="0" presId="urn:microsoft.com/office/officeart/2008/layout/LinedList"/>
    <dgm:cxn modelId="{6757708C-9B2E-4C99-8B03-CEB2A8C09723}" type="presParOf" srcId="{9B0A820D-69EF-40DC-BA3B-C3FCA31DFFF5}" destId="{6E453EC9-2BAA-426E-9E3F-822B2553C3C4}" srcOrd="0" destOrd="0" presId="urn:microsoft.com/office/officeart/2008/layout/LinedList"/>
    <dgm:cxn modelId="{CA188FE7-02AC-42DD-8F00-B14EBCE9A550}" type="presParOf" srcId="{9B0A820D-69EF-40DC-BA3B-C3FCA31DFFF5}" destId="{AD11F203-A64A-4B17-B521-C8201D06A4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9C4D-F884-4144-B903-7B8448C05F03}">
      <dsp:nvSpPr>
        <dsp:cNvPr id="0" name=""/>
        <dsp:cNvSpPr/>
      </dsp:nvSpPr>
      <dsp:spPr>
        <a:xfrm>
          <a:off x="0" y="0"/>
          <a:ext cx="65164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A0BD2-5A2E-4B3B-906B-A688E182AAE3}">
      <dsp:nvSpPr>
        <dsp:cNvPr id="0" name=""/>
        <dsp:cNvSpPr/>
      </dsp:nvSpPr>
      <dsp:spPr>
        <a:xfrm>
          <a:off x="0" y="0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Benefits of Serverless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sp:txBody>
      <dsp:txXfrm>
        <a:off x="0" y="0"/>
        <a:ext cx="6516476" cy="1154363"/>
      </dsp:txXfrm>
    </dsp:sp>
    <dsp:sp modelId="{BF5B5A21-2938-4472-B436-F24B9BA1EB05}">
      <dsp:nvSpPr>
        <dsp:cNvPr id="0" name=""/>
        <dsp:cNvSpPr/>
      </dsp:nvSpPr>
      <dsp:spPr>
        <a:xfrm>
          <a:off x="0" y="1154363"/>
          <a:ext cx="6516476" cy="0"/>
        </a:xfrm>
        <a:prstGeom prst="line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7A09-A61F-4478-BA38-505A6BB3E376}">
      <dsp:nvSpPr>
        <dsp:cNvPr id="0" name=""/>
        <dsp:cNvSpPr/>
      </dsp:nvSpPr>
      <dsp:spPr>
        <a:xfrm>
          <a:off x="0" y="1154363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Functions</a:t>
          </a:r>
        </a:p>
      </dsp:txBody>
      <dsp:txXfrm>
        <a:off x="0" y="1154363"/>
        <a:ext cx="6516476" cy="1154363"/>
      </dsp:txXfrm>
    </dsp:sp>
    <dsp:sp modelId="{E714F8A1-69D7-4D67-984A-D012896484C1}">
      <dsp:nvSpPr>
        <dsp:cNvPr id="0" name=""/>
        <dsp:cNvSpPr/>
      </dsp:nvSpPr>
      <dsp:spPr>
        <a:xfrm>
          <a:off x="0" y="2308726"/>
          <a:ext cx="6516476" cy="0"/>
        </a:xfrm>
        <a:prstGeom prst="line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AA571-1C80-4727-8CE2-DCBEF4F2F869}">
      <dsp:nvSpPr>
        <dsp:cNvPr id="0" name=""/>
        <dsp:cNvSpPr/>
      </dsp:nvSpPr>
      <dsp:spPr>
        <a:xfrm>
          <a:off x="0" y="2308726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Durable Functions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2308726"/>
        <a:ext cx="6516476" cy="1154363"/>
      </dsp:txXfrm>
    </dsp:sp>
    <dsp:sp modelId="{964A7ABB-AF42-4B99-887C-2005A04197F4}">
      <dsp:nvSpPr>
        <dsp:cNvPr id="0" name=""/>
        <dsp:cNvSpPr/>
      </dsp:nvSpPr>
      <dsp:spPr>
        <a:xfrm>
          <a:off x="0" y="3463089"/>
          <a:ext cx="6516476" cy="0"/>
        </a:xfrm>
        <a:prstGeom prst="line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53EC9-2BAA-426E-9E3F-822B2553C3C4}">
      <dsp:nvSpPr>
        <dsp:cNvPr id="0" name=""/>
        <dsp:cNvSpPr/>
      </dsp:nvSpPr>
      <dsp:spPr>
        <a:xfrm>
          <a:off x="0" y="3463089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How to get started</a:t>
          </a:r>
        </a:p>
      </dsp:txBody>
      <dsp:txXfrm>
        <a:off x="0" y="3463089"/>
        <a:ext cx="6516476" cy="1154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9C4D-F884-4144-B903-7B8448C05F03}">
      <dsp:nvSpPr>
        <dsp:cNvPr id="0" name=""/>
        <dsp:cNvSpPr/>
      </dsp:nvSpPr>
      <dsp:spPr>
        <a:xfrm>
          <a:off x="0" y="0"/>
          <a:ext cx="65164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A0BD2-5A2E-4B3B-906B-A688E182AAE3}">
      <dsp:nvSpPr>
        <dsp:cNvPr id="0" name=""/>
        <dsp:cNvSpPr/>
      </dsp:nvSpPr>
      <dsp:spPr>
        <a:xfrm>
          <a:off x="0" y="0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Benefits of Serverless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sp:txBody>
      <dsp:txXfrm>
        <a:off x="0" y="0"/>
        <a:ext cx="6516476" cy="1154363"/>
      </dsp:txXfrm>
    </dsp:sp>
    <dsp:sp modelId="{BF5B5A21-2938-4472-B436-F24B9BA1EB05}">
      <dsp:nvSpPr>
        <dsp:cNvPr id="0" name=""/>
        <dsp:cNvSpPr/>
      </dsp:nvSpPr>
      <dsp:spPr>
        <a:xfrm>
          <a:off x="0" y="1154363"/>
          <a:ext cx="6516476" cy="0"/>
        </a:xfrm>
        <a:prstGeom prst="line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7A09-A61F-4478-BA38-505A6BB3E376}">
      <dsp:nvSpPr>
        <dsp:cNvPr id="0" name=""/>
        <dsp:cNvSpPr/>
      </dsp:nvSpPr>
      <dsp:spPr>
        <a:xfrm>
          <a:off x="0" y="1154363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Functions: </a:t>
          </a:r>
          <a:r>
            <a:rPr lang="en-US" sz="32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plans, triggers, security, monitoring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1154363"/>
        <a:ext cx="6516476" cy="1154363"/>
      </dsp:txXfrm>
    </dsp:sp>
    <dsp:sp modelId="{E714F8A1-69D7-4D67-984A-D012896484C1}">
      <dsp:nvSpPr>
        <dsp:cNvPr id="0" name=""/>
        <dsp:cNvSpPr/>
      </dsp:nvSpPr>
      <dsp:spPr>
        <a:xfrm>
          <a:off x="0" y="2308726"/>
          <a:ext cx="6516476" cy="0"/>
        </a:xfrm>
        <a:prstGeom prst="line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AA571-1C80-4727-8CE2-DCBEF4F2F869}">
      <dsp:nvSpPr>
        <dsp:cNvPr id="0" name=""/>
        <dsp:cNvSpPr/>
      </dsp:nvSpPr>
      <dsp:spPr>
        <a:xfrm>
          <a:off x="0" y="2308726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Durable Functions: </a:t>
          </a:r>
          <a:r>
            <a:rPr lang="en-GB" sz="32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patterns, demo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2308726"/>
        <a:ext cx="6516476" cy="1154363"/>
      </dsp:txXfrm>
    </dsp:sp>
    <dsp:sp modelId="{964A7ABB-AF42-4B99-887C-2005A04197F4}">
      <dsp:nvSpPr>
        <dsp:cNvPr id="0" name=""/>
        <dsp:cNvSpPr/>
      </dsp:nvSpPr>
      <dsp:spPr>
        <a:xfrm>
          <a:off x="0" y="3463089"/>
          <a:ext cx="6516476" cy="0"/>
        </a:xfrm>
        <a:prstGeom prst="line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53EC9-2BAA-426E-9E3F-822B2553C3C4}">
      <dsp:nvSpPr>
        <dsp:cNvPr id="0" name=""/>
        <dsp:cNvSpPr/>
      </dsp:nvSpPr>
      <dsp:spPr>
        <a:xfrm>
          <a:off x="0" y="3463089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US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How to get started</a:t>
          </a:r>
        </a:p>
      </dsp:txBody>
      <dsp:txXfrm>
        <a:off x="0" y="3463089"/>
        <a:ext cx="6516476" cy="1154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3A3E-02C8-44E0-A167-A9E6EEC85CB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5A3F-76D1-4FF6-A976-303945A70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5123-DEC5-40C7-B7D1-0442CFA3575D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637C3-F3CF-4F75-B64C-9D3DEB022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8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IP restrictions – consumption plan doesn’t have fixed IPs. ASPs have fixed IPs but can change in certain scenarios.</a:t>
            </a:r>
          </a:p>
          <a:p>
            <a:endParaRPr lang="en-GB" dirty="0"/>
          </a:p>
          <a:p>
            <a:r>
              <a:rPr lang="en-GB" dirty="0" err="1"/>
              <a:t>PureSec</a:t>
            </a:r>
            <a:r>
              <a:rPr lang="en-GB" dirty="0"/>
              <a:t>/</a:t>
            </a:r>
            <a:r>
              <a:rPr lang="en-GB" dirty="0" err="1"/>
              <a:t>Synk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7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8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8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things DevOps</a:t>
            </a:r>
          </a:p>
          <a:p>
            <a:r>
              <a:rPr lang="en-GB" dirty="0"/>
              <a:t>Infrastructure</a:t>
            </a:r>
            <a:r>
              <a:rPr lang="en-GB" baseline="0" dirty="0"/>
              <a:t> as code</a:t>
            </a:r>
          </a:p>
          <a:p>
            <a:r>
              <a:rPr lang="en-GB" baseline="0" dirty="0"/>
              <a:t>Mostly </a:t>
            </a:r>
            <a:r>
              <a:rPr lang="en-GB" baseline="0" dirty="0" err="1"/>
              <a:t>serverless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0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Fan in/out</a:t>
            </a:r>
          </a:p>
          <a:p>
            <a:r>
              <a:rPr lang="en-GB" dirty="0"/>
              <a:t>Async</a:t>
            </a:r>
          </a:p>
          <a:p>
            <a:r>
              <a:rPr lang="en-GB" dirty="0"/>
              <a:t>External event</a:t>
            </a:r>
          </a:p>
          <a:p>
            <a:r>
              <a:rPr lang="en-GB" dirty="0"/>
              <a:t>Chain</a:t>
            </a:r>
          </a:p>
          <a:p>
            <a:r>
              <a:rPr lang="en-GB" dirty="0"/>
              <a:t>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3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things DevOps</a:t>
            </a:r>
          </a:p>
          <a:p>
            <a:r>
              <a:rPr lang="en-GB" dirty="0"/>
              <a:t>Infrastructure</a:t>
            </a:r>
            <a:r>
              <a:rPr lang="en-GB" baseline="0" dirty="0"/>
              <a:t> as code</a:t>
            </a:r>
          </a:p>
          <a:p>
            <a:r>
              <a:rPr lang="en-GB" baseline="0" dirty="0"/>
              <a:t>Mostly </a:t>
            </a:r>
            <a:r>
              <a:rPr lang="en-GB" baseline="0" dirty="0" err="1"/>
              <a:t>serverless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8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5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4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7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2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2503923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16705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1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41773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2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5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6" r:id="rId19"/>
    <p:sldLayoutId id="214748372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gossa.blogspot.com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arkgossa.blogspo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7" y="1803405"/>
            <a:ext cx="9972877" cy="1825096"/>
          </a:xfrm>
        </p:spPr>
        <p:txBody>
          <a:bodyPr>
            <a:normAutofit/>
          </a:bodyPr>
          <a:lstStyle/>
          <a:p>
            <a:r>
              <a:rPr lang="en-GB" dirty="0"/>
              <a:t>Azure Functions – Getting started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 Gossa</a:t>
            </a:r>
          </a:p>
          <a:p>
            <a:r>
              <a:rPr lang="en-GB" dirty="0"/>
              <a:t>Infrastructure Engineering Lead, UK Banking</a:t>
            </a:r>
          </a:p>
        </p:txBody>
      </p:sp>
    </p:spTree>
    <p:extLst>
      <p:ext uri="{BB962C8B-B14F-4D97-AF65-F5344CB8AC3E}">
        <p14:creationId xmlns:p14="http://schemas.microsoft.com/office/powerpoint/2010/main" val="16760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Functions – Triggers and Bindings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5D48C-0A28-4247-9333-60B02CAD1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858"/>
          <a:stretch/>
        </p:blipFill>
        <p:spPr>
          <a:xfrm>
            <a:off x="425599" y="2149601"/>
            <a:ext cx="5429529" cy="3410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1A1033-C773-4DB2-AAC7-AB622BB4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2"/>
          <a:stretch/>
        </p:blipFill>
        <p:spPr>
          <a:xfrm>
            <a:off x="6407583" y="2153308"/>
            <a:ext cx="5429529" cy="28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Functions – Networking/Hybrid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Virtual network/Express Route integration (not consumption plan)</a:t>
            </a:r>
          </a:p>
          <a:p>
            <a:r>
              <a:rPr lang="en-GB" dirty="0"/>
              <a:t>Service Bus/Storage Queue</a:t>
            </a:r>
          </a:p>
          <a:p>
            <a:r>
              <a:rPr lang="en-GB" dirty="0"/>
              <a:t>Ultimate isolation: App Service Environment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EDF24A-AD43-4A45-B15E-0AFB10BA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1" y="2131688"/>
            <a:ext cx="5389964" cy="41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C16B-9D56-424D-B0A7-C11A834FE2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Azure Functions - Security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FE9CBCA-B635-4E61-9092-EA4CD108C249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Authentication</a:t>
            </a:r>
          </a:p>
          <a:p>
            <a:r>
              <a:rPr lang="en-GB" dirty="0"/>
              <a:t>Traffic Encryption</a:t>
            </a:r>
          </a:p>
          <a:p>
            <a:r>
              <a:rPr lang="en-GB" dirty="0"/>
              <a:t>Data Encryption</a:t>
            </a:r>
          </a:p>
          <a:p>
            <a:r>
              <a:rPr lang="en-GB" dirty="0"/>
              <a:t>IP Restriction</a:t>
            </a:r>
          </a:p>
          <a:p>
            <a:r>
              <a:rPr lang="en-GB" dirty="0"/>
              <a:t>Managed Identity</a:t>
            </a:r>
          </a:p>
          <a:p>
            <a:r>
              <a:rPr lang="en-GB" dirty="0"/>
              <a:t>Small functions vs Monoliths</a:t>
            </a:r>
          </a:p>
          <a:p>
            <a:r>
              <a:rPr lang="en-GB" dirty="0"/>
              <a:t>Function runtime scanning</a:t>
            </a:r>
          </a:p>
          <a:p>
            <a:endParaRPr lang="en-GB" dirty="0"/>
          </a:p>
        </p:txBody>
      </p:sp>
      <p:pic>
        <p:nvPicPr>
          <p:cNvPr id="5" name="Picture 2" descr="Image result for very secure">
            <a:extLst>
              <a:ext uri="{FF2B5EF4-FFF2-40B4-BE49-F238E27FC236}">
                <a16:creationId xmlns:a16="http://schemas.microsoft.com/office/drawing/2014/main" id="{A0886D57-79ED-41CA-A695-79BE28D5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15" y="2176461"/>
            <a:ext cx="4205557" cy="31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C16B-9D56-424D-B0A7-C11A834FE2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Azure Functions - Monitoring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FE9CBCA-B635-4E61-9092-EA4CD108C249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Application Insights</a:t>
            </a:r>
          </a:p>
          <a:p>
            <a:r>
              <a:rPr lang="en-GB" dirty="0"/>
              <a:t>Data Dog</a:t>
            </a:r>
          </a:p>
          <a:p>
            <a:r>
              <a:rPr lang="en-GB" dirty="0"/>
              <a:t>Agentless</a:t>
            </a:r>
          </a:p>
        </p:txBody>
      </p:sp>
      <p:pic>
        <p:nvPicPr>
          <p:cNvPr id="6" name="Picture 2" descr="Image result for application insights">
            <a:extLst>
              <a:ext uri="{FF2B5EF4-FFF2-40B4-BE49-F238E27FC236}">
                <a16:creationId xmlns:a16="http://schemas.microsoft.com/office/drawing/2014/main" id="{70B4FF0F-D8D1-447A-BD5A-86A6978F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13" y="1825625"/>
            <a:ext cx="7474212" cy="36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9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C16B-9D56-424D-B0A7-C11A834FE2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Azure Functions - Limitations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FE9CBCA-B635-4E61-9092-EA4CD108C249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Different plans have different limits</a:t>
            </a:r>
          </a:p>
          <a:p>
            <a:r>
              <a:rPr lang="en-GB" dirty="0"/>
              <a:t>Max execution time</a:t>
            </a:r>
          </a:p>
          <a:p>
            <a:r>
              <a:rPr lang="en-GB" dirty="0"/>
              <a:t>Maximum outbound connections</a:t>
            </a:r>
          </a:p>
          <a:p>
            <a:r>
              <a:rPr lang="en-GB" dirty="0"/>
              <a:t>Maximum concurrent requests</a:t>
            </a:r>
          </a:p>
          <a:p>
            <a:r>
              <a:rPr lang="en-GB" dirty="0"/>
              <a:t>Max request size</a:t>
            </a:r>
          </a:p>
          <a:p>
            <a:r>
              <a:rPr lang="en-GB" dirty="0"/>
              <a:t>Cold starts (consumption plan)</a:t>
            </a:r>
          </a:p>
        </p:txBody>
      </p:sp>
      <p:pic>
        <p:nvPicPr>
          <p:cNvPr id="1026" name="Picture 2" descr="Image result for limitation">
            <a:extLst>
              <a:ext uri="{FF2B5EF4-FFF2-40B4-BE49-F238E27FC236}">
                <a16:creationId xmlns:a16="http://schemas.microsoft.com/office/drawing/2014/main" id="{7300F7C9-EF1D-4EE5-B189-D34E81CF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1" y="2195946"/>
            <a:ext cx="51498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7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3793" y="2841625"/>
            <a:ext cx="4006512" cy="1164891"/>
          </a:xfrm>
        </p:spPr>
        <p:txBody>
          <a:bodyPr anchor="t"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7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Demo: </a:t>
            </a:r>
            <a:r>
              <a:rPr lang="en-GB" sz="4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Azure Functions</a:t>
            </a:r>
            <a:endParaRPr lang="en-GB" sz="7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Image result for azure function">
            <a:extLst>
              <a:ext uri="{FF2B5EF4-FFF2-40B4-BE49-F238E27FC236}">
                <a16:creationId xmlns:a16="http://schemas.microsoft.com/office/drawing/2014/main" id="{5C75ACB6-DA1C-4385-9F59-FC106553E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r="48231"/>
          <a:stretch/>
        </p:blipFill>
        <p:spPr bwMode="auto">
          <a:xfrm>
            <a:off x="6165947" y="976648"/>
            <a:ext cx="5380075" cy="51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Durable Functions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Orchestrating complex patterns</a:t>
            </a:r>
          </a:p>
          <a:p>
            <a:r>
              <a:rPr lang="en-GB" dirty="0"/>
              <a:t>Stores state in table storage</a:t>
            </a:r>
          </a:p>
          <a:p>
            <a:r>
              <a:rPr lang="en-GB" dirty="0">
                <a:effectLst/>
              </a:rPr>
              <a:t>Durable Task Framework</a:t>
            </a:r>
          </a:p>
          <a:p>
            <a:r>
              <a:rPr lang="en-GB" dirty="0"/>
              <a:t>Built in queues 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DA989-E169-46EF-B92D-FFF5CDA7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97" y="2239974"/>
            <a:ext cx="548716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644155-9ADC-4CB0-AE32-C612FC92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C295-EB8B-4162-920F-52A1025E26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Azure Durable Functions -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7323-9DD3-4011-9AB8-76F92D12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6" y="1922076"/>
            <a:ext cx="3703792" cy="181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0BD4F-02EE-40D3-8155-EA9EDF78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8" y="4723268"/>
            <a:ext cx="7859222" cy="1381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F45B8-AF6C-461D-BD80-B9735EAC5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19" y="1930434"/>
            <a:ext cx="2530258" cy="1886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A8F04-D273-4CB9-B9FC-067BC5FE6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693" y="4470547"/>
            <a:ext cx="3223215" cy="1886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A4C12-9AA4-4C65-8591-09F85230D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108" y="1976299"/>
            <a:ext cx="4118811" cy="17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3793" y="2841625"/>
            <a:ext cx="4006512" cy="1164891"/>
          </a:xfrm>
        </p:spPr>
        <p:txBody>
          <a:bodyPr anchor="t"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7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Demo: </a:t>
            </a:r>
            <a:r>
              <a:rPr lang="en-GB" sz="4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Azure Durable Functions</a:t>
            </a:r>
            <a:endParaRPr lang="en-GB" sz="7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Image result for azure function">
            <a:extLst>
              <a:ext uri="{FF2B5EF4-FFF2-40B4-BE49-F238E27FC236}">
                <a16:creationId xmlns:a16="http://schemas.microsoft.com/office/drawing/2014/main" id="{5C75ACB6-DA1C-4385-9F59-FC106553E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r="48231"/>
          <a:stretch/>
        </p:blipFill>
        <p:spPr bwMode="auto">
          <a:xfrm>
            <a:off x="6165947" y="976648"/>
            <a:ext cx="5380075" cy="51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39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7418-9219-49C3-A06D-65809940F4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Who’s using Serverless?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4E274-D3A6-411C-AD66-A18F0924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C9844-BDFE-4182-8304-806E2CCC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0" y="2104107"/>
            <a:ext cx="4747470" cy="1143204"/>
          </a:xfrm>
          <a:prstGeom prst="rect">
            <a:avLst/>
          </a:prstGeom>
        </p:spPr>
      </p:pic>
      <p:pic>
        <p:nvPicPr>
          <p:cNvPr id="9" name="Picture 2" descr="Image result for netflix logo">
            <a:extLst>
              <a:ext uri="{FF2B5EF4-FFF2-40B4-BE49-F238E27FC236}">
                <a16:creationId xmlns:a16="http://schemas.microsoft.com/office/drawing/2014/main" id="{64BCF918-B65C-4E3B-B053-915C6C7A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17" y="2079944"/>
            <a:ext cx="2151680" cy="129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uters_cropped">
            <a:extLst>
              <a:ext uri="{FF2B5EF4-FFF2-40B4-BE49-F238E27FC236}">
                <a16:creationId xmlns:a16="http://schemas.microsoft.com/office/drawing/2014/main" id="{E75516DF-1AC4-4644-9D5F-C16D2A06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34" y="1895621"/>
            <a:ext cx="3353169" cy="18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the guardian">
            <a:extLst>
              <a:ext uri="{FF2B5EF4-FFF2-40B4-BE49-F238E27FC236}">
                <a16:creationId xmlns:a16="http://schemas.microsoft.com/office/drawing/2014/main" id="{26C13F16-B01D-4F55-BC4C-25BE896D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0" y="4561830"/>
            <a:ext cx="2608890" cy="161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Bankwest Logo">
            <a:extLst>
              <a:ext uri="{FF2B5EF4-FFF2-40B4-BE49-F238E27FC236}">
                <a16:creationId xmlns:a16="http://schemas.microsoft.com/office/drawing/2014/main" id="{77F82373-07EF-4B58-B222-2848D2C4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45" y="4284061"/>
            <a:ext cx="1921319" cy="192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Image result for capital one">
            <a:extLst>
              <a:ext uri="{FF2B5EF4-FFF2-40B4-BE49-F238E27FC236}">
                <a16:creationId xmlns:a16="http://schemas.microsoft.com/office/drawing/2014/main" id="{3CF8256F-2ADA-4149-A242-03BD6675B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53" y="4284061"/>
            <a:ext cx="1943615" cy="194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Vanquis Bank">
            <a:extLst>
              <a:ext uri="{FF2B5EF4-FFF2-40B4-BE49-F238E27FC236}">
                <a16:creationId xmlns:a16="http://schemas.microsoft.com/office/drawing/2014/main" id="{74CA9DA9-8A6D-45DF-989F-BEA198E2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7" y="4698072"/>
            <a:ext cx="3118930" cy="12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6963F5-488C-4DA1-9B1B-905BB4C5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61"/>
            <a:ext cx="12192000" cy="68869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34B4-DD55-4EE8-A505-4C39622B0D9F}"/>
              </a:ext>
            </a:extLst>
          </p:cNvPr>
          <p:cNvSpPr txBox="1">
            <a:spLocks/>
          </p:cNvSpPr>
          <p:nvPr/>
        </p:nvSpPr>
        <p:spPr>
          <a:xfrm>
            <a:off x="-204523" y="5257800"/>
            <a:ext cx="6685547" cy="163624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i="1" dirty="0">
                <a:solidFill>
                  <a:schemeClr val="tx1"/>
                </a:solidFill>
              </a:rPr>
              <a:t>									</a:t>
            </a:r>
          </a:p>
          <a:p>
            <a:pPr marL="0" indent="0">
              <a:buFont typeface="Arial"/>
              <a:buNone/>
            </a:pP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en-GB" sz="1600" b="1" i="1" dirty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en-GB" sz="1600" b="1" i="1" dirty="0">
              <a:solidFill>
                <a:schemeClr val="tx1"/>
              </a:solidFill>
            </a:endParaRPr>
          </a:p>
          <a:p>
            <a:pPr marL="0" indent="0" algn="r">
              <a:buFont typeface="Arial"/>
              <a:buNone/>
            </a:pPr>
            <a:r>
              <a:rPr lang="en-GB" sz="1400" b="1" i="1" dirty="0">
                <a:solidFill>
                  <a:schemeClr val="tx1"/>
                </a:solidFill>
              </a:rPr>
              <a:t>https://www.pwc.com/us/en/industries/financial-services/library/serverless-computing.html</a:t>
            </a:r>
          </a:p>
        </p:txBody>
      </p:sp>
    </p:spTree>
    <p:extLst>
      <p:ext uri="{BB962C8B-B14F-4D97-AF65-F5344CB8AC3E}">
        <p14:creationId xmlns:p14="http://schemas.microsoft.com/office/powerpoint/2010/main" val="112677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5C2-BA3B-49BF-9A49-76B9AED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Summary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C892203-B233-4245-AD5A-0A34B2C5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43498"/>
              </p:ext>
            </p:extLst>
          </p:nvPr>
        </p:nvGraphicFramePr>
        <p:xfrm>
          <a:off x="4584033" y="965199"/>
          <a:ext cx="6516476" cy="461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09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9E4FB2A-FDF9-4E42-925D-2CC0CDF2D6A2}"/>
              </a:ext>
            </a:extLst>
          </p:cNvPr>
          <p:cNvSpPr txBox="1">
            <a:spLocks/>
          </p:cNvSpPr>
          <p:nvPr/>
        </p:nvSpPr>
        <p:spPr>
          <a:xfrm>
            <a:off x="430713" y="5498432"/>
            <a:ext cx="10820400" cy="954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GB" sz="4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Where could we use Azure Functions?</a:t>
            </a:r>
          </a:p>
        </p:txBody>
      </p:sp>
      <p:pic>
        <p:nvPicPr>
          <p:cNvPr id="6" name="Picture 4" descr="Image result for serverless azure">
            <a:extLst>
              <a:ext uri="{FF2B5EF4-FFF2-40B4-BE49-F238E27FC236}">
                <a16:creationId xmlns:a16="http://schemas.microsoft.com/office/drawing/2014/main" id="{498110E0-4216-4136-AA96-96E08BFF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6" y="982317"/>
            <a:ext cx="11364328" cy="336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6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Thanks!</a:t>
            </a:r>
          </a:p>
        </p:txBody>
      </p:sp>
      <p:pic>
        <p:nvPicPr>
          <p:cNvPr id="2050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66" y="2325204"/>
            <a:ext cx="3069729" cy="39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6B11884-3931-4C87-B947-A193E8F8AAB4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483362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Mark Gossa</a:t>
            </a:r>
          </a:p>
          <a:p>
            <a:r>
              <a:rPr lang="en-GB" dirty="0"/>
              <a:t>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dirty="0">
                <a:hlinkClick r:id="rId3"/>
              </a:rPr>
              <a:t>https://markgossa.blogspot.com</a:t>
            </a:r>
            <a:endParaRPr lang="en-GB" dirty="0"/>
          </a:p>
          <a:p>
            <a:r>
              <a:rPr lang="en-GB" dirty="0"/>
              <a:t>Github.com/</a:t>
            </a:r>
            <a:r>
              <a:rPr lang="en-GB" dirty="0" err="1"/>
              <a:t>markgossa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5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864EA-6098-482A-AD90-0F66D124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894" y="2603500"/>
            <a:ext cx="2365586" cy="236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483362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Mark Gossa</a:t>
            </a:r>
          </a:p>
          <a:p>
            <a:r>
              <a:rPr lang="en-GB" dirty="0"/>
              <a:t>Infrastructure Engineering Lead</a:t>
            </a:r>
          </a:p>
          <a:p>
            <a:r>
              <a:rPr lang="en-GB" dirty="0"/>
              <a:t>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dirty="0">
                <a:hlinkClick r:id="rId4"/>
              </a:rPr>
              <a:t>https://markgossa.blogspot.com</a:t>
            </a:r>
            <a:endParaRPr lang="en-GB" dirty="0"/>
          </a:p>
          <a:p>
            <a:r>
              <a:rPr lang="en-GB" dirty="0"/>
              <a:t>Github.com/</a:t>
            </a:r>
            <a:r>
              <a:rPr lang="en-GB" dirty="0" err="1"/>
              <a:t>markgossa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27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5C2-BA3B-49BF-9A49-76B9AED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 dirty="0" err="1"/>
              <a:t>oVERVIEW</a:t>
            </a:r>
            <a:endParaRPr lang="en-GB" sz="40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C892203-B233-4245-AD5A-0A34B2C5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49458"/>
              </p:ext>
            </p:extLst>
          </p:nvPr>
        </p:nvGraphicFramePr>
        <p:xfrm>
          <a:off x="4584033" y="965199"/>
          <a:ext cx="6516476" cy="461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45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9E4FB2A-FDF9-4E42-925D-2CC0CDF2D6A2}"/>
              </a:ext>
            </a:extLst>
          </p:cNvPr>
          <p:cNvSpPr txBox="1">
            <a:spLocks/>
          </p:cNvSpPr>
          <p:nvPr/>
        </p:nvSpPr>
        <p:spPr>
          <a:xfrm>
            <a:off x="430713" y="5498432"/>
            <a:ext cx="10820400" cy="954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GB" sz="4000" cap="small" dirty="0">
                <a:solidFill>
                  <a:schemeClr val="bg2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0 to API in 4mins</a:t>
            </a:r>
          </a:p>
        </p:txBody>
      </p:sp>
      <p:pic>
        <p:nvPicPr>
          <p:cNvPr id="9" name="Picture 2" descr="Image result for serverless google azure aws">
            <a:extLst>
              <a:ext uri="{FF2B5EF4-FFF2-40B4-BE49-F238E27FC236}">
                <a16:creationId xmlns:a16="http://schemas.microsoft.com/office/drawing/2014/main" id="{E4AD3FB3-D0BF-4550-9D86-24D6F87C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r="8346"/>
          <a:stretch/>
        </p:blipFill>
        <p:spPr bwMode="auto">
          <a:xfrm>
            <a:off x="85777" y="838441"/>
            <a:ext cx="12020446" cy="52575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7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Serverless Benefits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Deploy server</a:t>
            </a:r>
          </a:p>
          <a:p>
            <a:r>
              <a:rPr lang="en-GB" dirty="0"/>
              <a:t>Join to domain</a:t>
            </a:r>
          </a:p>
          <a:p>
            <a:r>
              <a:rPr lang="en-GB" dirty="0"/>
              <a:t>Backups</a:t>
            </a:r>
          </a:p>
          <a:p>
            <a:r>
              <a:rPr lang="en-GB" dirty="0"/>
              <a:t>Patch management</a:t>
            </a:r>
          </a:p>
          <a:p>
            <a:r>
              <a:rPr lang="en-GB" dirty="0"/>
              <a:t>Access management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OS security hardening/scanning</a:t>
            </a:r>
          </a:p>
          <a:p>
            <a:r>
              <a:rPr lang="en-GB" dirty="0"/>
              <a:t>Networking</a:t>
            </a:r>
          </a:p>
          <a:p>
            <a:r>
              <a:rPr lang="en-GB" dirty="0"/>
              <a:t>Deploy application code</a:t>
            </a:r>
          </a:p>
        </p:txBody>
      </p:sp>
      <p:pic>
        <p:nvPicPr>
          <p:cNvPr id="7" name="Picture 4" descr="Image result for azure vm">
            <a:extLst>
              <a:ext uri="{FF2B5EF4-FFF2-40B4-BE49-F238E27FC236}">
                <a16:creationId xmlns:a16="http://schemas.microsoft.com/office/drawing/2014/main" id="{DF275FCC-8243-4FB7-AE5F-0678F03A4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59" y="2582775"/>
            <a:ext cx="7170843" cy="30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8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Serverless Benefits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Deploy server</a:t>
            </a:r>
          </a:p>
          <a:p>
            <a:r>
              <a:rPr lang="en-GB" dirty="0">
                <a:solidFill>
                  <a:schemeClr val="accent1"/>
                </a:solidFill>
              </a:rPr>
              <a:t>Join to domain</a:t>
            </a:r>
          </a:p>
          <a:p>
            <a:r>
              <a:rPr lang="en-GB" dirty="0">
                <a:solidFill>
                  <a:schemeClr val="accent1"/>
                </a:solidFill>
              </a:rPr>
              <a:t>Backups</a:t>
            </a:r>
          </a:p>
          <a:p>
            <a:r>
              <a:rPr lang="en-GB" dirty="0">
                <a:solidFill>
                  <a:schemeClr val="accent1"/>
                </a:solidFill>
              </a:rPr>
              <a:t>Patch management</a:t>
            </a:r>
          </a:p>
          <a:p>
            <a:r>
              <a:rPr lang="en-GB" dirty="0">
                <a:solidFill>
                  <a:schemeClr val="accent1"/>
                </a:solidFill>
              </a:rPr>
              <a:t>Access management</a:t>
            </a:r>
          </a:p>
          <a:p>
            <a:r>
              <a:rPr lang="en-GB" dirty="0">
                <a:solidFill>
                  <a:schemeClr val="accent1"/>
                </a:solidFill>
              </a:rPr>
              <a:t>Load balancing</a:t>
            </a:r>
          </a:p>
          <a:p>
            <a:r>
              <a:rPr lang="en-GB" dirty="0">
                <a:solidFill>
                  <a:schemeClr val="accent1"/>
                </a:solidFill>
              </a:rPr>
              <a:t>OS security hardening/scanning</a:t>
            </a:r>
          </a:p>
          <a:p>
            <a:r>
              <a:rPr lang="en-GB" dirty="0"/>
              <a:t>Networking</a:t>
            </a:r>
          </a:p>
          <a:p>
            <a:r>
              <a:rPr lang="en-GB" dirty="0"/>
              <a:t>Deploy application code</a:t>
            </a:r>
          </a:p>
        </p:txBody>
      </p:sp>
      <p:pic>
        <p:nvPicPr>
          <p:cNvPr id="8" name="Picture 4" descr="Image result for azure function">
            <a:extLst>
              <a:ext uri="{FF2B5EF4-FFF2-40B4-BE49-F238E27FC236}">
                <a16:creationId xmlns:a16="http://schemas.microsoft.com/office/drawing/2014/main" id="{876CB904-C42D-45BA-9247-B2BDC4A44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r="48231"/>
          <a:stretch/>
        </p:blipFill>
        <p:spPr bwMode="auto">
          <a:xfrm>
            <a:off x="6165947" y="1349634"/>
            <a:ext cx="5380075" cy="51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Functions - Overview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small pieces of code in the cloud</a:t>
            </a:r>
          </a:p>
          <a:p>
            <a:r>
              <a:rPr lang="en-GB" dirty="0"/>
              <a:t>Local development environment</a:t>
            </a:r>
          </a:p>
          <a:p>
            <a:r>
              <a:rPr lang="en-GB" dirty="0"/>
              <a:t>Multiple languages</a:t>
            </a:r>
          </a:p>
          <a:p>
            <a:r>
              <a:rPr lang="en-GB" dirty="0"/>
              <a:t>Multiple triggers</a:t>
            </a:r>
          </a:p>
        </p:txBody>
      </p:sp>
      <p:pic>
        <p:nvPicPr>
          <p:cNvPr id="8" name="Picture 4" descr="Image result for azure function">
            <a:extLst>
              <a:ext uri="{FF2B5EF4-FFF2-40B4-BE49-F238E27FC236}">
                <a16:creationId xmlns:a16="http://schemas.microsoft.com/office/drawing/2014/main" id="{876CB904-C42D-45BA-9247-B2BDC4A44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r="48231"/>
          <a:stretch/>
        </p:blipFill>
        <p:spPr bwMode="auto">
          <a:xfrm>
            <a:off x="6165947" y="1349634"/>
            <a:ext cx="5380075" cy="51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7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Functions - Plans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75784" cy="422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ED69DD-D40D-4B15-9AA9-560C913A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58334"/>
              </p:ext>
            </p:extLst>
          </p:nvPr>
        </p:nvGraphicFramePr>
        <p:xfrm>
          <a:off x="685799" y="2131059"/>
          <a:ext cx="10948740" cy="3292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8">
                  <a:extLst>
                    <a:ext uri="{9D8B030D-6E8A-4147-A177-3AD203B41FA5}">
                      <a16:colId xmlns:a16="http://schemas.microsoft.com/office/drawing/2014/main" val="1336707460"/>
                    </a:ext>
                  </a:extLst>
                </a:gridCol>
                <a:gridCol w="2189748">
                  <a:extLst>
                    <a:ext uri="{9D8B030D-6E8A-4147-A177-3AD203B41FA5}">
                      <a16:colId xmlns:a16="http://schemas.microsoft.com/office/drawing/2014/main" val="3006186141"/>
                    </a:ext>
                  </a:extLst>
                </a:gridCol>
                <a:gridCol w="2189748">
                  <a:extLst>
                    <a:ext uri="{9D8B030D-6E8A-4147-A177-3AD203B41FA5}">
                      <a16:colId xmlns:a16="http://schemas.microsoft.com/office/drawing/2014/main" val="1887234989"/>
                    </a:ext>
                  </a:extLst>
                </a:gridCol>
                <a:gridCol w="2189748">
                  <a:extLst>
                    <a:ext uri="{9D8B030D-6E8A-4147-A177-3AD203B41FA5}">
                      <a16:colId xmlns:a16="http://schemas.microsoft.com/office/drawing/2014/main" val="664071154"/>
                    </a:ext>
                  </a:extLst>
                </a:gridCol>
                <a:gridCol w="2189748">
                  <a:extLst>
                    <a:ext uri="{9D8B030D-6E8A-4147-A177-3AD203B41FA5}">
                      <a16:colId xmlns:a16="http://schemas.microsoft.com/office/drawing/2014/main" val="3597380922"/>
                    </a:ext>
                  </a:extLst>
                </a:gridCol>
              </a:tblGrid>
              <a:tr h="54909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 Service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Consumption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Premium Plan (Preview)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 Service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5822"/>
                  </a:ext>
                </a:extLst>
              </a:tr>
              <a:tr h="549094">
                <a:tc>
                  <a:txBody>
                    <a:bodyPr/>
                    <a:lstStyle/>
                    <a:p>
                      <a:r>
                        <a:rPr lang="en-GB" dirty="0"/>
                        <a:t>Billing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 for running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 per execution (GB/s)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 cost for warm instances then pay for burst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 for running instances and base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41684"/>
                  </a:ext>
                </a:extLst>
              </a:tr>
              <a:tr h="549094">
                <a:tc>
                  <a:txBody>
                    <a:bodyPr/>
                    <a:lstStyle/>
                    <a:p>
                      <a:r>
                        <a:rPr lang="en-GB" dirty="0"/>
                        <a:t>Free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1,000,000 executions or 400,000GB/s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54405"/>
                  </a:ext>
                </a:extLst>
              </a:tr>
              <a:tr h="549094">
                <a:tc>
                  <a:txBody>
                    <a:bodyPr/>
                    <a:lstStyle/>
                    <a:p>
                      <a:r>
                        <a:rPr lang="en-GB" dirty="0"/>
                        <a:t>Cold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15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8045</TotalTime>
  <Words>429</Words>
  <Application>Microsoft Office PowerPoint</Application>
  <PresentationFormat>Widescreen</PresentationFormat>
  <Paragraphs>140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Mesh</vt:lpstr>
      <vt:lpstr>Azure Functions – Getting started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Azure Functions</vt:lpstr>
      <vt:lpstr>PowerPoint Presentation</vt:lpstr>
      <vt:lpstr>PowerPoint Presentation</vt:lpstr>
      <vt:lpstr>Demo: Azure Durable Functions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Workshops</dc:title>
  <dc:creator>Mark Gossa</dc:creator>
  <cp:lastModifiedBy>Mark Gossa</cp:lastModifiedBy>
  <cp:revision>369</cp:revision>
  <dcterms:created xsi:type="dcterms:W3CDTF">2018-08-20T14:14:25Z</dcterms:created>
  <dcterms:modified xsi:type="dcterms:W3CDTF">2019-07-17T18:54:40Z</dcterms:modified>
</cp:coreProperties>
</file>