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1" r:id="rId3"/>
    <p:sldId id="308" r:id="rId4"/>
    <p:sldId id="285" r:id="rId5"/>
    <p:sldId id="259" r:id="rId6"/>
    <p:sldId id="274" r:id="rId7"/>
    <p:sldId id="287" r:id="rId8"/>
    <p:sldId id="290" r:id="rId9"/>
    <p:sldId id="288" r:id="rId10"/>
    <p:sldId id="310" r:id="rId11"/>
    <p:sldId id="312" r:id="rId12"/>
    <p:sldId id="311" r:id="rId13"/>
    <p:sldId id="313" r:id="rId14"/>
    <p:sldId id="295" r:id="rId15"/>
    <p:sldId id="297" r:id="rId16"/>
    <p:sldId id="314" r:id="rId17"/>
    <p:sldId id="304" r:id="rId18"/>
    <p:sldId id="300" r:id="rId19"/>
    <p:sldId id="317" r:id="rId20"/>
    <p:sldId id="315" r:id="rId21"/>
    <p:sldId id="316" r:id="rId22"/>
    <p:sldId id="309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Gossa" initials="MG" lastIdx="1" clrIdx="0">
    <p:extLst>
      <p:ext uri="{19B8F6BF-5375-455C-9EA6-DF929625EA0E}">
        <p15:presenceInfo xmlns:p15="http://schemas.microsoft.com/office/powerpoint/2012/main" userId="31ffd4239bdf4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69381" autoAdjust="0"/>
  </p:normalViewPr>
  <p:slideViewPr>
    <p:cSldViewPr snapToGrid="0">
      <p:cViewPr varScale="1">
        <p:scale>
          <a:sx n="62" d="100"/>
          <a:sy n="62" d="100"/>
        </p:scale>
        <p:origin x="890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01205-1537-4363-B8DA-CB4546A52B1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977D43-07D0-4E39-82BC-2122273605FB}">
      <dgm:prSet custT="1"/>
      <dgm:spPr/>
      <dgm:t>
        <a:bodyPr/>
        <a:lstStyle/>
        <a:p>
          <a:pPr marL="285750" indent="-285750" algn="l" defTabSz="457200" rtl="0" eaLnBrk="1" latinLnBrk="0" hangingPunct="1">
            <a:spcBef>
              <a:spcPct val="20000"/>
            </a:spcBef>
            <a:spcAft>
              <a:spcPts val="600"/>
            </a:spcAft>
            <a:buClr>
              <a:schemeClr val="tx1"/>
            </a:buClr>
            <a:buSzPct val="100000"/>
            <a:buFont typeface="Arial"/>
            <a:buChar char="•"/>
          </a:pPr>
          <a:r>
            <a:rPr lang="en-GB" sz="36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rPr>
            <a:t>What is Terraform?</a:t>
          </a:r>
          <a:endParaRPr lang="en-US" sz="3600" kern="1200" cap="small" dirty="0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580000" scaled="0"/>
              <a:tileRect/>
            </a:gradFill>
            <a:effectLst>
              <a:glow rad="38100">
                <a:schemeClr val="bg1">
                  <a:lumMod val="50000"/>
                  <a:lumOff val="50000"/>
                  <a:alpha val="20000"/>
                </a:scheme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+mn-lt"/>
            <a:ea typeface="+mn-ea"/>
            <a:cs typeface="+mn-cs"/>
          </a:endParaRPr>
        </a:p>
      </dgm:t>
    </dgm:pt>
    <dgm:pt modelId="{1A3C5059-8EF4-4FB6-A71B-11808E769523}" type="parTrans" cxnId="{29CF822E-E0A1-41BB-BA96-D7015439CD68}">
      <dgm:prSet/>
      <dgm:spPr/>
      <dgm:t>
        <a:bodyPr/>
        <a:lstStyle/>
        <a:p>
          <a:endParaRPr lang="en-US"/>
        </a:p>
      </dgm:t>
    </dgm:pt>
    <dgm:pt modelId="{F4EB2B5A-E189-4712-ADCE-DFB1E5304D26}" type="sibTrans" cxnId="{29CF822E-E0A1-41BB-BA96-D7015439CD68}">
      <dgm:prSet/>
      <dgm:spPr/>
      <dgm:t>
        <a:bodyPr/>
        <a:lstStyle/>
        <a:p>
          <a:endParaRPr lang="en-US"/>
        </a:p>
      </dgm:t>
    </dgm:pt>
    <dgm:pt modelId="{98C9FD18-38D1-4935-9C6E-FDFEF1833D28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Terraform basics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1E7DE82C-FD53-411E-BFFF-7E4CEC228FC6}" type="parTrans" cxnId="{0C3326AB-F452-4E45-BD82-55AE1E65850F}">
      <dgm:prSet/>
      <dgm:spPr/>
      <dgm:t>
        <a:bodyPr/>
        <a:lstStyle/>
        <a:p>
          <a:endParaRPr lang="en-US"/>
        </a:p>
      </dgm:t>
    </dgm:pt>
    <dgm:pt modelId="{B92CA976-4C61-42C2-9C8D-14FCD69DECA5}" type="sibTrans" cxnId="{0C3326AB-F452-4E45-BD82-55AE1E65850F}">
      <dgm:prSet/>
      <dgm:spPr/>
      <dgm:t>
        <a:bodyPr/>
        <a:lstStyle/>
        <a:p>
          <a:endParaRPr lang="en-US"/>
        </a:p>
      </dgm:t>
    </dgm:pt>
    <dgm:pt modelId="{4B407663-5D48-43D1-95C8-921E46C7708C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Pipelines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3A353B87-8212-4E32-BAD5-1FEFD2B9B326}" type="parTrans" cxnId="{7B5A4718-5275-4055-A4AF-D5CCF6DB9F76}">
      <dgm:prSet/>
      <dgm:spPr/>
      <dgm:t>
        <a:bodyPr/>
        <a:lstStyle/>
        <a:p>
          <a:endParaRPr lang="en-US"/>
        </a:p>
      </dgm:t>
    </dgm:pt>
    <dgm:pt modelId="{EBEBF834-1B8E-4666-B34B-24BB594E3CA3}" type="sibTrans" cxnId="{7B5A4718-5275-4055-A4AF-D5CCF6DB9F76}">
      <dgm:prSet/>
      <dgm:spPr/>
      <dgm:t>
        <a:bodyPr/>
        <a:lstStyle/>
        <a:p>
          <a:endParaRPr lang="en-US"/>
        </a:p>
      </dgm:t>
    </dgm:pt>
    <dgm:pt modelId="{06DF3974-C5FF-411C-90A2-CFF559AC8725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Terraform with Azure Pipelines and Ansible</a:t>
          </a:r>
        </a:p>
      </dgm:t>
    </dgm:pt>
    <dgm:pt modelId="{27FB0E2D-2C0F-4249-BD14-82BFD8C3CDFA}" type="parTrans" cxnId="{790236D0-F6F0-44F2-977E-96F35BF2F954}">
      <dgm:prSet/>
      <dgm:spPr/>
      <dgm:t>
        <a:bodyPr/>
        <a:lstStyle/>
        <a:p>
          <a:endParaRPr lang="en-US"/>
        </a:p>
      </dgm:t>
    </dgm:pt>
    <dgm:pt modelId="{BD15F79D-4A71-4C07-B7CD-4EE21592D686}" type="sibTrans" cxnId="{790236D0-F6F0-44F2-977E-96F35BF2F954}">
      <dgm:prSet/>
      <dgm:spPr/>
      <dgm:t>
        <a:bodyPr/>
        <a:lstStyle/>
        <a:p>
          <a:endParaRPr lang="en-US"/>
        </a:p>
      </dgm:t>
    </dgm:pt>
    <dgm:pt modelId="{AF19DC53-26CB-444A-8230-4E61373592E3}" type="pres">
      <dgm:prSet presAssocID="{C3401205-1537-4363-B8DA-CB4546A52B10}" presName="vert0" presStyleCnt="0">
        <dgm:presLayoutVars>
          <dgm:dir/>
          <dgm:animOne val="branch"/>
          <dgm:animLvl val="lvl"/>
        </dgm:presLayoutVars>
      </dgm:prSet>
      <dgm:spPr/>
    </dgm:pt>
    <dgm:pt modelId="{FE839C4D-F884-4144-B903-7B8448C05F03}" type="pres">
      <dgm:prSet presAssocID="{03977D43-07D0-4E39-82BC-2122273605FB}" presName="thickLine" presStyleLbl="alignNode1" presStyleIdx="0" presStyleCnt="4"/>
      <dgm:spPr/>
    </dgm:pt>
    <dgm:pt modelId="{804AAA0C-1E49-4A43-9599-D42355184CF9}" type="pres">
      <dgm:prSet presAssocID="{03977D43-07D0-4E39-82BC-2122273605FB}" presName="horz1" presStyleCnt="0"/>
      <dgm:spPr/>
    </dgm:pt>
    <dgm:pt modelId="{BA2A0BD2-5A2E-4B3B-906B-A688E182AAE3}" type="pres">
      <dgm:prSet presAssocID="{03977D43-07D0-4E39-82BC-2122273605FB}" presName="tx1" presStyleLbl="revTx" presStyleIdx="0" presStyleCnt="4"/>
      <dgm:spPr/>
    </dgm:pt>
    <dgm:pt modelId="{DBC4B822-57C3-484E-B612-975AF72082F1}" type="pres">
      <dgm:prSet presAssocID="{03977D43-07D0-4E39-82BC-2122273605FB}" presName="vert1" presStyleCnt="0"/>
      <dgm:spPr/>
    </dgm:pt>
    <dgm:pt modelId="{BF5B5A21-2938-4472-B436-F24B9BA1EB05}" type="pres">
      <dgm:prSet presAssocID="{98C9FD18-38D1-4935-9C6E-FDFEF1833D28}" presName="thickLine" presStyleLbl="alignNode1" presStyleIdx="1" presStyleCnt="4"/>
      <dgm:spPr/>
    </dgm:pt>
    <dgm:pt modelId="{E5874A8D-4104-4E28-BF7D-C27A9DAF93CC}" type="pres">
      <dgm:prSet presAssocID="{98C9FD18-38D1-4935-9C6E-FDFEF1833D28}" presName="horz1" presStyleCnt="0"/>
      <dgm:spPr/>
    </dgm:pt>
    <dgm:pt modelId="{615D7A09-A61F-4478-BA38-505A6BB3E376}" type="pres">
      <dgm:prSet presAssocID="{98C9FD18-38D1-4935-9C6E-FDFEF1833D28}" presName="tx1" presStyleLbl="revTx" presStyleIdx="1" presStyleCnt="4"/>
      <dgm:spPr/>
    </dgm:pt>
    <dgm:pt modelId="{08AD4917-9A6D-49EE-B302-94FEFBF65E76}" type="pres">
      <dgm:prSet presAssocID="{98C9FD18-38D1-4935-9C6E-FDFEF1833D28}" presName="vert1" presStyleCnt="0"/>
      <dgm:spPr/>
    </dgm:pt>
    <dgm:pt modelId="{E714F8A1-69D7-4D67-984A-D012896484C1}" type="pres">
      <dgm:prSet presAssocID="{4B407663-5D48-43D1-95C8-921E46C7708C}" presName="thickLine" presStyleLbl="alignNode1" presStyleIdx="2" presStyleCnt="4"/>
      <dgm:spPr/>
    </dgm:pt>
    <dgm:pt modelId="{708A9682-ED91-4B66-B26E-A98932E8D71D}" type="pres">
      <dgm:prSet presAssocID="{4B407663-5D48-43D1-95C8-921E46C7708C}" presName="horz1" presStyleCnt="0"/>
      <dgm:spPr/>
    </dgm:pt>
    <dgm:pt modelId="{C59AA571-1C80-4727-8CE2-DCBEF4F2F869}" type="pres">
      <dgm:prSet presAssocID="{4B407663-5D48-43D1-95C8-921E46C7708C}" presName="tx1" presStyleLbl="revTx" presStyleIdx="2" presStyleCnt="4"/>
      <dgm:spPr/>
    </dgm:pt>
    <dgm:pt modelId="{61E8DAE5-9266-436C-8639-73F8C174A1DA}" type="pres">
      <dgm:prSet presAssocID="{4B407663-5D48-43D1-95C8-921E46C7708C}" presName="vert1" presStyleCnt="0"/>
      <dgm:spPr/>
    </dgm:pt>
    <dgm:pt modelId="{47B18BF7-FB0A-46CB-A60F-4355285568CE}" type="pres">
      <dgm:prSet presAssocID="{06DF3974-C5FF-411C-90A2-CFF559AC8725}" presName="thickLine" presStyleLbl="alignNode1" presStyleIdx="3" presStyleCnt="4"/>
      <dgm:spPr/>
    </dgm:pt>
    <dgm:pt modelId="{FB937897-1F5A-440A-A737-BFB674FB9294}" type="pres">
      <dgm:prSet presAssocID="{06DF3974-C5FF-411C-90A2-CFF559AC8725}" presName="horz1" presStyleCnt="0"/>
      <dgm:spPr/>
    </dgm:pt>
    <dgm:pt modelId="{A7545FFB-1D4B-42EB-B4E9-329F6A1D807A}" type="pres">
      <dgm:prSet presAssocID="{06DF3974-C5FF-411C-90A2-CFF559AC8725}" presName="tx1" presStyleLbl="revTx" presStyleIdx="3" presStyleCnt="4"/>
      <dgm:spPr/>
    </dgm:pt>
    <dgm:pt modelId="{947BA105-D200-419B-8C04-7519862E37F4}" type="pres">
      <dgm:prSet presAssocID="{06DF3974-C5FF-411C-90A2-CFF559AC8725}" presName="vert1" presStyleCnt="0"/>
      <dgm:spPr/>
    </dgm:pt>
  </dgm:ptLst>
  <dgm:cxnLst>
    <dgm:cxn modelId="{7B5A4718-5275-4055-A4AF-D5CCF6DB9F76}" srcId="{C3401205-1537-4363-B8DA-CB4546A52B10}" destId="{4B407663-5D48-43D1-95C8-921E46C7708C}" srcOrd="2" destOrd="0" parTransId="{3A353B87-8212-4E32-BAD5-1FEFD2B9B326}" sibTransId="{EBEBF834-1B8E-4666-B34B-24BB594E3CA3}"/>
    <dgm:cxn modelId="{29CF822E-E0A1-41BB-BA96-D7015439CD68}" srcId="{C3401205-1537-4363-B8DA-CB4546A52B10}" destId="{03977D43-07D0-4E39-82BC-2122273605FB}" srcOrd="0" destOrd="0" parTransId="{1A3C5059-8EF4-4FB6-A71B-11808E769523}" sibTransId="{F4EB2B5A-E189-4712-ADCE-DFB1E5304D26}"/>
    <dgm:cxn modelId="{D865F2A2-1C27-4466-BE64-4720141A88CA}" type="presOf" srcId="{98C9FD18-38D1-4935-9C6E-FDFEF1833D28}" destId="{615D7A09-A61F-4478-BA38-505A6BB3E376}" srcOrd="0" destOrd="0" presId="urn:microsoft.com/office/officeart/2008/layout/LinedList"/>
    <dgm:cxn modelId="{0C3326AB-F452-4E45-BD82-55AE1E65850F}" srcId="{C3401205-1537-4363-B8DA-CB4546A52B10}" destId="{98C9FD18-38D1-4935-9C6E-FDFEF1833D28}" srcOrd="1" destOrd="0" parTransId="{1E7DE82C-FD53-411E-BFFF-7E4CEC228FC6}" sibTransId="{B92CA976-4C61-42C2-9C8D-14FCD69DECA5}"/>
    <dgm:cxn modelId="{B16387C4-BF5C-4EFC-8FA8-32B2A902E061}" type="presOf" srcId="{03977D43-07D0-4E39-82BC-2122273605FB}" destId="{BA2A0BD2-5A2E-4B3B-906B-A688E182AAE3}" srcOrd="0" destOrd="0" presId="urn:microsoft.com/office/officeart/2008/layout/LinedList"/>
    <dgm:cxn modelId="{790236D0-F6F0-44F2-977E-96F35BF2F954}" srcId="{C3401205-1537-4363-B8DA-CB4546A52B10}" destId="{06DF3974-C5FF-411C-90A2-CFF559AC8725}" srcOrd="3" destOrd="0" parTransId="{27FB0E2D-2C0F-4249-BD14-82BFD8C3CDFA}" sibTransId="{BD15F79D-4A71-4C07-B7CD-4EE21592D686}"/>
    <dgm:cxn modelId="{11F430FB-630C-465E-9094-9B8EBD8395DA}" type="presOf" srcId="{06DF3974-C5FF-411C-90A2-CFF559AC8725}" destId="{A7545FFB-1D4B-42EB-B4E9-329F6A1D807A}" srcOrd="0" destOrd="0" presId="urn:microsoft.com/office/officeart/2008/layout/LinedList"/>
    <dgm:cxn modelId="{079D17FE-5F59-4A48-AFB8-9BAE5A4A208D}" type="presOf" srcId="{4B407663-5D48-43D1-95C8-921E46C7708C}" destId="{C59AA571-1C80-4727-8CE2-DCBEF4F2F869}" srcOrd="0" destOrd="0" presId="urn:microsoft.com/office/officeart/2008/layout/LinedList"/>
    <dgm:cxn modelId="{BB3106FF-C2FC-441F-8559-52E765B1586B}" type="presOf" srcId="{C3401205-1537-4363-B8DA-CB4546A52B10}" destId="{AF19DC53-26CB-444A-8230-4E61373592E3}" srcOrd="0" destOrd="0" presId="urn:microsoft.com/office/officeart/2008/layout/LinedList"/>
    <dgm:cxn modelId="{6581A371-3933-40B1-BCDF-B0B18B2F6F87}" type="presParOf" srcId="{AF19DC53-26CB-444A-8230-4E61373592E3}" destId="{FE839C4D-F884-4144-B903-7B8448C05F03}" srcOrd="0" destOrd="0" presId="urn:microsoft.com/office/officeart/2008/layout/LinedList"/>
    <dgm:cxn modelId="{5AE538D2-2E5F-42D7-B4B0-05A1EBA5840E}" type="presParOf" srcId="{AF19DC53-26CB-444A-8230-4E61373592E3}" destId="{804AAA0C-1E49-4A43-9599-D42355184CF9}" srcOrd="1" destOrd="0" presId="urn:microsoft.com/office/officeart/2008/layout/LinedList"/>
    <dgm:cxn modelId="{047E7816-6948-4AB0-B320-46131847797D}" type="presParOf" srcId="{804AAA0C-1E49-4A43-9599-D42355184CF9}" destId="{BA2A0BD2-5A2E-4B3B-906B-A688E182AAE3}" srcOrd="0" destOrd="0" presId="urn:microsoft.com/office/officeart/2008/layout/LinedList"/>
    <dgm:cxn modelId="{3B3E96E4-20C8-4595-BDE4-B03030F89441}" type="presParOf" srcId="{804AAA0C-1E49-4A43-9599-D42355184CF9}" destId="{DBC4B822-57C3-484E-B612-975AF72082F1}" srcOrd="1" destOrd="0" presId="urn:microsoft.com/office/officeart/2008/layout/LinedList"/>
    <dgm:cxn modelId="{9FA3264F-F3FA-4C9B-9AA2-BD69401E5B4E}" type="presParOf" srcId="{AF19DC53-26CB-444A-8230-4E61373592E3}" destId="{BF5B5A21-2938-4472-B436-F24B9BA1EB05}" srcOrd="2" destOrd="0" presId="urn:microsoft.com/office/officeart/2008/layout/LinedList"/>
    <dgm:cxn modelId="{286D33F3-3F5E-4E0A-AE62-B4FF2265CEC1}" type="presParOf" srcId="{AF19DC53-26CB-444A-8230-4E61373592E3}" destId="{E5874A8D-4104-4E28-BF7D-C27A9DAF93CC}" srcOrd="3" destOrd="0" presId="urn:microsoft.com/office/officeart/2008/layout/LinedList"/>
    <dgm:cxn modelId="{70D4BE00-BF42-438B-AFE3-C9AD23738181}" type="presParOf" srcId="{E5874A8D-4104-4E28-BF7D-C27A9DAF93CC}" destId="{615D7A09-A61F-4478-BA38-505A6BB3E376}" srcOrd="0" destOrd="0" presId="urn:microsoft.com/office/officeart/2008/layout/LinedList"/>
    <dgm:cxn modelId="{86E3B8F3-8AD1-4F8F-98D9-B496EFD65AD8}" type="presParOf" srcId="{E5874A8D-4104-4E28-BF7D-C27A9DAF93CC}" destId="{08AD4917-9A6D-49EE-B302-94FEFBF65E76}" srcOrd="1" destOrd="0" presId="urn:microsoft.com/office/officeart/2008/layout/LinedList"/>
    <dgm:cxn modelId="{1B95C216-1A74-42ED-9F9F-228ABBFF927D}" type="presParOf" srcId="{AF19DC53-26CB-444A-8230-4E61373592E3}" destId="{E714F8A1-69D7-4D67-984A-D012896484C1}" srcOrd="4" destOrd="0" presId="urn:microsoft.com/office/officeart/2008/layout/LinedList"/>
    <dgm:cxn modelId="{0A000D9A-EECD-46AB-BD29-9E58866DF309}" type="presParOf" srcId="{AF19DC53-26CB-444A-8230-4E61373592E3}" destId="{708A9682-ED91-4B66-B26E-A98932E8D71D}" srcOrd="5" destOrd="0" presId="urn:microsoft.com/office/officeart/2008/layout/LinedList"/>
    <dgm:cxn modelId="{15D57F1E-18EF-4078-B55D-DA80B3C5616D}" type="presParOf" srcId="{708A9682-ED91-4B66-B26E-A98932E8D71D}" destId="{C59AA571-1C80-4727-8CE2-DCBEF4F2F869}" srcOrd="0" destOrd="0" presId="urn:microsoft.com/office/officeart/2008/layout/LinedList"/>
    <dgm:cxn modelId="{140F7ADB-D10E-497B-9F20-8B58638FDD08}" type="presParOf" srcId="{708A9682-ED91-4B66-B26E-A98932E8D71D}" destId="{61E8DAE5-9266-436C-8639-73F8C174A1DA}" srcOrd="1" destOrd="0" presId="urn:microsoft.com/office/officeart/2008/layout/LinedList"/>
    <dgm:cxn modelId="{FACC7464-6265-435C-B61B-404127E11E98}" type="presParOf" srcId="{AF19DC53-26CB-444A-8230-4E61373592E3}" destId="{47B18BF7-FB0A-46CB-A60F-4355285568CE}" srcOrd="6" destOrd="0" presId="urn:microsoft.com/office/officeart/2008/layout/LinedList"/>
    <dgm:cxn modelId="{DE9BA53E-C9E7-4DF4-884B-ABE461CCA361}" type="presParOf" srcId="{AF19DC53-26CB-444A-8230-4E61373592E3}" destId="{FB937897-1F5A-440A-A737-BFB674FB9294}" srcOrd="7" destOrd="0" presId="urn:microsoft.com/office/officeart/2008/layout/LinedList"/>
    <dgm:cxn modelId="{5ADEBD4D-917B-4E83-9450-5ADC2251C5C3}" type="presParOf" srcId="{FB937897-1F5A-440A-A737-BFB674FB9294}" destId="{A7545FFB-1D4B-42EB-B4E9-329F6A1D807A}" srcOrd="0" destOrd="0" presId="urn:microsoft.com/office/officeart/2008/layout/LinedList"/>
    <dgm:cxn modelId="{D74B786C-A1A1-48C4-B438-9522E6CB8B91}" type="presParOf" srcId="{FB937897-1F5A-440A-A737-BFB674FB9294}" destId="{947BA105-D200-419B-8C04-7519862E37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01205-1537-4363-B8DA-CB4546A52B1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977D43-07D0-4E39-82BC-2122273605FB}">
      <dgm:prSet custT="1"/>
      <dgm:spPr/>
      <dgm:t>
        <a:bodyPr/>
        <a:lstStyle/>
        <a:p>
          <a:pPr marL="285750" indent="-285750" algn="l" defTabSz="457200" rtl="0" eaLnBrk="1" latinLnBrk="0" hangingPunct="1">
            <a:spcBef>
              <a:spcPct val="20000"/>
            </a:spcBef>
            <a:spcAft>
              <a:spcPts val="600"/>
            </a:spcAft>
            <a:buClr>
              <a:schemeClr val="tx1"/>
            </a:buClr>
            <a:buSzPct val="100000"/>
            <a:buFont typeface="Arial"/>
            <a:buChar char="•"/>
          </a:pPr>
          <a:r>
            <a:rPr lang="en-GB" sz="36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rPr>
            <a:t>What is Terraform?</a:t>
          </a:r>
          <a:endParaRPr lang="en-US" sz="3600" kern="1200" cap="small" dirty="0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580000" scaled="0"/>
              <a:tileRect/>
            </a:gradFill>
            <a:effectLst>
              <a:glow rad="38100">
                <a:schemeClr val="bg1">
                  <a:lumMod val="50000"/>
                  <a:lumOff val="50000"/>
                  <a:alpha val="20000"/>
                </a:scheme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+mn-lt"/>
            <a:ea typeface="+mn-ea"/>
            <a:cs typeface="+mn-cs"/>
          </a:endParaRPr>
        </a:p>
      </dgm:t>
    </dgm:pt>
    <dgm:pt modelId="{1A3C5059-8EF4-4FB6-A71B-11808E769523}" type="parTrans" cxnId="{29CF822E-E0A1-41BB-BA96-D7015439CD68}">
      <dgm:prSet/>
      <dgm:spPr/>
      <dgm:t>
        <a:bodyPr/>
        <a:lstStyle/>
        <a:p>
          <a:endParaRPr lang="en-US"/>
        </a:p>
      </dgm:t>
    </dgm:pt>
    <dgm:pt modelId="{F4EB2B5A-E189-4712-ADCE-DFB1E5304D26}" type="sibTrans" cxnId="{29CF822E-E0A1-41BB-BA96-D7015439CD68}">
      <dgm:prSet/>
      <dgm:spPr/>
      <dgm:t>
        <a:bodyPr/>
        <a:lstStyle/>
        <a:p>
          <a:endParaRPr lang="en-US"/>
        </a:p>
      </dgm:t>
    </dgm:pt>
    <dgm:pt modelId="{98C9FD18-38D1-4935-9C6E-FDFEF1833D28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Terraform basics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1E7DE82C-FD53-411E-BFFF-7E4CEC228FC6}" type="parTrans" cxnId="{0C3326AB-F452-4E45-BD82-55AE1E65850F}">
      <dgm:prSet/>
      <dgm:spPr/>
      <dgm:t>
        <a:bodyPr/>
        <a:lstStyle/>
        <a:p>
          <a:endParaRPr lang="en-US"/>
        </a:p>
      </dgm:t>
    </dgm:pt>
    <dgm:pt modelId="{B92CA976-4C61-42C2-9C8D-14FCD69DECA5}" type="sibTrans" cxnId="{0C3326AB-F452-4E45-BD82-55AE1E65850F}">
      <dgm:prSet/>
      <dgm:spPr/>
      <dgm:t>
        <a:bodyPr/>
        <a:lstStyle/>
        <a:p>
          <a:endParaRPr lang="en-US"/>
        </a:p>
      </dgm:t>
    </dgm:pt>
    <dgm:pt modelId="{4B407663-5D48-43D1-95C8-921E46C7708C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Pipelines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3A353B87-8212-4E32-BAD5-1FEFD2B9B326}" type="parTrans" cxnId="{7B5A4718-5275-4055-A4AF-D5CCF6DB9F76}">
      <dgm:prSet/>
      <dgm:spPr/>
      <dgm:t>
        <a:bodyPr/>
        <a:lstStyle/>
        <a:p>
          <a:endParaRPr lang="en-US"/>
        </a:p>
      </dgm:t>
    </dgm:pt>
    <dgm:pt modelId="{EBEBF834-1B8E-4666-B34B-24BB594E3CA3}" type="sibTrans" cxnId="{7B5A4718-5275-4055-A4AF-D5CCF6DB9F76}">
      <dgm:prSet/>
      <dgm:spPr/>
      <dgm:t>
        <a:bodyPr/>
        <a:lstStyle/>
        <a:p>
          <a:endParaRPr lang="en-US"/>
        </a:p>
      </dgm:t>
    </dgm:pt>
    <dgm:pt modelId="{06DF3974-C5FF-411C-90A2-CFF559AC8725}">
      <dgm:prSet custT="1"/>
      <dgm:spPr/>
      <dgm:t>
        <a:bodyPr/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Terraform with Azure Pipelines and Ansible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gm:t>
    </dgm:pt>
    <dgm:pt modelId="{27FB0E2D-2C0F-4249-BD14-82BFD8C3CDFA}" type="parTrans" cxnId="{790236D0-F6F0-44F2-977E-96F35BF2F954}">
      <dgm:prSet/>
      <dgm:spPr/>
      <dgm:t>
        <a:bodyPr/>
        <a:lstStyle/>
        <a:p>
          <a:endParaRPr lang="en-US"/>
        </a:p>
      </dgm:t>
    </dgm:pt>
    <dgm:pt modelId="{BD15F79D-4A71-4C07-B7CD-4EE21592D686}" type="sibTrans" cxnId="{790236D0-F6F0-44F2-977E-96F35BF2F954}">
      <dgm:prSet/>
      <dgm:spPr/>
      <dgm:t>
        <a:bodyPr/>
        <a:lstStyle/>
        <a:p>
          <a:endParaRPr lang="en-US"/>
        </a:p>
      </dgm:t>
    </dgm:pt>
    <dgm:pt modelId="{AF19DC53-26CB-444A-8230-4E61373592E3}" type="pres">
      <dgm:prSet presAssocID="{C3401205-1537-4363-B8DA-CB4546A52B10}" presName="vert0" presStyleCnt="0">
        <dgm:presLayoutVars>
          <dgm:dir/>
          <dgm:animOne val="branch"/>
          <dgm:animLvl val="lvl"/>
        </dgm:presLayoutVars>
      </dgm:prSet>
      <dgm:spPr/>
    </dgm:pt>
    <dgm:pt modelId="{FE839C4D-F884-4144-B903-7B8448C05F03}" type="pres">
      <dgm:prSet presAssocID="{03977D43-07D0-4E39-82BC-2122273605FB}" presName="thickLine" presStyleLbl="alignNode1" presStyleIdx="0" presStyleCnt="4"/>
      <dgm:spPr/>
    </dgm:pt>
    <dgm:pt modelId="{804AAA0C-1E49-4A43-9599-D42355184CF9}" type="pres">
      <dgm:prSet presAssocID="{03977D43-07D0-4E39-82BC-2122273605FB}" presName="horz1" presStyleCnt="0"/>
      <dgm:spPr/>
    </dgm:pt>
    <dgm:pt modelId="{BA2A0BD2-5A2E-4B3B-906B-A688E182AAE3}" type="pres">
      <dgm:prSet presAssocID="{03977D43-07D0-4E39-82BC-2122273605FB}" presName="tx1" presStyleLbl="revTx" presStyleIdx="0" presStyleCnt="4"/>
      <dgm:spPr/>
    </dgm:pt>
    <dgm:pt modelId="{DBC4B822-57C3-484E-B612-975AF72082F1}" type="pres">
      <dgm:prSet presAssocID="{03977D43-07D0-4E39-82BC-2122273605FB}" presName="vert1" presStyleCnt="0"/>
      <dgm:spPr/>
    </dgm:pt>
    <dgm:pt modelId="{BF5B5A21-2938-4472-B436-F24B9BA1EB05}" type="pres">
      <dgm:prSet presAssocID="{98C9FD18-38D1-4935-9C6E-FDFEF1833D28}" presName="thickLine" presStyleLbl="alignNode1" presStyleIdx="1" presStyleCnt="4"/>
      <dgm:spPr/>
    </dgm:pt>
    <dgm:pt modelId="{E5874A8D-4104-4E28-BF7D-C27A9DAF93CC}" type="pres">
      <dgm:prSet presAssocID="{98C9FD18-38D1-4935-9C6E-FDFEF1833D28}" presName="horz1" presStyleCnt="0"/>
      <dgm:spPr/>
    </dgm:pt>
    <dgm:pt modelId="{615D7A09-A61F-4478-BA38-505A6BB3E376}" type="pres">
      <dgm:prSet presAssocID="{98C9FD18-38D1-4935-9C6E-FDFEF1833D28}" presName="tx1" presStyleLbl="revTx" presStyleIdx="1" presStyleCnt="4"/>
      <dgm:spPr/>
    </dgm:pt>
    <dgm:pt modelId="{08AD4917-9A6D-49EE-B302-94FEFBF65E76}" type="pres">
      <dgm:prSet presAssocID="{98C9FD18-38D1-4935-9C6E-FDFEF1833D28}" presName="vert1" presStyleCnt="0"/>
      <dgm:spPr/>
    </dgm:pt>
    <dgm:pt modelId="{E714F8A1-69D7-4D67-984A-D012896484C1}" type="pres">
      <dgm:prSet presAssocID="{4B407663-5D48-43D1-95C8-921E46C7708C}" presName="thickLine" presStyleLbl="alignNode1" presStyleIdx="2" presStyleCnt="4"/>
      <dgm:spPr/>
    </dgm:pt>
    <dgm:pt modelId="{708A9682-ED91-4B66-B26E-A98932E8D71D}" type="pres">
      <dgm:prSet presAssocID="{4B407663-5D48-43D1-95C8-921E46C7708C}" presName="horz1" presStyleCnt="0"/>
      <dgm:spPr/>
    </dgm:pt>
    <dgm:pt modelId="{C59AA571-1C80-4727-8CE2-DCBEF4F2F869}" type="pres">
      <dgm:prSet presAssocID="{4B407663-5D48-43D1-95C8-921E46C7708C}" presName="tx1" presStyleLbl="revTx" presStyleIdx="2" presStyleCnt="4"/>
      <dgm:spPr/>
    </dgm:pt>
    <dgm:pt modelId="{61E8DAE5-9266-436C-8639-73F8C174A1DA}" type="pres">
      <dgm:prSet presAssocID="{4B407663-5D48-43D1-95C8-921E46C7708C}" presName="vert1" presStyleCnt="0"/>
      <dgm:spPr/>
    </dgm:pt>
    <dgm:pt modelId="{47B18BF7-FB0A-46CB-A60F-4355285568CE}" type="pres">
      <dgm:prSet presAssocID="{06DF3974-C5FF-411C-90A2-CFF559AC8725}" presName="thickLine" presStyleLbl="alignNode1" presStyleIdx="3" presStyleCnt="4"/>
      <dgm:spPr/>
    </dgm:pt>
    <dgm:pt modelId="{FB937897-1F5A-440A-A737-BFB674FB9294}" type="pres">
      <dgm:prSet presAssocID="{06DF3974-C5FF-411C-90A2-CFF559AC8725}" presName="horz1" presStyleCnt="0"/>
      <dgm:spPr/>
    </dgm:pt>
    <dgm:pt modelId="{A7545FFB-1D4B-42EB-B4E9-329F6A1D807A}" type="pres">
      <dgm:prSet presAssocID="{06DF3974-C5FF-411C-90A2-CFF559AC8725}" presName="tx1" presStyleLbl="revTx" presStyleIdx="3" presStyleCnt="4"/>
      <dgm:spPr/>
    </dgm:pt>
    <dgm:pt modelId="{947BA105-D200-419B-8C04-7519862E37F4}" type="pres">
      <dgm:prSet presAssocID="{06DF3974-C5FF-411C-90A2-CFF559AC8725}" presName="vert1" presStyleCnt="0"/>
      <dgm:spPr/>
    </dgm:pt>
  </dgm:ptLst>
  <dgm:cxnLst>
    <dgm:cxn modelId="{7B5A4718-5275-4055-A4AF-D5CCF6DB9F76}" srcId="{C3401205-1537-4363-B8DA-CB4546A52B10}" destId="{4B407663-5D48-43D1-95C8-921E46C7708C}" srcOrd="2" destOrd="0" parTransId="{3A353B87-8212-4E32-BAD5-1FEFD2B9B326}" sibTransId="{EBEBF834-1B8E-4666-B34B-24BB594E3CA3}"/>
    <dgm:cxn modelId="{29CF822E-E0A1-41BB-BA96-D7015439CD68}" srcId="{C3401205-1537-4363-B8DA-CB4546A52B10}" destId="{03977D43-07D0-4E39-82BC-2122273605FB}" srcOrd="0" destOrd="0" parTransId="{1A3C5059-8EF4-4FB6-A71B-11808E769523}" sibTransId="{F4EB2B5A-E189-4712-ADCE-DFB1E5304D26}"/>
    <dgm:cxn modelId="{D865F2A2-1C27-4466-BE64-4720141A88CA}" type="presOf" srcId="{98C9FD18-38D1-4935-9C6E-FDFEF1833D28}" destId="{615D7A09-A61F-4478-BA38-505A6BB3E376}" srcOrd="0" destOrd="0" presId="urn:microsoft.com/office/officeart/2008/layout/LinedList"/>
    <dgm:cxn modelId="{0C3326AB-F452-4E45-BD82-55AE1E65850F}" srcId="{C3401205-1537-4363-B8DA-CB4546A52B10}" destId="{98C9FD18-38D1-4935-9C6E-FDFEF1833D28}" srcOrd="1" destOrd="0" parTransId="{1E7DE82C-FD53-411E-BFFF-7E4CEC228FC6}" sibTransId="{B92CA976-4C61-42C2-9C8D-14FCD69DECA5}"/>
    <dgm:cxn modelId="{B16387C4-BF5C-4EFC-8FA8-32B2A902E061}" type="presOf" srcId="{03977D43-07D0-4E39-82BC-2122273605FB}" destId="{BA2A0BD2-5A2E-4B3B-906B-A688E182AAE3}" srcOrd="0" destOrd="0" presId="urn:microsoft.com/office/officeart/2008/layout/LinedList"/>
    <dgm:cxn modelId="{790236D0-F6F0-44F2-977E-96F35BF2F954}" srcId="{C3401205-1537-4363-B8DA-CB4546A52B10}" destId="{06DF3974-C5FF-411C-90A2-CFF559AC8725}" srcOrd="3" destOrd="0" parTransId="{27FB0E2D-2C0F-4249-BD14-82BFD8C3CDFA}" sibTransId="{BD15F79D-4A71-4C07-B7CD-4EE21592D686}"/>
    <dgm:cxn modelId="{11F430FB-630C-465E-9094-9B8EBD8395DA}" type="presOf" srcId="{06DF3974-C5FF-411C-90A2-CFF559AC8725}" destId="{A7545FFB-1D4B-42EB-B4E9-329F6A1D807A}" srcOrd="0" destOrd="0" presId="urn:microsoft.com/office/officeart/2008/layout/LinedList"/>
    <dgm:cxn modelId="{079D17FE-5F59-4A48-AFB8-9BAE5A4A208D}" type="presOf" srcId="{4B407663-5D48-43D1-95C8-921E46C7708C}" destId="{C59AA571-1C80-4727-8CE2-DCBEF4F2F869}" srcOrd="0" destOrd="0" presId="urn:microsoft.com/office/officeart/2008/layout/LinedList"/>
    <dgm:cxn modelId="{BB3106FF-C2FC-441F-8559-52E765B1586B}" type="presOf" srcId="{C3401205-1537-4363-B8DA-CB4546A52B10}" destId="{AF19DC53-26CB-444A-8230-4E61373592E3}" srcOrd="0" destOrd="0" presId="urn:microsoft.com/office/officeart/2008/layout/LinedList"/>
    <dgm:cxn modelId="{6581A371-3933-40B1-BCDF-B0B18B2F6F87}" type="presParOf" srcId="{AF19DC53-26CB-444A-8230-4E61373592E3}" destId="{FE839C4D-F884-4144-B903-7B8448C05F03}" srcOrd="0" destOrd="0" presId="urn:microsoft.com/office/officeart/2008/layout/LinedList"/>
    <dgm:cxn modelId="{5AE538D2-2E5F-42D7-B4B0-05A1EBA5840E}" type="presParOf" srcId="{AF19DC53-26CB-444A-8230-4E61373592E3}" destId="{804AAA0C-1E49-4A43-9599-D42355184CF9}" srcOrd="1" destOrd="0" presId="urn:microsoft.com/office/officeart/2008/layout/LinedList"/>
    <dgm:cxn modelId="{047E7816-6948-4AB0-B320-46131847797D}" type="presParOf" srcId="{804AAA0C-1E49-4A43-9599-D42355184CF9}" destId="{BA2A0BD2-5A2E-4B3B-906B-A688E182AAE3}" srcOrd="0" destOrd="0" presId="urn:microsoft.com/office/officeart/2008/layout/LinedList"/>
    <dgm:cxn modelId="{3B3E96E4-20C8-4595-BDE4-B03030F89441}" type="presParOf" srcId="{804AAA0C-1E49-4A43-9599-D42355184CF9}" destId="{DBC4B822-57C3-484E-B612-975AF72082F1}" srcOrd="1" destOrd="0" presId="urn:microsoft.com/office/officeart/2008/layout/LinedList"/>
    <dgm:cxn modelId="{9FA3264F-F3FA-4C9B-9AA2-BD69401E5B4E}" type="presParOf" srcId="{AF19DC53-26CB-444A-8230-4E61373592E3}" destId="{BF5B5A21-2938-4472-B436-F24B9BA1EB05}" srcOrd="2" destOrd="0" presId="urn:microsoft.com/office/officeart/2008/layout/LinedList"/>
    <dgm:cxn modelId="{286D33F3-3F5E-4E0A-AE62-B4FF2265CEC1}" type="presParOf" srcId="{AF19DC53-26CB-444A-8230-4E61373592E3}" destId="{E5874A8D-4104-4E28-BF7D-C27A9DAF93CC}" srcOrd="3" destOrd="0" presId="urn:microsoft.com/office/officeart/2008/layout/LinedList"/>
    <dgm:cxn modelId="{70D4BE00-BF42-438B-AFE3-C9AD23738181}" type="presParOf" srcId="{E5874A8D-4104-4E28-BF7D-C27A9DAF93CC}" destId="{615D7A09-A61F-4478-BA38-505A6BB3E376}" srcOrd="0" destOrd="0" presId="urn:microsoft.com/office/officeart/2008/layout/LinedList"/>
    <dgm:cxn modelId="{86E3B8F3-8AD1-4F8F-98D9-B496EFD65AD8}" type="presParOf" srcId="{E5874A8D-4104-4E28-BF7D-C27A9DAF93CC}" destId="{08AD4917-9A6D-49EE-B302-94FEFBF65E76}" srcOrd="1" destOrd="0" presId="urn:microsoft.com/office/officeart/2008/layout/LinedList"/>
    <dgm:cxn modelId="{1B95C216-1A74-42ED-9F9F-228ABBFF927D}" type="presParOf" srcId="{AF19DC53-26CB-444A-8230-4E61373592E3}" destId="{E714F8A1-69D7-4D67-984A-D012896484C1}" srcOrd="4" destOrd="0" presId="urn:microsoft.com/office/officeart/2008/layout/LinedList"/>
    <dgm:cxn modelId="{0A000D9A-EECD-46AB-BD29-9E58866DF309}" type="presParOf" srcId="{AF19DC53-26CB-444A-8230-4E61373592E3}" destId="{708A9682-ED91-4B66-B26E-A98932E8D71D}" srcOrd="5" destOrd="0" presId="urn:microsoft.com/office/officeart/2008/layout/LinedList"/>
    <dgm:cxn modelId="{15D57F1E-18EF-4078-B55D-DA80B3C5616D}" type="presParOf" srcId="{708A9682-ED91-4B66-B26E-A98932E8D71D}" destId="{C59AA571-1C80-4727-8CE2-DCBEF4F2F869}" srcOrd="0" destOrd="0" presId="urn:microsoft.com/office/officeart/2008/layout/LinedList"/>
    <dgm:cxn modelId="{140F7ADB-D10E-497B-9F20-8B58638FDD08}" type="presParOf" srcId="{708A9682-ED91-4B66-B26E-A98932E8D71D}" destId="{61E8DAE5-9266-436C-8639-73F8C174A1DA}" srcOrd="1" destOrd="0" presId="urn:microsoft.com/office/officeart/2008/layout/LinedList"/>
    <dgm:cxn modelId="{FACC7464-6265-435C-B61B-404127E11E98}" type="presParOf" srcId="{AF19DC53-26CB-444A-8230-4E61373592E3}" destId="{47B18BF7-FB0A-46CB-A60F-4355285568CE}" srcOrd="6" destOrd="0" presId="urn:microsoft.com/office/officeart/2008/layout/LinedList"/>
    <dgm:cxn modelId="{DE9BA53E-C9E7-4DF4-884B-ABE461CCA361}" type="presParOf" srcId="{AF19DC53-26CB-444A-8230-4E61373592E3}" destId="{FB937897-1F5A-440A-A737-BFB674FB9294}" srcOrd="7" destOrd="0" presId="urn:microsoft.com/office/officeart/2008/layout/LinedList"/>
    <dgm:cxn modelId="{5ADEBD4D-917B-4E83-9450-5ADC2251C5C3}" type="presParOf" srcId="{FB937897-1F5A-440A-A737-BFB674FB9294}" destId="{A7545FFB-1D4B-42EB-B4E9-329F6A1D807A}" srcOrd="0" destOrd="0" presId="urn:microsoft.com/office/officeart/2008/layout/LinedList"/>
    <dgm:cxn modelId="{D74B786C-A1A1-48C4-B438-9522E6CB8B91}" type="presParOf" srcId="{FB937897-1F5A-440A-A737-BFB674FB9294}" destId="{947BA105-D200-419B-8C04-7519862E37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39C4D-F884-4144-B903-7B8448C05F03}">
      <dsp:nvSpPr>
        <dsp:cNvPr id="0" name=""/>
        <dsp:cNvSpPr/>
      </dsp:nvSpPr>
      <dsp:spPr>
        <a:xfrm>
          <a:off x="0" y="0"/>
          <a:ext cx="651647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A0BD2-5A2E-4B3B-906B-A688E182AAE3}">
      <dsp:nvSpPr>
        <dsp:cNvPr id="0" name=""/>
        <dsp:cNvSpPr/>
      </dsp:nvSpPr>
      <dsp:spPr>
        <a:xfrm>
          <a:off x="0" y="0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chemeClr val="tx1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rPr>
            <a:t>What is Terraform?</a:t>
          </a:r>
          <a:endParaRPr lang="en-US" sz="3600" kern="1200" cap="small" dirty="0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580000" scaled="0"/>
              <a:tileRect/>
            </a:gradFill>
            <a:effectLst>
              <a:glow rad="38100">
                <a:schemeClr val="bg1">
                  <a:lumMod val="50000"/>
                  <a:lumOff val="50000"/>
                  <a:alpha val="20000"/>
                </a:scheme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+mn-lt"/>
            <a:ea typeface="+mn-ea"/>
            <a:cs typeface="+mn-cs"/>
          </a:endParaRPr>
        </a:p>
      </dsp:txBody>
      <dsp:txXfrm>
        <a:off x="0" y="0"/>
        <a:ext cx="6516476" cy="1154363"/>
      </dsp:txXfrm>
    </dsp:sp>
    <dsp:sp modelId="{BF5B5A21-2938-4472-B436-F24B9BA1EB05}">
      <dsp:nvSpPr>
        <dsp:cNvPr id="0" name=""/>
        <dsp:cNvSpPr/>
      </dsp:nvSpPr>
      <dsp:spPr>
        <a:xfrm>
          <a:off x="0" y="1154363"/>
          <a:ext cx="6516476" cy="0"/>
        </a:xfrm>
        <a:prstGeom prst="line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accent5">
              <a:hueOff val="-225322"/>
              <a:satOff val="-6032"/>
              <a:lumOff val="-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7A09-A61F-4478-BA38-505A6BB3E376}">
      <dsp:nvSpPr>
        <dsp:cNvPr id="0" name=""/>
        <dsp:cNvSpPr/>
      </dsp:nvSpPr>
      <dsp:spPr>
        <a:xfrm>
          <a:off x="0" y="1154363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Terraform basics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1154363"/>
        <a:ext cx="6516476" cy="1154363"/>
      </dsp:txXfrm>
    </dsp:sp>
    <dsp:sp modelId="{E714F8A1-69D7-4D67-984A-D012896484C1}">
      <dsp:nvSpPr>
        <dsp:cNvPr id="0" name=""/>
        <dsp:cNvSpPr/>
      </dsp:nvSpPr>
      <dsp:spPr>
        <a:xfrm>
          <a:off x="0" y="2308726"/>
          <a:ext cx="6516476" cy="0"/>
        </a:xfrm>
        <a:prstGeom prst="line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accent5">
              <a:hueOff val="-450643"/>
              <a:satOff val="-12063"/>
              <a:lumOff val="-4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AA571-1C80-4727-8CE2-DCBEF4F2F869}">
      <dsp:nvSpPr>
        <dsp:cNvPr id="0" name=""/>
        <dsp:cNvSpPr/>
      </dsp:nvSpPr>
      <dsp:spPr>
        <a:xfrm>
          <a:off x="0" y="2308726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Pipelines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2308726"/>
        <a:ext cx="6516476" cy="1154363"/>
      </dsp:txXfrm>
    </dsp:sp>
    <dsp:sp modelId="{47B18BF7-FB0A-46CB-A60F-4355285568CE}">
      <dsp:nvSpPr>
        <dsp:cNvPr id="0" name=""/>
        <dsp:cNvSpPr/>
      </dsp:nvSpPr>
      <dsp:spPr>
        <a:xfrm>
          <a:off x="0" y="3463089"/>
          <a:ext cx="6516476" cy="0"/>
        </a:xfrm>
        <a:prstGeom prst="line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45FFB-1D4B-42EB-B4E9-329F6A1D807A}">
      <dsp:nvSpPr>
        <dsp:cNvPr id="0" name=""/>
        <dsp:cNvSpPr/>
      </dsp:nvSpPr>
      <dsp:spPr>
        <a:xfrm>
          <a:off x="0" y="3463089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Terraform with Azure Pipelines and Ansible</a:t>
          </a:r>
        </a:p>
      </dsp:txBody>
      <dsp:txXfrm>
        <a:off x="0" y="3463089"/>
        <a:ext cx="6516476" cy="1154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39C4D-F884-4144-B903-7B8448C05F03}">
      <dsp:nvSpPr>
        <dsp:cNvPr id="0" name=""/>
        <dsp:cNvSpPr/>
      </dsp:nvSpPr>
      <dsp:spPr>
        <a:xfrm>
          <a:off x="0" y="0"/>
          <a:ext cx="651647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A0BD2-5A2E-4B3B-906B-A688E182AAE3}">
      <dsp:nvSpPr>
        <dsp:cNvPr id="0" name=""/>
        <dsp:cNvSpPr/>
      </dsp:nvSpPr>
      <dsp:spPr>
        <a:xfrm>
          <a:off x="0" y="0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schemeClr val="tx1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rPr>
            <a:t>What is Terraform?</a:t>
          </a:r>
          <a:endParaRPr lang="en-US" sz="3600" kern="1200" cap="small" dirty="0"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580000" scaled="0"/>
              <a:tileRect/>
            </a:gradFill>
            <a:effectLst>
              <a:glow rad="38100">
                <a:schemeClr val="bg1">
                  <a:lumMod val="50000"/>
                  <a:lumOff val="50000"/>
                  <a:alpha val="20000"/>
                </a:scheme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+mn-lt"/>
            <a:ea typeface="+mn-ea"/>
            <a:cs typeface="+mn-cs"/>
          </a:endParaRPr>
        </a:p>
      </dsp:txBody>
      <dsp:txXfrm>
        <a:off x="0" y="0"/>
        <a:ext cx="6516476" cy="1154363"/>
      </dsp:txXfrm>
    </dsp:sp>
    <dsp:sp modelId="{BF5B5A21-2938-4472-B436-F24B9BA1EB05}">
      <dsp:nvSpPr>
        <dsp:cNvPr id="0" name=""/>
        <dsp:cNvSpPr/>
      </dsp:nvSpPr>
      <dsp:spPr>
        <a:xfrm>
          <a:off x="0" y="1154363"/>
          <a:ext cx="6516476" cy="0"/>
        </a:xfrm>
        <a:prstGeom prst="line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accent5">
              <a:hueOff val="-225322"/>
              <a:satOff val="-6032"/>
              <a:lumOff val="-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7A09-A61F-4478-BA38-505A6BB3E376}">
      <dsp:nvSpPr>
        <dsp:cNvPr id="0" name=""/>
        <dsp:cNvSpPr/>
      </dsp:nvSpPr>
      <dsp:spPr>
        <a:xfrm>
          <a:off x="0" y="1154363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Terraform basics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1154363"/>
        <a:ext cx="6516476" cy="1154363"/>
      </dsp:txXfrm>
    </dsp:sp>
    <dsp:sp modelId="{E714F8A1-69D7-4D67-984A-D012896484C1}">
      <dsp:nvSpPr>
        <dsp:cNvPr id="0" name=""/>
        <dsp:cNvSpPr/>
      </dsp:nvSpPr>
      <dsp:spPr>
        <a:xfrm>
          <a:off x="0" y="2308726"/>
          <a:ext cx="6516476" cy="0"/>
        </a:xfrm>
        <a:prstGeom prst="line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accent5">
              <a:hueOff val="-450643"/>
              <a:satOff val="-12063"/>
              <a:lumOff val="-4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AA571-1C80-4727-8CE2-DCBEF4F2F869}">
      <dsp:nvSpPr>
        <dsp:cNvPr id="0" name=""/>
        <dsp:cNvSpPr/>
      </dsp:nvSpPr>
      <dsp:spPr>
        <a:xfrm>
          <a:off x="0" y="2308726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Azure Pipelines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2308726"/>
        <a:ext cx="6516476" cy="1154363"/>
      </dsp:txXfrm>
    </dsp:sp>
    <dsp:sp modelId="{47B18BF7-FB0A-46CB-A60F-4355285568CE}">
      <dsp:nvSpPr>
        <dsp:cNvPr id="0" name=""/>
        <dsp:cNvSpPr/>
      </dsp:nvSpPr>
      <dsp:spPr>
        <a:xfrm>
          <a:off x="0" y="3463089"/>
          <a:ext cx="6516476" cy="0"/>
        </a:xfrm>
        <a:prstGeom prst="line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45FFB-1D4B-42EB-B4E9-329F6A1D807A}">
      <dsp:nvSpPr>
        <dsp:cNvPr id="0" name=""/>
        <dsp:cNvSpPr/>
      </dsp:nvSpPr>
      <dsp:spPr>
        <a:xfrm>
          <a:off x="0" y="3463089"/>
          <a:ext cx="6516476" cy="11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285750" lvl="0" indent="-28575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ts val="600"/>
            </a:spcAft>
            <a:buClr>
              <a:prstClr val="white"/>
            </a:buClr>
            <a:buSzPct val="100000"/>
            <a:buFont typeface="Arial"/>
            <a:buNone/>
          </a:pPr>
          <a:r>
            <a:rPr lang="en-GB" sz="3600" kern="12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+mn-ea"/>
              <a:cs typeface="+mn-cs"/>
            </a:rPr>
            <a:t>Terraform with Azure Pipelines and Ansible</a:t>
          </a:r>
          <a:endParaRPr lang="en-US" sz="3600" kern="1200" cap="small" dirty="0">
            <a:gradFill flip="none" rotWithShape="1">
              <a:gsLst>
                <a:gs pos="0">
                  <a:prstClr val="white"/>
                </a:gs>
                <a:gs pos="100000">
                  <a:prstClr val="white">
                    <a:lumMod val="75000"/>
                  </a:prstClr>
                </a:gs>
              </a:gsLst>
              <a:lin ang="5580000" scaled="0"/>
              <a:tileRect/>
            </a:gradFill>
            <a:effectLst>
              <a:glow rad="38100">
                <a:prstClr val="black">
                  <a:lumMod val="50000"/>
                  <a:lumOff val="50000"/>
                  <a:alpha val="20000"/>
                </a:prstClr>
              </a:glow>
              <a:outerShdw blurRad="44450" dist="12700" dir="13860000" algn="tl" rotWithShape="0">
                <a:srgbClr val="000000">
                  <a:alpha val="20000"/>
                </a:srgbClr>
              </a:outerShdw>
            </a:effectLst>
            <a:latin typeface="Century Gothic" panose="020B0502020202020204"/>
            <a:ea typeface="+mn-ea"/>
            <a:cs typeface="+mn-cs"/>
          </a:endParaRPr>
        </a:p>
      </dsp:txBody>
      <dsp:txXfrm>
        <a:off x="0" y="3463089"/>
        <a:ext cx="6516476" cy="1154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3A3E-02C8-44E0-A167-A9E6EEC85CB9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45A3F-76D1-4FF6-A976-303945A70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5123-DEC5-40C7-B7D1-0442CFA3575D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637C3-F3CF-4F75-B64C-9D3DEB022E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28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Azure DevOps – you can sign up for free</a:t>
            </a:r>
          </a:p>
          <a:p>
            <a:r>
              <a:rPr lang="en-GB" baseline="0" dirty="0"/>
              <a:t>Service principal - </a:t>
            </a:r>
            <a:r>
              <a:rPr lang="en-GB" dirty="0"/>
              <a:t>You</a:t>
            </a:r>
            <a:r>
              <a:rPr lang="en-GB" baseline="0" dirty="0"/>
              <a:t> need to pass a service principal to Terraform so that it can authenticate with Azure (</a:t>
            </a:r>
            <a:r>
              <a:rPr lang="en-GB" baseline="0" dirty="0" err="1"/>
              <a:t>client_id</a:t>
            </a:r>
            <a:r>
              <a:rPr lang="en-GB" baseline="0" dirty="0"/>
              <a:t>, </a:t>
            </a:r>
            <a:r>
              <a:rPr lang="en-GB" baseline="0" dirty="0" err="1"/>
              <a:t>client_secret</a:t>
            </a:r>
            <a:r>
              <a:rPr lang="en-GB" baseline="0" dirty="0"/>
              <a:t>, </a:t>
            </a:r>
            <a:r>
              <a:rPr lang="en-GB" baseline="0" dirty="0" err="1"/>
              <a:t>subscription_id</a:t>
            </a:r>
            <a:r>
              <a:rPr lang="en-GB" baseline="0" dirty="0"/>
              <a:t>, </a:t>
            </a:r>
            <a:r>
              <a:rPr lang="en-GB" baseline="0" dirty="0" err="1"/>
              <a:t>tenant_id</a:t>
            </a:r>
            <a:r>
              <a:rPr lang="en-GB" baseline="0" dirty="0"/>
              <a:t>)</a:t>
            </a:r>
          </a:p>
          <a:p>
            <a:r>
              <a:rPr lang="en-GB" baseline="0" dirty="0"/>
              <a:t>Build agent – hosted included in your Azure DevOps subscription (including free subscription)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80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Edit code in </a:t>
            </a:r>
            <a:r>
              <a:rPr lang="en-GB" dirty="0" err="1"/>
              <a:t>VSCode</a:t>
            </a:r>
            <a:r>
              <a:rPr lang="en-GB" dirty="0"/>
              <a:t>, Visual Studio,</a:t>
            </a:r>
            <a:r>
              <a:rPr lang="en-GB" baseline="0" dirty="0"/>
              <a:t> notepad </a:t>
            </a:r>
            <a:r>
              <a:rPr lang="en-GB" baseline="0" dirty="0" err="1"/>
              <a:t>etc</a:t>
            </a:r>
            <a:endParaRPr lang="en-GB" baseline="0" dirty="0"/>
          </a:p>
          <a:p>
            <a:endParaRPr lang="en-GB" baseline="0" dirty="0"/>
          </a:p>
          <a:p>
            <a:r>
              <a:rPr lang="en-GB" dirty="0"/>
              <a:t>Commit</a:t>
            </a:r>
            <a:r>
              <a:rPr lang="en-GB" baseline="0" dirty="0"/>
              <a:t> and push to source control. Doesn’t have to be Azure DevOps.</a:t>
            </a:r>
          </a:p>
          <a:p>
            <a:endParaRPr lang="en-GB" baseline="0" dirty="0"/>
          </a:p>
          <a:p>
            <a:r>
              <a:rPr lang="en-GB" baseline="0" dirty="0"/>
              <a:t>CI = build/compile the code and run unit tests</a:t>
            </a:r>
          </a:p>
          <a:p>
            <a:endParaRPr lang="en-GB" baseline="0" dirty="0"/>
          </a:p>
          <a:p>
            <a:r>
              <a:rPr lang="en-GB" baseline="0" dirty="0"/>
              <a:t>CD = deploy into environment and run integration tests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2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Terraform validate</a:t>
            </a:r>
            <a:r>
              <a:rPr lang="en-GB" baseline="0" dirty="0"/>
              <a:t> = terraform checks the configuration is valid, including whether parameters are specified of the correct type </a:t>
            </a:r>
            <a:r>
              <a:rPr lang="en-GB" baseline="0" dirty="0" err="1"/>
              <a:t>etc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Other unit testing. You can look into other tools like kitchen-terraform and </a:t>
            </a:r>
            <a:r>
              <a:rPr lang="en-GB" baseline="0" dirty="0" err="1"/>
              <a:t>terratest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60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Terraform validate</a:t>
            </a:r>
            <a:r>
              <a:rPr lang="en-GB" baseline="0" dirty="0"/>
              <a:t> = terraform checks the configuration is valid, including whether parameters are specified of the correct type </a:t>
            </a:r>
            <a:r>
              <a:rPr lang="en-GB" baseline="0" dirty="0" err="1"/>
              <a:t>etc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Other unit testing. You can look into other tools like kitchen-terraform and </a:t>
            </a:r>
            <a:r>
              <a:rPr lang="en-GB" baseline="0" dirty="0" err="1"/>
              <a:t>terratest</a:t>
            </a:r>
            <a:r>
              <a:rPr lang="en-GB" baseline="0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6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Terraform configuration</a:t>
            </a:r>
          </a:p>
          <a:p>
            <a:r>
              <a:rPr lang="en-GB" dirty="0"/>
              <a:t>Show there’s no </a:t>
            </a:r>
            <a:r>
              <a:rPr lang="en-GB" dirty="0" err="1"/>
              <a:t>WinOps</a:t>
            </a:r>
            <a:r>
              <a:rPr lang="en-GB" dirty="0"/>
              <a:t> RG</a:t>
            </a:r>
          </a:p>
          <a:p>
            <a:r>
              <a:rPr lang="en-GB" dirty="0"/>
              <a:t>Start pipeline</a:t>
            </a:r>
          </a:p>
          <a:p>
            <a:r>
              <a:rPr lang="en-GB" dirty="0"/>
              <a:t>Show multistage pipeline feature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Azure Pipeline as YAML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87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4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8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36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things DevOps</a:t>
            </a:r>
          </a:p>
          <a:p>
            <a:r>
              <a:rPr lang="en-GB" dirty="0"/>
              <a:t>Infrastructure</a:t>
            </a:r>
            <a:r>
              <a:rPr lang="en-GB" baseline="0" dirty="0"/>
              <a:t> as code</a:t>
            </a:r>
          </a:p>
          <a:p>
            <a:r>
              <a:rPr lang="en-GB" baseline="0" dirty="0"/>
              <a:t>Mostly </a:t>
            </a:r>
            <a:r>
              <a:rPr lang="en-GB" baseline="0" dirty="0" err="1"/>
              <a:t>serverless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8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Infrastructure</a:t>
            </a:r>
            <a:r>
              <a:rPr lang="en-GB" baseline="0" dirty="0"/>
              <a:t> as Code – you basically write out code that defines what your infrastructure will look like</a:t>
            </a:r>
          </a:p>
          <a:p>
            <a:endParaRPr lang="en-GB" baseline="0" dirty="0"/>
          </a:p>
          <a:p>
            <a:pPr marL="171450" indent="-171450" algn="l" fontAlgn="ctr">
              <a:buFontTx/>
              <a:buChar char="-"/>
            </a:pPr>
            <a:r>
              <a:rPr lang="en-GB" dirty="0"/>
              <a:t>Cost reduction/speeds up deployment</a:t>
            </a:r>
          </a:p>
          <a:p>
            <a:pPr marL="171450" indent="-171450" algn="l" fontAlgn="ctr">
              <a:buFontTx/>
              <a:buChar char="-"/>
            </a:pPr>
            <a:r>
              <a:rPr lang="en-GB" dirty="0"/>
              <a:t>Prevents snowflake servers/configuration drift</a:t>
            </a:r>
          </a:p>
          <a:p>
            <a:pPr marL="171450" indent="-171450" algn="l" fontAlgn="ctr">
              <a:buFontTx/>
              <a:buChar char="-"/>
            </a:pPr>
            <a:r>
              <a:rPr lang="en-GB" dirty="0"/>
              <a:t>Idempotent</a:t>
            </a:r>
          </a:p>
          <a:p>
            <a:pPr marL="171450" indent="-171450" algn="l" fontAlgn="ctr">
              <a:buFontTx/>
              <a:buChar char="-"/>
            </a:pPr>
            <a:r>
              <a:rPr lang="en-GB" dirty="0"/>
              <a:t>Repeatable</a:t>
            </a:r>
          </a:p>
          <a:p>
            <a:pPr marL="171450" indent="-171450" algn="l" fontAlgn="ctr">
              <a:buFontTx/>
              <a:buChar char="-"/>
            </a:pPr>
            <a:r>
              <a:rPr lang="en-GB" dirty="0"/>
              <a:t>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8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Easy</a:t>
            </a:r>
            <a:r>
              <a:rPr lang="en-GB" baseline="0" dirty="0"/>
              <a:t> to read</a:t>
            </a:r>
          </a:p>
          <a:p>
            <a:endParaRPr lang="en-GB" baseline="0" dirty="0"/>
          </a:p>
          <a:p>
            <a:r>
              <a:rPr lang="en-GB" baseline="0" dirty="0"/>
              <a:t>No management server required, like </a:t>
            </a:r>
            <a:r>
              <a:rPr lang="en-GB" baseline="0" dirty="0" err="1"/>
              <a:t>Ansible</a:t>
            </a:r>
            <a:r>
              <a:rPr lang="en-GB" baseline="0" dirty="0"/>
              <a:t>, Chef, Puppet </a:t>
            </a:r>
            <a:r>
              <a:rPr lang="en-GB" baseline="0" dirty="0" err="1"/>
              <a:t>etc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Good online documentation. Open source/GitHub.</a:t>
            </a:r>
          </a:p>
          <a:p>
            <a:endParaRPr lang="en-GB" baseline="0" dirty="0"/>
          </a:p>
          <a:p>
            <a:r>
              <a:rPr lang="en-GB" baseline="0" dirty="0"/>
              <a:t>Terraform = declarative (like ARM templates, PowerShell DSC </a:t>
            </a:r>
            <a:r>
              <a:rPr lang="en-GB" baseline="0" dirty="0" err="1"/>
              <a:t>etc</a:t>
            </a:r>
            <a:r>
              <a:rPr lang="en-GB" baseline="0" dirty="0"/>
              <a:t>). PowerShell is imperative. Declarative = what the end should be like so just make it so. Imperative = all the steps to get from the current state to the end goal.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No installation needed for terraform </a:t>
            </a:r>
          </a:p>
          <a:p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Multi-cloud: AWS, Azure, Google Cloud, VMware etc. Modules available for each vendor. Although</a:t>
            </a:r>
            <a:r>
              <a:rPr lang="en-GB" baseline="0" dirty="0"/>
              <a:t> you’re now learning another language (HCL), you can use it for all clouds.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93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There are many ways you can deploy</a:t>
            </a:r>
            <a:r>
              <a:rPr lang="en-GB" baseline="0" dirty="0"/>
              <a:t> Azure infrastructure</a:t>
            </a:r>
          </a:p>
          <a:p>
            <a:endParaRPr lang="en-GB" baseline="0" dirty="0"/>
          </a:p>
          <a:p>
            <a:r>
              <a:rPr lang="en-GB" baseline="0" dirty="0"/>
              <a:t>You want to move away from imperative tools and this includes PowerShell, REST API and .NET</a:t>
            </a:r>
          </a:p>
          <a:p>
            <a:endParaRPr lang="en-GB" baseline="0" dirty="0"/>
          </a:p>
          <a:p>
            <a:r>
              <a:rPr lang="en-GB" baseline="0" dirty="0"/>
              <a:t>I tried to make an Azure ‘DSC’ module</a:t>
            </a:r>
          </a:p>
          <a:p>
            <a:endParaRPr lang="en-GB" baseline="0" dirty="0"/>
          </a:p>
          <a:p>
            <a:r>
              <a:rPr lang="en-GB" baseline="0" dirty="0"/>
              <a:t>You want to move away from doing things manually so you get the benefits of infrastructure as code: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Faster deployment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Repeatibility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/>
              <a:t>Source control/change tracking/auditability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Ability to deploy multiple identical environments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Self service</a:t>
            </a:r>
          </a:p>
          <a:p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This leaves ARM templates as the main competitor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9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Language:</a:t>
            </a:r>
            <a:r>
              <a:rPr lang="en-GB" baseline="0" dirty="0"/>
              <a:t> Both have </a:t>
            </a:r>
            <a:r>
              <a:rPr lang="en-GB" baseline="0" dirty="0" err="1"/>
              <a:t>VSCode</a:t>
            </a:r>
            <a:r>
              <a:rPr lang="en-GB" baseline="0" dirty="0"/>
              <a:t> extension. </a:t>
            </a:r>
            <a:r>
              <a:rPr lang="en-GB" dirty="0"/>
              <a:t>With</a:t>
            </a:r>
            <a:r>
              <a:rPr lang="en-GB" baseline="0" dirty="0"/>
              <a:t> Terraform, you only need to learn HCL and you can use it with Azure, VMware, Google Cloud, AWS </a:t>
            </a:r>
            <a:r>
              <a:rPr lang="en-GB" baseline="0" dirty="0" err="1"/>
              <a:t>etc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ARM templates don’t keep a state file to improve deployment performance and keep track of metadata</a:t>
            </a:r>
          </a:p>
          <a:p>
            <a:endParaRPr lang="en-GB" baseline="0" dirty="0"/>
          </a:p>
          <a:p>
            <a:r>
              <a:rPr lang="en-GB" baseline="0" dirty="0"/>
              <a:t>Both have Azure DevOps integration and reusable modules. ARM templates use nested ARM templates.</a:t>
            </a:r>
          </a:p>
          <a:p>
            <a:endParaRPr lang="en-GB" baseline="0" dirty="0"/>
          </a:p>
          <a:p>
            <a:r>
              <a:rPr lang="en-GB" baseline="0" dirty="0"/>
              <a:t>ARM templates are just for Azure</a:t>
            </a:r>
          </a:p>
          <a:p>
            <a:endParaRPr lang="en-GB" baseline="0" dirty="0"/>
          </a:p>
          <a:p>
            <a:r>
              <a:rPr lang="en-GB" baseline="0" dirty="0"/>
              <a:t>Terraform can provide a plan of what it’ll do before it does it so you can check what it’s going to do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change what’s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637C3-F3CF-4F75-B64C-9D3DEB022EA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97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8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9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@markgossa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2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@markgossa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6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@</a:t>
            </a:r>
            <a:r>
              <a:rPr lang="en-US" sz="2000" dirty="0" err="1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/>
              <a:t>Hey look! A text box!</a:t>
            </a:r>
          </a:p>
        </p:txBody>
      </p:sp>
    </p:spTree>
    <p:extLst>
      <p:ext uri="{BB962C8B-B14F-4D97-AF65-F5344CB8AC3E}">
        <p14:creationId xmlns:p14="http://schemas.microsoft.com/office/powerpoint/2010/main" val="2503923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237" y="2340575"/>
            <a:ext cx="9905998" cy="3124201"/>
          </a:xfrm>
        </p:spPr>
        <p:txBody>
          <a:bodyPr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@</a:t>
            </a:r>
            <a:r>
              <a:rPr lang="en-US" sz="2000" dirty="0" err="1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/>
              <a:t>Hey look! A text box!</a:t>
            </a:r>
          </a:p>
        </p:txBody>
      </p:sp>
    </p:spTree>
    <p:extLst>
      <p:ext uri="{BB962C8B-B14F-4D97-AF65-F5344CB8AC3E}">
        <p14:creationId xmlns:p14="http://schemas.microsoft.com/office/powerpoint/2010/main" val="338180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@markgossa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1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markgossa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/>
              <a:t>Hey look! A text box!</a:t>
            </a:r>
          </a:p>
        </p:txBody>
      </p:sp>
    </p:spTree>
    <p:extLst>
      <p:ext uri="{BB962C8B-B14F-4D97-AF65-F5344CB8AC3E}">
        <p14:creationId xmlns:p14="http://schemas.microsoft.com/office/powerpoint/2010/main" val="1670580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markgossa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/>
              <a:t>Hey look! A text box!</a:t>
            </a:r>
          </a:p>
        </p:txBody>
      </p:sp>
    </p:spTree>
    <p:extLst>
      <p:ext uri="{BB962C8B-B14F-4D97-AF65-F5344CB8AC3E}">
        <p14:creationId xmlns:p14="http://schemas.microsoft.com/office/powerpoint/2010/main" val="4177366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@</a:t>
            </a:r>
            <a:r>
              <a:rPr lang="en-US" sz="2000" dirty="0" err="1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/>
              <a:t>Hey look! A text box!</a:t>
            </a:r>
          </a:p>
        </p:txBody>
      </p:sp>
    </p:spTree>
    <p:extLst>
      <p:ext uri="{BB962C8B-B14F-4D97-AF65-F5344CB8AC3E}">
        <p14:creationId xmlns:p14="http://schemas.microsoft.com/office/powerpoint/2010/main" val="2490626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9159815" y="6355844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@</a:t>
            </a:r>
            <a:r>
              <a:rPr lang="en-US" sz="2000" dirty="0" err="1">
                <a:solidFill>
                  <a:schemeClr val="tx1"/>
                </a:solidFill>
              </a:rPr>
              <a:t>markgossa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85800" y="883285"/>
            <a:ext cx="10006914" cy="1038791"/>
          </a:xfrm>
        </p:spPr>
        <p:txBody>
          <a:bodyPr>
            <a:norm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dirty="0"/>
              <a:t>Hey look! A text box!</a:t>
            </a:r>
          </a:p>
        </p:txBody>
      </p:sp>
    </p:spTree>
    <p:extLst>
      <p:ext uri="{BB962C8B-B14F-4D97-AF65-F5344CB8AC3E}">
        <p14:creationId xmlns:p14="http://schemas.microsoft.com/office/powerpoint/2010/main" val="17683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2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2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5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6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@markgossa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95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4" r:id="rId19"/>
    <p:sldLayoutId id="2147483726" r:id="rId20"/>
    <p:sldLayoutId id="2147483727" r:id="rId21"/>
    <p:sldLayoutId id="2147483728" r:id="rId22"/>
    <p:sldLayoutId id="2147483729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gossa.blogspot.com/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github.com/markgossa/AzureTal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markgossa.blogspo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7" y="1803405"/>
            <a:ext cx="9972877" cy="1825096"/>
          </a:xfrm>
        </p:spPr>
        <p:txBody>
          <a:bodyPr>
            <a:normAutofit fontScale="90000"/>
          </a:bodyPr>
          <a:lstStyle/>
          <a:p>
            <a:r>
              <a:rPr lang="en-GB" dirty="0"/>
              <a:t>How to Provision Windows Servers Using Terraform and Azure Pipelines</a:t>
            </a:r>
            <a:endParaRPr lang="en-GB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Mark Gossa</a:t>
            </a:r>
          </a:p>
          <a:p>
            <a:r>
              <a:rPr lang="en-GB" dirty="0"/>
              <a:t>Infrastructure Engineering Lead, UK Banking</a:t>
            </a:r>
          </a:p>
        </p:txBody>
      </p:sp>
    </p:spTree>
    <p:extLst>
      <p:ext uri="{BB962C8B-B14F-4D97-AF65-F5344CB8AC3E}">
        <p14:creationId xmlns:p14="http://schemas.microsoft.com/office/powerpoint/2010/main" val="16760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E11A99-697A-4038-BEA8-2F86D75F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A927-0D34-481D-A121-3E18FC6A5E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Terraform Commands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869F90-7A75-4AA1-A9B1-9212A8F11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1994"/>
              </p:ext>
            </p:extLst>
          </p:nvPr>
        </p:nvGraphicFramePr>
        <p:xfrm>
          <a:off x="927234" y="2286866"/>
          <a:ext cx="9898744" cy="382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259">
                  <a:extLst>
                    <a:ext uri="{9D8B030D-6E8A-4147-A177-3AD203B41FA5}">
                      <a16:colId xmlns:a16="http://schemas.microsoft.com/office/drawing/2014/main" val="2696043184"/>
                    </a:ext>
                  </a:extLst>
                </a:gridCol>
                <a:gridCol w="6589485">
                  <a:extLst>
                    <a:ext uri="{9D8B030D-6E8A-4147-A177-3AD203B41FA5}">
                      <a16:colId xmlns:a16="http://schemas.microsoft.com/office/drawing/2014/main" val="543914921"/>
                    </a:ext>
                  </a:extLst>
                </a:gridCol>
              </a:tblGrid>
              <a:tr h="484270"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14756250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r>
                        <a:rPr lang="en-GB" dirty="0"/>
                        <a:t>terraform </a:t>
                      </a:r>
                      <a:r>
                        <a:rPr lang="en-GB" dirty="0" err="1"/>
                        <a:t>init</a:t>
                      </a:r>
                      <a:endParaRPr lang="en-GB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Downloads terraform plugins/modules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13410295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terraform</a:t>
                      </a:r>
                      <a:r>
                        <a:rPr lang="en-GB" baseline="0" dirty="0"/>
                        <a:t> plan</a:t>
                      </a:r>
                      <a:endParaRPr lang="en-GB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Displays a list of actions that terraform will</a:t>
                      </a:r>
                      <a:r>
                        <a:rPr lang="en-GB" baseline="0" dirty="0"/>
                        <a:t> perform</a:t>
                      </a:r>
                      <a:endParaRPr lang="en-GB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9450160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terraform</a:t>
                      </a:r>
                      <a:r>
                        <a:rPr lang="en-GB" baseline="0" dirty="0"/>
                        <a:t> apply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Applies changes to infrastructure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10209555"/>
                  </a:ext>
                </a:extLst>
              </a:tr>
              <a:tr h="835863">
                <a:tc>
                  <a:txBody>
                    <a:bodyPr/>
                    <a:lstStyle/>
                    <a:p>
                      <a:r>
                        <a:rPr lang="en-GB" dirty="0"/>
                        <a:t>terraform destroy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Destroys infrastructure</a:t>
                      </a:r>
                      <a:r>
                        <a:rPr lang="en-GB" baseline="0" dirty="0"/>
                        <a:t> that was created</a:t>
                      </a:r>
                      <a:endParaRPr lang="en-GB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498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01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5D995-92F4-4AFB-AFB3-6F4D0D48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C6EA-1B48-4DAF-BA8C-4DCFB58A03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Terraform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8E331-42F5-4102-8B92-5F7A28F1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1" y="3037783"/>
            <a:ext cx="9707972" cy="24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9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91C189-1990-44A9-BFD8-BD49C6217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37" y="2340575"/>
            <a:ext cx="3874639" cy="3124201"/>
          </a:xfrm>
        </p:spPr>
        <p:txBody>
          <a:bodyPr/>
          <a:lstStyle/>
          <a:p>
            <a:r>
              <a:rPr lang="en-GB" dirty="0"/>
              <a:t>Terraform creates   resources </a:t>
            </a:r>
            <a:r>
              <a:rPr lang="en-GB" b="1" u="sng" dirty="0"/>
              <a:t>at the same time</a:t>
            </a:r>
          </a:p>
          <a:p>
            <a:r>
              <a:rPr lang="en-GB" dirty="0"/>
              <a:t>Ensure that resources are created in order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E770-436B-4DD4-8E0F-7CD76F5F55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Terraform Dependencies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60C9F4-677A-464C-992D-3B3283DB9483}"/>
              </a:ext>
            </a:extLst>
          </p:cNvPr>
          <p:cNvSpPr txBox="1">
            <a:spLocks/>
          </p:cNvSpPr>
          <p:nvPr/>
        </p:nvSpPr>
        <p:spPr>
          <a:xfrm>
            <a:off x="1154955" y="2603500"/>
            <a:ext cx="3072661" cy="3416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CAB2B-32CF-44C5-A50C-E87B2C5C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32" y="2208223"/>
            <a:ext cx="7695526" cy="35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6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6E45D9-D066-4BCD-9821-AF561194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C952-4ED4-4C9D-A63A-167654CDED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Terraform State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20BE3-6350-4A0C-9574-3EB397F90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94" b="40871"/>
          <a:stretch/>
        </p:blipFill>
        <p:spPr>
          <a:xfrm>
            <a:off x="2809277" y="1994265"/>
            <a:ext cx="6569503" cy="42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7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Azure Pipelines</a:t>
            </a:r>
          </a:p>
        </p:txBody>
      </p:sp>
      <p:pic>
        <p:nvPicPr>
          <p:cNvPr id="1026" name="Picture 2" descr="Image result for azure pipe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41" y="2475515"/>
            <a:ext cx="3687554" cy="368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31312DF-4B81-4F13-9FC2-A72DC21DD34B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483362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you need:</a:t>
            </a:r>
          </a:p>
          <a:p>
            <a:pPr lvl="1"/>
            <a:r>
              <a:rPr lang="en-GB" dirty="0"/>
              <a:t>Azure DevOps subscription </a:t>
            </a:r>
          </a:p>
          <a:p>
            <a:pPr lvl="1"/>
            <a:r>
              <a:rPr lang="en-GB" dirty="0"/>
              <a:t>Azure subscription</a:t>
            </a:r>
          </a:p>
          <a:p>
            <a:pPr lvl="1"/>
            <a:r>
              <a:rPr lang="en-GB" dirty="0"/>
              <a:t>Service principal</a:t>
            </a:r>
          </a:p>
          <a:p>
            <a:pPr lvl="1"/>
            <a:r>
              <a:rPr lang="en-GB" dirty="0"/>
              <a:t>Build agent (hosted or private)</a:t>
            </a:r>
          </a:p>
        </p:txBody>
      </p:sp>
    </p:spTree>
    <p:extLst>
      <p:ext uri="{BB962C8B-B14F-4D97-AF65-F5344CB8AC3E}">
        <p14:creationId xmlns:p14="http://schemas.microsoft.com/office/powerpoint/2010/main" val="188174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Azure Pipelines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55BAD-D1C3-4641-B645-7D392622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8F0AC-3481-4B88-A7FE-6EE41D84DA8C}"/>
              </a:ext>
            </a:extLst>
          </p:cNvPr>
          <p:cNvSpPr/>
          <p:nvPr/>
        </p:nvSpPr>
        <p:spPr>
          <a:xfrm>
            <a:off x="441158" y="2370364"/>
            <a:ext cx="11309684" cy="2207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316F7B1C-3434-4EFB-B4C9-AA5CA85B4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44" y="2370364"/>
            <a:ext cx="10178534" cy="22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0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A73A18-EBAD-4307-984B-E1FF28C58B88}"/>
              </a:ext>
            </a:extLst>
          </p:cNvPr>
          <p:cNvSpPr/>
          <p:nvPr/>
        </p:nvSpPr>
        <p:spPr>
          <a:xfrm>
            <a:off x="441158" y="2370364"/>
            <a:ext cx="11309684" cy="2207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44" y="2370364"/>
            <a:ext cx="10178534" cy="2207028"/>
          </a:xfrm>
        </p:spPr>
      </p:pic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Pipelines and Terraform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843745" y="4577392"/>
            <a:ext cx="450150" cy="41928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7D1A8-EE2D-4DBE-8989-664D6153142B}"/>
              </a:ext>
            </a:extLst>
          </p:cNvPr>
          <p:cNvSpPr txBox="1"/>
          <p:nvPr/>
        </p:nvSpPr>
        <p:spPr>
          <a:xfrm>
            <a:off x="3154166" y="4996672"/>
            <a:ext cx="3657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Install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Terraform </a:t>
            </a:r>
            <a:r>
              <a:rPr lang="en-GB" dirty="0" err="1">
                <a:solidFill>
                  <a:schemeClr val="bg2"/>
                </a:solidFill>
              </a:rPr>
              <a:t>init</a:t>
            </a:r>
            <a:endParaRPr lang="en-GB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Git clone Terraform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Terraform validate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Publish code artefact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Publish terraform artefact</a:t>
            </a:r>
          </a:p>
        </p:txBody>
      </p:sp>
    </p:spTree>
    <p:extLst>
      <p:ext uri="{BB962C8B-B14F-4D97-AF65-F5344CB8AC3E}">
        <p14:creationId xmlns:p14="http://schemas.microsoft.com/office/powerpoint/2010/main" val="346959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A73A18-EBAD-4307-984B-E1FF28C58B88}"/>
              </a:ext>
            </a:extLst>
          </p:cNvPr>
          <p:cNvSpPr/>
          <p:nvPr/>
        </p:nvSpPr>
        <p:spPr>
          <a:xfrm>
            <a:off x="441158" y="2370364"/>
            <a:ext cx="11309684" cy="2207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44" y="2370364"/>
            <a:ext cx="10178534" cy="2207028"/>
          </a:xfrm>
        </p:spPr>
      </p:pic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Pipelines and Terraform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843745" y="4577392"/>
            <a:ext cx="450150" cy="41928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B1F2AA-22E6-4364-9D9B-EBC086F882BB}"/>
              </a:ext>
            </a:extLst>
          </p:cNvPr>
          <p:cNvSpPr txBox="1"/>
          <p:nvPr/>
        </p:nvSpPr>
        <p:spPr>
          <a:xfrm>
            <a:off x="7123043" y="4955576"/>
            <a:ext cx="316138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Install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Terraform </a:t>
            </a:r>
            <a:r>
              <a:rPr lang="en-GB" dirty="0" err="1">
                <a:solidFill>
                  <a:schemeClr val="bg2"/>
                </a:solidFill>
              </a:rPr>
              <a:t>init</a:t>
            </a:r>
            <a:endParaRPr lang="en-GB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Terraform plan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Terraform apply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Deploy app code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Integration tests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E8EB46-AF37-425E-A577-4D27C0B9E838}"/>
              </a:ext>
            </a:extLst>
          </p:cNvPr>
          <p:cNvCxnSpPr>
            <a:cxnSpLocks/>
          </p:cNvCxnSpPr>
          <p:nvPr/>
        </p:nvCxnSpPr>
        <p:spPr>
          <a:xfrm flipH="1" flipV="1">
            <a:off x="7964905" y="4577392"/>
            <a:ext cx="449630" cy="37818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7D1A8-EE2D-4DBE-8989-664D6153142B}"/>
              </a:ext>
            </a:extLst>
          </p:cNvPr>
          <p:cNvSpPr txBox="1"/>
          <p:nvPr/>
        </p:nvSpPr>
        <p:spPr>
          <a:xfrm>
            <a:off x="3154166" y="4996672"/>
            <a:ext cx="3657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Install Terraform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Terraform </a:t>
            </a:r>
            <a:r>
              <a:rPr lang="en-GB" dirty="0" err="1">
                <a:solidFill>
                  <a:schemeClr val="bg2"/>
                </a:solidFill>
              </a:rPr>
              <a:t>init</a:t>
            </a:r>
            <a:endParaRPr lang="en-GB" dirty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Git clone Terraform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Terraform validate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Publish code artefact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2"/>
                </a:solidFill>
              </a:rPr>
              <a:t>Publish terraform artefact</a:t>
            </a:r>
          </a:p>
        </p:txBody>
      </p:sp>
    </p:spTree>
    <p:extLst>
      <p:ext uri="{BB962C8B-B14F-4D97-AF65-F5344CB8AC3E}">
        <p14:creationId xmlns:p14="http://schemas.microsoft.com/office/powerpoint/2010/main" val="237919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2053" y="2841625"/>
            <a:ext cx="3132722" cy="1164891"/>
          </a:xfrm>
        </p:spPr>
        <p:txBody>
          <a:bodyPr anchor="t"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GB" sz="7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Demo</a:t>
            </a:r>
          </a:p>
        </p:txBody>
      </p:sp>
      <p:pic>
        <p:nvPicPr>
          <p:cNvPr id="6" name="Picture 2" descr="Image result for azure pipelines">
            <a:extLst>
              <a:ext uri="{FF2B5EF4-FFF2-40B4-BE49-F238E27FC236}">
                <a16:creationId xmlns:a16="http://schemas.microsoft.com/office/drawing/2014/main" id="{DCB07EBE-1340-4E36-8AB0-542B2A87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55" y="2841349"/>
            <a:ext cx="5092116" cy="293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24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AE4359-7E8A-416F-AC60-818BC0734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B610-A471-4E26-A784-2B7774D57B6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Ansible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DCFCD-1587-4CF2-9735-79E48C88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1922076"/>
            <a:ext cx="10847294" cy="40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8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rra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54" y="192645"/>
            <a:ext cx="5137878" cy="2568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azure pipelines">
            <a:extLst>
              <a:ext uri="{FF2B5EF4-FFF2-40B4-BE49-F238E27FC236}">
                <a16:creationId xmlns:a16="http://schemas.microsoft.com/office/drawing/2014/main" id="{337321E0-E142-4A7D-BECD-FDFD4A42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28" y="2502834"/>
            <a:ext cx="4458542" cy="256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9E4FB2A-FDF9-4E42-925D-2CC0CDF2D6A2}"/>
              </a:ext>
            </a:extLst>
          </p:cNvPr>
          <p:cNvSpPr txBox="1">
            <a:spLocks/>
          </p:cNvSpPr>
          <p:nvPr/>
        </p:nvSpPr>
        <p:spPr>
          <a:xfrm>
            <a:off x="430713" y="5498432"/>
            <a:ext cx="10820400" cy="9543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GB" sz="4000" cap="small" dirty="0">
                <a:solidFill>
                  <a:schemeClr val="bg2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0 to Virtual Machine in 6mins</a:t>
            </a:r>
          </a:p>
        </p:txBody>
      </p:sp>
      <p:pic>
        <p:nvPicPr>
          <p:cNvPr id="3" name="Picture 2" descr="Image result for azure">
            <a:extLst>
              <a:ext uri="{FF2B5EF4-FFF2-40B4-BE49-F238E27FC236}">
                <a16:creationId xmlns:a16="http://schemas.microsoft.com/office/drawing/2014/main" id="{C6F06EF0-3224-486F-BA7C-00D8E4191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35062" r="4219" b="29690"/>
          <a:stretch/>
        </p:blipFill>
        <p:spPr bwMode="auto">
          <a:xfrm>
            <a:off x="385632" y="3621438"/>
            <a:ext cx="6092576" cy="1335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97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AE3C9-385E-4E69-9C68-168B7A68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7418-9219-49C3-A06D-65809940F4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Who’s using Terraform?</a:t>
            </a:r>
          </a:p>
        </p:txBody>
      </p:sp>
      <p:pic>
        <p:nvPicPr>
          <p:cNvPr id="4" name="Picture 2" descr="Image result for uber">
            <a:extLst>
              <a:ext uri="{FF2B5EF4-FFF2-40B4-BE49-F238E27FC236}">
                <a16:creationId xmlns:a16="http://schemas.microsoft.com/office/drawing/2014/main" id="{4E17D767-DFD1-48B2-9F0C-EE9FEFFB1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9" y="2831618"/>
            <a:ext cx="3144216" cy="20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starbucks">
            <a:extLst>
              <a:ext uri="{FF2B5EF4-FFF2-40B4-BE49-F238E27FC236}">
                <a16:creationId xmlns:a16="http://schemas.microsoft.com/office/drawing/2014/main" id="{00D604FC-5BE7-4FB5-8E09-2FC6E0EA9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67" y="2831618"/>
            <a:ext cx="2246979" cy="227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financial times">
            <a:extLst>
              <a:ext uri="{FF2B5EF4-FFF2-40B4-BE49-F238E27FC236}">
                <a16:creationId xmlns:a16="http://schemas.microsoft.com/office/drawing/2014/main" id="{535FF055-D3FE-49EF-A9E1-668570DE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662" y="2831618"/>
            <a:ext cx="2387052" cy="238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8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5C2-BA3B-49BF-9A49-76B9AED7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Summary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C892203-B233-4245-AD5A-0A34B2C50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026613"/>
              </p:ext>
            </p:extLst>
          </p:nvPr>
        </p:nvGraphicFramePr>
        <p:xfrm>
          <a:off x="4584033" y="965199"/>
          <a:ext cx="6516476" cy="461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69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rra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54" y="192645"/>
            <a:ext cx="5137878" cy="2568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azure pipelines">
            <a:extLst>
              <a:ext uri="{FF2B5EF4-FFF2-40B4-BE49-F238E27FC236}">
                <a16:creationId xmlns:a16="http://schemas.microsoft.com/office/drawing/2014/main" id="{337321E0-E142-4A7D-BECD-FDFD4A42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28" y="2502834"/>
            <a:ext cx="4458542" cy="256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9E4FB2A-FDF9-4E42-925D-2CC0CDF2D6A2}"/>
              </a:ext>
            </a:extLst>
          </p:cNvPr>
          <p:cNvSpPr txBox="1">
            <a:spLocks/>
          </p:cNvSpPr>
          <p:nvPr/>
        </p:nvSpPr>
        <p:spPr>
          <a:xfrm>
            <a:off x="430713" y="5498432"/>
            <a:ext cx="10820400" cy="9543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GB" sz="4000" cap="small" dirty="0">
                <a:solidFill>
                  <a:schemeClr val="bg2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“Great together!”</a:t>
            </a:r>
          </a:p>
        </p:txBody>
      </p:sp>
      <p:pic>
        <p:nvPicPr>
          <p:cNvPr id="3" name="Picture 2" descr="Image result for azure">
            <a:extLst>
              <a:ext uri="{FF2B5EF4-FFF2-40B4-BE49-F238E27FC236}">
                <a16:creationId xmlns:a16="http://schemas.microsoft.com/office/drawing/2014/main" id="{C6F06EF0-3224-486F-BA7C-00D8E4191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35062" r="4219" b="29690"/>
          <a:stretch/>
        </p:blipFill>
        <p:spPr bwMode="auto">
          <a:xfrm>
            <a:off x="385632" y="3621438"/>
            <a:ext cx="6092576" cy="1335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96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Thanks!</a:t>
            </a:r>
          </a:p>
        </p:txBody>
      </p:sp>
      <p:pic>
        <p:nvPicPr>
          <p:cNvPr id="2050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66" y="2325204"/>
            <a:ext cx="3069729" cy="39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6B11884-3931-4C87-B947-A193E8F8AAB4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5722455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Mark Gossa</a:t>
            </a:r>
          </a:p>
          <a:p>
            <a:r>
              <a:rPr lang="en-GB" dirty="0"/>
              <a:t>@</a:t>
            </a:r>
            <a:r>
              <a:rPr lang="en-GB" dirty="0" err="1"/>
              <a:t>markgossa</a:t>
            </a:r>
            <a:endParaRPr lang="en-GB" dirty="0"/>
          </a:p>
          <a:p>
            <a:r>
              <a:rPr lang="en-GB" dirty="0">
                <a:hlinkClick r:id="rId3"/>
              </a:rPr>
              <a:t>https://markgossa.blogspot.com</a:t>
            </a:r>
            <a:endParaRPr lang="en-GB" dirty="0"/>
          </a:p>
          <a:p>
            <a:r>
              <a:rPr lang="en-GB" dirty="0">
                <a:hlinkClick r:id="rId4"/>
              </a:rPr>
              <a:t>https://github.com/markgossa/AzureTalks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56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rra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54" y="192645"/>
            <a:ext cx="5137878" cy="2568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azure pipelines">
            <a:extLst>
              <a:ext uri="{FF2B5EF4-FFF2-40B4-BE49-F238E27FC236}">
                <a16:creationId xmlns:a16="http://schemas.microsoft.com/office/drawing/2014/main" id="{337321E0-E142-4A7D-BECD-FDFD4A42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28" y="2502834"/>
            <a:ext cx="4458542" cy="256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9E4FB2A-FDF9-4E42-925D-2CC0CDF2D6A2}"/>
              </a:ext>
            </a:extLst>
          </p:cNvPr>
          <p:cNvSpPr txBox="1">
            <a:spLocks/>
          </p:cNvSpPr>
          <p:nvPr/>
        </p:nvSpPr>
        <p:spPr>
          <a:xfrm>
            <a:off x="430713" y="5498432"/>
            <a:ext cx="10820400" cy="9543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GB" sz="4000" cap="small" dirty="0">
                <a:solidFill>
                  <a:schemeClr val="bg2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0 to Virtual Machine in under 10mins</a:t>
            </a:r>
          </a:p>
        </p:txBody>
      </p:sp>
      <p:pic>
        <p:nvPicPr>
          <p:cNvPr id="3" name="Picture 2" descr="Image result for azure">
            <a:extLst>
              <a:ext uri="{FF2B5EF4-FFF2-40B4-BE49-F238E27FC236}">
                <a16:creationId xmlns:a16="http://schemas.microsoft.com/office/drawing/2014/main" id="{C6F06EF0-3224-486F-BA7C-00D8E4191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35062" r="4219" b="29690"/>
          <a:stretch/>
        </p:blipFill>
        <p:spPr bwMode="auto">
          <a:xfrm>
            <a:off x="385632" y="3621438"/>
            <a:ext cx="6092576" cy="1335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6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864EA-6098-482A-AD90-0F66D124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894" y="2603500"/>
            <a:ext cx="2365586" cy="236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DA1D72-D5E9-4B53-ACD2-96B12886D8F5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483362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Mark Gossa</a:t>
            </a:r>
          </a:p>
          <a:p>
            <a:r>
              <a:rPr lang="en-GB" dirty="0"/>
              <a:t>Infrastructure Engineering Lead</a:t>
            </a:r>
          </a:p>
          <a:p>
            <a:r>
              <a:rPr lang="en-GB" dirty="0"/>
              <a:t>@</a:t>
            </a:r>
            <a:r>
              <a:rPr lang="en-GB" dirty="0" err="1"/>
              <a:t>markgossa</a:t>
            </a:r>
            <a:endParaRPr lang="en-GB" dirty="0"/>
          </a:p>
          <a:p>
            <a:r>
              <a:rPr lang="en-GB" dirty="0">
                <a:hlinkClick r:id="rId4"/>
              </a:rPr>
              <a:t>https://markgossa.blogspot.com</a:t>
            </a:r>
            <a:endParaRPr lang="en-GB" dirty="0"/>
          </a:p>
          <a:p>
            <a:r>
              <a:rPr lang="en-GB" dirty="0"/>
              <a:t>Github.com/</a:t>
            </a:r>
            <a:r>
              <a:rPr lang="en-GB" dirty="0" err="1"/>
              <a:t>markgossa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27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5C2-BA3B-49BF-9A49-76B9AED7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Outline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C892203-B233-4245-AD5A-0A34B2C50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152190"/>
              </p:ext>
            </p:extLst>
          </p:nvPr>
        </p:nvGraphicFramePr>
        <p:xfrm>
          <a:off x="4584033" y="965199"/>
          <a:ext cx="6516476" cy="461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50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Terraform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04" y="2336700"/>
            <a:ext cx="7022044" cy="394990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734BA2F-7DE3-449E-88F8-8D88E6FD1E77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8238A17B-1857-4068-A844-3F302FE9DCD7}"/>
              </a:ext>
            </a:extLst>
          </p:cNvPr>
          <p:cNvSpPr txBox="1">
            <a:spLocks/>
          </p:cNvSpPr>
          <p:nvPr/>
        </p:nvSpPr>
        <p:spPr>
          <a:xfrm>
            <a:off x="1293813" y="2666999"/>
            <a:ext cx="9905998" cy="32766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59455E0-6FF1-4DE3-92E5-71DECF89C7F1}"/>
              </a:ext>
            </a:extLst>
          </p:cNvPr>
          <p:cNvSpPr txBox="1">
            <a:spLocks/>
          </p:cNvSpPr>
          <p:nvPr/>
        </p:nvSpPr>
        <p:spPr>
          <a:xfrm>
            <a:off x="709237" y="2340575"/>
            <a:ext cx="483362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Infrastructure as Code</a:t>
            </a:r>
          </a:p>
          <a:p>
            <a:r>
              <a:rPr lang="en-GB" dirty="0"/>
              <a:t>HCL</a:t>
            </a:r>
          </a:p>
          <a:p>
            <a:r>
              <a:rPr lang="en-GB" dirty="0"/>
              <a:t>Multi-provider</a:t>
            </a:r>
          </a:p>
        </p:txBody>
      </p:sp>
    </p:spTree>
    <p:extLst>
      <p:ext uri="{BB962C8B-B14F-4D97-AF65-F5344CB8AC3E}">
        <p14:creationId xmlns:p14="http://schemas.microsoft.com/office/powerpoint/2010/main" val="232780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Why Terraform?</a:t>
            </a:r>
          </a:p>
        </p:txBody>
      </p:sp>
      <p:pic>
        <p:nvPicPr>
          <p:cNvPr id="1028" name="Picture 4" descr="Image result for no serv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49" y="2402435"/>
            <a:ext cx="1976818" cy="17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barcoderesource.com/images/ExcelBarcodeHumanReadableTex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278"/>
          <a:stretch/>
        </p:blipFill>
        <p:spPr bwMode="auto">
          <a:xfrm>
            <a:off x="848646" y="3275192"/>
            <a:ext cx="2874704" cy="6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658" y="2838236"/>
            <a:ext cx="2342681" cy="408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4772" y="3404266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0866" y="2821733"/>
            <a:ext cx="220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HCL</a:t>
            </a:r>
          </a:p>
        </p:txBody>
      </p:sp>
      <p:cxnSp>
        <p:nvCxnSpPr>
          <p:cNvPr id="13" name="Straight Arrow Connector 12"/>
          <p:cNvCxnSpPr>
            <a:stCxn id="8" idx="1"/>
            <a:endCxn id="1030" idx="3"/>
          </p:cNvCxnSpPr>
          <p:nvPr/>
        </p:nvCxnSpPr>
        <p:spPr>
          <a:xfrm flipH="1">
            <a:off x="3723350" y="3588932"/>
            <a:ext cx="451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declarat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13" y="4558501"/>
            <a:ext cx="2736480" cy="205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o inst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42" y="4558501"/>
            <a:ext cx="2930326" cy="190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3723350" y="3008812"/>
            <a:ext cx="417516" cy="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a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531" y="5452682"/>
            <a:ext cx="1475196" cy="77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zu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173" y="4838596"/>
            <a:ext cx="1457425" cy="4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oogle clou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801" y="4670352"/>
            <a:ext cx="1173495" cy="78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vmware vsphe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1" y="5613107"/>
            <a:ext cx="2106505" cy="5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8282763" y="4558501"/>
            <a:ext cx="3678865" cy="1714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44" name="Picture 20" descr="Image result for instruction manua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863" y="2402435"/>
            <a:ext cx="2903728" cy="1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2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Other options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7106"/>
          <a:stretch/>
        </p:blipFill>
        <p:spPr>
          <a:xfrm>
            <a:off x="2745958" y="4724870"/>
            <a:ext cx="1507066" cy="1486359"/>
          </a:xfrm>
          <a:prstGeom prst="rect">
            <a:avLst/>
          </a:prstGeom>
        </p:spPr>
      </p:pic>
      <p:pic>
        <p:nvPicPr>
          <p:cNvPr id="2050" name="Picture 2" descr="Image result for powershe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9" y="2397412"/>
            <a:ext cx="2109162" cy="210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zure rest a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10" y="2418252"/>
            <a:ext cx="2105585" cy="151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335" y="4659373"/>
            <a:ext cx="2777183" cy="1858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419" y="2397412"/>
            <a:ext cx="3495675" cy="1990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2460" y="3969757"/>
            <a:ext cx="194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Azure REST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9449" y="6179395"/>
            <a:ext cx="194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ARM Templates</a:t>
            </a:r>
          </a:p>
        </p:txBody>
      </p:sp>
    </p:spTree>
    <p:extLst>
      <p:ext uri="{BB962C8B-B14F-4D97-AF65-F5344CB8AC3E}">
        <p14:creationId xmlns:p14="http://schemas.microsoft.com/office/powerpoint/2010/main" val="346363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9112102" cy="3880884"/>
        </p:xfrm>
        <a:graphic>
          <a:graphicData uri="http://schemas.openxmlformats.org/drawingml/2006/table">
            <a:tbl>
              <a:tblPr/>
              <a:tblGrid>
                <a:gridCol w="5279511">
                  <a:extLst>
                    <a:ext uri="{9D8B030D-6E8A-4147-A177-3AD203B41FA5}">
                      <a16:colId xmlns:a16="http://schemas.microsoft.com/office/drawing/2014/main" val="3223665536"/>
                    </a:ext>
                  </a:extLst>
                </a:gridCol>
                <a:gridCol w="1656394">
                  <a:extLst>
                    <a:ext uri="{9D8B030D-6E8A-4147-A177-3AD203B41FA5}">
                      <a16:colId xmlns:a16="http://schemas.microsoft.com/office/drawing/2014/main" val="2475798230"/>
                    </a:ext>
                  </a:extLst>
                </a:gridCol>
                <a:gridCol w="2176197">
                  <a:extLst>
                    <a:ext uri="{9D8B030D-6E8A-4147-A177-3AD203B41FA5}">
                      <a16:colId xmlns:a16="http://schemas.microsoft.com/office/drawing/2014/main" val="3708086996"/>
                    </a:ext>
                  </a:extLst>
                </a:gridCol>
              </a:tblGrid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  <a:endParaRPr lang="en-GB" sz="2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Terraform</a:t>
                      </a:r>
                      <a:endParaRPr lang="en-GB" sz="2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ARM Templates</a:t>
                      </a:r>
                      <a:endParaRPr lang="en-GB" sz="24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72563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HCL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JSON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234243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State file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68101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Integration with Azure DevOps pipelines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945291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Reusable modules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293502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Multi-cloud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765976"/>
                  </a:ext>
                </a:extLst>
              </a:tr>
              <a:tr h="5544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Plan output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2001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Terraform vs ARM templates</a:t>
            </a:r>
          </a:p>
        </p:txBody>
      </p:sp>
    </p:spTree>
    <p:extLst>
      <p:ext uri="{BB962C8B-B14F-4D97-AF65-F5344CB8AC3E}">
        <p14:creationId xmlns:p14="http://schemas.microsoft.com/office/powerpoint/2010/main" val="2294627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6388</TotalTime>
  <Words>833</Words>
  <Application>Microsoft Office PowerPoint</Application>
  <PresentationFormat>Widescreen</PresentationFormat>
  <Paragraphs>188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Mesh</vt:lpstr>
      <vt:lpstr>How to Provision Windows Servers Using Terraform and Azure Pipelines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Workshops</dc:title>
  <dc:creator>Mark Gossa</dc:creator>
  <cp:lastModifiedBy>Mark Gossa</cp:lastModifiedBy>
  <cp:revision>331</cp:revision>
  <dcterms:created xsi:type="dcterms:W3CDTF">2018-08-20T14:14:25Z</dcterms:created>
  <dcterms:modified xsi:type="dcterms:W3CDTF">2019-06-27T17:58:58Z</dcterms:modified>
</cp:coreProperties>
</file>