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7" autoAdjust="0"/>
    <p:restoredTop sz="79422" autoAdjust="0"/>
  </p:normalViewPr>
  <p:slideViewPr>
    <p:cSldViewPr snapToGrid="0">
      <p:cViewPr varScale="1">
        <p:scale>
          <a:sx n="92" d="100"/>
          <a:sy n="9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01205-1537-4363-B8DA-CB4546A52B1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977D43-07D0-4E39-82BC-2122273605FB}">
      <dgm:prSet/>
      <dgm:spPr/>
      <dgm:t>
        <a:bodyPr/>
        <a:lstStyle/>
        <a:p>
          <a:r>
            <a:rPr lang="en-GB"/>
            <a:t>Can I do my entire job with PowerShell?</a:t>
          </a:r>
          <a:endParaRPr lang="en-US"/>
        </a:p>
      </dgm:t>
    </dgm:pt>
    <dgm:pt modelId="{1A3C5059-8EF4-4FB6-A71B-11808E769523}" type="parTrans" cxnId="{29CF822E-E0A1-41BB-BA96-D7015439CD68}">
      <dgm:prSet/>
      <dgm:spPr/>
      <dgm:t>
        <a:bodyPr/>
        <a:lstStyle/>
        <a:p>
          <a:endParaRPr lang="en-US"/>
        </a:p>
      </dgm:t>
    </dgm:pt>
    <dgm:pt modelId="{F4EB2B5A-E189-4712-ADCE-DFB1E5304D26}" type="sibTrans" cxnId="{29CF822E-E0A1-41BB-BA96-D7015439CD68}">
      <dgm:prSet/>
      <dgm:spPr/>
      <dgm:t>
        <a:bodyPr/>
        <a:lstStyle/>
        <a:p>
          <a:endParaRPr lang="en-US"/>
        </a:p>
      </dgm:t>
    </dgm:pt>
    <dgm:pt modelId="{98C9FD18-38D1-4935-9C6E-FDFEF1833D28}">
      <dgm:prSet/>
      <dgm:spPr/>
      <dgm:t>
        <a:bodyPr/>
        <a:lstStyle/>
        <a:p>
          <a:r>
            <a:rPr lang="en-GB"/>
            <a:t>What other tools are out there?</a:t>
          </a:r>
          <a:endParaRPr lang="en-US"/>
        </a:p>
      </dgm:t>
    </dgm:pt>
    <dgm:pt modelId="{1E7DE82C-FD53-411E-BFFF-7E4CEC228FC6}" type="parTrans" cxnId="{0C3326AB-F452-4E45-BD82-55AE1E65850F}">
      <dgm:prSet/>
      <dgm:spPr/>
      <dgm:t>
        <a:bodyPr/>
        <a:lstStyle/>
        <a:p>
          <a:endParaRPr lang="en-US"/>
        </a:p>
      </dgm:t>
    </dgm:pt>
    <dgm:pt modelId="{B92CA976-4C61-42C2-9C8D-14FCD69DECA5}" type="sibTrans" cxnId="{0C3326AB-F452-4E45-BD82-55AE1E65850F}">
      <dgm:prSet/>
      <dgm:spPr/>
      <dgm:t>
        <a:bodyPr/>
        <a:lstStyle/>
        <a:p>
          <a:endParaRPr lang="en-US"/>
        </a:p>
      </dgm:t>
    </dgm:pt>
    <dgm:pt modelId="{4B407663-5D48-43D1-95C8-921E46C7708C}">
      <dgm:prSet/>
      <dgm:spPr/>
      <dgm:t>
        <a:bodyPr/>
        <a:lstStyle/>
        <a:p>
          <a:r>
            <a:rPr lang="en-GB"/>
            <a:t>PowerShell in a Serverless world</a:t>
          </a:r>
          <a:endParaRPr lang="en-US"/>
        </a:p>
      </dgm:t>
    </dgm:pt>
    <dgm:pt modelId="{3A353B87-8212-4E32-BAD5-1FEFD2B9B326}" type="parTrans" cxnId="{7B5A4718-5275-4055-A4AF-D5CCF6DB9F76}">
      <dgm:prSet/>
      <dgm:spPr/>
      <dgm:t>
        <a:bodyPr/>
        <a:lstStyle/>
        <a:p>
          <a:endParaRPr lang="en-US"/>
        </a:p>
      </dgm:t>
    </dgm:pt>
    <dgm:pt modelId="{EBEBF834-1B8E-4666-B34B-24BB594E3CA3}" type="sibTrans" cxnId="{7B5A4718-5275-4055-A4AF-D5CCF6DB9F76}">
      <dgm:prSet/>
      <dgm:spPr/>
      <dgm:t>
        <a:bodyPr/>
        <a:lstStyle/>
        <a:p>
          <a:endParaRPr lang="en-US"/>
        </a:p>
      </dgm:t>
    </dgm:pt>
    <dgm:pt modelId="{06DF3974-C5FF-411C-90A2-CFF559AC8725}">
      <dgm:prSet/>
      <dgm:spPr/>
      <dgm:t>
        <a:bodyPr/>
        <a:lstStyle/>
        <a:p>
          <a:r>
            <a:rPr lang="en-GB"/>
            <a:t>When to use PowerShell</a:t>
          </a:r>
          <a:endParaRPr lang="en-US"/>
        </a:p>
      </dgm:t>
    </dgm:pt>
    <dgm:pt modelId="{27FB0E2D-2C0F-4249-BD14-82BFD8C3CDFA}" type="parTrans" cxnId="{790236D0-F6F0-44F2-977E-96F35BF2F954}">
      <dgm:prSet/>
      <dgm:spPr/>
      <dgm:t>
        <a:bodyPr/>
        <a:lstStyle/>
        <a:p>
          <a:endParaRPr lang="en-US"/>
        </a:p>
      </dgm:t>
    </dgm:pt>
    <dgm:pt modelId="{BD15F79D-4A71-4C07-B7CD-4EE21592D686}" type="sibTrans" cxnId="{790236D0-F6F0-44F2-977E-96F35BF2F954}">
      <dgm:prSet/>
      <dgm:spPr/>
      <dgm:t>
        <a:bodyPr/>
        <a:lstStyle/>
        <a:p>
          <a:endParaRPr lang="en-US"/>
        </a:p>
      </dgm:t>
    </dgm:pt>
    <dgm:pt modelId="{AF19DC53-26CB-444A-8230-4E61373592E3}" type="pres">
      <dgm:prSet presAssocID="{C3401205-1537-4363-B8DA-CB4546A52B10}" presName="vert0" presStyleCnt="0">
        <dgm:presLayoutVars>
          <dgm:dir/>
          <dgm:animOne val="branch"/>
          <dgm:animLvl val="lvl"/>
        </dgm:presLayoutVars>
      </dgm:prSet>
      <dgm:spPr/>
    </dgm:pt>
    <dgm:pt modelId="{FE839C4D-F884-4144-B903-7B8448C05F03}" type="pres">
      <dgm:prSet presAssocID="{03977D43-07D0-4E39-82BC-2122273605FB}" presName="thickLine" presStyleLbl="alignNode1" presStyleIdx="0" presStyleCnt="4"/>
      <dgm:spPr/>
    </dgm:pt>
    <dgm:pt modelId="{804AAA0C-1E49-4A43-9599-D42355184CF9}" type="pres">
      <dgm:prSet presAssocID="{03977D43-07D0-4E39-82BC-2122273605FB}" presName="horz1" presStyleCnt="0"/>
      <dgm:spPr/>
    </dgm:pt>
    <dgm:pt modelId="{BA2A0BD2-5A2E-4B3B-906B-A688E182AAE3}" type="pres">
      <dgm:prSet presAssocID="{03977D43-07D0-4E39-82BC-2122273605FB}" presName="tx1" presStyleLbl="revTx" presStyleIdx="0" presStyleCnt="4"/>
      <dgm:spPr/>
    </dgm:pt>
    <dgm:pt modelId="{DBC4B822-57C3-484E-B612-975AF72082F1}" type="pres">
      <dgm:prSet presAssocID="{03977D43-07D0-4E39-82BC-2122273605FB}" presName="vert1" presStyleCnt="0"/>
      <dgm:spPr/>
    </dgm:pt>
    <dgm:pt modelId="{BF5B5A21-2938-4472-B436-F24B9BA1EB05}" type="pres">
      <dgm:prSet presAssocID="{98C9FD18-38D1-4935-9C6E-FDFEF1833D28}" presName="thickLine" presStyleLbl="alignNode1" presStyleIdx="1" presStyleCnt="4"/>
      <dgm:spPr/>
    </dgm:pt>
    <dgm:pt modelId="{E5874A8D-4104-4E28-BF7D-C27A9DAF93CC}" type="pres">
      <dgm:prSet presAssocID="{98C9FD18-38D1-4935-9C6E-FDFEF1833D28}" presName="horz1" presStyleCnt="0"/>
      <dgm:spPr/>
    </dgm:pt>
    <dgm:pt modelId="{615D7A09-A61F-4478-BA38-505A6BB3E376}" type="pres">
      <dgm:prSet presAssocID="{98C9FD18-38D1-4935-9C6E-FDFEF1833D28}" presName="tx1" presStyleLbl="revTx" presStyleIdx="1" presStyleCnt="4"/>
      <dgm:spPr/>
    </dgm:pt>
    <dgm:pt modelId="{08AD4917-9A6D-49EE-B302-94FEFBF65E76}" type="pres">
      <dgm:prSet presAssocID="{98C9FD18-38D1-4935-9C6E-FDFEF1833D28}" presName="vert1" presStyleCnt="0"/>
      <dgm:spPr/>
    </dgm:pt>
    <dgm:pt modelId="{E714F8A1-69D7-4D67-984A-D012896484C1}" type="pres">
      <dgm:prSet presAssocID="{4B407663-5D48-43D1-95C8-921E46C7708C}" presName="thickLine" presStyleLbl="alignNode1" presStyleIdx="2" presStyleCnt="4"/>
      <dgm:spPr/>
    </dgm:pt>
    <dgm:pt modelId="{708A9682-ED91-4B66-B26E-A98932E8D71D}" type="pres">
      <dgm:prSet presAssocID="{4B407663-5D48-43D1-95C8-921E46C7708C}" presName="horz1" presStyleCnt="0"/>
      <dgm:spPr/>
    </dgm:pt>
    <dgm:pt modelId="{C59AA571-1C80-4727-8CE2-DCBEF4F2F869}" type="pres">
      <dgm:prSet presAssocID="{4B407663-5D48-43D1-95C8-921E46C7708C}" presName="tx1" presStyleLbl="revTx" presStyleIdx="2" presStyleCnt="4"/>
      <dgm:spPr/>
    </dgm:pt>
    <dgm:pt modelId="{61E8DAE5-9266-436C-8639-73F8C174A1DA}" type="pres">
      <dgm:prSet presAssocID="{4B407663-5D48-43D1-95C8-921E46C7708C}" presName="vert1" presStyleCnt="0"/>
      <dgm:spPr/>
    </dgm:pt>
    <dgm:pt modelId="{47B18BF7-FB0A-46CB-A60F-4355285568CE}" type="pres">
      <dgm:prSet presAssocID="{06DF3974-C5FF-411C-90A2-CFF559AC8725}" presName="thickLine" presStyleLbl="alignNode1" presStyleIdx="3" presStyleCnt="4"/>
      <dgm:spPr/>
    </dgm:pt>
    <dgm:pt modelId="{FB937897-1F5A-440A-A737-BFB674FB9294}" type="pres">
      <dgm:prSet presAssocID="{06DF3974-C5FF-411C-90A2-CFF559AC8725}" presName="horz1" presStyleCnt="0"/>
      <dgm:spPr/>
    </dgm:pt>
    <dgm:pt modelId="{A7545FFB-1D4B-42EB-B4E9-329F6A1D807A}" type="pres">
      <dgm:prSet presAssocID="{06DF3974-C5FF-411C-90A2-CFF559AC8725}" presName="tx1" presStyleLbl="revTx" presStyleIdx="3" presStyleCnt="4"/>
      <dgm:spPr/>
    </dgm:pt>
    <dgm:pt modelId="{947BA105-D200-419B-8C04-7519862E37F4}" type="pres">
      <dgm:prSet presAssocID="{06DF3974-C5FF-411C-90A2-CFF559AC8725}" presName="vert1" presStyleCnt="0"/>
      <dgm:spPr/>
    </dgm:pt>
  </dgm:ptLst>
  <dgm:cxnLst>
    <dgm:cxn modelId="{7B5A4718-5275-4055-A4AF-D5CCF6DB9F76}" srcId="{C3401205-1537-4363-B8DA-CB4546A52B10}" destId="{4B407663-5D48-43D1-95C8-921E46C7708C}" srcOrd="2" destOrd="0" parTransId="{3A353B87-8212-4E32-BAD5-1FEFD2B9B326}" sibTransId="{EBEBF834-1B8E-4666-B34B-24BB594E3CA3}"/>
    <dgm:cxn modelId="{29CF822E-E0A1-41BB-BA96-D7015439CD68}" srcId="{C3401205-1537-4363-B8DA-CB4546A52B10}" destId="{03977D43-07D0-4E39-82BC-2122273605FB}" srcOrd="0" destOrd="0" parTransId="{1A3C5059-8EF4-4FB6-A71B-11808E769523}" sibTransId="{F4EB2B5A-E189-4712-ADCE-DFB1E5304D26}"/>
    <dgm:cxn modelId="{D865F2A2-1C27-4466-BE64-4720141A88CA}" type="presOf" srcId="{98C9FD18-38D1-4935-9C6E-FDFEF1833D28}" destId="{615D7A09-A61F-4478-BA38-505A6BB3E376}" srcOrd="0" destOrd="0" presId="urn:microsoft.com/office/officeart/2008/layout/LinedList"/>
    <dgm:cxn modelId="{0C3326AB-F452-4E45-BD82-55AE1E65850F}" srcId="{C3401205-1537-4363-B8DA-CB4546A52B10}" destId="{98C9FD18-38D1-4935-9C6E-FDFEF1833D28}" srcOrd="1" destOrd="0" parTransId="{1E7DE82C-FD53-411E-BFFF-7E4CEC228FC6}" sibTransId="{B92CA976-4C61-42C2-9C8D-14FCD69DECA5}"/>
    <dgm:cxn modelId="{B16387C4-BF5C-4EFC-8FA8-32B2A902E061}" type="presOf" srcId="{03977D43-07D0-4E39-82BC-2122273605FB}" destId="{BA2A0BD2-5A2E-4B3B-906B-A688E182AAE3}" srcOrd="0" destOrd="0" presId="urn:microsoft.com/office/officeart/2008/layout/LinedList"/>
    <dgm:cxn modelId="{790236D0-F6F0-44F2-977E-96F35BF2F954}" srcId="{C3401205-1537-4363-B8DA-CB4546A52B10}" destId="{06DF3974-C5FF-411C-90A2-CFF559AC8725}" srcOrd="3" destOrd="0" parTransId="{27FB0E2D-2C0F-4249-BD14-82BFD8C3CDFA}" sibTransId="{BD15F79D-4A71-4C07-B7CD-4EE21592D686}"/>
    <dgm:cxn modelId="{11F430FB-630C-465E-9094-9B8EBD8395DA}" type="presOf" srcId="{06DF3974-C5FF-411C-90A2-CFF559AC8725}" destId="{A7545FFB-1D4B-42EB-B4E9-329F6A1D807A}" srcOrd="0" destOrd="0" presId="urn:microsoft.com/office/officeart/2008/layout/LinedList"/>
    <dgm:cxn modelId="{079D17FE-5F59-4A48-AFB8-9BAE5A4A208D}" type="presOf" srcId="{4B407663-5D48-43D1-95C8-921E46C7708C}" destId="{C59AA571-1C80-4727-8CE2-DCBEF4F2F869}" srcOrd="0" destOrd="0" presId="urn:microsoft.com/office/officeart/2008/layout/LinedList"/>
    <dgm:cxn modelId="{BB3106FF-C2FC-441F-8559-52E765B1586B}" type="presOf" srcId="{C3401205-1537-4363-B8DA-CB4546A52B10}" destId="{AF19DC53-26CB-444A-8230-4E61373592E3}" srcOrd="0" destOrd="0" presId="urn:microsoft.com/office/officeart/2008/layout/LinedList"/>
    <dgm:cxn modelId="{6581A371-3933-40B1-BCDF-B0B18B2F6F87}" type="presParOf" srcId="{AF19DC53-26CB-444A-8230-4E61373592E3}" destId="{FE839C4D-F884-4144-B903-7B8448C05F03}" srcOrd="0" destOrd="0" presId="urn:microsoft.com/office/officeart/2008/layout/LinedList"/>
    <dgm:cxn modelId="{5AE538D2-2E5F-42D7-B4B0-05A1EBA5840E}" type="presParOf" srcId="{AF19DC53-26CB-444A-8230-4E61373592E3}" destId="{804AAA0C-1E49-4A43-9599-D42355184CF9}" srcOrd="1" destOrd="0" presId="urn:microsoft.com/office/officeart/2008/layout/LinedList"/>
    <dgm:cxn modelId="{047E7816-6948-4AB0-B320-46131847797D}" type="presParOf" srcId="{804AAA0C-1E49-4A43-9599-D42355184CF9}" destId="{BA2A0BD2-5A2E-4B3B-906B-A688E182AAE3}" srcOrd="0" destOrd="0" presId="urn:microsoft.com/office/officeart/2008/layout/LinedList"/>
    <dgm:cxn modelId="{3B3E96E4-20C8-4595-BDE4-B03030F89441}" type="presParOf" srcId="{804AAA0C-1E49-4A43-9599-D42355184CF9}" destId="{DBC4B822-57C3-484E-B612-975AF72082F1}" srcOrd="1" destOrd="0" presId="urn:microsoft.com/office/officeart/2008/layout/LinedList"/>
    <dgm:cxn modelId="{9FA3264F-F3FA-4C9B-9AA2-BD69401E5B4E}" type="presParOf" srcId="{AF19DC53-26CB-444A-8230-4E61373592E3}" destId="{BF5B5A21-2938-4472-B436-F24B9BA1EB05}" srcOrd="2" destOrd="0" presId="urn:microsoft.com/office/officeart/2008/layout/LinedList"/>
    <dgm:cxn modelId="{286D33F3-3F5E-4E0A-AE62-B4FF2265CEC1}" type="presParOf" srcId="{AF19DC53-26CB-444A-8230-4E61373592E3}" destId="{E5874A8D-4104-4E28-BF7D-C27A9DAF93CC}" srcOrd="3" destOrd="0" presId="urn:microsoft.com/office/officeart/2008/layout/LinedList"/>
    <dgm:cxn modelId="{70D4BE00-BF42-438B-AFE3-C9AD23738181}" type="presParOf" srcId="{E5874A8D-4104-4E28-BF7D-C27A9DAF93CC}" destId="{615D7A09-A61F-4478-BA38-505A6BB3E376}" srcOrd="0" destOrd="0" presId="urn:microsoft.com/office/officeart/2008/layout/LinedList"/>
    <dgm:cxn modelId="{86E3B8F3-8AD1-4F8F-98D9-B496EFD65AD8}" type="presParOf" srcId="{E5874A8D-4104-4E28-BF7D-C27A9DAF93CC}" destId="{08AD4917-9A6D-49EE-B302-94FEFBF65E76}" srcOrd="1" destOrd="0" presId="urn:microsoft.com/office/officeart/2008/layout/LinedList"/>
    <dgm:cxn modelId="{1B95C216-1A74-42ED-9F9F-228ABBFF927D}" type="presParOf" srcId="{AF19DC53-26CB-444A-8230-4E61373592E3}" destId="{E714F8A1-69D7-4D67-984A-D012896484C1}" srcOrd="4" destOrd="0" presId="urn:microsoft.com/office/officeart/2008/layout/LinedList"/>
    <dgm:cxn modelId="{0A000D9A-EECD-46AB-BD29-9E58866DF309}" type="presParOf" srcId="{AF19DC53-26CB-444A-8230-4E61373592E3}" destId="{708A9682-ED91-4B66-B26E-A98932E8D71D}" srcOrd="5" destOrd="0" presId="urn:microsoft.com/office/officeart/2008/layout/LinedList"/>
    <dgm:cxn modelId="{15D57F1E-18EF-4078-B55D-DA80B3C5616D}" type="presParOf" srcId="{708A9682-ED91-4B66-B26E-A98932E8D71D}" destId="{C59AA571-1C80-4727-8CE2-DCBEF4F2F869}" srcOrd="0" destOrd="0" presId="urn:microsoft.com/office/officeart/2008/layout/LinedList"/>
    <dgm:cxn modelId="{140F7ADB-D10E-497B-9F20-8B58638FDD08}" type="presParOf" srcId="{708A9682-ED91-4B66-B26E-A98932E8D71D}" destId="{61E8DAE5-9266-436C-8639-73F8C174A1DA}" srcOrd="1" destOrd="0" presId="urn:microsoft.com/office/officeart/2008/layout/LinedList"/>
    <dgm:cxn modelId="{FACC7464-6265-435C-B61B-404127E11E98}" type="presParOf" srcId="{AF19DC53-26CB-444A-8230-4E61373592E3}" destId="{47B18BF7-FB0A-46CB-A60F-4355285568CE}" srcOrd="6" destOrd="0" presId="urn:microsoft.com/office/officeart/2008/layout/LinedList"/>
    <dgm:cxn modelId="{DE9BA53E-C9E7-4DF4-884B-ABE461CCA361}" type="presParOf" srcId="{AF19DC53-26CB-444A-8230-4E61373592E3}" destId="{FB937897-1F5A-440A-A737-BFB674FB9294}" srcOrd="7" destOrd="0" presId="urn:microsoft.com/office/officeart/2008/layout/LinedList"/>
    <dgm:cxn modelId="{5ADEBD4D-917B-4E83-9450-5ADC2251C5C3}" type="presParOf" srcId="{FB937897-1F5A-440A-A737-BFB674FB9294}" destId="{A7545FFB-1D4B-42EB-B4E9-329F6A1D807A}" srcOrd="0" destOrd="0" presId="urn:microsoft.com/office/officeart/2008/layout/LinedList"/>
    <dgm:cxn modelId="{D74B786C-A1A1-48C4-B438-9522E6CB8B91}" type="presParOf" srcId="{FB937897-1F5A-440A-A737-BFB674FB9294}" destId="{947BA105-D200-419B-8C04-7519862E37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9C4D-F884-4144-B903-7B8448C05F03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0BD2-5A2E-4B3B-906B-A688E182AAE3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Can I do my entire job with PowerShell?</a:t>
          </a:r>
          <a:endParaRPr lang="en-US" sz="3200" kern="1200"/>
        </a:p>
      </dsp:txBody>
      <dsp:txXfrm>
        <a:off x="0" y="0"/>
        <a:ext cx="6046132" cy="1151466"/>
      </dsp:txXfrm>
    </dsp:sp>
    <dsp:sp modelId="{BF5B5A21-2938-4472-B436-F24B9BA1EB05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7A09-A61F-4478-BA38-505A6BB3E376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What other tools are out there?</a:t>
          </a:r>
          <a:endParaRPr lang="en-US" sz="3200" kern="1200"/>
        </a:p>
      </dsp:txBody>
      <dsp:txXfrm>
        <a:off x="0" y="1151466"/>
        <a:ext cx="6046132" cy="1151466"/>
      </dsp:txXfrm>
    </dsp:sp>
    <dsp:sp modelId="{E714F8A1-69D7-4D67-984A-D012896484C1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AA571-1C80-4727-8CE2-DCBEF4F2F869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PowerShell in a Serverless world</a:t>
          </a:r>
          <a:endParaRPr lang="en-US" sz="3200" kern="1200"/>
        </a:p>
      </dsp:txBody>
      <dsp:txXfrm>
        <a:off x="0" y="2302933"/>
        <a:ext cx="6046132" cy="1151466"/>
      </dsp:txXfrm>
    </dsp:sp>
    <dsp:sp modelId="{47B18BF7-FB0A-46CB-A60F-4355285568CE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5FFB-1D4B-42EB-B4E9-329F6A1D807A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When to use PowerShell</a:t>
          </a:r>
          <a:endParaRPr lang="en-US" sz="3200" kern="1200"/>
        </a:p>
      </dsp:txBody>
      <dsp:txXfrm>
        <a:off x="0" y="3454399"/>
        <a:ext cx="6046132" cy="115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DBE3-E1C7-443B-97EB-085DED9FF1A5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A698-0CE6-4B43-A23E-A7CB87BC3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is simpler and quicker with less manual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4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is simpler and quicker with less manual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3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HCL and ARM templates are not scripting or programming languages. They’re declarative which means limited features e.g. loops, conditionals, complex objects e.g. list of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3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6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PowerShell – use Azure Automation account instead</a:t>
            </a:r>
          </a:p>
          <a:p>
            <a:r>
              <a:rPr lang="en-GB" dirty="0"/>
              <a:t>Scaling limitations with experimental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6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and ARM templates can’t get Azure function keys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HCL/ARM templates are not meant to have complex logic – use PowerShell</a:t>
            </a:r>
          </a:p>
          <a:p>
            <a:r>
              <a:rPr lang="en-GB" dirty="0"/>
              <a:t>Interfacing between Ansible, Terraform, Azure DevOps</a:t>
            </a:r>
          </a:p>
          <a:p>
            <a:r>
              <a:rPr lang="en-GB" dirty="0"/>
              <a:t>Dynamic Ansible inventories – dynamically generate a list of server names and properties from various sources via JSON</a:t>
            </a:r>
          </a:p>
          <a:p>
            <a:r>
              <a:rPr lang="en-GB" dirty="0"/>
              <a:t>App integration tests call API and pass but infrastructure built wrong</a:t>
            </a:r>
          </a:p>
          <a:p>
            <a:r>
              <a:rPr lang="en-GB" dirty="0"/>
              <a:t>Ad-hoc reporting, daily checks, bulk AD user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A698-0CE6-4B43-A23E-A7CB87BC35E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6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7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6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5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8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0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2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0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1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7593"/>
            <a:ext cx="9905998" cy="3823607"/>
          </a:xfrm>
        </p:spPr>
        <p:txBody>
          <a:bodyPr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6A000-D060-451F-B7D5-F860C86D7B91}"/>
              </a:ext>
            </a:extLst>
          </p:cNvPr>
          <p:cNvSpPr txBox="1"/>
          <p:nvPr userDrawn="1"/>
        </p:nvSpPr>
        <p:spPr>
          <a:xfrm>
            <a:off x="10262507" y="6340474"/>
            <a:ext cx="192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@</a:t>
            </a:r>
            <a:r>
              <a:rPr lang="en-GB" sz="2000" dirty="0" err="1"/>
              <a:t>markgossa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69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3D5AF6F-980F-4EB8-BF08-2DD57B7A0F3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C7D4F6-1F1A-4A44-953C-819991B9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416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gossa.blogspo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github.com/markgoss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gossa" TargetMode="External"/><Relationship Id="rId2" Type="http://schemas.openxmlformats.org/officeDocument/2006/relationships/hyperlink" Target="https://markgossa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716-D01F-4EF7-AB20-BA97FF38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100"/>
              <a:t>You can do anything with PowerShell but should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25E0-4698-4463-B974-FF2489DB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lang="en-GB"/>
              <a:t>Mark Gossa</a:t>
            </a:r>
          </a:p>
          <a:p>
            <a:r>
              <a:rPr lang="en-GB"/>
              <a:t>Infrastructure Engineering Lead</a:t>
            </a:r>
          </a:p>
          <a:p>
            <a:r>
              <a:rPr lang="en-GB"/>
              <a:t>Vanquis Bank</a:t>
            </a:r>
            <a:endParaRPr lang="en-GB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1376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18C1-A0B0-4BB7-AC19-5B6DF7FA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‘DSC’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3593-2106-42D3-A389-70CC031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Attempt to make idempotent Azure PowerShell module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18C1-A0B0-4BB7-AC19-5B6DF7FA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‘DSC’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3593-2106-42D3-A389-70CC031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Attempt to make idempotent Azure PowerShell module</a:t>
            </a:r>
          </a:p>
          <a:p>
            <a:r>
              <a:rPr lang="en-GB" dirty="0"/>
              <a:t>How should it behave? (e.g. rename RG)</a:t>
            </a:r>
          </a:p>
          <a:p>
            <a:r>
              <a:rPr lang="en-GB" dirty="0"/>
              <a:t>Who will maintain it?</a:t>
            </a:r>
          </a:p>
          <a:p>
            <a:r>
              <a:rPr lang="en-GB" dirty="0"/>
              <a:t>Are we just recreating the Terraform/ARM Template wheel?</a:t>
            </a:r>
          </a:p>
        </p:txBody>
      </p:sp>
    </p:spTree>
    <p:extLst>
      <p:ext uri="{BB962C8B-B14F-4D97-AF65-F5344CB8AC3E}">
        <p14:creationId xmlns:p14="http://schemas.microsoft.com/office/powerpoint/2010/main" val="241939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7D28-0609-4B81-83CF-78A15464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9A5-D72A-4C8B-9401-577F8175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PowerShell DSC</a:t>
            </a:r>
          </a:p>
        </p:txBody>
      </p:sp>
    </p:spTree>
    <p:extLst>
      <p:ext uri="{BB962C8B-B14F-4D97-AF65-F5344CB8AC3E}">
        <p14:creationId xmlns:p14="http://schemas.microsoft.com/office/powerpoint/2010/main" val="91975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7D28-0609-4B81-83CF-78A15464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9A5-D72A-4C8B-9401-577F8175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PowerShell DSC</a:t>
            </a:r>
          </a:p>
          <a:p>
            <a:r>
              <a:rPr lang="en-GB" dirty="0" err="1"/>
              <a:t>IaC</a:t>
            </a:r>
            <a:r>
              <a:rPr lang="en-GB" dirty="0"/>
              <a:t> PowerShell scripts should be idempotent</a:t>
            </a:r>
          </a:p>
          <a:p>
            <a:r>
              <a:rPr lang="en-GB" dirty="0"/>
              <a:t>PowerShell DSC is already idempotent</a:t>
            </a:r>
          </a:p>
        </p:txBody>
      </p:sp>
    </p:spTree>
    <p:extLst>
      <p:ext uri="{BB962C8B-B14F-4D97-AF65-F5344CB8AC3E}">
        <p14:creationId xmlns:p14="http://schemas.microsoft.com/office/powerpoint/2010/main" val="214579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DB68-D5EF-43F8-8E51-779CCD93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Deploying application code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E41ED1-8F25-4FA3-A696-50AE0B6AA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1967593"/>
            <a:ext cx="7116762" cy="3823607"/>
          </a:xfrm>
        </p:spPr>
        <p:txBody>
          <a:bodyPr>
            <a:normAutofit/>
          </a:bodyPr>
          <a:lstStyle/>
          <a:p>
            <a:pPr lvl="0"/>
            <a:r>
              <a:rPr lang="en-GB" altLang="en-US" dirty="0"/>
              <a:t>PowerShell vs Azure DevOps</a:t>
            </a:r>
          </a:p>
          <a:p>
            <a:pPr lvl="0"/>
            <a:r>
              <a:rPr lang="en-GB" altLang="en-US" dirty="0"/>
              <a:t>Azure DevOps tasks are simpler</a:t>
            </a:r>
          </a:p>
          <a:p>
            <a:pPr lvl="0"/>
            <a:r>
              <a:rPr lang="en-GB" altLang="en-US" dirty="0"/>
              <a:t>Azure DevOps tasks are already written and don’t need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C7C50-451D-4673-9282-0C5F2B71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99" y="987542"/>
            <a:ext cx="2695576" cy="528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E4BF8-53D2-45CF-80F3-90DBF7FF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3776323"/>
            <a:ext cx="7932325" cy="13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5AB8-4EB7-459E-A7BF-66FA9A5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39BB-96E3-4160-883D-3A09E410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E119FD-4AE8-4428-89D5-9BC1D7B7B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94685"/>
              </p:ext>
            </p:extLst>
          </p:nvPr>
        </p:nvGraphicFramePr>
        <p:xfrm>
          <a:off x="1508125" y="239603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9093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84603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9423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Azure Functions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Azure Functions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1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Private preview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 .NET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 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152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936BAB-1E97-4EEA-96AD-0805AF3CCAE1}"/>
              </a:ext>
            </a:extLst>
          </p:cNvPr>
          <p:cNvSpPr/>
          <p:nvPr/>
        </p:nvSpPr>
        <p:spPr>
          <a:xfrm>
            <a:off x="1508125" y="4116160"/>
            <a:ext cx="7588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https://docs.microsoft.com/en-us/azure/azure-functions/supported-languages</a:t>
            </a:r>
          </a:p>
        </p:txBody>
      </p:sp>
    </p:spTree>
    <p:extLst>
      <p:ext uri="{BB962C8B-B14F-4D97-AF65-F5344CB8AC3E}">
        <p14:creationId xmlns:p14="http://schemas.microsoft.com/office/powerpoint/2010/main" val="162261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4A15-2099-4427-A6DA-EC26DC01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Approving stuff by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0BDF-B8C3-4604-8770-12FC6508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Outlook and PowerShell</a:t>
            </a:r>
          </a:p>
        </p:txBody>
      </p:sp>
    </p:spTree>
    <p:extLst>
      <p:ext uri="{BB962C8B-B14F-4D97-AF65-F5344CB8AC3E}">
        <p14:creationId xmlns:p14="http://schemas.microsoft.com/office/powerpoint/2010/main" val="397920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F040-B96E-4518-8609-85E5122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610E-7386-4569-8B05-3386DB46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Approvals?</a:t>
            </a:r>
          </a:p>
          <a:p>
            <a:r>
              <a:rPr lang="en-GB" dirty="0"/>
              <a:t>Auditing?</a:t>
            </a:r>
          </a:p>
          <a:p>
            <a:r>
              <a:rPr lang="en-GB" dirty="0"/>
              <a:t>Storing artefacts?</a:t>
            </a:r>
          </a:p>
          <a:p>
            <a:r>
              <a:rPr lang="en-GB" dirty="0"/>
              <a:t>History of deployments?</a:t>
            </a:r>
          </a:p>
          <a:p>
            <a:r>
              <a:rPr lang="en-GB" dirty="0"/>
              <a:t>Use Azure Pipelines (</a:t>
            </a:r>
            <a:r>
              <a:rPr lang="en-GB" dirty="0" err="1"/>
              <a:t>incl</a:t>
            </a:r>
            <a:r>
              <a:rPr lang="en-GB" dirty="0"/>
              <a:t> built in tasks)</a:t>
            </a:r>
          </a:p>
        </p:txBody>
      </p:sp>
    </p:spTree>
    <p:extLst>
      <p:ext uri="{BB962C8B-B14F-4D97-AF65-F5344CB8AC3E}">
        <p14:creationId xmlns:p14="http://schemas.microsoft.com/office/powerpoint/2010/main" val="68271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60BC-DEFE-4841-9E11-DB4C4EA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in a Serverless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4948-2684-4F68-8042-1F2E2B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Code - probably running .NET or other</a:t>
            </a:r>
          </a:p>
          <a:p>
            <a:r>
              <a:rPr lang="en-GB" dirty="0"/>
              <a:t>Terraform to deploy infrastructure</a:t>
            </a:r>
          </a:p>
          <a:p>
            <a:r>
              <a:rPr lang="en-GB" dirty="0"/>
              <a:t>No servers = no Windows configuration</a:t>
            </a:r>
          </a:p>
          <a:p>
            <a:r>
              <a:rPr lang="en-GB" dirty="0"/>
              <a:t>Azure Pipelines for CI/CD</a:t>
            </a:r>
          </a:p>
          <a:p>
            <a:r>
              <a:rPr lang="en-GB" dirty="0"/>
              <a:t>Is PowerShell needed?</a:t>
            </a:r>
          </a:p>
        </p:txBody>
      </p:sp>
    </p:spTree>
    <p:extLst>
      <p:ext uri="{BB962C8B-B14F-4D97-AF65-F5344CB8AC3E}">
        <p14:creationId xmlns:p14="http://schemas.microsoft.com/office/powerpoint/2010/main" val="393670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CEAC-DDFD-4B85-9A36-C2675E0C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C368-9E08-4289-9363-1F8D2413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PowerShell glue:</a:t>
            </a:r>
          </a:p>
          <a:p>
            <a:pPr lvl="1"/>
            <a:r>
              <a:rPr lang="en-GB" dirty="0"/>
              <a:t>Where Terraform and ARM Templates can’t do it</a:t>
            </a:r>
          </a:p>
          <a:p>
            <a:pPr lvl="1"/>
            <a:r>
              <a:rPr lang="en-GB" dirty="0"/>
              <a:t>Adding logic to declarative languages</a:t>
            </a:r>
          </a:p>
          <a:p>
            <a:pPr lvl="1"/>
            <a:r>
              <a:rPr lang="en-GB" dirty="0"/>
              <a:t>Interfacing between different tools</a:t>
            </a:r>
          </a:p>
          <a:p>
            <a:pPr lvl="1"/>
            <a:r>
              <a:rPr lang="en-GB" dirty="0"/>
              <a:t>Creating dynamic Ansible inventory (Object &gt; JSON &gt; YAML)</a:t>
            </a:r>
          </a:p>
          <a:p>
            <a:r>
              <a:rPr lang="en-GB" dirty="0"/>
              <a:t>Automated testing with Pester</a:t>
            </a:r>
          </a:p>
          <a:p>
            <a:r>
              <a:rPr lang="en-GB" dirty="0"/>
              <a:t>Windows configuration</a:t>
            </a:r>
          </a:p>
          <a:p>
            <a:r>
              <a:rPr lang="en-GB" dirty="0"/>
              <a:t>Ad-hoc bulk/scheduled tasks</a:t>
            </a:r>
          </a:p>
        </p:txBody>
      </p:sp>
    </p:spTree>
    <p:extLst>
      <p:ext uri="{BB962C8B-B14F-4D97-AF65-F5344CB8AC3E}">
        <p14:creationId xmlns:p14="http://schemas.microsoft.com/office/powerpoint/2010/main" val="410083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A813-3357-4B12-8F12-4F89B760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</a:t>
            </a:r>
            <a:r>
              <a:rPr lang="en-GB" b="1" u="sng" dirty="0"/>
              <a:t>not</a:t>
            </a:r>
            <a:r>
              <a:rPr lang="en-GB" dirty="0"/>
              <a:t> Do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483B-2B5C-430B-AA82-EE32BA03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AdUser</a:t>
            </a:r>
            <a:r>
              <a:rPr lang="en-GB" dirty="0"/>
              <a:t> -Filter * | Remove-</a:t>
            </a:r>
            <a:r>
              <a:rPr lang="en-GB" dirty="0" err="1"/>
              <a:t>AdUser</a:t>
            </a:r>
            <a:r>
              <a:rPr lang="en-GB" dirty="0"/>
              <a:t> -Confirm:$false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AdComputer</a:t>
            </a:r>
            <a:r>
              <a:rPr lang="en-GB" dirty="0"/>
              <a:t> -Filter * | Remove-</a:t>
            </a:r>
            <a:r>
              <a:rPr lang="en-GB" dirty="0" err="1"/>
              <a:t>AdComputer</a:t>
            </a:r>
            <a:r>
              <a:rPr lang="en-GB" dirty="0"/>
              <a:t> -Confirm:$false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Get-VM | Remove-VM –Confirm:$false –</a:t>
            </a:r>
            <a:r>
              <a:rPr lang="en-GB" dirty="0" err="1"/>
              <a:t>RunAsync</a:t>
            </a:r>
            <a:r>
              <a:rPr lang="en-GB" dirty="0"/>
              <a:t> –</a:t>
            </a:r>
            <a:r>
              <a:rPr lang="en-GB" dirty="0" err="1"/>
              <a:t>DeletePermanently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AzResourceGroup</a:t>
            </a:r>
            <a:r>
              <a:rPr lang="en-GB" dirty="0"/>
              <a:t> | Remove-</a:t>
            </a:r>
            <a:r>
              <a:rPr lang="en-GB" dirty="0" err="1"/>
              <a:t>AzResource</a:t>
            </a:r>
            <a:r>
              <a:rPr lang="en-GB" dirty="0"/>
              <a:t> -</a:t>
            </a:r>
            <a:r>
              <a:rPr lang="en-GB" dirty="0" err="1"/>
              <a:t>AsJob</a:t>
            </a:r>
            <a:r>
              <a:rPr lang="en-GB" dirty="0"/>
              <a:t> -Force -Confirm:$false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Start-Invasion</a:t>
            </a:r>
          </a:p>
        </p:txBody>
      </p:sp>
    </p:spTree>
    <p:extLst>
      <p:ext uri="{BB962C8B-B14F-4D97-AF65-F5344CB8AC3E}">
        <p14:creationId xmlns:p14="http://schemas.microsoft.com/office/powerpoint/2010/main" val="211031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2AE-BA68-4502-B6B8-0753B209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B9CA-FF18-4DFD-AA26-BC72B890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we do everything with PowerShell?</a:t>
            </a:r>
          </a:p>
          <a:p>
            <a:r>
              <a:rPr lang="en-GB" dirty="0"/>
              <a:t>When to use other tools (Azure DevOps, Terraform, ARM Templates etc)</a:t>
            </a:r>
          </a:p>
          <a:p>
            <a:r>
              <a:rPr lang="en-GB" dirty="0"/>
              <a:t>PowerShell in a Serverless world</a:t>
            </a:r>
          </a:p>
          <a:p>
            <a:r>
              <a:rPr lang="en-GB" dirty="0"/>
              <a:t>When to use PowerShell</a:t>
            </a:r>
          </a:p>
        </p:txBody>
      </p:sp>
    </p:spTree>
    <p:extLst>
      <p:ext uri="{BB962C8B-B14F-4D97-AF65-F5344CB8AC3E}">
        <p14:creationId xmlns:p14="http://schemas.microsoft.com/office/powerpoint/2010/main" val="27805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18F2-FA4D-49F6-9E14-18721D5B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GB" sz="28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3C1-EAC5-47BB-802F-DFC4EFCF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4157408" cy="3216276"/>
          </a:xfrm>
        </p:spPr>
        <p:txBody>
          <a:bodyPr anchor="t">
            <a:normAutofit/>
          </a:bodyPr>
          <a:lstStyle/>
          <a:p>
            <a:r>
              <a:rPr lang="en-GB" sz="1800" dirty="0"/>
              <a:t>Mark Gossa</a:t>
            </a:r>
          </a:p>
          <a:p>
            <a:r>
              <a:rPr lang="en-GB" sz="1800" dirty="0"/>
              <a:t>Twitter: @</a:t>
            </a:r>
            <a:r>
              <a:rPr lang="en-GB" sz="1800" dirty="0" err="1"/>
              <a:t>markgossa</a:t>
            </a:r>
            <a:endParaRPr lang="en-GB" sz="1800" dirty="0"/>
          </a:p>
          <a:p>
            <a:r>
              <a:rPr lang="en-GB" sz="1800" dirty="0"/>
              <a:t>Blog: </a:t>
            </a:r>
            <a:r>
              <a:rPr lang="en-GB" sz="1800" dirty="0">
                <a:hlinkClick r:id="rId3"/>
              </a:rPr>
              <a:t>https://markgossa.blogspot.com</a:t>
            </a:r>
            <a:endParaRPr lang="en-GB" sz="1800" dirty="0"/>
          </a:p>
          <a:p>
            <a:r>
              <a:rPr lang="en-GB" sz="1800" dirty="0"/>
              <a:t>GitHub: </a:t>
            </a:r>
            <a:r>
              <a:rPr lang="en-GB" sz="1800" dirty="0">
                <a:hlinkClick r:id="rId4"/>
              </a:rPr>
              <a:t>https://github.com/markgossa</a:t>
            </a:r>
            <a:r>
              <a:rPr lang="en-GB" sz="1800" dirty="0"/>
              <a:t> </a:t>
            </a:r>
          </a:p>
        </p:txBody>
      </p:sp>
      <p:pic>
        <p:nvPicPr>
          <p:cNvPr id="1026" name="Picture 2" descr="Image result for questions">
            <a:extLst>
              <a:ext uri="{FF2B5EF4-FFF2-40B4-BE49-F238E27FC236}">
                <a16:creationId xmlns:a16="http://schemas.microsoft.com/office/drawing/2014/main" id="{15277DEF-A9B1-4D60-B20C-3FED46AC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36" y="1323676"/>
            <a:ext cx="5988491" cy="389060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18F2-FA4D-49F6-9E14-18721D5B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1229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3C1-EAC5-47BB-802F-DFC4EFCF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7593"/>
            <a:ext cx="9905998" cy="3823607"/>
          </a:xfrm>
        </p:spPr>
        <p:txBody>
          <a:bodyPr/>
          <a:lstStyle/>
          <a:p>
            <a:r>
              <a:rPr lang="en-GB" dirty="0"/>
              <a:t>Mark Gossa</a:t>
            </a:r>
          </a:p>
          <a:p>
            <a:r>
              <a:rPr lang="en-GB" dirty="0"/>
              <a:t>Twitter: 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/>
              <a:t>Blog: </a:t>
            </a:r>
            <a:r>
              <a:rPr lang="en-GB" dirty="0">
                <a:hlinkClick r:id="rId2"/>
              </a:rPr>
              <a:t>https://markgossa.blogspot.com</a:t>
            </a:r>
            <a:endParaRPr lang="en-GB" dirty="0"/>
          </a:p>
          <a:p>
            <a:r>
              <a:rPr lang="en-GB" dirty="0"/>
              <a:t>GitHub: </a:t>
            </a:r>
            <a:r>
              <a:rPr lang="en-GB" dirty="0">
                <a:hlinkClick r:id="rId3"/>
              </a:rPr>
              <a:t>https://github.com/markgossa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E5B54-724F-46E6-B987-973FD5EC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19" y="1967593"/>
            <a:ext cx="2365586" cy="236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1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5C2-BA3B-49BF-9A49-76B9AED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Outline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892203-B233-4245-AD5A-0A34B2C5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05416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5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5AE-CC3C-473D-9A7E-AD118E70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GB"/>
              <a:t>Can I do my entire job with PowerShell?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B80F37-AD6E-43A0-8A3D-6D6062B86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4112"/>
              </p:ext>
            </p:extLst>
          </p:nvPr>
        </p:nvGraphicFramePr>
        <p:xfrm>
          <a:off x="2031869" y="2286000"/>
          <a:ext cx="8125089" cy="338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5602">
                  <a:extLst>
                    <a:ext uri="{9D8B030D-6E8A-4147-A177-3AD203B41FA5}">
                      <a16:colId xmlns:a16="http://schemas.microsoft.com/office/drawing/2014/main" val="3320218229"/>
                    </a:ext>
                  </a:extLst>
                </a:gridCol>
                <a:gridCol w="3079487">
                  <a:extLst>
                    <a:ext uri="{9D8B030D-6E8A-4147-A177-3AD203B41FA5}">
                      <a16:colId xmlns:a16="http://schemas.microsoft.com/office/drawing/2014/main" val="3414891055"/>
                    </a:ext>
                  </a:extLst>
                </a:gridCol>
              </a:tblGrid>
              <a:tr h="338744">
                <a:tc>
                  <a:txBody>
                    <a:bodyPr/>
                    <a:lstStyle/>
                    <a:p>
                      <a:r>
                        <a:rPr lang="en-GB" sz="1500" dirty="0"/>
                        <a:t>Task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Can we do it with PowerShell?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2241612540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Provisioning infrastructure (Azure, VMware)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1929704593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Changing infrastructure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615317294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Windows Configuration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2841359845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 dirty="0"/>
                        <a:t>Deploying application code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1068708272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 dirty="0"/>
                        <a:t>Writing Azure Functions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680198974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Approving stuff by email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4153201041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CI/CD pipeline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Yes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147922620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Create design docs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Need to think this through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4229901339"/>
                  </a:ext>
                </a:extLst>
              </a:tr>
              <a:tr h="338744">
                <a:tc>
                  <a:txBody>
                    <a:bodyPr/>
                    <a:lstStyle/>
                    <a:p>
                      <a:r>
                        <a:rPr lang="en-GB" sz="1500"/>
                        <a:t>Conference calls/meetings</a:t>
                      </a:r>
                    </a:p>
                  </a:txBody>
                  <a:tcPr marL="76987" marR="76987" marT="38494" marB="3849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Need to think this through more</a:t>
                      </a:r>
                    </a:p>
                  </a:txBody>
                  <a:tcPr marL="76987" marR="76987" marT="38494" marB="38494"/>
                </a:tc>
                <a:extLst>
                  <a:ext uri="{0D108BD9-81ED-4DB2-BD59-A6C34878D82A}">
                    <a16:rowId xmlns:a16="http://schemas.microsoft.com/office/drawing/2014/main" val="407189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0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224-DD9B-43A3-8A12-F2C1C53D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Provisioning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F179-BB64-4A25-AACA-1F09ADCB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Terraform</a:t>
            </a:r>
          </a:p>
        </p:txBody>
      </p:sp>
    </p:spTree>
    <p:extLst>
      <p:ext uri="{BB962C8B-B14F-4D97-AF65-F5344CB8AC3E}">
        <p14:creationId xmlns:p14="http://schemas.microsoft.com/office/powerpoint/2010/main" val="173166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224-DD9B-43A3-8A12-F2C1C53D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Provisioning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F179-BB64-4A25-AACA-1F09ADCB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Terraform</a:t>
            </a:r>
          </a:p>
          <a:p>
            <a:r>
              <a:rPr lang="en-GB" dirty="0"/>
              <a:t>PowerShell seems simpler</a:t>
            </a:r>
          </a:p>
          <a:p>
            <a:r>
              <a:rPr lang="en-GB" dirty="0"/>
              <a:t>PowerShell seems quicker</a:t>
            </a:r>
          </a:p>
          <a:p>
            <a:r>
              <a:rPr lang="en-GB" dirty="0"/>
              <a:t>PowerShell has less manual steps</a:t>
            </a:r>
          </a:p>
        </p:txBody>
      </p:sp>
    </p:spTree>
    <p:extLst>
      <p:ext uri="{BB962C8B-B14F-4D97-AF65-F5344CB8AC3E}">
        <p14:creationId xmlns:p14="http://schemas.microsoft.com/office/powerpoint/2010/main" val="408339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3A4-E46D-48CD-89B4-6B85EB1D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89C6-1970-45A0-AACC-0AF33EC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Terraform</a:t>
            </a:r>
          </a:p>
        </p:txBody>
      </p:sp>
    </p:spTree>
    <p:extLst>
      <p:ext uri="{BB962C8B-B14F-4D97-AF65-F5344CB8AC3E}">
        <p14:creationId xmlns:p14="http://schemas.microsoft.com/office/powerpoint/2010/main" val="280383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3A4-E46D-48CD-89B4-6B85EB1D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89C6-1970-45A0-AACC-0AF33EC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Demo: PowerShell vs Terraform</a:t>
            </a:r>
          </a:p>
          <a:p>
            <a:r>
              <a:rPr lang="en-GB" dirty="0"/>
              <a:t>PowerShell and Terraform are similar (time, complexity)</a:t>
            </a:r>
          </a:p>
          <a:p>
            <a:r>
              <a:rPr lang="en-GB" dirty="0"/>
              <a:t>PowerShell is not idempotent</a:t>
            </a:r>
          </a:p>
          <a:p>
            <a:r>
              <a:rPr lang="en-GB" dirty="0"/>
              <a:t>Can’t pass complex objects into Terraform</a:t>
            </a:r>
          </a:p>
          <a:p>
            <a:r>
              <a:rPr lang="en-GB" dirty="0"/>
              <a:t>Limited language features in HCL</a:t>
            </a:r>
          </a:p>
        </p:txBody>
      </p:sp>
    </p:spTree>
    <p:extLst>
      <p:ext uri="{BB962C8B-B14F-4D97-AF65-F5344CB8AC3E}">
        <p14:creationId xmlns:p14="http://schemas.microsoft.com/office/powerpoint/2010/main" val="220292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714</Words>
  <Application>Microsoft Office PowerPoint</Application>
  <PresentationFormat>Widescreen</PresentationFormat>
  <Paragraphs>141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Mesh</vt:lpstr>
      <vt:lpstr>You can do anything with PowerShell but should you?</vt:lpstr>
      <vt:lpstr>things to not Do with PowerShell</vt:lpstr>
      <vt:lpstr>About me</vt:lpstr>
      <vt:lpstr>Outline</vt:lpstr>
      <vt:lpstr>Can I do my entire job with PowerShell?</vt:lpstr>
      <vt:lpstr>Provisioning infrastructure</vt:lpstr>
      <vt:lpstr>Provisioning infrastructure</vt:lpstr>
      <vt:lpstr>Changing Infrastructure</vt:lpstr>
      <vt:lpstr>Changing Infrastructure</vt:lpstr>
      <vt:lpstr>Azure ‘DSC’ Attempt</vt:lpstr>
      <vt:lpstr>Azure ‘DSC’ Attempt</vt:lpstr>
      <vt:lpstr>Windows Configuration</vt:lpstr>
      <vt:lpstr>Windows Configuration</vt:lpstr>
      <vt:lpstr>Deploying application code</vt:lpstr>
      <vt:lpstr>Writing Azure Functions</vt:lpstr>
      <vt:lpstr>Approving stuff by email</vt:lpstr>
      <vt:lpstr>CI/CD Pipelines</vt:lpstr>
      <vt:lpstr>PowerShell in a Serverless world</vt:lpstr>
      <vt:lpstr>When to use PowerShell?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do anything with PowerShell but should you?</dc:title>
  <dc:creator>Mark Gossa</dc:creator>
  <cp:lastModifiedBy>Mark Gossa</cp:lastModifiedBy>
  <cp:revision>9</cp:revision>
  <dcterms:created xsi:type="dcterms:W3CDTF">2019-03-10T15:00:16Z</dcterms:created>
  <dcterms:modified xsi:type="dcterms:W3CDTF">2019-03-12T22:59:28Z</dcterms:modified>
</cp:coreProperties>
</file>