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0"/>
  </p:notesMasterIdLst>
  <p:sldIdLst>
    <p:sldId id="256" r:id="rId2"/>
    <p:sldId id="258" r:id="rId3"/>
    <p:sldId id="257" r:id="rId4"/>
    <p:sldId id="259" r:id="rId5"/>
    <p:sldId id="260" r:id="rId6"/>
    <p:sldId id="261" r:id="rId7"/>
    <p:sldId id="262" r:id="rId8"/>
    <p:sldId id="263" r:id="rId9"/>
    <p:sldId id="278" r:id="rId10"/>
    <p:sldId id="265" r:id="rId11"/>
    <p:sldId id="266" r:id="rId12"/>
    <p:sldId id="267" r:id="rId13"/>
    <p:sldId id="268" r:id="rId14"/>
    <p:sldId id="269" r:id="rId15"/>
    <p:sldId id="272" r:id="rId16"/>
    <p:sldId id="277" r:id="rId17"/>
    <p:sldId id="26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66" autoAdjust="0"/>
  </p:normalViewPr>
  <p:slideViewPr>
    <p:cSldViewPr snapToGrid="0">
      <p:cViewPr varScale="1">
        <p:scale>
          <a:sx n="122" d="100"/>
          <a:sy n="122" d="100"/>
        </p:scale>
        <p:origin x="96"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ossa" userId="9c382a21-f637-490a-9c29-386cd5fee263" providerId="ADAL" clId="{3218C45F-6F12-4087-A5E0-35234E678BFD}"/>
    <pc:docChg chg="undo custSel addSld modSld sldOrd">
      <pc:chgData name="Mark Gossa" userId="9c382a21-f637-490a-9c29-386cd5fee263" providerId="ADAL" clId="{3218C45F-6F12-4087-A5E0-35234E678BFD}" dt="2018-08-15T20:51:12.297" v="262" actId="1038"/>
      <pc:docMkLst>
        <pc:docMk/>
      </pc:docMkLst>
      <pc:sldChg chg="modSp">
        <pc:chgData name="Mark Gossa" userId="9c382a21-f637-490a-9c29-386cd5fee263" providerId="ADAL" clId="{3218C45F-6F12-4087-A5E0-35234E678BFD}" dt="2018-08-13T19:37:59.228" v="134" actId="20577"/>
        <pc:sldMkLst>
          <pc:docMk/>
          <pc:sldMk cId="2796128444" sldId="256"/>
        </pc:sldMkLst>
        <pc:spChg chg="mod">
          <ac:chgData name="Mark Gossa" userId="9c382a21-f637-490a-9c29-386cd5fee263" providerId="ADAL" clId="{3218C45F-6F12-4087-A5E0-35234E678BFD}" dt="2018-08-13T19:37:59.228" v="134" actId="20577"/>
          <ac:spMkLst>
            <pc:docMk/>
            <pc:sldMk cId="2796128444" sldId="256"/>
            <ac:spMk id="3" creationId="{98A292D0-0B13-4B1E-A97B-224EEB6B782E}"/>
          </ac:spMkLst>
        </pc:spChg>
      </pc:sldChg>
      <pc:sldChg chg="modSp">
        <pc:chgData name="Mark Gossa" userId="9c382a21-f637-490a-9c29-386cd5fee263" providerId="ADAL" clId="{3218C45F-6F12-4087-A5E0-35234E678BFD}" dt="2018-08-14T21:51:31.442" v="189" actId="20577"/>
        <pc:sldMkLst>
          <pc:docMk/>
          <pc:sldMk cId="1053638313" sldId="257"/>
        </pc:sldMkLst>
        <pc:spChg chg="mod">
          <ac:chgData name="Mark Gossa" userId="9c382a21-f637-490a-9c29-386cd5fee263" providerId="ADAL" clId="{3218C45F-6F12-4087-A5E0-35234E678BFD}" dt="2018-08-14T21:51:31.442" v="189" actId="20577"/>
          <ac:spMkLst>
            <pc:docMk/>
            <pc:sldMk cId="1053638313" sldId="257"/>
            <ac:spMk id="3" creationId="{25A5ECE5-37BB-4DD9-A09A-946001A330A1}"/>
          </ac:spMkLst>
        </pc:spChg>
      </pc:sldChg>
      <pc:sldChg chg="modSp">
        <pc:chgData name="Mark Gossa" userId="9c382a21-f637-490a-9c29-386cd5fee263" providerId="ADAL" clId="{3218C45F-6F12-4087-A5E0-35234E678BFD}" dt="2018-08-14T21:38:43.597" v="186" actId="20577"/>
        <pc:sldMkLst>
          <pc:docMk/>
          <pc:sldMk cId="2073738500" sldId="258"/>
        </pc:sldMkLst>
        <pc:spChg chg="mod">
          <ac:chgData name="Mark Gossa" userId="9c382a21-f637-490a-9c29-386cd5fee263" providerId="ADAL" clId="{3218C45F-6F12-4087-A5E0-35234E678BFD}" dt="2018-08-14T21:38:43.597" v="186" actId="20577"/>
          <ac:spMkLst>
            <pc:docMk/>
            <pc:sldMk cId="2073738500" sldId="258"/>
            <ac:spMk id="3" creationId="{25A5ECE5-37BB-4DD9-A09A-946001A330A1}"/>
          </ac:spMkLst>
        </pc:spChg>
      </pc:sldChg>
      <pc:sldChg chg="modSp">
        <pc:chgData name="Mark Gossa" userId="9c382a21-f637-490a-9c29-386cd5fee263" providerId="ADAL" clId="{3218C45F-6F12-4087-A5E0-35234E678BFD}" dt="2018-08-13T19:35:11.671" v="53" actId="20577"/>
        <pc:sldMkLst>
          <pc:docMk/>
          <pc:sldMk cId="1884263223" sldId="259"/>
        </pc:sldMkLst>
        <pc:spChg chg="mod">
          <ac:chgData name="Mark Gossa" userId="9c382a21-f637-490a-9c29-386cd5fee263" providerId="ADAL" clId="{3218C45F-6F12-4087-A5E0-35234E678BFD}" dt="2018-08-13T19:35:11.671" v="53" actId="20577"/>
          <ac:spMkLst>
            <pc:docMk/>
            <pc:sldMk cId="1884263223" sldId="259"/>
            <ac:spMk id="3" creationId="{9D87E507-2CF3-41BF-A605-26A89B3260BF}"/>
          </ac:spMkLst>
        </pc:spChg>
      </pc:sldChg>
      <pc:sldChg chg="modSp modNotesTx">
        <pc:chgData name="Mark Gossa" userId="9c382a21-f637-490a-9c29-386cd5fee263" providerId="ADAL" clId="{3218C45F-6F12-4087-A5E0-35234E678BFD}" dt="2018-08-13T19:50:17.103" v="179" actId="20577"/>
        <pc:sldMkLst>
          <pc:docMk/>
          <pc:sldMk cId="3588052479" sldId="260"/>
        </pc:sldMkLst>
        <pc:spChg chg="mod">
          <ac:chgData name="Mark Gossa" userId="9c382a21-f637-490a-9c29-386cd5fee263" providerId="ADAL" clId="{3218C45F-6F12-4087-A5E0-35234E678BFD}" dt="2018-08-13T19:50:09.793" v="178" actId="20577"/>
          <ac:spMkLst>
            <pc:docMk/>
            <pc:sldMk cId="3588052479" sldId="260"/>
            <ac:spMk id="3" creationId="{7DEE6A5A-D296-4733-A8E5-83C18B06D1D4}"/>
          </ac:spMkLst>
        </pc:spChg>
      </pc:sldChg>
      <pc:sldChg chg="ord">
        <pc:chgData name="Mark Gossa" userId="9c382a21-f637-490a-9c29-386cd5fee263" providerId="ADAL" clId="{3218C45F-6F12-4087-A5E0-35234E678BFD}" dt="2018-08-13T19:51:11.600" v="180" actId="1076"/>
        <pc:sldMkLst>
          <pc:docMk/>
          <pc:sldMk cId="2359876044" sldId="263"/>
        </pc:sldMkLst>
      </pc:sldChg>
      <pc:sldChg chg="modSp modAnim">
        <pc:chgData name="Mark Gossa" userId="9c382a21-f637-490a-9c29-386cd5fee263" providerId="ADAL" clId="{3218C45F-6F12-4087-A5E0-35234E678BFD}" dt="2018-08-15T20:50:21.138" v="251"/>
        <pc:sldMkLst>
          <pc:docMk/>
          <pc:sldMk cId="2754403449" sldId="264"/>
        </pc:sldMkLst>
        <pc:spChg chg="mod">
          <ac:chgData name="Mark Gossa" userId="9c382a21-f637-490a-9c29-386cd5fee263" providerId="ADAL" clId="{3218C45F-6F12-4087-A5E0-35234E678BFD}" dt="2018-08-15T20:48:50.877" v="246" actId="20577"/>
          <ac:spMkLst>
            <pc:docMk/>
            <pc:sldMk cId="2754403449" sldId="264"/>
            <ac:spMk id="3" creationId="{D6547EF6-5B79-47DD-B585-A73B4388E26E}"/>
          </ac:spMkLst>
        </pc:spChg>
      </pc:sldChg>
      <pc:sldChg chg="modNotesTx">
        <pc:chgData name="Mark Gossa" userId="9c382a21-f637-490a-9c29-386cd5fee263" providerId="ADAL" clId="{3218C45F-6F12-4087-A5E0-35234E678BFD}" dt="2018-08-14T21:57:54.317" v="235" actId="20577"/>
        <pc:sldMkLst>
          <pc:docMk/>
          <pc:sldMk cId="638300701" sldId="265"/>
        </pc:sldMkLst>
      </pc:sldChg>
      <pc:sldChg chg="modSp">
        <pc:chgData name="Mark Gossa" userId="9c382a21-f637-490a-9c29-386cd5fee263" providerId="ADAL" clId="{3218C45F-6F12-4087-A5E0-35234E678BFD}" dt="2018-08-13T20:02:00.449" v="181" actId="1076"/>
        <pc:sldMkLst>
          <pc:docMk/>
          <pc:sldMk cId="2453587455" sldId="268"/>
        </pc:sldMkLst>
        <pc:picChg chg="mod">
          <ac:chgData name="Mark Gossa" userId="9c382a21-f637-490a-9c29-386cd5fee263" providerId="ADAL" clId="{3218C45F-6F12-4087-A5E0-35234E678BFD}" dt="2018-08-13T20:02:00.449" v="181" actId="1076"/>
          <ac:picMkLst>
            <pc:docMk/>
            <pc:sldMk cId="2453587455" sldId="268"/>
            <ac:picMk id="5" creationId="{44018DD2-0EBC-4707-ACB7-726E216B7006}"/>
          </ac:picMkLst>
        </pc:picChg>
      </pc:sldChg>
      <pc:sldChg chg="modSp">
        <pc:chgData name="Mark Gossa" userId="9c382a21-f637-490a-9c29-386cd5fee263" providerId="ADAL" clId="{3218C45F-6F12-4087-A5E0-35234E678BFD}" dt="2018-08-13T19:33:20.431" v="32" actId="14100"/>
        <pc:sldMkLst>
          <pc:docMk/>
          <pc:sldMk cId="4280853818" sldId="269"/>
        </pc:sldMkLst>
        <pc:spChg chg="mod">
          <ac:chgData name="Mark Gossa" userId="9c382a21-f637-490a-9c29-386cd5fee263" providerId="ADAL" clId="{3218C45F-6F12-4087-A5E0-35234E678BFD}" dt="2018-08-13T19:33:20.431" v="32" actId="14100"/>
          <ac:spMkLst>
            <pc:docMk/>
            <pc:sldMk cId="4280853818" sldId="269"/>
            <ac:spMk id="2" creationId="{870D74B2-327F-443E-87D4-D744E4C3CFE3}"/>
          </ac:spMkLst>
        </pc:spChg>
      </pc:sldChg>
      <pc:sldChg chg="modSp">
        <pc:chgData name="Mark Gossa" userId="9c382a21-f637-490a-9c29-386cd5fee263" providerId="ADAL" clId="{3218C45F-6F12-4087-A5E0-35234E678BFD}" dt="2018-08-13T19:32:52.341" v="29" actId="20577"/>
        <pc:sldMkLst>
          <pc:docMk/>
          <pc:sldMk cId="2506557022" sldId="272"/>
        </pc:sldMkLst>
        <pc:spChg chg="mod">
          <ac:chgData name="Mark Gossa" userId="9c382a21-f637-490a-9c29-386cd5fee263" providerId="ADAL" clId="{3218C45F-6F12-4087-A5E0-35234E678BFD}" dt="2018-08-13T19:32:52.341" v="29" actId="20577"/>
          <ac:spMkLst>
            <pc:docMk/>
            <pc:sldMk cId="2506557022" sldId="272"/>
            <ac:spMk id="2" creationId="{870D74B2-327F-443E-87D4-D744E4C3CFE3}"/>
          </ac:spMkLst>
        </pc:spChg>
      </pc:sldChg>
      <pc:sldChg chg="delSp modSp">
        <pc:chgData name="Mark Gossa" userId="9c382a21-f637-490a-9c29-386cd5fee263" providerId="ADAL" clId="{3218C45F-6F12-4087-A5E0-35234E678BFD}" dt="2018-08-15T20:51:12.297" v="262" actId="1038"/>
        <pc:sldMkLst>
          <pc:docMk/>
          <pc:sldMk cId="1902083466" sldId="276"/>
        </pc:sldMkLst>
        <pc:picChg chg="del">
          <ac:chgData name="Mark Gossa" userId="9c382a21-f637-490a-9c29-386cd5fee263" providerId="ADAL" clId="{3218C45F-6F12-4087-A5E0-35234E678BFD}" dt="2018-08-15T20:49:05.051" v="249" actId="478"/>
          <ac:picMkLst>
            <pc:docMk/>
            <pc:sldMk cId="1902083466" sldId="276"/>
            <ac:picMk id="6146" creationId="{62B285C6-CE8A-440F-B3C7-7FD76958BB1A}"/>
          </ac:picMkLst>
        </pc:picChg>
        <pc:picChg chg="del">
          <ac:chgData name="Mark Gossa" userId="9c382a21-f637-490a-9c29-386cd5fee263" providerId="ADAL" clId="{3218C45F-6F12-4087-A5E0-35234E678BFD}" dt="2018-08-15T20:49:05.051" v="249" actId="478"/>
          <ac:picMkLst>
            <pc:docMk/>
            <pc:sldMk cId="1902083466" sldId="276"/>
            <ac:picMk id="6152" creationId="{E7D1B60B-7A90-4BE3-8BBB-B6D275BCB6EA}"/>
          </ac:picMkLst>
        </pc:picChg>
        <pc:picChg chg="mod">
          <ac:chgData name="Mark Gossa" userId="9c382a21-f637-490a-9c29-386cd5fee263" providerId="ADAL" clId="{3218C45F-6F12-4087-A5E0-35234E678BFD}" dt="2018-08-15T20:51:12.297" v="262" actId="1038"/>
          <ac:picMkLst>
            <pc:docMk/>
            <pc:sldMk cId="1902083466" sldId="276"/>
            <ac:picMk id="6156" creationId="{EA3E2C15-755F-4D82-8951-A7DB20D84C07}"/>
          </ac:picMkLst>
        </pc:picChg>
      </pc:sldChg>
      <pc:sldChg chg="modSp add ord">
        <pc:chgData name="Mark Gossa" userId="9c382a21-f637-490a-9c29-386cd5fee263" providerId="ADAL" clId="{3218C45F-6F12-4087-A5E0-35234E678BFD}" dt="2018-08-14T21:56:50.552" v="200" actId="20577"/>
        <pc:sldMkLst>
          <pc:docMk/>
          <pc:sldMk cId="42249515" sldId="278"/>
        </pc:sldMkLst>
        <pc:spChg chg="mod">
          <ac:chgData name="Mark Gossa" userId="9c382a21-f637-490a-9c29-386cd5fee263" providerId="ADAL" clId="{3218C45F-6F12-4087-A5E0-35234E678BFD}" dt="2018-08-14T21:56:50.552" v="200" actId="20577"/>
          <ac:spMkLst>
            <pc:docMk/>
            <pc:sldMk cId="42249515" sldId="278"/>
            <ac:spMk id="3" creationId="{7DEE6A5A-D296-4733-A8E5-83C18B06D1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1E312-D895-4BB4-9462-A502989C8DD5}" type="datetimeFigureOut">
              <a:rPr lang="en-GB" smtClean="0"/>
              <a:t>16/08/2018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8DC26-461B-4030-9E59-F710F8B43EBF}" type="slidenum">
              <a:rPr lang="en-GB" smtClean="0"/>
              <a:t>‹#›</a:t>
            </a:fld>
            <a:endParaRPr lang="en-GB"/>
          </a:p>
        </p:txBody>
      </p:sp>
    </p:spTree>
    <p:extLst>
      <p:ext uri="{BB962C8B-B14F-4D97-AF65-F5344CB8AC3E}">
        <p14:creationId xmlns:p14="http://schemas.microsoft.com/office/powerpoint/2010/main" val="151955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600 Windows VMs</a:t>
            </a:r>
          </a:p>
        </p:txBody>
      </p:sp>
      <p:sp>
        <p:nvSpPr>
          <p:cNvPr id="4" name="Slide Number Placeholder 3"/>
          <p:cNvSpPr>
            <a:spLocks noGrp="1"/>
          </p:cNvSpPr>
          <p:nvPr>
            <p:ph type="sldNum" sz="quarter" idx="10"/>
          </p:nvPr>
        </p:nvSpPr>
        <p:spPr/>
        <p:txBody>
          <a:bodyPr/>
          <a:lstStyle/>
          <a:p>
            <a:fld id="{2C48DC26-461B-4030-9E59-F710F8B43EBF}" type="slidenum">
              <a:rPr lang="en-GB" smtClean="0"/>
              <a:t>5</a:t>
            </a:fld>
            <a:endParaRPr lang="en-GB"/>
          </a:p>
        </p:txBody>
      </p:sp>
    </p:spTree>
    <p:extLst>
      <p:ext uri="{BB962C8B-B14F-4D97-AF65-F5344CB8AC3E}">
        <p14:creationId xmlns:p14="http://schemas.microsoft.com/office/powerpoint/2010/main" val="2968012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VSCODE – 7</a:t>
            </a:r>
          </a:p>
        </p:txBody>
      </p:sp>
      <p:sp>
        <p:nvSpPr>
          <p:cNvPr id="4" name="Slide Number Placeholder 3"/>
          <p:cNvSpPr>
            <a:spLocks noGrp="1"/>
          </p:cNvSpPr>
          <p:nvPr>
            <p:ph type="sldNum" sz="quarter" idx="10"/>
          </p:nvPr>
        </p:nvSpPr>
        <p:spPr/>
        <p:txBody>
          <a:bodyPr/>
          <a:lstStyle/>
          <a:p>
            <a:fld id="{2C48DC26-461B-4030-9E59-F710F8B43EBF}" type="slidenum">
              <a:rPr lang="en-GB" smtClean="0"/>
              <a:t>16</a:t>
            </a:fld>
            <a:endParaRPr lang="en-GB"/>
          </a:p>
        </p:txBody>
      </p:sp>
    </p:spTree>
    <p:extLst>
      <p:ext uri="{BB962C8B-B14F-4D97-AF65-F5344CB8AC3E}">
        <p14:creationId xmlns:p14="http://schemas.microsoft.com/office/powerpoint/2010/main" val="302125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48DC26-461B-4030-9E59-F710F8B43EBF}" type="slidenum">
              <a:rPr lang="en-GB" smtClean="0"/>
              <a:t>17</a:t>
            </a:fld>
            <a:endParaRPr lang="en-GB"/>
          </a:p>
        </p:txBody>
      </p:sp>
    </p:spTree>
    <p:extLst>
      <p:ext uri="{BB962C8B-B14F-4D97-AF65-F5344CB8AC3E}">
        <p14:creationId xmlns:p14="http://schemas.microsoft.com/office/powerpoint/2010/main" val="272637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48DC26-461B-4030-9E59-F710F8B43EBF}" type="slidenum">
              <a:rPr lang="en-GB" smtClean="0"/>
              <a:t>6</a:t>
            </a:fld>
            <a:endParaRPr lang="en-GB"/>
          </a:p>
        </p:txBody>
      </p:sp>
    </p:spTree>
    <p:extLst>
      <p:ext uri="{BB962C8B-B14F-4D97-AF65-F5344CB8AC3E}">
        <p14:creationId xmlns:p14="http://schemas.microsoft.com/office/powerpoint/2010/main" val="342415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600 Windows VMs</a:t>
            </a:r>
          </a:p>
          <a:p>
            <a:r>
              <a:rPr lang="en-GB" dirty="0"/>
              <a:t>No downtime = Can’t use free tools e.g. MVMC, SCVMM, disk2vhd</a:t>
            </a:r>
          </a:p>
          <a:p>
            <a:r>
              <a:rPr lang="en-GB" dirty="0"/>
              <a:t>No cost = No tools like </a:t>
            </a:r>
            <a:r>
              <a:rPr lang="en-GB" dirty="0" err="1"/>
              <a:t>Zerto</a:t>
            </a:r>
            <a:r>
              <a:rPr lang="en-GB" dirty="0"/>
              <a:t>, </a:t>
            </a:r>
            <a:r>
              <a:rPr lang="en-GB" dirty="0" err="1"/>
              <a:t>PlateSpin</a:t>
            </a:r>
            <a:r>
              <a:rPr lang="en-GB" dirty="0"/>
              <a:t>, Double-Take etc</a:t>
            </a:r>
          </a:p>
        </p:txBody>
      </p:sp>
      <p:sp>
        <p:nvSpPr>
          <p:cNvPr id="4" name="Slide Number Placeholder 3"/>
          <p:cNvSpPr>
            <a:spLocks noGrp="1"/>
          </p:cNvSpPr>
          <p:nvPr>
            <p:ph type="sldNum" sz="quarter" idx="10"/>
          </p:nvPr>
        </p:nvSpPr>
        <p:spPr/>
        <p:txBody>
          <a:bodyPr/>
          <a:lstStyle/>
          <a:p>
            <a:fld id="{2C48DC26-461B-4030-9E59-F710F8B43EBF}" type="slidenum">
              <a:rPr lang="en-GB" smtClean="0"/>
              <a:t>9</a:t>
            </a:fld>
            <a:endParaRPr lang="en-GB"/>
          </a:p>
        </p:txBody>
      </p:sp>
    </p:spTree>
    <p:extLst>
      <p:ext uri="{BB962C8B-B14F-4D97-AF65-F5344CB8AC3E}">
        <p14:creationId xmlns:p14="http://schemas.microsoft.com/office/powerpoint/2010/main" val="355140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a:t>
            </a:r>
            <a:r>
              <a:rPr lang="en-GB" dirty="0" err="1"/>
              <a:t>Veeam</a:t>
            </a:r>
            <a:r>
              <a:rPr lang="en-GB" dirty="0"/>
              <a:t>?</a:t>
            </a:r>
          </a:p>
          <a:p>
            <a:r>
              <a:rPr lang="en-GB" dirty="0"/>
              <a:t>Process</a:t>
            </a:r>
          </a:p>
          <a:p>
            <a:r>
              <a:rPr lang="en-GB" dirty="0"/>
              <a:t>Always a good start before automating is figuring out how to do it manually. </a:t>
            </a:r>
          </a:p>
          <a:p>
            <a:r>
              <a:rPr lang="en-GB" dirty="0"/>
              <a:t>Sometimes we just want to write code and we start there but actually we may be writing code for hours and then just realise it’s a dead end. </a:t>
            </a:r>
          </a:p>
          <a:p>
            <a:r>
              <a:rPr lang="en-GB" dirty="0"/>
              <a:t>Is it worth automating? 28 page document (1-2hrs manually, 600VMs)</a:t>
            </a:r>
          </a:p>
        </p:txBody>
      </p:sp>
      <p:sp>
        <p:nvSpPr>
          <p:cNvPr id="4" name="Slide Number Placeholder 3"/>
          <p:cNvSpPr>
            <a:spLocks noGrp="1"/>
          </p:cNvSpPr>
          <p:nvPr>
            <p:ph type="sldNum" sz="quarter" idx="10"/>
          </p:nvPr>
        </p:nvSpPr>
        <p:spPr/>
        <p:txBody>
          <a:bodyPr/>
          <a:lstStyle/>
          <a:p>
            <a:fld id="{2C48DC26-461B-4030-9E59-F710F8B43EBF}" type="slidenum">
              <a:rPr lang="en-GB" smtClean="0"/>
              <a:t>10</a:t>
            </a:fld>
            <a:endParaRPr lang="en-GB"/>
          </a:p>
        </p:txBody>
      </p:sp>
    </p:spTree>
    <p:extLst>
      <p:ext uri="{BB962C8B-B14F-4D97-AF65-F5344CB8AC3E}">
        <p14:creationId xmlns:p14="http://schemas.microsoft.com/office/powerpoint/2010/main" val="383718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not where to start</a:t>
            </a:r>
          </a:p>
          <a:p>
            <a:r>
              <a:rPr lang="en-GB" dirty="0"/>
              <a:t>I found that it’s best not to start writing code straight away</a:t>
            </a:r>
          </a:p>
        </p:txBody>
      </p:sp>
      <p:sp>
        <p:nvSpPr>
          <p:cNvPr id="4" name="Slide Number Placeholder 3"/>
          <p:cNvSpPr>
            <a:spLocks noGrp="1"/>
          </p:cNvSpPr>
          <p:nvPr>
            <p:ph type="sldNum" sz="quarter" idx="10"/>
          </p:nvPr>
        </p:nvSpPr>
        <p:spPr/>
        <p:txBody>
          <a:bodyPr/>
          <a:lstStyle/>
          <a:p>
            <a:fld id="{2C48DC26-461B-4030-9E59-F710F8B43EBF}" type="slidenum">
              <a:rPr lang="en-GB" smtClean="0"/>
              <a:t>11</a:t>
            </a:fld>
            <a:endParaRPr lang="en-GB"/>
          </a:p>
        </p:txBody>
      </p:sp>
    </p:spTree>
    <p:extLst>
      <p:ext uri="{BB962C8B-B14F-4D97-AF65-F5344CB8AC3E}">
        <p14:creationId xmlns:p14="http://schemas.microsoft.com/office/powerpoint/2010/main" val="3822831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a VSTS repo</a:t>
            </a:r>
          </a:p>
        </p:txBody>
      </p:sp>
      <p:sp>
        <p:nvSpPr>
          <p:cNvPr id="4" name="Slide Number Placeholder 3"/>
          <p:cNvSpPr>
            <a:spLocks noGrp="1"/>
          </p:cNvSpPr>
          <p:nvPr>
            <p:ph type="sldNum" sz="quarter" idx="10"/>
          </p:nvPr>
        </p:nvSpPr>
        <p:spPr/>
        <p:txBody>
          <a:bodyPr/>
          <a:lstStyle/>
          <a:p>
            <a:fld id="{2C48DC26-461B-4030-9E59-F710F8B43EBF}" type="slidenum">
              <a:rPr lang="en-GB" smtClean="0"/>
              <a:t>12</a:t>
            </a:fld>
            <a:endParaRPr lang="en-GB"/>
          </a:p>
        </p:txBody>
      </p:sp>
    </p:spTree>
    <p:extLst>
      <p:ext uri="{BB962C8B-B14F-4D97-AF65-F5344CB8AC3E}">
        <p14:creationId xmlns:p14="http://schemas.microsoft.com/office/powerpoint/2010/main" val="421045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48DC26-461B-4030-9E59-F710F8B43EBF}" type="slidenum">
              <a:rPr lang="en-GB" smtClean="0"/>
              <a:t>13</a:t>
            </a:fld>
            <a:endParaRPr lang="en-GB"/>
          </a:p>
        </p:txBody>
      </p:sp>
    </p:spTree>
    <p:extLst>
      <p:ext uri="{BB962C8B-B14F-4D97-AF65-F5344CB8AC3E}">
        <p14:creationId xmlns:p14="http://schemas.microsoft.com/office/powerpoint/2010/main" val="138015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Modular PowerShell scripts are easier to manage</a:t>
            </a:r>
          </a:p>
          <a:p>
            <a:endParaRPr lang="en-GB" dirty="0"/>
          </a:p>
          <a:p>
            <a:r>
              <a:rPr lang="en-GB" dirty="0"/>
              <a:t>VSCODE - 1</a:t>
            </a:r>
          </a:p>
          <a:p>
            <a:r>
              <a:rPr lang="en-GB" dirty="0"/>
              <a:t>What’s a simple function? What’s an advanced function?</a:t>
            </a:r>
          </a:p>
          <a:p>
            <a:r>
              <a:rPr lang="en-GB" dirty="0"/>
              <a:t>Additional helper functions</a:t>
            </a:r>
          </a:p>
          <a:p>
            <a:endParaRPr lang="en-GB" dirty="0"/>
          </a:p>
        </p:txBody>
      </p:sp>
      <p:sp>
        <p:nvSpPr>
          <p:cNvPr id="4" name="Slide Number Placeholder 3"/>
          <p:cNvSpPr>
            <a:spLocks noGrp="1"/>
          </p:cNvSpPr>
          <p:nvPr>
            <p:ph type="sldNum" sz="quarter" idx="10"/>
          </p:nvPr>
        </p:nvSpPr>
        <p:spPr/>
        <p:txBody>
          <a:bodyPr/>
          <a:lstStyle/>
          <a:p>
            <a:fld id="{2C48DC26-461B-4030-9E59-F710F8B43EBF}" type="slidenum">
              <a:rPr lang="en-GB" smtClean="0"/>
              <a:t>14</a:t>
            </a:fld>
            <a:endParaRPr lang="en-GB"/>
          </a:p>
        </p:txBody>
      </p:sp>
    </p:spTree>
    <p:extLst>
      <p:ext uri="{BB962C8B-B14F-4D97-AF65-F5344CB8AC3E}">
        <p14:creationId xmlns:p14="http://schemas.microsoft.com/office/powerpoint/2010/main" val="50260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VSCODE - 2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Feasibility: Find modules and commands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Get help about cmdlets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VSCODE - 3</a:t>
            </a:r>
          </a:p>
          <a:p>
            <a:r>
              <a:rPr lang="en-GB" sz="1200" kern="1200" dirty="0">
                <a:solidFill>
                  <a:schemeClr val="tx1"/>
                </a:solidFill>
                <a:effectLst/>
                <a:latin typeface="+mn-lt"/>
                <a:ea typeface="+mn-ea"/>
                <a:cs typeface="+mn-cs"/>
              </a:rPr>
              <a:t>When you think of all the tests that Pester does and then you create and run those tests, it's then when you work out that your code only really works in that one situation :-) </a:t>
            </a:r>
          </a:p>
          <a:p>
            <a:r>
              <a:rPr lang="en-GB" sz="1200" kern="1200" dirty="0">
                <a:solidFill>
                  <a:schemeClr val="tx1"/>
                </a:solidFill>
                <a:effectLst/>
                <a:latin typeface="+mn-lt"/>
                <a:ea typeface="+mn-ea"/>
                <a:cs typeface="+mn-cs"/>
              </a:rPr>
              <a:t>Mocks</a:t>
            </a:r>
          </a:p>
          <a:p>
            <a:r>
              <a:rPr lang="en-GB" sz="1200" kern="1200" dirty="0">
                <a:solidFill>
                  <a:schemeClr val="tx1"/>
                </a:solidFill>
                <a:effectLst/>
                <a:latin typeface="+mn-lt"/>
                <a:ea typeface="+mn-ea"/>
                <a:cs typeface="+mn-cs"/>
              </a:rPr>
              <a:t>Assert mock called</a:t>
            </a:r>
            <a:endParaRPr lang="en-GB" dirty="0"/>
          </a:p>
          <a:p>
            <a:endParaRPr lang="en-GB" dirty="0"/>
          </a:p>
          <a:p>
            <a:r>
              <a:rPr lang="en-GB" dirty="0"/>
              <a:t>VSCODE – 4</a:t>
            </a:r>
          </a:p>
          <a:p>
            <a:r>
              <a:rPr lang="en-GB" dirty="0"/>
              <a:t>Write out the tests</a:t>
            </a:r>
          </a:p>
          <a:p>
            <a:r>
              <a:rPr lang="en-GB" dirty="0"/>
              <a:t>Write function</a:t>
            </a:r>
          </a:p>
          <a:p>
            <a:r>
              <a:rPr lang="en-GB" dirty="0"/>
              <a:t>Test</a:t>
            </a:r>
          </a:p>
          <a:p>
            <a:endParaRPr lang="en-GB" dirty="0"/>
          </a:p>
          <a:p>
            <a:r>
              <a:rPr lang="en-GB" dirty="0"/>
              <a:t>VSCODE – 6</a:t>
            </a:r>
          </a:p>
          <a:p>
            <a:r>
              <a:rPr lang="en-GB" dirty="0"/>
              <a:t>Create a module</a:t>
            </a:r>
          </a:p>
        </p:txBody>
      </p:sp>
      <p:sp>
        <p:nvSpPr>
          <p:cNvPr id="4" name="Slide Number Placeholder 3"/>
          <p:cNvSpPr>
            <a:spLocks noGrp="1"/>
          </p:cNvSpPr>
          <p:nvPr>
            <p:ph type="sldNum" sz="quarter" idx="10"/>
          </p:nvPr>
        </p:nvSpPr>
        <p:spPr/>
        <p:txBody>
          <a:bodyPr/>
          <a:lstStyle/>
          <a:p>
            <a:fld id="{2C48DC26-461B-4030-9E59-F710F8B43EBF}" type="slidenum">
              <a:rPr lang="en-GB" smtClean="0"/>
              <a:t>15</a:t>
            </a:fld>
            <a:endParaRPr lang="en-GB"/>
          </a:p>
        </p:txBody>
      </p:sp>
    </p:spTree>
    <p:extLst>
      <p:ext uri="{BB962C8B-B14F-4D97-AF65-F5344CB8AC3E}">
        <p14:creationId xmlns:p14="http://schemas.microsoft.com/office/powerpoint/2010/main" val="71547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01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134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296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5203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1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83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7879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097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4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22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28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17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465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47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1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9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7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8/16/2018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6535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396C-5A7C-49EB-9B3B-62452867FA7D}"/>
              </a:ext>
            </a:extLst>
          </p:cNvPr>
          <p:cNvSpPr>
            <a:spLocks noGrp="1"/>
          </p:cNvSpPr>
          <p:nvPr>
            <p:ph type="ctrTitle"/>
          </p:nvPr>
        </p:nvSpPr>
        <p:spPr/>
        <p:txBody>
          <a:bodyPr/>
          <a:lstStyle/>
          <a:p>
            <a:r>
              <a:rPr lang="en-GB" dirty="0"/>
              <a:t>A PowerShell challenge</a:t>
            </a:r>
          </a:p>
        </p:txBody>
      </p:sp>
      <p:sp>
        <p:nvSpPr>
          <p:cNvPr id="3" name="Subtitle 2">
            <a:extLst>
              <a:ext uri="{FF2B5EF4-FFF2-40B4-BE49-F238E27FC236}">
                <a16:creationId xmlns:a16="http://schemas.microsoft.com/office/drawing/2014/main" id="{98A292D0-0B13-4B1E-A97B-224EEB6B782E}"/>
              </a:ext>
            </a:extLst>
          </p:cNvPr>
          <p:cNvSpPr>
            <a:spLocks noGrp="1"/>
          </p:cNvSpPr>
          <p:nvPr>
            <p:ph type="subTitle" idx="1"/>
          </p:nvPr>
        </p:nvSpPr>
        <p:spPr>
          <a:xfrm>
            <a:off x="1154955" y="4777380"/>
            <a:ext cx="9484016" cy="1420220"/>
          </a:xfrm>
        </p:spPr>
        <p:txBody>
          <a:bodyPr>
            <a:normAutofit/>
          </a:bodyPr>
          <a:lstStyle/>
          <a:p>
            <a:r>
              <a:rPr lang="en-GB" dirty="0"/>
              <a:t>Mark Gossa</a:t>
            </a:r>
          </a:p>
          <a:p>
            <a:r>
              <a:rPr lang="en-GB" dirty="0"/>
              <a:t>Commercial Infrastructure Engineering Lead</a:t>
            </a:r>
          </a:p>
          <a:p>
            <a:r>
              <a:rPr lang="en-GB" dirty="0"/>
              <a:t>Vanquis Bank</a:t>
            </a:r>
          </a:p>
        </p:txBody>
      </p:sp>
    </p:spTree>
    <p:extLst>
      <p:ext uri="{BB962C8B-B14F-4D97-AF65-F5344CB8AC3E}">
        <p14:creationId xmlns:p14="http://schemas.microsoft.com/office/powerpoint/2010/main" val="279612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BBE-B9D3-485F-88D4-A2ED14925E7D}"/>
              </a:ext>
            </a:extLst>
          </p:cNvPr>
          <p:cNvSpPr>
            <a:spLocks noGrp="1"/>
          </p:cNvSpPr>
          <p:nvPr>
            <p:ph type="title"/>
          </p:nvPr>
        </p:nvSpPr>
        <p:spPr>
          <a:xfrm>
            <a:off x="646111" y="452718"/>
            <a:ext cx="9404723" cy="1400530"/>
          </a:xfrm>
        </p:spPr>
        <p:txBody>
          <a:bodyPr/>
          <a:lstStyle/>
          <a:p>
            <a:r>
              <a:rPr lang="en-GB"/>
              <a:t>How to do it manually?</a:t>
            </a:r>
            <a:endParaRPr lang="en-GB" dirty="0"/>
          </a:p>
        </p:txBody>
      </p:sp>
      <p:pic>
        <p:nvPicPr>
          <p:cNvPr id="6" name="Content Placeholder 5">
            <a:extLst>
              <a:ext uri="{FF2B5EF4-FFF2-40B4-BE49-F238E27FC236}">
                <a16:creationId xmlns:a16="http://schemas.microsoft.com/office/drawing/2014/main" id="{0735030D-CE0D-4432-8236-A90A2630E9E7}"/>
              </a:ext>
            </a:extLst>
          </p:cNvPr>
          <p:cNvPicPr>
            <a:picLocks noGrp="1" noChangeAspect="1"/>
          </p:cNvPicPr>
          <p:nvPr>
            <p:ph idx="1"/>
          </p:nvPr>
        </p:nvPicPr>
        <p:blipFill>
          <a:blip r:embed="rId3"/>
          <a:stretch>
            <a:fillRect/>
          </a:stretch>
        </p:blipFill>
        <p:spPr>
          <a:xfrm>
            <a:off x="915745" y="1723292"/>
            <a:ext cx="10529132" cy="4220354"/>
          </a:xfrm>
        </p:spPr>
      </p:pic>
    </p:spTree>
    <p:extLst>
      <p:ext uri="{BB962C8B-B14F-4D97-AF65-F5344CB8AC3E}">
        <p14:creationId xmlns:p14="http://schemas.microsoft.com/office/powerpoint/2010/main" val="63830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4256-64A4-499D-8C48-D02FA38993D7}"/>
              </a:ext>
            </a:extLst>
          </p:cNvPr>
          <p:cNvSpPr>
            <a:spLocks noGrp="1"/>
          </p:cNvSpPr>
          <p:nvPr>
            <p:ph type="title"/>
          </p:nvPr>
        </p:nvSpPr>
        <p:spPr/>
        <p:txBody>
          <a:bodyPr/>
          <a:lstStyle/>
          <a:p>
            <a:r>
              <a:rPr lang="en-GB" dirty="0"/>
              <a:t>Where to start?</a:t>
            </a:r>
          </a:p>
        </p:txBody>
      </p:sp>
      <p:sp>
        <p:nvSpPr>
          <p:cNvPr id="3" name="Content Placeholder 2">
            <a:extLst>
              <a:ext uri="{FF2B5EF4-FFF2-40B4-BE49-F238E27FC236}">
                <a16:creationId xmlns:a16="http://schemas.microsoft.com/office/drawing/2014/main" id="{7BD20E6B-FF1E-420B-86DD-A761FAD9F135}"/>
              </a:ext>
            </a:extLst>
          </p:cNvPr>
          <p:cNvSpPr>
            <a:spLocks noGrp="1"/>
          </p:cNvSpPr>
          <p:nvPr>
            <p:ph idx="1"/>
          </p:nvPr>
        </p:nvSpPr>
        <p:spPr/>
        <p:txBody>
          <a:bodyPr/>
          <a:lstStyle/>
          <a:p>
            <a:r>
              <a:rPr lang="en-GB" dirty="0"/>
              <a:t>Not here</a:t>
            </a:r>
          </a:p>
        </p:txBody>
      </p:sp>
      <p:pic>
        <p:nvPicPr>
          <p:cNvPr id="4" name="Picture 3">
            <a:extLst>
              <a:ext uri="{FF2B5EF4-FFF2-40B4-BE49-F238E27FC236}">
                <a16:creationId xmlns:a16="http://schemas.microsoft.com/office/drawing/2014/main" id="{4CEBF13E-6193-4C6E-86C3-9DD07D25A228}"/>
              </a:ext>
            </a:extLst>
          </p:cNvPr>
          <p:cNvPicPr>
            <a:picLocks noChangeAspect="1"/>
          </p:cNvPicPr>
          <p:nvPr/>
        </p:nvPicPr>
        <p:blipFill>
          <a:blip r:embed="rId3"/>
          <a:stretch>
            <a:fillRect/>
          </a:stretch>
        </p:blipFill>
        <p:spPr>
          <a:xfrm>
            <a:off x="3867665" y="1126572"/>
            <a:ext cx="7508356" cy="5657286"/>
          </a:xfrm>
          <a:prstGeom prst="rect">
            <a:avLst/>
          </a:prstGeom>
        </p:spPr>
      </p:pic>
    </p:spTree>
    <p:extLst>
      <p:ext uri="{BB962C8B-B14F-4D97-AF65-F5344CB8AC3E}">
        <p14:creationId xmlns:p14="http://schemas.microsoft.com/office/powerpoint/2010/main" val="99207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7C89-5BD5-46EC-A40B-2E69B4C56FF4}"/>
              </a:ext>
            </a:extLst>
          </p:cNvPr>
          <p:cNvSpPr>
            <a:spLocks noGrp="1"/>
          </p:cNvSpPr>
          <p:nvPr>
            <p:ph type="title"/>
          </p:nvPr>
        </p:nvSpPr>
        <p:spPr/>
        <p:txBody>
          <a:bodyPr/>
          <a:lstStyle/>
          <a:p>
            <a:r>
              <a:rPr lang="en-GB" dirty="0"/>
              <a:t>Where to start?</a:t>
            </a:r>
          </a:p>
        </p:txBody>
      </p:sp>
      <p:sp>
        <p:nvSpPr>
          <p:cNvPr id="3" name="Content Placeholder 2">
            <a:extLst>
              <a:ext uri="{FF2B5EF4-FFF2-40B4-BE49-F238E27FC236}">
                <a16:creationId xmlns:a16="http://schemas.microsoft.com/office/drawing/2014/main" id="{E4552A5A-76C5-42FE-B325-ABBACE086893}"/>
              </a:ext>
            </a:extLst>
          </p:cNvPr>
          <p:cNvSpPr>
            <a:spLocks noGrp="1"/>
          </p:cNvSpPr>
          <p:nvPr>
            <p:ph idx="1"/>
          </p:nvPr>
        </p:nvSpPr>
        <p:spPr/>
        <p:txBody>
          <a:bodyPr/>
          <a:lstStyle/>
          <a:p>
            <a:r>
              <a:rPr lang="en-GB" dirty="0"/>
              <a:t>Here</a:t>
            </a:r>
          </a:p>
        </p:txBody>
      </p:sp>
      <p:pic>
        <p:nvPicPr>
          <p:cNvPr id="4098" name="Picture 2" descr="Image result for vsts new repository">
            <a:extLst>
              <a:ext uri="{FF2B5EF4-FFF2-40B4-BE49-F238E27FC236}">
                <a16:creationId xmlns:a16="http://schemas.microsoft.com/office/drawing/2014/main" id="{7D3145C1-A9AE-40F5-9F21-47BD98415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432" y="1704975"/>
            <a:ext cx="7277872" cy="452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19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CBE0-6B87-48AB-AA03-644A2C189BFB}"/>
              </a:ext>
            </a:extLst>
          </p:cNvPr>
          <p:cNvSpPr>
            <a:spLocks noGrp="1"/>
          </p:cNvSpPr>
          <p:nvPr>
            <p:ph type="title"/>
          </p:nvPr>
        </p:nvSpPr>
        <p:spPr/>
        <p:txBody>
          <a:bodyPr/>
          <a:lstStyle/>
          <a:p>
            <a:r>
              <a:rPr lang="en-GB" dirty="0"/>
              <a:t>Where to start?</a:t>
            </a:r>
          </a:p>
        </p:txBody>
      </p:sp>
      <p:sp>
        <p:nvSpPr>
          <p:cNvPr id="3" name="Content Placeholder 2">
            <a:extLst>
              <a:ext uri="{FF2B5EF4-FFF2-40B4-BE49-F238E27FC236}">
                <a16:creationId xmlns:a16="http://schemas.microsoft.com/office/drawing/2014/main" id="{E7C571F8-F948-4830-94FA-4442D9871B4E}"/>
              </a:ext>
            </a:extLst>
          </p:cNvPr>
          <p:cNvSpPr>
            <a:spLocks noGrp="1"/>
          </p:cNvSpPr>
          <p:nvPr>
            <p:ph idx="1"/>
          </p:nvPr>
        </p:nvSpPr>
        <p:spPr>
          <a:xfrm>
            <a:off x="1103313" y="2052918"/>
            <a:ext cx="4247164" cy="4195481"/>
          </a:xfrm>
        </p:spPr>
        <p:txBody>
          <a:bodyPr/>
          <a:lstStyle/>
          <a:p>
            <a:pPr marL="457200" indent="-457200">
              <a:buFont typeface="+mj-lt"/>
              <a:buAutoNum type="arabicPeriod"/>
            </a:pPr>
            <a:r>
              <a:rPr lang="en-GB" dirty="0"/>
              <a:t>Plan out the steps (write out a list of functions)</a:t>
            </a:r>
          </a:p>
        </p:txBody>
      </p:sp>
      <p:pic>
        <p:nvPicPr>
          <p:cNvPr id="5" name="Picture 4">
            <a:extLst>
              <a:ext uri="{FF2B5EF4-FFF2-40B4-BE49-F238E27FC236}">
                <a16:creationId xmlns:a16="http://schemas.microsoft.com/office/drawing/2014/main" id="{44018DD2-0EBC-4707-ACB7-726E216B7006}"/>
              </a:ext>
            </a:extLst>
          </p:cNvPr>
          <p:cNvPicPr>
            <a:picLocks noChangeAspect="1"/>
          </p:cNvPicPr>
          <p:nvPr/>
        </p:nvPicPr>
        <p:blipFill rotWithShape="1">
          <a:blip r:embed="rId3"/>
          <a:srcRect b="52144"/>
          <a:stretch/>
        </p:blipFill>
        <p:spPr>
          <a:xfrm>
            <a:off x="5988684" y="180200"/>
            <a:ext cx="5557205" cy="6434965"/>
          </a:xfrm>
          <a:prstGeom prst="rect">
            <a:avLst/>
          </a:prstGeom>
        </p:spPr>
      </p:pic>
    </p:spTree>
    <p:extLst>
      <p:ext uri="{BB962C8B-B14F-4D97-AF65-F5344CB8AC3E}">
        <p14:creationId xmlns:p14="http://schemas.microsoft.com/office/powerpoint/2010/main" val="245358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74B2-327F-443E-87D4-D744E4C3CFE3}"/>
              </a:ext>
            </a:extLst>
          </p:cNvPr>
          <p:cNvSpPr>
            <a:spLocks noGrp="1"/>
          </p:cNvSpPr>
          <p:nvPr>
            <p:ph type="title"/>
          </p:nvPr>
        </p:nvSpPr>
        <p:spPr>
          <a:xfrm>
            <a:off x="646111" y="452718"/>
            <a:ext cx="9404723" cy="1400530"/>
          </a:xfrm>
        </p:spPr>
        <p:txBody>
          <a:bodyPr/>
          <a:lstStyle/>
          <a:p>
            <a:r>
              <a:rPr lang="en-GB" dirty="0"/>
              <a:t>Where to start?</a:t>
            </a:r>
          </a:p>
        </p:txBody>
      </p:sp>
      <p:pic>
        <p:nvPicPr>
          <p:cNvPr id="5" name="Content Placeholder 4">
            <a:extLst>
              <a:ext uri="{FF2B5EF4-FFF2-40B4-BE49-F238E27FC236}">
                <a16:creationId xmlns:a16="http://schemas.microsoft.com/office/drawing/2014/main" id="{E7CF94FD-EC37-4662-9A1B-855072D8F6CD}"/>
              </a:ext>
            </a:extLst>
          </p:cNvPr>
          <p:cNvPicPr>
            <a:picLocks noGrp="1" noChangeAspect="1"/>
          </p:cNvPicPr>
          <p:nvPr>
            <p:ph idx="1"/>
          </p:nvPr>
        </p:nvPicPr>
        <p:blipFill rotWithShape="1">
          <a:blip r:embed="rId3"/>
          <a:srcRect t="49342"/>
          <a:stretch/>
        </p:blipFill>
        <p:spPr>
          <a:xfrm>
            <a:off x="6096000" y="203845"/>
            <a:ext cx="5356105" cy="6565265"/>
          </a:xfrm>
        </p:spPr>
      </p:pic>
      <p:sp>
        <p:nvSpPr>
          <p:cNvPr id="6" name="Content Placeholder 2">
            <a:extLst>
              <a:ext uri="{FF2B5EF4-FFF2-40B4-BE49-F238E27FC236}">
                <a16:creationId xmlns:a16="http://schemas.microsoft.com/office/drawing/2014/main" id="{D8C741E9-956F-46B5-AD42-EAFF55291A7E}"/>
              </a:ext>
            </a:extLst>
          </p:cNvPr>
          <p:cNvSpPr txBox="1">
            <a:spLocks/>
          </p:cNvSpPr>
          <p:nvPr/>
        </p:nvSpPr>
        <p:spPr>
          <a:xfrm>
            <a:off x="1103313" y="2052918"/>
            <a:ext cx="424716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mj-lt"/>
              <a:buAutoNum type="arabicPeriod"/>
            </a:pPr>
            <a:r>
              <a:rPr lang="en-GB" dirty="0"/>
              <a:t>Plan out the steps (write out a list of functions)</a:t>
            </a:r>
          </a:p>
          <a:p>
            <a:pPr marL="457200" indent="-457200">
              <a:buFont typeface="+mj-lt"/>
              <a:buAutoNum type="arabicPeriod"/>
            </a:pPr>
            <a:endParaRPr lang="en-GB" dirty="0"/>
          </a:p>
          <a:p>
            <a:pPr marL="457200" indent="-457200">
              <a:buFont typeface="+mj-lt"/>
              <a:buAutoNum type="arabicPeriod"/>
            </a:pPr>
            <a:endParaRPr lang="en-GB" dirty="0"/>
          </a:p>
        </p:txBody>
      </p:sp>
    </p:spTree>
    <p:extLst>
      <p:ext uri="{BB962C8B-B14F-4D97-AF65-F5344CB8AC3E}">
        <p14:creationId xmlns:p14="http://schemas.microsoft.com/office/powerpoint/2010/main" val="428085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74B2-327F-443E-87D4-D744E4C3CFE3}"/>
              </a:ext>
            </a:extLst>
          </p:cNvPr>
          <p:cNvSpPr>
            <a:spLocks noGrp="1"/>
          </p:cNvSpPr>
          <p:nvPr>
            <p:ph type="title"/>
          </p:nvPr>
        </p:nvSpPr>
        <p:spPr/>
        <p:txBody>
          <a:bodyPr/>
          <a:lstStyle/>
          <a:p>
            <a:r>
              <a:rPr lang="en-GB" dirty="0"/>
              <a:t>How do we get there?</a:t>
            </a:r>
          </a:p>
        </p:txBody>
      </p:sp>
      <p:sp>
        <p:nvSpPr>
          <p:cNvPr id="6" name="Content Placeholder 2">
            <a:extLst>
              <a:ext uri="{FF2B5EF4-FFF2-40B4-BE49-F238E27FC236}">
                <a16:creationId xmlns:a16="http://schemas.microsoft.com/office/drawing/2014/main" id="{D8C741E9-956F-46B5-AD42-EAFF55291A7E}"/>
              </a:ext>
            </a:extLst>
          </p:cNvPr>
          <p:cNvSpPr txBox="1">
            <a:spLocks/>
          </p:cNvSpPr>
          <p:nvPr/>
        </p:nvSpPr>
        <p:spPr>
          <a:xfrm>
            <a:off x="1103312" y="2052918"/>
            <a:ext cx="949434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mj-lt"/>
              <a:buAutoNum type="arabicPeriod"/>
            </a:pPr>
            <a:r>
              <a:rPr lang="en-GB" dirty="0"/>
              <a:t>Plan out the steps (write out a list of functions)</a:t>
            </a:r>
          </a:p>
          <a:p>
            <a:pPr marL="457200" indent="-457200">
              <a:buFont typeface="+mj-lt"/>
              <a:buAutoNum type="arabicPeriod"/>
            </a:pPr>
            <a:r>
              <a:rPr lang="en-GB" dirty="0"/>
              <a:t>Check feasibility (find modules and cmdlets)</a:t>
            </a:r>
          </a:p>
          <a:p>
            <a:pPr marL="457200" indent="-457200">
              <a:buFont typeface="+mj-lt"/>
              <a:buAutoNum type="arabicPeriod"/>
            </a:pPr>
            <a:r>
              <a:rPr lang="en-GB" dirty="0"/>
              <a:t>Write out what each function should do</a:t>
            </a:r>
          </a:p>
          <a:p>
            <a:pPr marL="457200" indent="-457200">
              <a:buFont typeface="+mj-lt"/>
              <a:buAutoNum type="arabicPeriod"/>
            </a:pPr>
            <a:r>
              <a:rPr lang="en-GB" dirty="0"/>
              <a:t>Write out tests</a:t>
            </a:r>
          </a:p>
          <a:p>
            <a:pPr marL="457200" indent="-457200">
              <a:buFont typeface="+mj-lt"/>
              <a:buAutoNum type="arabicPeriod"/>
            </a:pPr>
            <a:r>
              <a:rPr lang="en-GB" dirty="0"/>
              <a:t>Write out functions (to pass unit tests)</a:t>
            </a:r>
          </a:p>
          <a:p>
            <a:pPr marL="457200" indent="-457200">
              <a:buFont typeface="+mj-lt"/>
              <a:buAutoNum type="arabicPeriod"/>
            </a:pPr>
            <a:r>
              <a:rPr lang="en-GB" dirty="0"/>
              <a:t>Create a module</a:t>
            </a:r>
          </a:p>
          <a:p>
            <a:pPr marL="457200" indent="-457200">
              <a:buFont typeface="+mj-lt"/>
              <a:buAutoNum type="arabicPeriod"/>
            </a:pPr>
            <a:r>
              <a:rPr lang="en-GB" dirty="0"/>
              <a:t>Test in test environment (integration tests)</a:t>
            </a:r>
          </a:p>
          <a:p>
            <a:pPr marL="457200" indent="-457200">
              <a:buFont typeface="+mj-lt"/>
              <a:buAutoNum type="arabicPeriod"/>
            </a:pPr>
            <a:r>
              <a:rPr lang="en-GB" dirty="0"/>
              <a:t>CI/CD pipeline (advanced)</a:t>
            </a:r>
          </a:p>
          <a:p>
            <a:pPr marL="457200" indent="-457200">
              <a:buFont typeface="+mj-lt"/>
              <a:buAutoNum type="arabicPeriod"/>
            </a:pPr>
            <a:endParaRPr lang="en-GB" dirty="0"/>
          </a:p>
          <a:p>
            <a:pPr marL="457200" indent="-457200">
              <a:buFont typeface="+mj-lt"/>
              <a:buAutoNum type="arabicPeriod"/>
            </a:pPr>
            <a:endParaRPr lang="en-GB" dirty="0"/>
          </a:p>
        </p:txBody>
      </p:sp>
    </p:spTree>
    <p:extLst>
      <p:ext uri="{BB962C8B-B14F-4D97-AF65-F5344CB8AC3E}">
        <p14:creationId xmlns:p14="http://schemas.microsoft.com/office/powerpoint/2010/main" val="250655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905-6181-4B24-8360-7BE07BD8838E}"/>
              </a:ext>
            </a:extLst>
          </p:cNvPr>
          <p:cNvSpPr>
            <a:spLocks noGrp="1"/>
          </p:cNvSpPr>
          <p:nvPr>
            <p:ph type="title"/>
          </p:nvPr>
        </p:nvSpPr>
        <p:spPr/>
        <p:txBody>
          <a:bodyPr/>
          <a:lstStyle/>
          <a:p>
            <a:r>
              <a:rPr lang="en-GB" dirty="0"/>
              <a:t>Problems and workarounds</a:t>
            </a:r>
          </a:p>
        </p:txBody>
      </p:sp>
      <p:sp>
        <p:nvSpPr>
          <p:cNvPr id="3" name="Content Placeholder 2">
            <a:extLst>
              <a:ext uri="{FF2B5EF4-FFF2-40B4-BE49-F238E27FC236}">
                <a16:creationId xmlns:a16="http://schemas.microsoft.com/office/drawing/2014/main" id="{8DACF4C5-49A9-47C9-AE46-E7E1BB1BBBAD}"/>
              </a:ext>
            </a:extLst>
          </p:cNvPr>
          <p:cNvSpPr>
            <a:spLocks noGrp="1"/>
          </p:cNvSpPr>
          <p:nvPr>
            <p:ph idx="1"/>
          </p:nvPr>
        </p:nvSpPr>
        <p:spPr/>
        <p:txBody>
          <a:bodyPr/>
          <a:lstStyle/>
          <a:p>
            <a:r>
              <a:rPr lang="en-GB" dirty="0"/>
              <a:t>Same cmdlet, different module</a:t>
            </a:r>
          </a:p>
          <a:p>
            <a:r>
              <a:rPr lang="en-GB" dirty="0"/>
              <a:t>Copy files to VMs without networking</a:t>
            </a:r>
          </a:p>
          <a:p>
            <a:r>
              <a:rPr lang="en-GB" dirty="0"/>
              <a:t>Run commands on VMs without networking</a:t>
            </a:r>
          </a:p>
          <a:p>
            <a:r>
              <a:rPr lang="en-GB" dirty="0"/>
              <a:t>Wait for long running operations</a:t>
            </a:r>
          </a:p>
          <a:p>
            <a:r>
              <a:rPr lang="en-GB" dirty="0"/>
              <a:t>Convert prefix length to subnet mask</a:t>
            </a:r>
          </a:p>
          <a:p>
            <a:r>
              <a:rPr lang="en-GB" dirty="0"/>
              <a:t>Cmdlets not available in Server 2008 R2</a:t>
            </a:r>
          </a:p>
          <a:p>
            <a:r>
              <a:rPr lang="en-GB" dirty="0"/>
              <a:t>Server 2008 R2 VM powers up with no networking on Hyper-V</a:t>
            </a:r>
          </a:p>
          <a:p>
            <a:r>
              <a:rPr lang="en-GB" dirty="0"/>
              <a:t>Error handling</a:t>
            </a:r>
          </a:p>
          <a:p>
            <a:r>
              <a:rPr lang="en-GB" dirty="0"/>
              <a:t>Network ID calculator</a:t>
            </a:r>
          </a:p>
          <a:p>
            <a:endParaRPr lang="en-GB" dirty="0"/>
          </a:p>
        </p:txBody>
      </p:sp>
    </p:spTree>
    <p:extLst>
      <p:ext uri="{BB962C8B-B14F-4D97-AF65-F5344CB8AC3E}">
        <p14:creationId xmlns:p14="http://schemas.microsoft.com/office/powerpoint/2010/main" val="353518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ED39-B590-4C2A-B039-F6C8DCDD967F}"/>
              </a:ext>
            </a:extLst>
          </p:cNvPr>
          <p:cNvSpPr>
            <a:spLocks noGrp="1"/>
          </p:cNvSpPr>
          <p:nvPr>
            <p:ph type="title"/>
          </p:nvPr>
        </p:nvSpPr>
        <p:spPr>
          <a:xfrm>
            <a:off x="646111" y="452718"/>
            <a:ext cx="9404723" cy="1400530"/>
          </a:xfrm>
        </p:spPr>
        <p:txBody>
          <a:bodyPr/>
          <a:lstStyle/>
          <a:p>
            <a:r>
              <a:rPr lang="en-GB"/>
              <a:t>The Vanquis Challenge</a:t>
            </a:r>
            <a:endParaRPr lang="en-GB" dirty="0"/>
          </a:p>
        </p:txBody>
      </p:sp>
      <p:sp>
        <p:nvSpPr>
          <p:cNvPr id="3" name="Content Placeholder 2">
            <a:extLst>
              <a:ext uri="{FF2B5EF4-FFF2-40B4-BE49-F238E27FC236}">
                <a16:creationId xmlns:a16="http://schemas.microsoft.com/office/drawing/2014/main" id="{D6547EF6-5B79-47DD-B585-A73B4388E26E}"/>
              </a:ext>
            </a:extLst>
          </p:cNvPr>
          <p:cNvSpPr>
            <a:spLocks noGrp="1"/>
          </p:cNvSpPr>
          <p:nvPr>
            <p:ph idx="1"/>
          </p:nvPr>
        </p:nvSpPr>
        <p:spPr>
          <a:xfrm>
            <a:off x="1103313" y="2052918"/>
            <a:ext cx="5633550" cy="4195481"/>
          </a:xfrm>
        </p:spPr>
        <p:txBody>
          <a:bodyPr>
            <a:normAutofit fontScale="85000" lnSpcReduction="10000"/>
          </a:bodyPr>
          <a:lstStyle/>
          <a:p>
            <a:r>
              <a:rPr lang="en-GB" dirty="0"/>
              <a:t>Automate </a:t>
            </a:r>
            <a:r>
              <a:rPr lang="en-GB" dirty="0" smtClean="0"/>
              <a:t>VM deployment (</a:t>
            </a:r>
            <a:r>
              <a:rPr lang="en-GB" dirty="0" err="1" smtClean="0"/>
              <a:t>on-premise</a:t>
            </a:r>
            <a:r>
              <a:rPr lang="en-GB" dirty="0" smtClean="0"/>
              <a:t>/</a:t>
            </a:r>
            <a:r>
              <a:rPr lang="en-GB" dirty="0" smtClean="0"/>
              <a:t>Azure)</a:t>
            </a:r>
            <a:endParaRPr lang="en-GB" dirty="0"/>
          </a:p>
          <a:p>
            <a:r>
              <a:rPr lang="en-GB" dirty="0"/>
              <a:t>Azure PaaS and AKS</a:t>
            </a:r>
          </a:p>
          <a:p>
            <a:r>
              <a:rPr lang="en-GB" dirty="0"/>
              <a:t>Linux and Windows</a:t>
            </a:r>
          </a:p>
          <a:p>
            <a:r>
              <a:rPr lang="en-GB" dirty="0"/>
              <a:t>No manual changes</a:t>
            </a:r>
          </a:p>
          <a:p>
            <a:r>
              <a:rPr lang="en-GB" dirty="0"/>
              <a:t>CI/CD pipelines for all infrastructure</a:t>
            </a:r>
          </a:p>
          <a:p>
            <a:r>
              <a:rPr lang="en-GB" dirty="0"/>
              <a:t>Automation culture:</a:t>
            </a:r>
          </a:p>
          <a:p>
            <a:pPr lvl="1"/>
            <a:r>
              <a:rPr lang="en-GB" dirty="0"/>
              <a:t>PowerShell</a:t>
            </a:r>
          </a:p>
          <a:p>
            <a:pPr lvl="1"/>
            <a:r>
              <a:rPr lang="en-GB" dirty="0"/>
              <a:t>PowerShell DSC</a:t>
            </a:r>
          </a:p>
          <a:p>
            <a:pPr lvl="1"/>
            <a:r>
              <a:rPr lang="en-GB" dirty="0"/>
              <a:t>Terraform</a:t>
            </a:r>
          </a:p>
          <a:p>
            <a:pPr lvl="1"/>
            <a:r>
              <a:rPr lang="en-GB" dirty="0"/>
              <a:t>Ansible</a:t>
            </a:r>
          </a:p>
          <a:p>
            <a:pPr lvl="1"/>
            <a:r>
              <a:rPr lang="en-GB" dirty="0"/>
              <a:t>Python</a:t>
            </a:r>
          </a:p>
          <a:p>
            <a:r>
              <a:rPr lang="en-GB" dirty="0"/>
              <a:t>Training</a:t>
            </a:r>
          </a:p>
          <a:p>
            <a:pPr lvl="1"/>
            <a:endParaRPr lang="en-GB" dirty="0"/>
          </a:p>
        </p:txBody>
      </p:sp>
      <p:pic>
        <p:nvPicPr>
          <p:cNvPr id="1028" name="Picture 4" descr="Related image">
            <a:extLst>
              <a:ext uri="{FF2B5EF4-FFF2-40B4-BE49-F238E27FC236}">
                <a16:creationId xmlns:a16="http://schemas.microsoft.com/office/drawing/2014/main" id="{9004E6C1-EFD4-4472-86A9-346F05062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124" y="4415692"/>
            <a:ext cx="3138739" cy="14614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6949219" y="249482"/>
            <a:ext cx="4799866" cy="6393596"/>
          </a:xfrm>
          <a:prstGeom prst="rect">
            <a:avLst/>
          </a:prstGeom>
        </p:spPr>
      </p:pic>
    </p:spTree>
    <p:extLst>
      <p:ext uri="{BB962C8B-B14F-4D97-AF65-F5344CB8AC3E}">
        <p14:creationId xmlns:p14="http://schemas.microsoft.com/office/powerpoint/2010/main" val="2754403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D103-6721-4021-9FA4-5655B6FCE28F}"/>
              </a:ext>
            </a:extLst>
          </p:cNvPr>
          <p:cNvSpPr>
            <a:spLocks noGrp="1"/>
          </p:cNvSpPr>
          <p:nvPr>
            <p:ph type="title"/>
          </p:nvPr>
        </p:nvSpPr>
        <p:spPr/>
        <p:txBody>
          <a:bodyPr/>
          <a:lstStyle/>
          <a:p>
            <a:endParaRPr lang="en-GB" dirty="0"/>
          </a:p>
        </p:txBody>
      </p:sp>
      <p:sp>
        <p:nvSpPr>
          <p:cNvPr id="4" name="AutoShape 4" descr="Image result for any questions funny">
            <a:extLst>
              <a:ext uri="{FF2B5EF4-FFF2-40B4-BE49-F238E27FC236}">
                <a16:creationId xmlns:a16="http://schemas.microsoft.com/office/drawing/2014/main" id="{B2385128-C90C-4B9E-9C19-C8CD8E8C4D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56" name="Picture 12" descr="Image result for any questions">
            <a:extLst>
              <a:ext uri="{FF2B5EF4-FFF2-40B4-BE49-F238E27FC236}">
                <a16:creationId xmlns:a16="http://schemas.microsoft.com/office/drawing/2014/main" id="{EA3E2C15-755F-4D82-8951-A7DB20D84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323" y="901965"/>
            <a:ext cx="5358869" cy="535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8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85F2-C270-446B-8E56-687193D300A8}"/>
              </a:ext>
            </a:extLst>
          </p:cNvPr>
          <p:cNvSpPr>
            <a:spLocks noGrp="1"/>
          </p:cNvSpPr>
          <p:nvPr>
            <p:ph type="title"/>
          </p:nvPr>
        </p:nvSpPr>
        <p:spPr/>
        <p:txBody>
          <a:bodyPr/>
          <a:lstStyle/>
          <a:p>
            <a:r>
              <a:rPr lang="en-GB" dirty="0"/>
              <a:t>About me</a:t>
            </a:r>
          </a:p>
        </p:txBody>
      </p:sp>
      <p:sp>
        <p:nvSpPr>
          <p:cNvPr id="3" name="Content Placeholder 2">
            <a:extLst>
              <a:ext uri="{FF2B5EF4-FFF2-40B4-BE49-F238E27FC236}">
                <a16:creationId xmlns:a16="http://schemas.microsoft.com/office/drawing/2014/main" id="{25A5ECE5-37BB-4DD9-A09A-946001A330A1}"/>
              </a:ext>
            </a:extLst>
          </p:cNvPr>
          <p:cNvSpPr>
            <a:spLocks noGrp="1"/>
          </p:cNvSpPr>
          <p:nvPr>
            <p:ph idx="1"/>
          </p:nvPr>
        </p:nvSpPr>
        <p:spPr/>
        <p:txBody>
          <a:bodyPr/>
          <a:lstStyle/>
          <a:p>
            <a:r>
              <a:rPr lang="en-GB" dirty="0"/>
              <a:t>Twitter: @</a:t>
            </a:r>
            <a:r>
              <a:rPr lang="en-GB" dirty="0" err="1"/>
              <a:t>markgossa</a:t>
            </a:r>
            <a:endParaRPr lang="en-GB" dirty="0"/>
          </a:p>
          <a:p>
            <a:r>
              <a:rPr lang="en-GB" dirty="0"/>
              <a:t>Blog: https://markgossa.blogspot.com </a:t>
            </a:r>
          </a:p>
          <a:p>
            <a:r>
              <a:rPr lang="en-GB" dirty="0"/>
              <a:t>GitHub: https://github.com/markgossa</a:t>
            </a:r>
          </a:p>
        </p:txBody>
      </p:sp>
    </p:spTree>
    <p:extLst>
      <p:ext uri="{BB962C8B-B14F-4D97-AF65-F5344CB8AC3E}">
        <p14:creationId xmlns:p14="http://schemas.microsoft.com/office/powerpoint/2010/main" val="207373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85F2-C270-446B-8E56-687193D300A8}"/>
              </a:ext>
            </a:extLst>
          </p:cNvPr>
          <p:cNvSpPr>
            <a:spLocks noGrp="1"/>
          </p:cNvSpPr>
          <p:nvPr>
            <p:ph type="title"/>
          </p:nvPr>
        </p:nvSpPr>
        <p:spPr/>
        <p:txBody>
          <a:bodyPr/>
          <a:lstStyle/>
          <a:p>
            <a:r>
              <a:rPr lang="en-GB" dirty="0"/>
              <a:t>About Vanquis</a:t>
            </a:r>
          </a:p>
        </p:txBody>
      </p:sp>
      <p:sp>
        <p:nvSpPr>
          <p:cNvPr id="3" name="Content Placeholder 2">
            <a:extLst>
              <a:ext uri="{FF2B5EF4-FFF2-40B4-BE49-F238E27FC236}">
                <a16:creationId xmlns:a16="http://schemas.microsoft.com/office/drawing/2014/main" id="{25A5ECE5-37BB-4DD9-A09A-946001A330A1}"/>
              </a:ext>
            </a:extLst>
          </p:cNvPr>
          <p:cNvSpPr>
            <a:spLocks noGrp="1"/>
          </p:cNvSpPr>
          <p:nvPr>
            <p:ph idx="1"/>
          </p:nvPr>
        </p:nvSpPr>
        <p:spPr/>
        <p:txBody>
          <a:bodyPr/>
          <a:lstStyle/>
          <a:p>
            <a:r>
              <a:rPr lang="en-GB" dirty="0"/>
              <a:t>Vanquis are a consumer credit organisation</a:t>
            </a:r>
          </a:p>
          <a:p>
            <a:r>
              <a:rPr lang="en-GB" dirty="0"/>
              <a:t>Focused on the sub-prime market</a:t>
            </a:r>
          </a:p>
          <a:p>
            <a:r>
              <a:rPr lang="en-GB" dirty="0"/>
              <a:t>Range of products on offer, most popular are range of credit builder credit cards</a:t>
            </a:r>
          </a:p>
          <a:p>
            <a:r>
              <a:rPr lang="en-GB" dirty="0"/>
              <a:t>Circa 1.7m customers</a:t>
            </a:r>
          </a:p>
          <a:p>
            <a:pPr marL="0" indent="0">
              <a:buNone/>
            </a:pPr>
            <a:endParaRPr lang="en-GB" dirty="0"/>
          </a:p>
        </p:txBody>
      </p:sp>
    </p:spTree>
    <p:extLst>
      <p:ext uri="{BB962C8B-B14F-4D97-AF65-F5344CB8AC3E}">
        <p14:creationId xmlns:p14="http://schemas.microsoft.com/office/powerpoint/2010/main" val="105363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805B-D168-41D4-BC67-728AEA62F687}"/>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9D87E507-2CF3-41BF-A605-26A89B3260BF}"/>
              </a:ext>
            </a:extLst>
          </p:cNvPr>
          <p:cNvSpPr>
            <a:spLocks noGrp="1"/>
          </p:cNvSpPr>
          <p:nvPr>
            <p:ph idx="1"/>
          </p:nvPr>
        </p:nvSpPr>
        <p:spPr/>
        <p:txBody>
          <a:bodyPr/>
          <a:lstStyle/>
          <a:p>
            <a:r>
              <a:rPr lang="en-GB" dirty="0"/>
              <a:t>The challenge</a:t>
            </a:r>
          </a:p>
          <a:p>
            <a:r>
              <a:rPr lang="en-GB" dirty="0"/>
              <a:t>Where to start?</a:t>
            </a:r>
          </a:p>
          <a:p>
            <a:r>
              <a:rPr lang="en-GB" dirty="0"/>
              <a:t>How do we get there?</a:t>
            </a:r>
          </a:p>
          <a:p>
            <a:r>
              <a:rPr lang="en-GB" dirty="0"/>
              <a:t>Problems and workarounds</a:t>
            </a:r>
          </a:p>
          <a:p>
            <a:r>
              <a:rPr lang="en-GB" dirty="0"/>
              <a:t>The Vanquis challenge</a:t>
            </a:r>
          </a:p>
        </p:txBody>
      </p:sp>
    </p:spTree>
    <p:extLst>
      <p:ext uri="{BB962C8B-B14F-4D97-AF65-F5344CB8AC3E}">
        <p14:creationId xmlns:p14="http://schemas.microsoft.com/office/powerpoint/2010/main" val="188426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40F7-2512-4DCC-B5B4-5DD1D4CA75CF}"/>
              </a:ext>
            </a:extLst>
          </p:cNvPr>
          <p:cNvSpPr>
            <a:spLocks noGrp="1"/>
          </p:cNvSpPr>
          <p:nvPr>
            <p:ph type="title"/>
          </p:nvPr>
        </p:nvSpPr>
        <p:spPr/>
        <p:txBody>
          <a:bodyPr/>
          <a:lstStyle/>
          <a:p>
            <a:r>
              <a:rPr lang="en-GB" dirty="0"/>
              <a:t>The challenge</a:t>
            </a:r>
          </a:p>
        </p:txBody>
      </p:sp>
      <p:sp>
        <p:nvSpPr>
          <p:cNvPr id="3" name="Content Placeholder 2">
            <a:extLst>
              <a:ext uri="{FF2B5EF4-FFF2-40B4-BE49-F238E27FC236}">
                <a16:creationId xmlns:a16="http://schemas.microsoft.com/office/drawing/2014/main" id="{7DEE6A5A-D296-4733-A8E5-83C18B06D1D4}"/>
              </a:ext>
            </a:extLst>
          </p:cNvPr>
          <p:cNvSpPr>
            <a:spLocks noGrp="1"/>
          </p:cNvSpPr>
          <p:nvPr>
            <p:ph idx="1"/>
          </p:nvPr>
        </p:nvSpPr>
        <p:spPr/>
        <p:txBody>
          <a:bodyPr/>
          <a:lstStyle/>
          <a:p>
            <a:r>
              <a:rPr lang="en-GB" dirty="0"/>
              <a:t>Migrate from VMware to Hyper-V</a:t>
            </a:r>
          </a:p>
        </p:txBody>
      </p:sp>
      <p:pic>
        <p:nvPicPr>
          <p:cNvPr id="5122" name="Picture 2" descr="Image result for vmware to hyper-v">
            <a:extLst>
              <a:ext uri="{FF2B5EF4-FFF2-40B4-BE49-F238E27FC236}">
                <a16:creationId xmlns:a16="http://schemas.microsoft.com/office/drawing/2014/main" id="{92C72394-000A-4451-9EB8-E45283D15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490" y="3749187"/>
            <a:ext cx="924877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05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9AA9-85DB-4A84-8A10-B08B0356D7AD}"/>
              </a:ext>
            </a:extLst>
          </p:cNvPr>
          <p:cNvSpPr>
            <a:spLocks noGrp="1"/>
          </p:cNvSpPr>
          <p:nvPr>
            <p:ph type="title"/>
          </p:nvPr>
        </p:nvSpPr>
        <p:spPr/>
        <p:txBody>
          <a:bodyPr/>
          <a:lstStyle/>
          <a:p>
            <a:r>
              <a:rPr lang="en-GB" dirty="0"/>
              <a:t>What is VMware vSphere?</a:t>
            </a:r>
          </a:p>
        </p:txBody>
      </p:sp>
      <p:sp>
        <p:nvSpPr>
          <p:cNvPr id="3" name="Content Placeholder 2">
            <a:extLst>
              <a:ext uri="{FF2B5EF4-FFF2-40B4-BE49-F238E27FC236}">
                <a16:creationId xmlns:a16="http://schemas.microsoft.com/office/drawing/2014/main" id="{0FBE4672-2648-4CA4-ACFF-EE058CD382DC}"/>
              </a:ext>
            </a:extLst>
          </p:cNvPr>
          <p:cNvSpPr>
            <a:spLocks noGrp="1"/>
          </p:cNvSpPr>
          <p:nvPr>
            <p:ph idx="1"/>
          </p:nvPr>
        </p:nvSpPr>
        <p:spPr>
          <a:xfrm>
            <a:off x="1103313" y="2052918"/>
            <a:ext cx="2220656" cy="4195481"/>
          </a:xfrm>
        </p:spPr>
        <p:txBody>
          <a:bodyPr/>
          <a:lstStyle/>
          <a:p>
            <a:r>
              <a:rPr lang="en-GB" dirty="0" err="1"/>
              <a:t>vCenter</a:t>
            </a:r>
            <a:endParaRPr lang="en-GB" dirty="0"/>
          </a:p>
        </p:txBody>
      </p:sp>
      <p:pic>
        <p:nvPicPr>
          <p:cNvPr id="1026" name="Picture 2" descr="Image result for vmware infrastructure">
            <a:extLst>
              <a:ext uri="{FF2B5EF4-FFF2-40B4-BE49-F238E27FC236}">
                <a16:creationId xmlns:a16="http://schemas.microsoft.com/office/drawing/2014/main" id="{6EEC1506-8632-4B69-B299-218EDB5035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5" b="13143"/>
          <a:stretch/>
        </p:blipFill>
        <p:spPr bwMode="auto">
          <a:xfrm>
            <a:off x="3546390" y="1322172"/>
            <a:ext cx="8277067" cy="533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84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D44C-E2BD-4F24-B023-7B7CEB429D3F}"/>
              </a:ext>
            </a:extLst>
          </p:cNvPr>
          <p:cNvSpPr>
            <a:spLocks noGrp="1"/>
          </p:cNvSpPr>
          <p:nvPr>
            <p:ph type="title"/>
          </p:nvPr>
        </p:nvSpPr>
        <p:spPr/>
        <p:txBody>
          <a:bodyPr/>
          <a:lstStyle/>
          <a:p>
            <a:r>
              <a:rPr lang="en-GB" dirty="0"/>
              <a:t>What is Hyper-V?</a:t>
            </a:r>
          </a:p>
        </p:txBody>
      </p:sp>
      <p:sp>
        <p:nvSpPr>
          <p:cNvPr id="3" name="Content Placeholder 2">
            <a:extLst>
              <a:ext uri="{FF2B5EF4-FFF2-40B4-BE49-F238E27FC236}">
                <a16:creationId xmlns:a16="http://schemas.microsoft.com/office/drawing/2014/main" id="{E9DE457F-0914-4E86-936E-DCA6337335D3}"/>
              </a:ext>
            </a:extLst>
          </p:cNvPr>
          <p:cNvSpPr>
            <a:spLocks noGrp="1"/>
          </p:cNvSpPr>
          <p:nvPr>
            <p:ph idx="1"/>
          </p:nvPr>
        </p:nvSpPr>
        <p:spPr>
          <a:xfrm>
            <a:off x="1103313" y="2052918"/>
            <a:ext cx="4028870" cy="4195481"/>
          </a:xfrm>
        </p:spPr>
        <p:txBody>
          <a:bodyPr/>
          <a:lstStyle/>
          <a:p>
            <a:r>
              <a:rPr lang="en-GB" dirty="0"/>
              <a:t>System </a:t>
            </a:r>
            <a:r>
              <a:rPr lang="en-GB" dirty="0" err="1"/>
              <a:t>Center</a:t>
            </a:r>
            <a:r>
              <a:rPr lang="en-GB" dirty="0"/>
              <a:t> Virtual Machine Manager</a:t>
            </a:r>
          </a:p>
        </p:txBody>
      </p:sp>
      <p:pic>
        <p:nvPicPr>
          <p:cNvPr id="2052" name="Picture 4" descr="Image result for hyper-v san">
            <a:extLst>
              <a:ext uri="{FF2B5EF4-FFF2-40B4-BE49-F238E27FC236}">
                <a16:creationId xmlns:a16="http://schemas.microsoft.com/office/drawing/2014/main" id="{F1286BA7-7FD1-4F73-919C-4861EDD8A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182" y="1315994"/>
            <a:ext cx="5198076" cy="519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07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6C02-3103-4CB5-92C7-3611537DBC80}"/>
              </a:ext>
            </a:extLst>
          </p:cNvPr>
          <p:cNvSpPr>
            <a:spLocks noGrp="1"/>
          </p:cNvSpPr>
          <p:nvPr>
            <p:ph type="title"/>
          </p:nvPr>
        </p:nvSpPr>
        <p:spPr>
          <a:xfrm>
            <a:off x="646111" y="452718"/>
            <a:ext cx="9404723" cy="1400530"/>
          </a:xfrm>
        </p:spPr>
        <p:txBody>
          <a:bodyPr/>
          <a:lstStyle/>
          <a:p>
            <a:r>
              <a:rPr lang="en-GB"/>
              <a:t>Networking</a:t>
            </a:r>
            <a:endParaRPr lang="en-GB" dirty="0"/>
          </a:p>
        </p:txBody>
      </p:sp>
      <p:sp>
        <p:nvSpPr>
          <p:cNvPr id="3" name="Content Placeholder 2">
            <a:extLst>
              <a:ext uri="{FF2B5EF4-FFF2-40B4-BE49-F238E27FC236}">
                <a16:creationId xmlns:a16="http://schemas.microsoft.com/office/drawing/2014/main" id="{EAD92522-F200-4319-A007-C2C476F93778}"/>
              </a:ext>
            </a:extLst>
          </p:cNvPr>
          <p:cNvSpPr>
            <a:spLocks noGrp="1"/>
          </p:cNvSpPr>
          <p:nvPr>
            <p:ph idx="1"/>
          </p:nvPr>
        </p:nvSpPr>
        <p:spPr>
          <a:xfrm>
            <a:off x="1103312" y="2052918"/>
            <a:ext cx="8946541" cy="4195481"/>
          </a:xfrm>
        </p:spPr>
        <p:txBody>
          <a:bodyPr/>
          <a:lstStyle/>
          <a:p>
            <a:r>
              <a:rPr lang="en-GB"/>
              <a:t>VLAN Isolation</a:t>
            </a:r>
            <a:endParaRPr lang="en-GB" dirty="0"/>
          </a:p>
        </p:txBody>
      </p:sp>
      <p:pic>
        <p:nvPicPr>
          <p:cNvPr id="3074" name="Picture 2" descr="Image result for vmware vlan isolation">
            <a:extLst>
              <a:ext uri="{FF2B5EF4-FFF2-40B4-BE49-F238E27FC236}">
                <a16:creationId xmlns:a16="http://schemas.microsoft.com/office/drawing/2014/main" id="{79679160-DB59-4F8C-91A9-F469B01F6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82" y="927014"/>
            <a:ext cx="6086475"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87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40F7-2512-4DCC-B5B4-5DD1D4CA75CF}"/>
              </a:ext>
            </a:extLst>
          </p:cNvPr>
          <p:cNvSpPr>
            <a:spLocks noGrp="1"/>
          </p:cNvSpPr>
          <p:nvPr>
            <p:ph type="title"/>
          </p:nvPr>
        </p:nvSpPr>
        <p:spPr/>
        <p:txBody>
          <a:bodyPr/>
          <a:lstStyle/>
          <a:p>
            <a:r>
              <a:rPr lang="en-GB" dirty="0"/>
              <a:t>The challenge</a:t>
            </a:r>
          </a:p>
        </p:txBody>
      </p:sp>
      <p:sp>
        <p:nvSpPr>
          <p:cNvPr id="3" name="Content Placeholder 2">
            <a:extLst>
              <a:ext uri="{FF2B5EF4-FFF2-40B4-BE49-F238E27FC236}">
                <a16:creationId xmlns:a16="http://schemas.microsoft.com/office/drawing/2014/main" id="{7DEE6A5A-D296-4733-A8E5-83C18B06D1D4}"/>
              </a:ext>
            </a:extLst>
          </p:cNvPr>
          <p:cNvSpPr>
            <a:spLocks noGrp="1"/>
          </p:cNvSpPr>
          <p:nvPr>
            <p:ph idx="1"/>
          </p:nvPr>
        </p:nvSpPr>
        <p:spPr/>
        <p:txBody>
          <a:bodyPr/>
          <a:lstStyle/>
          <a:p>
            <a:r>
              <a:rPr lang="en-GB" dirty="0"/>
              <a:t>Migrate from VMware to Hyper-V</a:t>
            </a:r>
          </a:p>
          <a:p>
            <a:r>
              <a:rPr lang="en-GB" dirty="0"/>
              <a:t>Minimal downtime</a:t>
            </a:r>
          </a:p>
          <a:p>
            <a:r>
              <a:rPr lang="en-GB" dirty="0"/>
              <a:t>No cost implications</a:t>
            </a:r>
          </a:p>
          <a:p>
            <a:pPr marL="0" indent="0">
              <a:buNone/>
            </a:pPr>
            <a:endParaRPr lang="en-GB" dirty="0"/>
          </a:p>
        </p:txBody>
      </p:sp>
      <p:pic>
        <p:nvPicPr>
          <p:cNvPr id="5122" name="Picture 2" descr="Image result for vmware to hyper-v">
            <a:extLst>
              <a:ext uri="{FF2B5EF4-FFF2-40B4-BE49-F238E27FC236}">
                <a16:creationId xmlns:a16="http://schemas.microsoft.com/office/drawing/2014/main" id="{92C72394-000A-4451-9EB8-E45283D15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490" y="3749187"/>
            <a:ext cx="924877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3195</TotalTime>
  <Words>538</Words>
  <Application>Microsoft Office PowerPoint</Application>
  <PresentationFormat>Widescreen</PresentationFormat>
  <Paragraphs>117</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A PowerShell challenge</vt:lpstr>
      <vt:lpstr>About me</vt:lpstr>
      <vt:lpstr>About Vanquis</vt:lpstr>
      <vt:lpstr>Overview</vt:lpstr>
      <vt:lpstr>The challenge</vt:lpstr>
      <vt:lpstr>What is VMware vSphere?</vt:lpstr>
      <vt:lpstr>What is Hyper-V?</vt:lpstr>
      <vt:lpstr>Networking</vt:lpstr>
      <vt:lpstr>The challenge</vt:lpstr>
      <vt:lpstr>How to do it manually?</vt:lpstr>
      <vt:lpstr>Where to start?</vt:lpstr>
      <vt:lpstr>Where to start?</vt:lpstr>
      <vt:lpstr>Where to start?</vt:lpstr>
      <vt:lpstr>Where to start?</vt:lpstr>
      <vt:lpstr>How do we get there?</vt:lpstr>
      <vt:lpstr>Problems and workarounds</vt:lpstr>
      <vt:lpstr>The Vanquis Challenge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PowerShell challenge</dc:title>
  <dc:creator>Mark Gossa</dc:creator>
  <cp:lastModifiedBy>Mark Gossa</cp:lastModifiedBy>
  <cp:revision>48</cp:revision>
  <dcterms:created xsi:type="dcterms:W3CDTF">2018-08-04T12:08:57Z</dcterms:created>
  <dcterms:modified xsi:type="dcterms:W3CDTF">2018-08-16T17:14:12Z</dcterms:modified>
</cp:coreProperties>
</file>