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1" r:id="rId13"/>
    <p:sldId id="272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02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22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8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6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20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CA8-DEB5-418B-942A-B0271D3DDAE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0D98-E2E4-4D7B-9AB2-185388B77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Контактные датчики.</a:t>
            </a:r>
            <a:br>
              <a:rPr lang="ru-RU" dirty="0" smtClean="0"/>
            </a:br>
            <a:r>
              <a:rPr lang="ru-RU" sz="4800" dirty="0" smtClean="0"/>
              <a:t>Цилиндр Фарадея. Люминофорный экран.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Ильенко Никита</a:t>
            </a:r>
            <a:br>
              <a:rPr lang="ru-RU" dirty="0" smtClean="0"/>
            </a:br>
            <a:r>
              <a:rPr lang="ru-RU" dirty="0" smtClean="0"/>
              <a:t>Группа: ФТ-21М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09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457199"/>
            <a:ext cx="10515600" cy="595312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Как видно на рис. 1, поглощение частиц можно в принципе сделать почти 100 %-м, увеличивая размеры цилиндра. На практике обычно приходится находить компромисс так, чтобы утечка заряда оставалась в допустимых пределах при разумных размерах и массе цилиндра. </a:t>
            </a:r>
            <a:endParaRPr lang="en-US" dirty="0" smtClean="0"/>
          </a:p>
          <a:p>
            <a:pPr algn="just"/>
            <a:r>
              <a:rPr lang="ru-RU" dirty="0" smtClean="0"/>
              <a:t>Необходимо учитывать, что при низких энергиях пучка преобладают потери энергии на ионизацию, а при высоких — радиационные потери. Поэтому</a:t>
            </a:r>
            <a:r>
              <a:rPr lang="en-US" dirty="0" smtClean="0"/>
              <a:t>:</a:t>
            </a:r>
          </a:p>
          <a:p>
            <a:pPr algn="just"/>
            <a:r>
              <a:rPr lang="ru-RU" u="sng" dirty="0" smtClean="0"/>
              <a:t>для низких энергий</a:t>
            </a:r>
            <a:r>
              <a:rPr lang="ru-RU" dirty="0" smtClean="0"/>
              <a:t> цилиндры Фарадея изготавливают из материала с низким атомным номером, а толщина цилиндра выбирается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из условия полного поглощения частиц с заданной энергией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algn="just"/>
            <a:r>
              <a:rPr lang="ru-RU" u="sng" dirty="0" smtClean="0"/>
              <a:t>для высоких энергий</a:t>
            </a:r>
            <a:r>
              <a:rPr lang="ru-RU" dirty="0" smtClean="0"/>
              <a:t> цилиндр делается из материала с большим атомным номером, лишь дно цилиндра покрывают легким материалом для уменьшения отражения.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7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079"/>
            <a:ext cx="10515600" cy="881063"/>
          </a:xfrm>
        </p:spPr>
        <p:txBody>
          <a:bodyPr/>
          <a:lstStyle/>
          <a:p>
            <a:r>
              <a:rPr lang="ru-RU" dirty="0" smtClean="0"/>
              <a:t>Погрешность измерений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33142"/>
                <a:ext cx="10791826" cy="12319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000" dirty="0" smtClean="0"/>
                  <a:t>В погрешность измерений вносит вклад утечка отраженных частиц пучка через входной канал. Коэффициент отражения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 smtClean="0"/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sz="2000" dirty="0" smtClean="0"/>
                  <a:t> частиц с энергией E МэВ для мишени толщиной x из материала с атомным номером Z можно определить с помощью эмпирической зависимости: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33142"/>
                <a:ext cx="10791826" cy="1231900"/>
              </a:xfrm>
              <a:blipFill>
                <a:blip r:embed="rId3"/>
                <a:stretch>
                  <a:fillRect l="-452" t="-5446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3719"/>
              </p:ext>
            </p:extLst>
          </p:nvPr>
        </p:nvGraphicFramePr>
        <p:xfrm>
          <a:off x="4711700" y="2129781"/>
          <a:ext cx="2768600" cy="59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549080" imgH="330120" progId="Equation.DSMT4">
                  <p:embed/>
                </p:oleObj>
              </mc:Choice>
              <mc:Fallback>
                <p:oleObj name="Equation" r:id="rId4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2129781"/>
                        <a:ext cx="2768600" cy="59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838199" y="2719811"/>
                <a:ext cx="107918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предельный коэффициент отражения для бесконечно толстого слоя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719811"/>
                <a:ext cx="10791825" cy="400110"/>
              </a:xfrm>
              <a:prstGeom prst="rect">
                <a:avLst/>
              </a:prstGeom>
              <a:blipFill>
                <a:blip r:embed="rId6"/>
                <a:stretch>
                  <a:fillRect l="-565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89884"/>
              </p:ext>
            </p:extLst>
          </p:nvPr>
        </p:nvGraphicFramePr>
        <p:xfrm>
          <a:off x="4861332" y="3114849"/>
          <a:ext cx="2469336" cy="63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1676160" imgH="431640" progId="Equation.DSMT4">
                  <p:embed/>
                </p:oleObj>
              </mc:Choice>
              <mc:Fallback>
                <p:oleObj name="Equation" r:id="rId7" imgW="1676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1332" y="3114849"/>
                        <a:ext cx="2469336" cy="636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38199" y="3750890"/>
                <a:ext cx="10791824" cy="1043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толщина материала, при которой коэффициент пропускания частиц пучка равен 1/2. Для цилиндра Фарадея, изготовленного из слоя свинца толщиной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𝑃𝑏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слоя графита толщиной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коэффициент отражения рассчитывается по формуле: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50890"/>
                <a:ext cx="10791824" cy="1043171"/>
              </a:xfrm>
              <a:prstGeom prst="rect">
                <a:avLst/>
              </a:prstGeom>
              <a:blipFill>
                <a:blip r:embed="rId9"/>
                <a:stretch>
                  <a:fillRect l="-565" t="-2924" r="-565" b="-9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3387"/>
              </p:ext>
            </p:extLst>
          </p:nvPr>
        </p:nvGraphicFramePr>
        <p:xfrm>
          <a:off x="3879142" y="4794061"/>
          <a:ext cx="4433714" cy="55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0" imgW="2616120" imgH="330120" progId="Equation.DSMT4">
                  <p:embed/>
                </p:oleObj>
              </mc:Choice>
              <mc:Fallback>
                <p:oleObj name="Equation" r:id="rId10" imgW="2616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79142" y="4794061"/>
                        <a:ext cx="4433714" cy="55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838199" y="5353656"/>
                <a:ext cx="10791824" cy="1355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коэффициент пропускания для графита. Для уменьшения отражения частиц пучка дно цилиндра изготавливают из материала с низким атомным номером (графит, алюминий, сталь), которые имеют малое сечение отражения, в передней части цилиндра делают входной канал, уменьшающий телесный угол отражения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53656"/>
                <a:ext cx="10791824" cy="1355243"/>
              </a:xfrm>
              <a:prstGeom prst="rect">
                <a:avLst/>
              </a:prstGeom>
              <a:blipFill>
                <a:blip r:embed="rId12"/>
                <a:stretch>
                  <a:fillRect l="-565" t="-1794" r="-565" b="-67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457199"/>
            <a:ext cx="10515600" cy="595312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Другими факторами, влияющими на точность измерения, являются: утечка вторично-эмиссионных электронов через входной канал, ток ионов и электронов, появляющихся вблизи цилиндра при ионизации воздуха, а также паразитные утечки тока на землю. </a:t>
            </a:r>
          </a:p>
          <a:p>
            <a:pPr algn="just"/>
            <a:r>
              <a:rPr lang="ru-RU" dirty="0" smtClean="0"/>
              <a:t>Для предотвращения утечки вторично-эмиссионных электронов обычно используется напряжение смещения, приложенное к цилиндру Фарадея или к отражательной сетке, помещенной перед ним, а также магнитное поле. </a:t>
            </a:r>
          </a:p>
          <a:p>
            <a:pPr algn="just"/>
            <a:r>
              <a:rPr lang="ru-RU" dirty="0" smtClean="0"/>
              <a:t>Для уменьшения тока, обусловленного ионами или электронами, цилиндр Фарадея помещают в вакуумную камеру. </a:t>
            </a:r>
          </a:p>
          <a:p>
            <a:pPr algn="just"/>
            <a:r>
              <a:rPr lang="ru-RU" dirty="0" smtClean="0"/>
              <a:t>Меры по уменьшению тока утечки на землю сводятся к обеспечению хорошей изоляции цилиндра и вывода, идущего к измерительной схеме, а также к поддержанию потенциала цилиндра близким к потенциалу земли.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6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457199"/>
            <a:ext cx="10515600" cy="28956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точные расчеты, необходимые при разработке конструкции цилиндра Фарадея, проводятся с помощью компьютерного моделирования, использующего метод Монте-Карло, весьма эффективный в расчетах взаимодействия частиц с веществом. Цилиндр Фарадея может применяться для абсолютных измерений заряда пучка в довольно широком диапазоне энергии частиц. На рис. 2 представлены эскизы цилиндров Фарадея, рассчитанные в лаборатории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Diamond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(Великобритания) для регистрации электронов с энергией 100 МэВ (а) и 3 ГэВ (б). Расчетный коэффициент поглощения частиц пучка составляет 99 %, масса цилиндра на 100 МэВ — 85 кг, на 3 ГэВ — 957 кг.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171826"/>
            <a:ext cx="10010775" cy="285626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23936" y="6028086"/>
            <a:ext cx="1026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Схемы цилиндров Фарадея для регистрации электронов с энергией 100 МэВ (а) и 3 ГэВ (б)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Люминофорный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0925175" cy="479583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простым и доступным средством визуального наблюдения пучка частиц является люминофорный экран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luminescent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помещаемый на пути пучка.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Люминофорный экран представляет собой пластину (обычно алюминиевую) с нанесенным на нее слоем люминофора — вещества, излучающего фотоны видимого света при попадании на него частиц пучка. Взаимодействуя с веществом люминофора, частицы пучка теряют часть своей энергии на ионизацию, в свою очередь часть ионизационных потерь преобразуется в оптическое излучение. Процесс излучения происходит в три этапа: </a:t>
            </a:r>
          </a:p>
          <a:p>
            <a:pPr marL="514350" indent="-51435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поглощение атомами вещества энергии частиц пучка; </a:t>
            </a:r>
          </a:p>
          <a:p>
            <a:pPr marL="514350" indent="-51435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части поглощенной энергии центрам люминесценции с их возбуждением в излучающее состояние; </a:t>
            </a:r>
          </a:p>
          <a:p>
            <a:pPr marL="514350" indent="-51435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центров люминесценции в основное состояние с эмиссией фотонов.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люминесценции на молекулярном уровне в разных люминофорах различны и не для всех из них хорошо выяснены.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8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196850"/>
            <a:ext cx="10515600" cy="2879726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Фотография люминофорного экрана в вакуумной камере показана на рис. 3, а. Экран вводится в вакуумную камеру с помощью дистанционно управляемого привода, изображение пучка на экране регистрируется телевизионной камерой (рис. 3, б). Нанесенная на поверхность экрана координатная сетка позволяет определить положение центра масс пучка и его форму. Измерив для конкретного датчика и камеры экспериментальную зависимость высвечиваемого на экране размера пятна от величины тока пучка, можно по координатной сетке определить среднеквадратичные размеры пучка в вертикальной и горизонтальной плоскостях с удовлетворительной точностью.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076576"/>
            <a:ext cx="7753350" cy="3324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88281" y="6400801"/>
            <a:ext cx="932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Люминофорный экран в вакуумной камере (а), изображение пучка на люминофоре (б)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4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Чувствительность ЛЭ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dirty="0" smtClean="0"/>
                  <a:t>Чувствительность такого датчика достаточно высока, достигает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ru-RU" dirty="0" smtClean="0"/>
                  <a:t> частиц/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даже при традиционном покрытии экрана слоем сернистого цинка </a:t>
                </a:r>
                <a:r>
                  <a:rPr lang="ru-RU" dirty="0" err="1" smtClean="0"/>
                  <a:t>ZnS</a:t>
                </a:r>
                <a:r>
                  <a:rPr lang="ru-RU" dirty="0" smtClean="0"/>
                  <a:t>, имеющего не самый большой </a:t>
                </a:r>
                <a:r>
                  <a:rPr lang="ru-RU" dirty="0" err="1" smtClean="0"/>
                  <a:t>световыход</a:t>
                </a:r>
                <a:r>
                  <a:rPr lang="ru-RU" dirty="0" smtClean="0"/>
                  <a:t>. Во многих лабораториях ведутся интенсивные разработки материалов, обладающих большим </a:t>
                </a:r>
                <a:r>
                  <a:rPr lang="ru-RU" dirty="0" err="1" smtClean="0"/>
                  <a:t>световыходом</a:t>
                </a:r>
                <a:r>
                  <a:rPr lang="ru-RU" dirty="0" smtClean="0"/>
                  <a:t>, высокой линейностью световой характеристики, хорошим пространственным разрешением и радиационной стойкостью.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0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для изготовления ЛЭ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u="sng" dirty="0" smtClean="0"/>
              <a:t>Порошковые люминофоры.</a:t>
            </a:r>
            <a:r>
              <a:rPr lang="ru-RU" dirty="0" smtClean="0"/>
              <a:t> Люминофорный экран изготавливается путем напыления люминесцентного порошка на металлическую подложку. Излучаемый свет многократно отражается в веществе до выхода из зерна порошка, что приводит к свечению всего зерна. </a:t>
            </a:r>
          </a:p>
          <a:p>
            <a:pPr algn="just"/>
            <a:r>
              <a:rPr lang="ru-RU" dirty="0" smtClean="0"/>
              <a:t>Разрешение такого люминофора ограничивается средним размером зерна и обычно составляет несколько десятков микрон. Такие экраны экономичны и универсальны благодаря простому технологическому процессу их изготовления. </a:t>
            </a:r>
          </a:p>
          <a:p>
            <a:pPr algn="just"/>
            <a:r>
              <a:rPr lang="ru-RU" dirty="0" smtClean="0"/>
              <a:t>Для удовлетворения потребностей оптических систем диагностики производятся люминофоры, излучающие в различных областях спектра. Для измерений с высоким временным разрешением разработаны составы с временем излучения не больше 45 </a:t>
            </a:r>
            <a:r>
              <a:rPr lang="ru-RU" dirty="0" err="1" smtClean="0"/>
              <a:t>пс</a:t>
            </a:r>
            <a:r>
              <a:rPr lang="ru-RU" dirty="0" smtClean="0"/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9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47725" y="615949"/>
                <a:ext cx="10515600" cy="5641975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u="sng" dirty="0" smtClean="0"/>
                  <a:t>Керамические люминофоры.</a:t>
                </a:r>
                <a:r>
                  <a:rPr lang="ru-RU" dirty="0" smtClean="0"/>
                  <a:t> Керамические люминофорные экраны изготавливаются путем спекания люминесцентного порошка, обычно оксида алюминия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, легированного хромом (</a:t>
                </a:r>
                <a:r>
                  <a:rPr lang="ru-RU" dirty="0" err="1" smtClean="0"/>
                  <a:t>Chromax</a:t>
                </a:r>
                <a:r>
                  <a:rPr lang="ru-RU" dirty="0" smtClean="0"/>
                  <a:t>). </a:t>
                </a:r>
              </a:p>
              <a:p>
                <a:pPr algn="just"/>
                <a:r>
                  <a:rPr lang="ru-RU" dirty="0" smtClean="0"/>
                  <a:t>Этот материал имеет в 20−30 раз больший </a:t>
                </a:r>
                <a:r>
                  <a:rPr lang="ru-RU" dirty="0" err="1" smtClean="0"/>
                  <a:t>световыход</a:t>
                </a:r>
                <a:r>
                  <a:rPr lang="ru-RU" dirty="0" smtClean="0"/>
                  <a:t> по сравнению с сернистым цинком (300−400 фотонов на одну </a:t>
                </a:r>
                <a:r>
                  <a:rPr lang="ru-RU" dirty="0" err="1" smtClean="0"/>
                  <a:t>высокоэнергетичную</a:t>
                </a:r>
                <a:r>
                  <a:rPr lang="ru-RU" dirty="0" smtClean="0"/>
                  <a:t> частицу) и обладает хорошей линейностью до плотностей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ru-RU" dirty="0" smtClean="0"/>
                  <a:t> частиц/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algn="just"/>
                <a:r>
                  <a:rPr lang="ru-RU" dirty="0" smtClean="0"/>
                  <a:t>Довольно часто используется также иттрий-алюминиевый гранат, легированный церием (</a:t>
                </a:r>
                <a:r>
                  <a:rPr lang="ru-RU" dirty="0" err="1" smtClean="0"/>
                  <a:t>YAG:Ce</a:t>
                </a:r>
                <a:r>
                  <a:rPr lang="ru-RU" dirty="0" smtClean="0"/>
                  <a:t>), нитрид бора BN, обладающий лучшей термостойкостью, и оксид циркония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</a:p>
              <a:p>
                <a:pPr algn="just"/>
                <a:r>
                  <a:rPr lang="ru-RU" dirty="0" smtClean="0"/>
                  <a:t>Размеры и толщина экрана обычно выбираются с учетом эксплуатационных требований. Поскольку зерна люминофора сцеплены вместе, пространственное разрешение определяется размером нескольких зерен и составляет величину порядка 100 мкм.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725" y="615949"/>
                <a:ext cx="10515600" cy="5641975"/>
              </a:xfrm>
              <a:blipFill>
                <a:blip r:embed="rId2"/>
                <a:stretch>
                  <a:fillRect l="-870" t="-1620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2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775" y="1600200"/>
            <a:ext cx="10515600" cy="3200400"/>
          </a:xfrm>
        </p:spPr>
        <p:txBody>
          <a:bodyPr>
            <a:normAutofit/>
          </a:bodyPr>
          <a:lstStyle/>
          <a:p>
            <a:pPr algn="just"/>
            <a:r>
              <a:rPr lang="ru-RU" u="sng" dirty="0" smtClean="0"/>
              <a:t>Полимерные люминофоры.</a:t>
            </a:r>
            <a:r>
              <a:rPr lang="ru-RU" dirty="0" smtClean="0"/>
              <a:t> Люминофорные экраны, изготовленные из органических полимерных материалов, обладают высоким </a:t>
            </a:r>
            <a:r>
              <a:rPr lang="ru-RU" dirty="0" err="1" smtClean="0"/>
              <a:t>световыходом</a:t>
            </a:r>
            <a:r>
              <a:rPr lang="ru-RU" dirty="0" smtClean="0"/>
              <a:t> и коротким временем излучения, однако их использование для диагностики пучков </a:t>
            </a:r>
            <a:r>
              <a:rPr lang="ru-RU" dirty="0" err="1" smtClean="0"/>
              <a:t>высокоэнергетичных</a:t>
            </a:r>
            <a:r>
              <a:rPr lang="ru-RU" dirty="0" smtClean="0"/>
              <a:t> частиц ограничено низкой радиационной стойкостью полимеров, состоящих из длинных молекул в отличие от неорганических кристаллов, а также их непригодностью к эксплуатации в условиях высокого вакуума.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Контактные датчики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Контактные датчики – датчики, работа которых основана на непосредственном взаимодействии частиц пучка с рабочим материалом датчика. Контактные датчики обычно используются для однопролетной диагностики в каналах транспортировки пучков, так как они в той или иной мере оказывают разрушающее воздействие на пучок.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Контактные датчики для интенсивных пучков могут быть сконструированы на основе взаимодействия пучка частиц с атомами остаточного газа или атомарной струей, специально вводимой в вакуумную камеру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Чувствительность таких датчиков определяется количеством ионов, образованных в результате взаимодействия датчика с исследуемым пучком. Поскольку остаточный газ или газовый поток довольно трудно сконцентрировать должным образом в области взаимодействия, чувствительность ионизационных датчиков обычно не очень высока.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1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6275"/>
                <a:ext cx="10515600" cy="5500688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Монокристаллические</a:t>
                </a:r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сцинтилляторы.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Светопрозрачные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сцинтилляторы из монокристаллов иттрий-алюминиевого граната, легированного церием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Монокристаллические сцинтилляторы обладают рядом преимуществ по сравнению с порошковыми и керамическими люминофорами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они эффективны в условиях высокого вакуума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обладают хорошим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световыходом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радиационно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устойчивы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излучают в узком спектральном диапазоне, что уменьшает хроматическую аберрацию.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сновное преимущество - высокое пространственное разрешение. В случае YAG-кристаллов достигнуто разрешение 40 мкм для пучков высокой плотности и 10 мкм для пучков низкой плотности. Специально изготовленные YAG-кристаллы с тонким (несколько микрометров) поверхностным слоем, легированным церием, обеспечивают разрешение около 1 мкм. Пространственное разрешение монокристаллических сцинтилляторов ограничивается эффектом насыщения, возникающим при плотностях пучка, превышающих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приводящим к расплыванию светового пятна.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6275"/>
                <a:ext cx="10515600" cy="5500688"/>
              </a:xfrm>
              <a:blipFill>
                <a:blip r:embed="rId2"/>
                <a:stretch>
                  <a:fillRect l="-812" t="-2661" r="-870" b="-2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3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625" y="12541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/>
              <a:t>Люминофоры с хорошей линейностью открывают возможность диагностики пучков, имеющих поперечные размеры порядка 0,1 мм,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</a:t>
            </a:r>
            <a:r>
              <a:rPr lang="ru-RU" sz="3200" dirty="0" smtClean="0"/>
              <a:t> линейную оптику с большим увеличением и проецируя увеличенное изображение пучка на вход цифровой телевизионной системы. Последующая обработка данных, с учетом нелинейностей в измерительной системе, позволяет получать распределение плотности частиц по любому сечению пучка с пространственным разрешением в десятки микрометров.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ЛЭ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dirty="0" smtClean="0"/>
                  <a:t>Основной недостаток люминофорных экранов — это прежде всего их </a:t>
                </a:r>
                <a:r>
                  <a:rPr lang="ru-RU" u="sng" dirty="0" smtClean="0"/>
                  <a:t>непрозрачность для пучка.</a:t>
                </a:r>
                <a:r>
                  <a:rPr lang="ru-RU" dirty="0" smtClean="0"/>
                  <a:t> Количество вещества, помещаемое на пути пучка (люминесцентное покрытие и подложка), обычно составляет около 20 мг/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. Интенсивная эксплуатация люминофорных экранов для диагностики пучков, особенно протонных и ионных, приводит к довольно быстрому повреждению экранов из-за импульсных тепловых и электрических нагрузок. Поэтому выбор материала и конструкции современного люминофорного экрана является нетривиальной задачей.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8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5483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 smtClean="0"/>
                  <a:t>Кроме того, </a:t>
                </a:r>
                <a:r>
                  <a:rPr lang="ru-RU" u="sng" dirty="0" smtClean="0"/>
                  <a:t>радиационной нагрузке</a:t>
                </a:r>
                <a:r>
                  <a:rPr lang="ru-RU" dirty="0" smtClean="0"/>
                  <a:t> подвергаются телекамера, система линз и окно для вывода света из вакуумной камеры. Цифровые телекамеры, сконструированные на основе приборов с зарядовой связью (ПЗС-матрицы), при эксплуатации в радиоактивной зоне выходят из строя через несколько месяцев. Поэтому до сих пор широко используются телекамеры на основе вакуумных оптико-электронных преобразователей, надежно работающие вплоть до суммарной поглощенной дозы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u-RU" dirty="0" smtClean="0"/>
                  <a:t> рад. Стеклянные линзы и окна для вывода света под воздействием радиации темнеют и после определенного времени эксплуатации должны быть заменены. Кварцевые окна более устойчивы, но они значительно дороже.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548313"/>
              </a:xfrm>
              <a:blipFill>
                <a:blip r:embed="rId2"/>
                <a:stretch>
                  <a:fillRect l="-1043" t="-175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2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200025"/>
            <a:ext cx="10515600" cy="290512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спользование фрейм-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граббера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grabber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специального электронного устройства, используемого 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ля оцифровки сигнала аналоговой телекамеры,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лишает люминофорный экран его основных преимуществ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простоты и надежности, так как при этом требуется довольно сложная и дорогая электроника с системой точной синхронизации, а также компьютер и программное обеспечение.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5350" y="310515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устройства подключаются к управляющему компьютеру и позволяют извлечь гораздо больше информации о пучке — поперечные координаты, размер, форму распределения (рис. 4).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2905125"/>
            <a:ext cx="4419600" cy="33557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01432" y="6254364"/>
            <a:ext cx="489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Рис. 4. Визуализация данных фрейм-</a:t>
            </a:r>
            <a:r>
              <a:rPr lang="ru-RU" dirty="0" err="1" smtClean="0"/>
              <a:t>граббера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4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Диагностика магнитной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Люминофорные экраны традиционно используются в каналах транспортировки пучков. Если магнитная структура канала транспортировки характеризуется значительным коэффициентом связи бетатронных колебаний или наличием дисперсионных функций в сочетании с большим энергетическим разбросом пучка, то при транспортировке вдоль канала происходит разворот фазового эллипса в координатном пространстве </a:t>
            </a:r>
            <a:r>
              <a:rPr lang="ru-RU" dirty="0" err="1" smtClean="0"/>
              <a:t>x,y</a:t>
            </a:r>
            <a:r>
              <a:rPr lang="ru-RU" dirty="0" smtClean="0"/>
              <a:t>. В этом случае, наблюдая эволюцию изображения пучка на люминофорных экранах, установленных вдоль канала, можно получить информацию о магнитной структуре, необходимую для настройки инжекции.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8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Контактные датчики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тех же целей может использоваться и луч мощного лазера. Существенной особенностью пробного лазерного пучка является его нечувствительность к относительно слабым макроскопическим электромагнитным полям исследуемого сгустка. В данном случае диагностика основана на детектировании комптоновских гамма-квантов, что фактически ограничивает применение этого метода только ультрарелятивистскими пучками электронов и позитронов.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1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825" y="561975"/>
            <a:ext cx="11249025" cy="59531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Далее, будут рассматриваться такие датчики как: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 Фарадея — непрозрачный датчик, позволяющий измерять заряд пучка с высокой точностью;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люминофорные экраны, широко используемые для визуального наблюдения пучка, несмотря на непрозрачность и низкую точность;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 на переходном излучении — практически прозрачны, позволяют измерять угловой разброс с высоким разрешением;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проволочные вторично-эмиссионные датчики, используемые для измерения поперечных размеров пучка в каналах транспортировки;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микроканальный датчик, обладающий почти 100 %-й прозрачностью и довольно высокой чувствительностью;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ионизационные датчики — практически прозрачны, чувствительность ограничена концентрацией ионов;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пучковый датчик — обладает 100 %-й прозрачностью и хорошей чувствительностью, но требует модельно-зависимой обработки сигнала;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лазерные измерители профиля пучка — сложные и дорогостоящие устройства, обеспечивающие 100 %-ю прозрачность и высокое пространственное разрешение.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7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Цилиндр Фарадея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 Фарадея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Faraday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— один из старейших, но до сих пор используемых датчиков интенсивности пучка, основным достоинством которого является высокая точность измерения заряда.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простейшем виде цилиндр Фарадея представляет собой массивный, электрически изолированный электрод, стоящий на пути пучка заряженных частиц — электронов, протонов или ионов.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ЦФ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пучок частиц поглощается материалом электрода, цилиндр Фарадея оказывается электрически заряженным. К электроду с помощью подводящего провода подключается сопротивление, замыкающее цепь на землю. Таким образом, цилиндр Фарадея является частью замкнутой электрической цепи, состоящей из двух частей — вакуумной, в которой носителями заряда являются частицы пучка, и твердотельной, где носителями заряда являются электроны проводимости. При отсутствии потерь заряда электрический ток в проводнике эквивалентен току пучка в вакууме. Ток в проводнике измеряется прецизионным амперметром, включенным непосредственно в цепь, или вольтметром, измеряющим падение напряжения на сопротивлении, замыкающем цепь на землю.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4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ЦФ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Конструкция цилиндра Фарадея определяется требованиями конкретной физической задачи и может быть достаточно сложной, особенно для измерения интенсивности коротких сгустков или пучков </a:t>
            </a:r>
            <a:r>
              <a:rPr lang="ru-RU" dirty="0" err="1" smtClean="0"/>
              <a:t>высокоэнергетичных</a:t>
            </a:r>
            <a:r>
              <a:rPr lang="ru-RU" dirty="0" smtClean="0"/>
              <a:t> частиц. Расчет цилиндра Фарадея проводится с учетом требуемой точности измерения. Главным критерием является допустимая утечка заряда за счет проницаемости цилиндра Фарадея для частиц пучка. Для минимизации утечки в конструкции обычно используют комбинацию легкого (графит, алюминий) и тяжелого (медь, свинец) материалов.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0525"/>
                <a:ext cx="10515600" cy="26289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Процент частиц, проникающих сквозь цилиндр Фарадея, состоящий из слоя графита толщиной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радиационных длин и слоя свинца толщиной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𝑃𝑏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радиационных длин, приближенно можно определить по эмпирической формуле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0525"/>
                <a:ext cx="10515600" cy="2628900"/>
              </a:xfrm>
              <a:blipFill>
                <a:blip r:embed="rId3"/>
                <a:stretch>
                  <a:fillRect l="-812" t="-3248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83550"/>
              </p:ext>
            </p:extLst>
          </p:nvPr>
        </p:nvGraphicFramePr>
        <p:xfrm>
          <a:off x="2841428" y="1704975"/>
          <a:ext cx="650914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4190760" imgH="507960" progId="Equation.DSMT4">
                  <p:embed/>
                </p:oleObj>
              </mc:Choice>
              <mc:Fallback>
                <p:oleObj name="Equation" r:id="rId4" imgW="4190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1428" y="1704975"/>
                        <a:ext cx="6509143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7275" y="2493962"/>
                <a:ext cx="102965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E — энергия частиц пучка; D — константа, зависящая от энергии частиц и материала поглотителя с низким атомным номером;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𝑃𝑏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константа, зависящая от материала поглотителя с высоким атомным номером,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𝑃𝑏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4,25 рад. дл. для свинца.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493962"/>
                <a:ext cx="10296525" cy="1569660"/>
              </a:xfrm>
              <a:prstGeom prst="rect">
                <a:avLst/>
              </a:prstGeom>
              <a:blipFill>
                <a:blip r:embed="rId6"/>
                <a:stretch>
                  <a:fillRect l="-888" t="-3101" r="-888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55662"/>
              </p:ext>
            </p:extLst>
          </p:nvPr>
        </p:nvGraphicFramePr>
        <p:xfrm>
          <a:off x="3392067" y="4063622"/>
          <a:ext cx="5626940" cy="81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3340080" imgH="482400" progId="Equation.DSMT4">
                  <p:embed/>
                </p:oleObj>
              </mc:Choice>
              <mc:Fallback>
                <p:oleObj name="Equation" r:id="rId7" imgW="3340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2067" y="4063622"/>
                        <a:ext cx="5626940" cy="81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57274" y="4852609"/>
            <a:ext cx="1029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(1) справедлива при выполнении следующего соотношения между внешним R и внутренним r радиусами цилиндра (в радиационных длинах):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624" y="5699201"/>
            <a:ext cx="2649061" cy="596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8959093" y="5756351"/>
            <a:ext cx="78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300"/>
                <a:ext cx="10515600" cy="20510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 smtClean="0"/>
                  <a:t>Формулы (1) и (2) позволяют определить требуемые геометрические размеры цилиндра Фарадея. На рис. 1 приведен пример графика проницаемости цилиндра Фарадея для электронов с энергией 1 ГэВ от толщины графитового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dirty="0" smtClean="0"/>
                  <a:t> и свинцового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𝑃𝑏</m:t>
                        </m:r>
                      </m:sub>
                    </m:sSub>
                  </m:oMath>
                </a14:m>
                <a:r>
                  <a:rPr lang="ru-RU" dirty="0" smtClean="0"/>
                  <a:t> слоев.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300"/>
                <a:ext cx="10515600" cy="2051050"/>
              </a:xfrm>
              <a:blipFill>
                <a:blip r:embed="rId2"/>
                <a:stretch>
                  <a:fillRect l="-1043" t="-4748" r="-1159" b="-6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419350"/>
            <a:ext cx="5181600" cy="38576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57374" y="6276975"/>
            <a:ext cx="447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Рис. 1. Проницаемость цилиндра Фарадея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102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1872</Words>
  <Application>Microsoft Office PowerPoint</Application>
  <PresentationFormat>Широкоэкранный</PresentationFormat>
  <Paragraphs>81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Тема Office</vt:lpstr>
      <vt:lpstr>MathType 7.0 Equation</vt:lpstr>
      <vt:lpstr>Контактные датчики. Цилиндр Фарадея. Люминофорный экран.</vt:lpstr>
      <vt:lpstr>Контактные датчики</vt:lpstr>
      <vt:lpstr>Контактные датчики</vt:lpstr>
      <vt:lpstr>Презентация PowerPoint</vt:lpstr>
      <vt:lpstr>Цилиндр Фарадея</vt:lpstr>
      <vt:lpstr>Принцип работы ЦФ</vt:lpstr>
      <vt:lpstr>Конструкция ЦФ</vt:lpstr>
      <vt:lpstr>Презентация PowerPoint</vt:lpstr>
      <vt:lpstr>Презентация PowerPoint</vt:lpstr>
      <vt:lpstr>Презентация PowerPoint</vt:lpstr>
      <vt:lpstr>Погрешность измерений</vt:lpstr>
      <vt:lpstr>Презентация PowerPoint</vt:lpstr>
      <vt:lpstr>Презентация PowerPoint</vt:lpstr>
      <vt:lpstr>Люминофорный экран</vt:lpstr>
      <vt:lpstr>Презентация PowerPoint</vt:lpstr>
      <vt:lpstr>Чувствительность ЛЭ</vt:lpstr>
      <vt:lpstr>Материалы для изготовления ЛЭ</vt:lpstr>
      <vt:lpstr>Презентация PowerPoint</vt:lpstr>
      <vt:lpstr>Презентация PowerPoint</vt:lpstr>
      <vt:lpstr>Презентация PowerPoint</vt:lpstr>
      <vt:lpstr>Презентация PowerPoint</vt:lpstr>
      <vt:lpstr>Недостатки ЛЭ</vt:lpstr>
      <vt:lpstr>Презентация PowerPoint</vt:lpstr>
      <vt:lpstr>Презентация PowerPoint</vt:lpstr>
      <vt:lpstr>Диагностика магнитной структуры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Контактные датчики. Цилиндр Фарадея. Люминофорный экран.</dc:title>
  <dc:creator>NIK</dc:creator>
  <cp:lastModifiedBy>NIK</cp:lastModifiedBy>
  <cp:revision>15</cp:revision>
  <dcterms:created xsi:type="dcterms:W3CDTF">2022-09-08T16:33:20Z</dcterms:created>
  <dcterms:modified xsi:type="dcterms:W3CDTF">2022-09-08T19:49:00Z</dcterms:modified>
</cp:coreProperties>
</file>